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embeddings/oleObject1.wdp" ContentType="image/vnd.ms-photo"/>
  <Override PartName="/ppt/embeddings/oleObject2.wdp" ContentType="image/vnd.ms-photo"/>
  <Override PartName="/ppt/embeddings/oleObject3.wdp" ContentType="image/vnd.ms-photo"/>
  <Override PartName="/ppt/embeddings/oleObject4.wdp" ContentType="image/vnd.ms-photo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84" r:id="rId1"/>
  </p:sldMasterIdLst>
  <p:sldIdLst>
    <p:sldId id="256" r:id="rId2"/>
    <p:sldId id="259" r:id="rId3"/>
  </p:sldIdLst>
  <p:sldSz cx="10691813" cy="1511935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mAuthor id="1" name="user" initials="u" lastIdx="1" clrIdx="0"/>
</p:cmAuthorLst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prnPr scaleToFitPaper="1"/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2173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2688" y="84"/>
      </p:cViewPr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commentAuthors" Target="commentAuthors.xml"  /><Relationship Id="rId5" Type="http://schemas.openxmlformats.org/officeDocument/2006/relationships/presProps" Target="presProps.xml"  /><Relationship Id="rId6" Type="http://schemas.openxmlformats.org/officeDocument/2006/relationships/viewProps" Target="viewProps.xml"  /><Relationship Id="rId7" Type="http://schemas.openxmlformats.org/officeDocument/2006/relationships/theme" Target="theme/theme1.xml"  /><Relationship Id="rId8" Type="http://schemas.openxmlformats.org/officeDocument/2006/relationships/tableStyles" Target="tableStyles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182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9996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5618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2450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431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468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77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3341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556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0764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0563062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77656-3F8C-4DBA-8D7E-5278BBBA3B65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2A602-A08B-49A4-9D1E-36F5E4674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9674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1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1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image" Target="../media/image7.png"  /><Relationship Id="rId2" Type="http://schemas.openxmlformats.org/officeDocument/2006/relationships/image" Target="../media/image1.png"  /><Relationship Id="rId3" Type="http://schemas.openxmlformats.org/officeDocument/2006/relationships/image" Target="../media/image2.png"  /><Relationship Id="rId4" Type="http://schemas.openxmlformats.org/officeDocument/2006/relationships/image" Target="../media/image3.png"  /><Relationship Id="rId5" Type="http://schemas.openxmlformats.org/officeDocument/2006/relationships/image" Target="../media/image4.png"  /><Relationship Id="rId6" Type="http://schemas.openxmlformats.org/officeDocument/2006/relationships/image" Target="../media/image4.png"  /><Relationship Id="rId7" Type="http://schemas.openxmlformats.org/officeDocument/2006/relationships/image" Target="../media/image5.png"  /><Relationship Id="rId8" Type="http://schemas.openxmlformats.org/officeDocument/2006/relationships/image" Target="../media/image6.png"  /><Relationship Id="rId9" Type="http://schemas.openxmlformats.org/officeDocument/2006/relationships/image" Target="../media/image7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microsoft.com/office/2007/relationships/hdphoto" Target="../embeddings/oleObject4.wdp"  /><Relationship Id="rId11" Type="http://schemas.openxmlformats.org/officeDocument/2006/relationships/image" Target="../media/image13.png"  /><Relationship Id="rId12" Type="http://schemas.openxmlformats.org/officeDocument/2006/relationships/image" Target="../media/image14.png"  /><Relationship Id="rId2" Type="http://schemas.openxmlformats.org/officeDocument/2006/relationships/image" Target="../media/image8.png"  /><Relationship Id="rId3" Type="http://schemas.microsoft.com/office/2007/relationships/hdphoto" Target="../embeddings/oleObject1.wdp"  /><Relationship Id="rId4" Type="http://schemas.openxmlformats.org/officeDocument/2006/relationships/image" Target="../media/image9.png"  /><Relationship Id="rId5" Type="http://schemas.microsoft.com/office/2007/relationships/hdphoto" Target="../embeddings/oleObject2.wdp"  /><Relationship Id="rId6" Type="http://schemas.openxmlformats.org/officeDocument/2006/relationships/image" Target="../media/image10.png"  /><Relationship Id="rId7" Type="http://schemas.microsoft.com/office/2007/relationships/hdphoto" Target="../embeddings/oleObject3.wdp"  /><Relationship Id="rId8" Type="http://schemas.openxmlformats.org/officeDocument/2006/relationships/image" Target="../media/image11.png"  /><Relationship Id="rId9" Type="http://schemas.openxmlformats.org/officeDocument/2006/relationships/image" Target="../media/image12.pn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solidFill>
          <a:schemeClr val="accent5">
            <a:lumMod val="20000"/>
            <a:lumOff val="80000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/>
          <p:nvPr/>
        </p:nvSpPr>
        <p:spPr>
          <a:xfrm>
            <a:off x="801886" y="1609499"/>
            <a:ext cx="9088041" cy="4963113"/>
          </a:xfrm>
          <a:prstGeom prst="rect">
            <a:avLst/>
          </a:prstGeom>
        </p:spPr>
        <p:txBody>
          <a:bodyPr vert="horz" lIns="101827" tIns="50913" rIns="101827" bIns="50913" anchor="b">
            <a:normAutofit/>
          </a:bodyPr>
          <a:lstStyle>
            <a:lvl1pPr algn="ctr" defTabSz="96012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endParaRPr lang="ko-KR" altLang="en-US" sz="7016"/>
          </a:p>
        </p:txBody>
      </p:sp>
      <p:grpSp>
        <p:nvGrpSpPr>
          <p:cNvPr id="62" name="그룹 61"/>
          <p:cNvGrpSpPr/>
          <p:nvPr/>
        </p:nvGrpSpPr>
        <p:grpSpPr>
          <a:xfrm rot="0">
            <a:off x="810372" y="1320876"/>
            <a:ext cx="9071071" cy="3060955"/>
            <a:chOff x="727710" y="798386"/>
            <a:chExt cx="8145781" cy="27487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0" name="직선 연결선 9"/>
            <p:cNvCxnSpPr/>
            <p:nvPr/>
          </p:nvCxnSpPr>
          <p:spPr>
            <a:xfrm flipV="1">
              <a:off x="735330" y="2708910"/>
              <a:ext cx="0" cy="83820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flipV="1">
              <a:off x="727710" y="798386"/>
              <a:ext cx="4080510" cy="1925764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직선 연결선 13"/>
            <p:cNvCxnSpPr/>
            <p:nvPr/>
          </p:nvCxnSpPr>
          <p:spPr>
            <a:xfrm>
              <a:off x="8865870" y="2708910"/>
              <a:ext cx="0" cy="83820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>
              <a:off x="4792981" y="798386"/>
              <a:ext cx="4080510" cy="1925764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/>
            <p:nvPr/>
          </p:nvCxnSpPr>
          <p:spPr>
            <a:xfrm>
              <a:off x="8190772" y="1579436"/>
              <a:ext cx="0" cy="815241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>
              <a:off x="7052312" y="1584199"/>
              <a:ext cx="0" cy="282701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 flipH="1">
              <a:off x="7033260" y="1594676"/>
              <a:ext cx="1162050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1558652" y="3587291"/>
            <a:ext cx="7574509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5500">
                <a:latin typeface="배달의민족 도현 OTF"/>
                <a:ea typeface="배달의민족 도현 OTF"/>
              </a:rPr>
              <a:t>개폐식 방범창 무료 설치</a:t>
            </a:r>
            <a:endParaRPr lang="en-US" altLang="ko-KR" sz="5500">
              <a:latin typeface="배달의민족 도현 OTF"/>
              <a:ea typeface="배달의민족 도현 OTF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2811" y="4443977"/>
            <a:ext cx="8706190" cy="1002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2000">
                <a:latin typeface="문화재돌봄체 Regular"/>
                <a:ea typeface="문화재돌봄체 Regular"/>
              </a:rPr>
              <a:t>남동구에서는 </a:t>
            </a:r>
            <a:r>
              <a:rPr lang="en-US" altLang="ko-KR" sz="2000">
                <a:latin typeface="문화재돌봄체 Regular"/>
                <a:ea typeface="문화재돌봄체 Regular"/>
              </a:rPr>
              <a:t>(</a:t>
            </a:r>
            <a:r>
              <a:rPr lang="ko-KR" altLang="en-US" sz="2000">
                <a:latin typeface="문화재돌봄체 Regular"/>
                <a:ea typeface="문화재돌봄체 Regular"/>
              </a:rPr>
              <a:t>반</a:t>
            </a:r>
            <a:r>
              <a:rPr lang="en-US" altLang="ko-KR" sz="2000">
                <a:latin typeface="문화재돌봄체 Regular"/>
                <a:ea typeface="문화재돌봄체 Regular"/>
              </a:rPr>
              <a:t>)</a:t>
            </a:r>
            <a:r>
              <a:rPr lang="ko-KR" altLang="en-US" sz="2000">
                <a:latin typeface="문화재돌봄체 Regular"/>
                <a:ea typeface="문화재돌봄체 Regular"/>
              </a:rPr>
              <a:t>지하주택 거주자에 대하여 개폐식 방범창 설치 지원 사업을 아래와 같이 실시하오니</a:t>
            </a:r>
            <a:r>
              <a:rPr lang="en-US" altLang="ko-KR" sz="2000">
                <a:latin typeface="문화재돌봄체 Regular"/>
                <a:ea typeface="문화재돌봄체 Regular"/>
              </a:rPr>
              <a:t>, </a:t>
            </a:r>
            <a:r>
              <a:rPr lang="ko-KR" altLang="en-US" sz="2000">
                <a:latin typeface="문화재돌봄체 Regular"/>
                <a:ea typeface="문화재돌봄체 Regular"/>
              </a:rPr>
              <a:t>많은 신청 바랍니다</a:t>
            </a:r>
            <a:r>
              <a:rPr lang="en-US" altLang="ko-KR" sz="2000">
                <a:latin typeface="문화재돌봄체 Regular"/>
                <a:ea typeface="문화재돌봄체 Regular"/>
              </a:rPr>
              <a:t>.</a:t>
            </a:r>
            <a:endParaRPr lang="en-US" altLang="ko-KR" sz="2000">
              <a:latin typeface="문화재돌봄체 Regular"/>
              <a:ea typeface="문화재돌봄체 Regular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2"/>
          <a:srcRect t="34460" r="2790"/>
          <a:stretch>
            <a:fillRect/>
          </a:stretch>
        </p:blipFill>
        <p:spPr>
          <a:xfrm>
            <a:off x="2304973" y="5572120"/>
            <a:ext cx="6081867" cy="4100446"/>
          </a:xfrm>
          <a:prstGeom prst="rect">
            <a:avLst/>
          </a:prstGeom>
        </p:spPr>
      </p:pic>
      <p:pic>
        <p:nvPicPr>
          <p:cNvPr id="58" name="그림 5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742256" y="678597"/>
            <a:ext cx="2451302" cy="521849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3947927" y="2832793"/>
            <a:ext cx="2795958" cy="6064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341">
                <a:latin typeface="배달의민족 도현 OTF"/>
                <a:ea typeface="배달의민족 도현 OTF"/>
              </a:rPr>
              <a:t>반 지 하 주 택</a:t>
            </a:r>
            <a:endParaRPr lang="en-US" altLang="ko-KR" sz="3341">
              <a:latin typeface="배달의민족 도현 OTF"/>
              <a:ea typeface="배달의민족 도현 OTF"/>
            </a:endParaRPr>
          </a:p>
        </p:txBody>
      </p:sp>
      <p:pic>
        <p:nvPicPr>
          <p:cNvPr id="61" name="그림 60"/>
          <p:cNvPicPr>
            <a:picLocks noChangeAspect="1"/>
          </p:cNvPicPr>
          <p:nvPr/>
        </p:nvPicPr>
        <p:blipFill rotWithShape="1">
          <a:blip r:embed="rId4"/>
          <a:srcRect l="33260" t="4030" r="6720" b="82660"/>
          <a:stretch>
            <a:fillRect/>
          </a:stretch>
        </p:blipFill>
        <p:spPr>
          <a:xfrm>
            <a:off x="674610" y="823110"/>
            <a:ext cx="1835947" cy="394248"/>
          </a:xfrm>
          <a:prstGeom prst="rect">
            <a:avLst/>
          </a:prstGeom>
        </p:spPr>
      </p:pic>
      <p:grpSp>
        <p:nvGrpSpPr>
          <p:cNvPr id="170" name="그룹 169"/>
          <p:cNvGrpSpPr/>
          <p:nvPr/>
        </p:nvGrpSpPr>
        <p:grpSpPr>
          <a:xfrm rot="0">
            <a:off x="652575" y="8332449"/>
            <a:ext cx="4530999" cy="1057296"/>
            <a:chOff x="652575" y="8390135"/>
            <a:chExt cx="4530999" cy="1057296"/>
          </a:xfrm>
        </p:grpSpPr>
        <p:sp>
          <p:nvSpPr>
            <p:cNvPr id="39" name="TextBox 38"/>
            <p:cNvSpPr txBox="1"/>
            <p:nvPr/>
          </p:nvSpPr>
          <p:spPr>
            <a:xfrm>
              <a:off x="652575" y="8390135"/>
              <a:ext cx="1623437" cy="44781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310">
                  <a:latin typeface="배달의민족 도현 OTF"/>
                  <a:ea typeface="배달의민족 도현 OTF"/>
                </a:rPr>
                <a:t>지원 대상</a:t>
              </a:r>
              <a:endParaRPr lang="en-US" altLang="ko-KR" sz="2310">
                <a:latin typeface="배달의민족 도현 OTF"/>
                <a:ea typeface="배달의민족 도현 OTF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25329" y="9029886"/>
              <a:ext cx="4458245" cy="417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>
                  <a:latin typeface="에스코어 드림 6 Bold"/>
                  <a:ea typeface="에스코어 드림 6 Bold"/>
                </a:defRPr>
              </a:lvl1pPr>
            </a:lstStyle>
            <a:p>
              <a:pPr lvl="0">
                <a:defRPr/>
              </a:pPr>
              <a:r>
                <a:rPr lang="ko-KR" altLang="en-US" sz="2200">
                  <a:latin typeface="배달의민족 도현 OTF"/>
                  <a:ea typeface="배달의민족 도현 OTF"/>
                </a:rPr>
                <a:t>반지하주택에 거주하는 남동 구민</a:t>
              </a:r>
              <a:endParaRPr lang="ko-KR" altLang="en-US" sz="2200">
                <a:latin typeface="배달의민족 도현 OTF"/>
                <a:ea typeface="배달의민족 도현 OTF"/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665085" y="9061757"/>
              <a:ext cx="45719" cy="2933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배달의민족 도현 OTF"/>
                <a:ea typeface="배달의민족 도현 OTF"/>
              </a:endParaRPr>
            </a:p>
          </p:txBody>
        </p:sp>
      </p:grpSp>
      <p:grpSp>
        <p:nvGrpSpPr>
          <p:cNvPr id="150" name="그룹 149"/>
          <p:cNvGrpSpPr/>
          <p:nvPr/>
        </p:nvGrpSpPr>
        <p:grpSpPr>
          <a:xfrm rot="0">
            <a:off x="666277" y="12252739"/>
            <a:ext cx="6522674" cy="2032856"/>
            <a:chOff x="5599039" y="8390135"/>
            <a:chExt cx="5213381" cy="2032856"/>
          </a:xfrm>
        </p:grpSpPr>
        <p:sp>
          <p:nvSpPr>
            <p:cNvPr id="53" name="TextBox 52"/>
            <p:cNvSpPr txBox="1"/>
            <p:nvPr/>
          </p:nvSpPr>
          <p:spPr>
            <a:xfrm>
              <a:off x="5599039" y="8390135"/>
              <a:ext cx="1297565" cy="44781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310">
                  <a:latin typeface="배달의민족 도현 OTF"/>
                  <a:ea typeface="배달의민족 도현 OTF"/>
                </a:rPr>
                <a:t>신청 방법</a:t>
              </a:r>
              <a:endParaRPr lang="en-US" altLang="ko-KR" sz="2310">
                <a:latin typeface="배달의민족 도현 OTF"/>
                <a:ea typeface="배달의민족 도현 OTF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663594" y="8835380"/>
              <a:ext cx="5148826" cy="15876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ko-KR" sz="2200">
                  <a:latin typeface="배달의민족 도현 OTF"/>
                  <a:ea typeface="배달의민족 도현 OTF"/>
                </a:rPr>
                <a:t>1. </a:t>
              </a:r>
              <a:r>
                <a:rPr lang="ko-KR" altLang="en-US" sz="2200">
                  <a:latin typeface="배달의민족 도현 OTF"/>
                  <a:ea typeface="배달의민족 도현 OTF"/>
                </a:rPr>
                <a:t>방문신청</a:t>
              </a:r>
              <a:r>
                <a:rPr lang="en-US" altLang="ko-KR" sz="2200">
                  <a:latin typeface="배달의민족 도현 OTF"/>
                  <a:ea typeface="배달의민족 도현 OTF"/>
                </a:rPr>
                <a:t>(</a:t>
              </a:r>
              <a:r>
                <a:rPr lang="ko-KR" altLang="en-US" sz="2200">
                  <a:latin typeface="배달의민족 도현 OTF"/>
                  <a:ea typeface="배달의민족 도현 OTF"/>
                </a:rPr>
                <a:t>남동구청 건축과</a:t>
              </a:r>
              <a:r>
                <a:rPr lang="en-US" altLang="ko-KR" sz="2200">
                  <a:latin typeface="배달의민족 도현 OTF"/>
                  <a:ea typeface="배달의민족 도현 OTF"/>
                </a:rPr>
                <a:t>)</a:t>
              </a:r>
              <a:endParaRPr lang="en-US" altLang="ko-KR" sz="2200">
                <a:latin typeface="배달의민족 도현 OTF"/>
                <a:ea typeface="배달의민족 도현 OTF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ko-KR" sz="2200">
                  <a:latin typeface="배달의민족 도현 OTF"/>
                  <a:ea typeface="배달의민족 도현 OTF"/>
                </a:rPr>
                <a:t>2. </a:t>
              </a:r>
              <a:r>
                <a:rPr lang="ko-KR" altLang="en-US" sz="2200">
                  <a:latin typeface="배달의민족 도현 OTF"/>
                  <a:ea typeface="배달의민족 도현 OTF"/>
                </a:rPr>
                <a:t>우편신청</a:t>
              </a:r>
              <a:r>
                <a:rPr lang="en-US" altLang="ko-KR" sz="2200">
                  <a:latin typeface="배달의민족 도현 OTF"/>
                  <a:ea typeface="배달의민족 도현 OTF"/>
                </a:rPr>
                <a:t>(</a:t>
              </a:r>
              <a:r>
                <a:rPr lang="ko-KR" altLang="en-US" sz="2200">
                  <a:latin typeface="배달의민족 도현 OTF"/>
                  <a:ea typeface="배달의민족 도현 OTF"/>
                </a:rPr>
                <a:t> 남동구 소래로 </a:t>
              </a:r>
              <a:r>
                <a:rPr lang="en-US" altLang="ko-KR" sz="2200">
                  <a:latin typeface="배달의민족 도현 OTF"/>
                  <a:ea typeface="배달의민족 도현 OTF"/>
                </a:rPr>
                <a:t>633)</a:t>
              </a:r>
              <a:endParaRPr lang="en-US" altLang="ko-KR" sz="2200">
                <a:latin typeface="배달의민족 도현 OTF"/>
                <a:ea typeface="배달의민족 도현 OTF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ko-KR" sz="2200">
                  <a:latin typeface="배달의민족 도현 OTF"/>
                  <a:ea typeface="배달의민족 도현 OTF"/>
                </a:rPr>
                <a:t>3.</a:t>
              </a:r>
              <a:r>
                <a:rPr lang="ko-KR" altLang="en-US" sz="2200">
                  <a:latin typeface="배달의민족 도현 OTF"/>
                  <a:ea typeface="배달의민족 도현 OTF"/>
                </a:rPr>
                <a:t> </a:t>
              </a:r>
              <a:r>
                <a:rPr lang="en-US" altLang="ko-KR" sz="2200">
                  <a:latin typeface="배달의민족 도현 OTF"/>
                  <a:ea typeface="배달의민족 도현 OTF"/>
                </a:rPr>
                <a:t>E-mail   (j369369@korea.kr)</a:t>
              </a:r>
              <a:endParaRPr lang="en-US" altLang="ko-KR" sz="2200">
                <a:latin typeface="배달의민족 도현 OTF"/>
                <a:ea typeface="배달의민족 도현 OTF"/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5599039" y="9018498"/>
              <a:ext cx="45719" cy="2933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배달의민족 도현 OTF"/>
                <a:ea typeface="배달의민족 도현 OTF"/>
              </a:endParaRPr>
            </a:p>
          </p:txBody>
        </p:sp>
      </p:grpSp>
      <p:grpSp>
        <p:nvGrpSpPr>
          <p:cNvPr id="169" name="그룹 168"/>
          <p:cNvGrpSpPr/>
          <p:nvPr/>
        </p:nvGrpSpPr>
        <p:grpSpPr>
          <a:xfrm rot="0">
            <a:off x="652575" y="10989740"/>
            <a:ext cx="3824175" cy="1055559"/>
            <a:chOff x="652575" y="10642111"/>
            <a:chExt cx="3824175" cy="1055559"/>
          </a:xfrm>
        </p:grpSpPr>
        <p:sp>
          <p:nvSpPr>
            <p:cNvPr id="47" name="TextBox 46"/>
            <p:cNvSpPr txBox="1"/>
            <p:nvPr/>
          </p:nvSpPr>
          <p:spPr>
            <a:xfrm>
              <a:off x="652575" y="10642111"/>
              <a:ext cx="1623437" cy="44781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310">
                  <a:latin typeface="배달의민족 도현 OTF"/>
                  <a:ea typeface="배달의민족 도현 OTF"/>
                </a:rPr>
                <a:t>신청 기간</a:t>
              </a:r>
              <a:endParaRPr lang="en-US" altLang="ko-KR" sz="2310">
                <a:latin typeface="배달의민족 도현 OTF"/>
                <a:ea typeface="배달의민족 도현 OTF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25329" y="11266783"/>
              <a:ext cx="375142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>
                  <a:latin typeface="에스코어 드림 6 Bold"/>
                  <a:ea typeface="에스코어 드림 6 Bold"/>
                </a:defRPr>
              </a:lvl1pPr>
            </a:lstStyle>
            <a:p>
              <a:pPr lvl="0">
                <a:defRPr/>
              </a:pPr>
              <a:r>
                <a:rPr lang="en-US" altLang="ko-KR" sz="2200">
                  <a:latin typeface="배달의민족 도현 OTF"/>
                  <a:ea typeface="배달의민족 도현 OTF"/>
                </a:rPr>
                <a:t>2024. 2. </a:t>
              </a:r>
              <a:r>
                <a:rPr lang="ko-KR" altLang="en-US" sz="2200">
                  <a:latin typeface="배달의민족 도현 OTF"/>
                  <a:ea typeface="배달의민족 도현 OTF"/>
                </a:rPr>
                <a:t> </a:t>
              </a:r>
              <a:r>
                <a:rPr lang="en-US" altLang="ko-KR" sz="2200">
                  <a:latin typeface="배달의민족 도현 OTF"/>
                  <a:ea typeface="배달의민족 도현 OTF"/>
                </a:rPr>
                <a:t>1.(</a:t>
              </a:r>
              <a:r>
                <a:rPr lang="ko-KR" altLang="en-US" sz="2200">
                  <a:latin typeface="배달의민족 도현 OTF"/>
                  <a:ea typeface="배달의민족 도현 OTF"/>
                </a:rPr>
                <a:t>목</a:t>
              </a:r>
              <a:r>
                <a:rPr lang="en-US" altLang="ko-KR" sz="2200">
                  <a:latin typeface="배달의민족 도현 OTF"/>
                  <a:ea typeface="배달의민족 도현 OTF"/>
                </a:rPr>
                <a:t>)~3.15.(</a:t>
              </a:r>
              <a:r>
                <a:rPr lang="ko-KR" altLang="en-US" sz="2200">
                  <a:latin typeface="배달의민족 도현 OTF"/>
                  <a:ea typeface="배달의민족 도현 OTF"/>
                </a:rPr>
                <a:t>금</a:t>
              </a:r>
              <a:r>
                <a:rPr lang="en-US" altLang="ko-KR" sz="2200">
                  <a:latin typeface="배달의민족 도현 OTF"/>
                  <a:ea typeface="배달의민족 도현 OTF"/>
                </a:rPr>
                <a:t>)</a:t>
              </a:r>
              <a:endParaRPr lang="en-US" altLang="ko-KR" sz="2200">
                <a:latin typeface="배달의민족 도현 OTF"/>
                <a:ea typeface="배달의민족 도현 OTF"/>
              </a:endParaRPr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665085" y="11307583"/>
              <a:ext cx="45719" cy="2933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배달의민족 도현 OTF"/>
                <a:ea typeface="배달의민족 도현 OTF"/>
              </a:endParaRPr>
            </a:p>
          </p:txBody>
        </p:sp>
      </p:grpSp>
      <p:pic>
        <p:nvPicPr>
          <p:cNvPr id="108" name="그림 107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bg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004518" y="1085183"/>
            <a:ext cx="1046162" cy="1046162"/>
          </a:xfrm>
          <a:prstGeom prst="rect">
            <a:avLst/>
          </a:prstGeom>
        </p:spPr>
      </p:pic>
      <p:pic>
        <p:nvPicPr>
          <p:cNvPr id="109" name="그림 108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bg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20183" y="1639154"/>
            <a:ext cx="606620" cy="606620"/>
          </a:xfrm>
          <a:prstGeom prst="rect">
            <a:avLst/>
          </a:prstGeom>
        </p:spPr>
      </p:pic>
      <p:pic>
        <p:nvPicPr>
          <p:cNvPr id="113" name="그림 112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44546a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826027" y="1681674"/>
            <a:ext cx="1022789" cy="1022789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5657711" y="13278729"/>
            <a:ext cx="1623437" cy="4478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2310">
                <a:latin typeface="배달의민족 도현 OTF"/>
                <a:ea typeface="배달의민족 도현 OTF"/>
              </a:rPr>
              <a:t>   문  의 </a:t>
            </a:r>
            <a:endParaRPr lang="en-US" altLang="ko-KR" sz="2310">
              <a:latin typeface="배달의민족 도현 OTF"/>
              <a:ea typeface="배달의민족 도현 OTF"/>
            </a:endParaRPr>
          </a:p>
        </p:txBody>
      </p:sp>
      <p:pic>
        <p:nvPicPr>
          <p:cNvPr id="141" name="그림 140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5782360" y="8414609"/>
            <a:ext cx="254632" cy="254632"/>
          </a:xfrm>
          <a:prstGeom prst="rect">
            <a:avLst/>
          </a:prstGeom>
        </p:spPr>
      </p:pic>
      <p:grpSp>
        <p:nvGrpSpPr>
          <p:cNvPr id="171" name="그룹 170"/>
          <p:cNvGrpSpPr/>
          <p:nvPr/>
        </p:nvGrpSpPr>
        <p:grpSpPr>
          <a:xfrm rot="0">
            <a:off x="652575" y="9717931"/>
            <a:ext cx="3824175" cy="1055559"/>
            <a:chOff x="652575" y="10642111"/>
            <a:chExt cx="3824175" cy="1055559"/>
          </a:xfrm>
        </p:grpSpPr>
        <p:sp>
          <p:nvSpPr>
            <p:cNvPr id="172" name="TextBox 171"/>
            <p:cNvSpPr txBox="1"/>
            <p:nvPr/>
          </p:nvSpPr>
          <p:spPr>
            <a:xfrm>
              <a:off x="652575" y="10642111"/>
              <a:ext cx="1623437" cy="44781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310">
                  <a:latin typeface="배달의민족 도현 OTF"/>
                  <a:ea typeface="배달의민족 도현 OTF"/>
                </a:rPr>
                <a:t>지원 내용</a:t>
              </a:r>
              <a:endParaRPr lang="en-US" altLang="ko-KR" sz="2310">
                <a:latin typeface="배달의민족 도현 OTF"/>
                <a:ea typeface="배달의민족 도현 OTF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725329" y="11266783"/>
              <a:ext cx="375142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>
                  <a:latin typeface="에스코어 드림 6 Bold"/>
                  <a:ea typeface="에스코어 드림 6 Bold"/>
                </a:defRPr>
              </a:lvl1pPr>
            </a:lstStyle>
            <a:p>
              <a:pPr lvl="0">
                <a:defRPr/>
              </a:pPr>
              <a:r>
                <a:rPr lang="ko-KR" altLang="en-US" sz="2200">
                  <a:latin typeface="배달의민족 도현 OTF"/>
                  <a:ea typeface="배달의민족 도현 OTF"/>
                </a:rPr>
                <a:t>개폐식 방범창 무료설치</a:t>
              </a:r>
              <a:r>
                <a:rPr lang="en-US" altLang="ko-KR" sz="2200">
                  <a:latin typeface="배달의민족 도현 OTF"/>
                  <a:ea typeface="배달의민족 도현 OTF"/>
                </a:rPr>
                <a:t>(</a:t>
              </a:r>
              <a:r>
                <a:rPr lang="ko-KR" altLang="en-US" sz="2200">
                  <a:latin typeface="배달의민족 도현 OTF"/>
                  <a:ea typeface="배달의민족 도현 OTF"/>
                </a:rPr>
                <a:t>교체</a:t>
              </a:r>
              <a:r>
                <a:rPr lang="en-US" altLang="ko-KR" sz="2200">
                  <a:latin typeface="배달의민족 도현 OTF"/>
                  <a:ea typeface="배달의민족 도현 OTF"/>
                </a:rPr>
                <a:t>)</a:t>
              </a:r>
              <a:endParaRPr lang="en-US" altLang="ko-KR" sz="2200">
                <a:latin typeface="배달의민족 도현 OTF"/>
                <a:ea typeface="배달의민족 도현 OTF"/>
              </a:endParaRPr>
            </a:p>
          </p:txBody>
        </p:sp>
        <p:sp>
          <p:nvSpPr>
            <p:cNvPr id="174" name="직사각형 173"/>
            <p:cNvSpPr/>
            <p:nvPr/>
          </p:nvSpPr>
          <p:spPr>
            <a:xfrm>
              <a:off x="665085" y="11307583"/>
              <a:ext cx="45719" cy="2933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배달의민족 도현 OTF"/>
                <a:ea typeface="배달의민족 도현 OTF"/>
              </a:endParaRPr>
            </a:p>
          </p:txBody>
        </p:sp>
      </p:grpSp>
      <p:grpSp>
        <p:nvGrpSpPr>
          <p:cNvPr id="179" name="그룹 178"/>
          <p:cNvGrpSpPr/>
          <p:nvPr/>
        </p:nvGrpSpPr>
        <p:grpSpPr>
          <a:xfrm rot="0">
            <a:off x="5361584" y="9658436"/>
            <a:ext cx="5526292" cy="1093384"/>
            <a:chOff x="665085" y="11266786"/>
            <a:chExt cx="4409760" cy="1093384"/>
          </a:xfrm>
        </p:grpSpPr>
        <p:sp>
          <p:nvSpPr>
            <p:cNvPr id="181" name="TextBox 180"/>
            <p:cNvSpPr txBox="1"/>
            <p:nvPr/>
          </p:nvSpPr>
          <p:spPr>
            <a:xfrm>
              <a:off x="725328" y="11266786"/>
              <a:ext cx="4349517" cy="10933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>
                  <a:latin typeface="에스코어 드림 6 Bold"/>
                  <a:ea typeface="에스코어 드림 6 Bold"/>
                </a:defRPr>
              </a:lvl1pPr>
            </a:lstStyle>
            <a:p>
              <a:pPr lvl="0">
                <a:defRPr/>
              </a:pPr>
              <a:r>
                <a:rPr lang="ko-KR" altLang="en-US" sz="2200" spc="-150">
                  <a:latin typeface="배달의민족 도현 OTF"/>
                  <a:ea typeface="배달의민족 도현 OTF"/>
                </a:rPr>
                <a:t>신청서는 남동구청 홈페이지에서 다운로드</a:t>
              </a:r>
              <a:endParaRPr lang="ko-KR" altLang="en-US" sz="2200" spc="-150">
                <a:latin typeface="배달의민족 도현 OTF"/>
                <a:ea typeface="배달의민족 도현 OTF"/>
              </a:endParaRPr>
            </a:p>
            <a:p>
              <a:pPr lvl="0">
                <a:defRPr/>
              </a:pPr>
              <a:r>
                <a:rPr lang="ko-KR" altLang="en-US" sz="2200" spc="-150">
                  <a:latin typeface="배달의민족 도현 OTF"/>
                  <a:ea typeface="배달의민족 도현 OTF"/>
                </a:rPr>
                <a:t>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(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구 홈페이지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-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 소식과알림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-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 새소식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)</a:t>
              </a:r>
              <a:endParaRPr lang="en-US" altLang="ko-KR" sz="2200" spc="-150">
                <a:latin typeface="배달의민족 도현 OTF"/>
                <a:ea typeface="배달의민족 도현 OTF"/>
              </a:endParaRPr>
            </a:p>
            <a:p>
              <a:pPr lvl="0">
                <a:defRPr/>
              </a:pPr>
              <a:r>
                <a:rPr lang="ko-KR" altLang="en-US" sz="2200" spc="-150">
                  <a:latin typeface="배달의민족 도현 OTF"/>
                  <a:ea typeface="배달의민족 도현 OTF"/>
                </a:rPr>
                <a:t>  또는 남동구청 건축과 사무실 방문 수령</a:t>
              </a:r>
              <a:endParaRPr lang="ko-KR" altLang="en-US" sz="2200" spc="-150">
                <a:latin typeface="배달의민족 도현 OTF"/>
                <a:ea typeface="배달의민족 도현 OTF"/>
              </a:endParaRPr>
            </a:p>
          </p:txBody>
        </p:sp>
        <p:sp>
          <p:nvSpPr>
            <p:cNvPr id="182" name="직사각형 181"/>
            <p:cNvSpPr/>
            <p:nvPr/>
          </p:nvSpPr>
          <p:spPr>
            <a:xfrm>
              <a:off x="665085" y="11307583"/>
              <a:ext cx="45719" cy="2933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배달의민족 도현 OTF"/>
                <a:ea typeface="배달의민족 도현 OTF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9185424" y="3563633"/>
            <a:ext cx="184731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endParaRPr lang="en-US" altLang="ko-KR" sz="5500">
              <a:latin typeface="에스코어 드림 8 Heavy"/>
              <a:ea typeface="에스코어 드림 8 Heavy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70466" y="3323672"/>
            <a:ext cx="331517" cy="33151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03403" y="3319093"/>
            <a:ext cx="331517" cy="331517"/>
          </a:xfrm>
          <a:prstGeom prst="rect">
            <a:avLst/>
          </a:prstGeom>
        </p:spPr>
      </p:pic>
      <p:sp>
        <p:nvSpPr>
          <p:cNvPr id="183" name="직사각형 181"/>
          <p:cNvSpPr/>
          <p:nvPr/>
        </p:nvSpPr>
        <p:spPr>
          <a:xfrm>
            <a:off x="5361584" y="9699234"/>
            <a:ext cx="57294" cy="293357"/>
          </a:xfrm>
          <a:prstGeom prst="rect">
            <a:avLst/>
          </a:prstGeom>
          <a:solidFill>
            <a:srgbClr val="808080">
              <a:alpha val="100000"/>
            </a:srgbClr>
          </a:solidFill>
          <a:ln w="12700" cap="flat" cmpd="sng" algn="ctr">
            <a:noFill/>
            <a:prstDash val="solid"/>
            <a:miter/>
          </a:ln>
        </p:spPr>
        <p:txBody>
          <a:bodyPr anchor="ctr"/>
          <a:p>
            <a:pPr marL="0" indent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배달의민족 도현 OTF"/>
              <a:ea typeface="배달의민족 도현 OTF"/>
            </a:endParaRPr>
          </a:p>
        </p:txBody>
      </p:sp>
      <p:sp>
        <p:nvSpPr>
          <p:cNvPr id="191" name="TextBox 179"/>
          <p:cNvSpPr txBox="1"/>
          <p:nvPr/>
        </p:nvSpPr>
        <p:spPr>
          <a:xfrm>
            <a:off x="5345906" y="9033762"/>
            <a:ext cx="1623437" cy="447815"/>
          </a:xfrm>
          <a:prstGeom prst="rect">
            <a:avLst/>
          </a:prstGeom>
          <a:solidFill>
            <a:srgbClr val="dae3f3">
              <a:alpha val="100000"/>
            </a:srgbClr>
          </a:solidFill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p>
            <a:pPr marL="0" indent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2310" b="0" i="0" u="none" strike="noStrike" kern="1200" cap="none" spc="0" normalizeH="0" baseline="0" mc:Ignorable="hp" hp:hslEmbossed="0">
                <a:solidFill>
                  <a:srgbClr val="000000"/>
                </a:solidFill>
                <a:latin typeface="배달의민족 도현 OTF"/>
                <a:ea typeface="배달의민족 도현 OTF"/>
              </a:rPr>
              <a:t>기타 사항</a:t>
            </a:r>
            <a:endParaRPr xmlns:mc="http://schemas.openxmlformats.org/markup-compatibility/2006" xmlns:hp="http://schemas.haansoft.com/office/presentation/8.0" kumimoji="0" lang="en-US" altLang="ko-KR" sz="2310" b="0" i="0" u="none" strike="noStrike" kern="1200" cap="none" spc="0" normalizeH="0" baseline="0" mc:Ignorable="hp" hp:hslEmbossed="0">
              <a:solidFill>
                <a:srgbClr val="000000"/>
              </a:solidFill>
              <a:latin typeface="배달의민족 도현 OTF"/>
              <a:ea typeface="배달의민족 도현 OTF"/>
            </a:endParaRPr>
          </a:p>
        </p:txBody>
      </p:sp>
      <p:grpSp>
        <p:nvGrpSpPr>
          <p:cNvPr id="193" name="그룹 178"/>
          <p:cNvGrpSpPr/>
          <p:nvPr/>
        </p:nvGrpSpPr>
        <p:grpSpPr>
          <a:xfrm rot="0">
            <a:off x="5345906" y="10759305"/>
            <a:ext cx="5526293" cy="755247"/>
            <a:chOff x="665085" y="11266786"/>
            <a:chExt cx="4409760" cy="755247"/>
          </a:xfrm>
        </p:grpSpPr>
        <p:sp>
          <p:nvSpPr>
            <p:cNvPr id="194" name="TextBox 180"/>
            <p:cNvSpPr txBox="1"/>
            <p:nvPr/>
          </p:nvSpPr>
          <p:spPr>
            <a:xfrm>
              <a:off x="725326" y="11266786"/>
              <a:ext cx="4349519" cy="7552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>
                  <a:latin typeface="에스코어 드림 6 Bold"/>
                  <a:ea typeface="에스코어 드림 6 Bold"/>
                </a:defRPr>
              </a:lvl1pPr>
            </a:lstStyle>
            <a:p>
              <a:pPr lvl="0">
                <a:defRPr/>
              </a:pPr>
              <a:r>
                <a:rPr lang="ko-KR" altLang="en-US" sz="2200" spc="-150">
                  <a:latin typeface="배달의민족 도현 OTF"/>
                  <a:ea typeface="배달의민족 도현 OTF"/>
                </a:rPr>
                <a:t>우편 접수 시 신청기간 내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(3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월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15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일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18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시까지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)</a:t>
              </a:r>
              <a:endParaRPr lang="en-US" altLang="ko-KR" sz="2200" spc="-150">
                <a:latin typeface="배달의민족 도현 OTF"/>
                <a:ea typeface="배달의민족 도현 OTF"/>
              </a:endParaRPr>
            </a:p>
            <a:p>
              <a:pPr lvl="0">
                <a:defRPr/>
              </a:pPr>
              <a:r>
                <a:rPr lang="ko-KR" altLang="en-US" sz="2200" spc="-150">
                  <a:latin typeface="배달의민족 도현 OTF"/>
                  <a:ea typeface="배달의민족 도현 OTF"/>
                </a:rPr>
                <a:t>  구청에 도착하여야 함</a:t>
              </a:r>
              <a:endParaRPr lang="ko-KR" altLang="en-US" sz="2200" spc="-150">
                <a:latin typeface="배달의민족 도현 OTF"/>
                <a:ea typeface="배달의민족 도현 OTF"/>
              </a:endParaRPr>
            </a:p>
          </p:txBody>
        </p:sp>
        <p:sp>
          <p:nvSpPr>
            <p:cNvPr id="195" name="직사각형 181"/>
            <p:cNvSpPr/>
            <p:nvPr/>
          </p:nvSpPr>
          <p:spPr>
            <a:xfrm>
              <a:off x="665085" y="11307583"/>
              <a:ext cx="45719" cy="2933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배달의민족 도현 OTF"/>
                <a:ea typeface="배달의민족 도현 OTF"/>
              </a:endParaRPr>
            </a:p>
          </p:txBody>
        </p:sp>
      </p:grpSp>
      <p:grpSp>
        <p:nvGrpSpPr>
          <p:cNvPr id="196" name="그룹 178"/>
          <p:cNvGrpSpPr/>
          <p:nvPr/>
        </p:nvGrpSpPr>
        <p:grpSpPr>
          <a:xfrm rot="0">
            <a:off x="5345906" y="11636096"/>
            <a:ext cx="5526294" cy="748897"/>
            <a:chOff x="665085" y="11266786"/>
            <a:chExt cx="4409761" cy="748897"/>
          </a:xfrm>
        </p:grpSpPr>
        <p:sp>
          <p:nvSpPr>
            <p:cNvPr id="197" name="TextBox 180"/>
            <p:cNvSpPr txBox="1"/>
            <p:nvPr/>
          </p:nvSpPr>
          <p:spPr>
            <a:xfrm>
              <a:off x="725326" y="11266786"/>
              <a:ext cx="4349520" cy="748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>
                  <a:latin typeface="에스코어 드림 6 Bold"/>
                  <a:ea typeface="에스코어 드림 6 Bold"/>
                </a:defRPr>
              </a:lvl1pPr>
            </a:lstStyle>
            <a:p>
              <a:pPr lvl="0">
                <a:defRPr/>
              </a:pPr>
              <a:r>
                <a:rPr lang="ko-KR" altLang="en-US" sz="2200" spc="-150">
                  <a:latin typeface="배달의민족 도현 OTF"/>
                  <a:ea typeface="배달의민족 도현 OTF"/>
                </a:rPr>
                <a:t>예산 범위 내에서 침수우려 반지하주택 및 안전취약계층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(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장애인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,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노인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,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아동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)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 우선 선정</a:t>
              </a:r>
              <a:endParaRPr lang="ko-KR" altLang="en-US" sz="2200" spc="-150">
                <a:latin typeface="배달의민족 도현 OTF"/>
                <a:ea typeface="배달의민족 도현 OTF"/>
              </a:endParaRPr>
            </a:p>
          </p:txBody>
        </p:sp>
        <p:sp>
          <p:nvSpPr>
            <p:cNvPr id="198" name="직사각형 181"/>
            <p:cNvSpPr/>
            <p:nvPr/>
          </p:nvSpPr>
          <p:spPr>
            <a:xfrm>
              <a:off x="665085" y="11307583"/>
              <a:ext cx="45719" cy="2933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배달의민족 도현 OTF"/>
                <a:ea typeface="배달의민족 도현 OTF"/>
              </a:endParaRPr>
            </a:p>
          </p:txBody>
        </p:sp>
      </p:grpSp>
      <p:grpSp>
        <p:nvGrpSpPr>
          <p:cNvPr id="200" name="그룹 178"/>
          <p:cNvGrpSpPr/>
          <p:nvPr/>
        </p:nvGrpSpPr>
        <p:grpSpPr>
          <a:xfrm rot="0">
            <a:off x="5345906" y="13804866"/>
            <a:ext cx="5526294" cy="424312"/>
            <a:chOff x="665085" y="11266786"/>
            <a:chExt cx="4409761" cy="424312"/>
          </a:xfrm>
        </p:grpSpPr>
        <p:sp>
          <p:nvSpPr>
            <p:cNvPr id="201" name="TextBox 180"/>
            <p:cNvSpPr txBox="1"/>
            <p:nvPr/>
          </p:nvSpPr>
          <p:spPr>
            <a:xfrm>
              <a:off x="725326" y="11266786"/>
              <a:ext cx="4349520" cy="4243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>
                  <a:latin typeface="에스코어 드림 6 Bold"/>
                  <a:ea typeface="에스코어 드림 6 Bold"/>
                </a:defRPr>
              </a:lvl1pPr>
            </a:lstStyle>
            <a:p>
              <a:pPr lvl="0">
                <a:defRPr/>
              </a:pPr>
              <a:r>
                <a:rPr lang="ko-KR" altLang="en-US" sz="2200" spc="-150">
                  <a:latin typeface="배달의민족 도현 OTF"/>
                  <a:ea typeface="배달의민족 도현 OTF"/>
                </a:rPr>
                <a:t>남동구청 건축과   ☎ 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032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-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453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-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2770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~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5</a:t>
              </a:r>
              <a:endParaRPr lang="en-US" altLang="ko-KR" sz="2200" spc="-150">
                <a:latin typeface="배달의민족 도현 OTF"/>
                <a:ea typeface="배달의민족 도현 OTF"/>
              </a:endParaRPr>
            </a:p>
          </p:txBody>
        </p:sp>
        <p:sp>
          <p:nvSpPr>
            <p:cNvPr id="202" name="직사각형 181"/>
            <p:cNvSpPr/>
            <p:nvPr/>
          </p:nvSpPr>
          <p:spPr>
            <a:xfrm>
              <a:off x="665085" y="11307583"/>
              <a:ext cx="45719" cy="2933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배달의민족 도현 OTF"/>
                <a:ea typeface="배달의민족 도현 OTF"/>
              </a:endParaRPr>
            </a:p>
          </p:txBody>
        </p:sp>
      </p:grpSp>
      <p:grpSp>
        <p:nvGrpSpPr>
          <p:cNvPr id="207" name="그룹 178"/>
          <p:cNvGrpSpPr/>
          <p:nvPr/>
        </p:nvGrpSpPr>
        <p:grpSpPr>
          <a:xfrm rot="0">
            <a:off x="5345906" y="12537308"/>
            <a:ext cx="5526294" cy="757687"/>
            <a:chOff x="665085" y="11266786"/>
            <a:chExt cx="4409761" cy="757687"/>
          </a:xfrm>
        </p:grpSpPr>
        <p:sp>
          <p:nvSpPr>
            <p:cNvPr id="208" name="TextBox 180"/>
            <p:cNvSpPr txBox="1"/>
            <p:nvPr/>
          </p:nvSpPr>
          <p:spPr>
            <a:xfrm>
              <a:off x="725326" y="11266786"/>
              <a:ext cx="4349520" cy="7576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>
                  <a:latin typeface="에스코어 드림 6 Bold"/>
                  <a:ea typeface="에스코어 드림 6 Bold"/>
                </a:defRPr>
              </a:lvl1pPr>
            </a:lstStyle>
            <a:p>
              <a:pPr lvl="0">
                <a:defRPr/>
              </a:pPr>
              <a:r>
                <a:rPr lang="ko-KR" altLang="en-US" sz="2200" spc="-150">
                  <a:latin typeface="배달의민족 도현 OTF"/>
                  <a:ea typeface="배달의민족 도현 OTF"/>
                </a:rPr>
                <a:t>선정결과는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3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월중 남동구 건축과  유선확인 및 </a:t>
              </a:r>
              <a:r>
                <a:rPr lang="en-US" altLang="ko-KR" sz="2200" spc="-150">
                  <a:latin typeface="배달의민족 도현 OTF"/>
                  <a:ea typeface="배달의민족 도현 OTF"/>
                </a:rPr>
                <a:t>4</a:t>
              </a:r>
              <a:r>
                <a:rPr lang="ko-KR" altLang="en-US" sz="2200" spc="-150">
                  <a:latin typeface="배달의민족 도현 OTF"/>
                  <a:ea typeface="배달의민족 도현 OTF"/>
                </a:rPr>
                <a:t>월 시공시 개별통보</a:t>
              </a:r>
              <a:endParaRPr lang="ko-KR" altLang="en-US" sz="2200" spc="-150">
                <a:latin typeface="배달의민족 도현 OTF"/>
                <a:ea typeface="배달의민족 도현 OTF"/>
              </a:endParaRPr>
            </a:p>
          </p:txBody>
        </p:sp>
        <p:sp>
          <p:nvSpPr>
            <p:cNvPr id="209" name="직사각형 181"/>
            <p:cNvSpPr/>
            <p:nvPr/>
          </p:nvSpPr>
          <p:spPr>
            <a:xfrm>
              <a:off x="665085" y="11307583"/>
              <a:ext cx="45719" cy="2933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배달의민족 도현 OTF"/>
                <a:ea typeface="배달의민족 도현 OTF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251403E3-20C8-3F22-1AD0-B18F872A147B}"/>
              </a:ext>
            </a:extLst>
          </p:cNvPr>
          <p:cNvSpPr/>
          <p:nvPr/>
        </p:nvSpPr>
        <p:spPr>
          <a:xfrm>
            <a:off x="0" y="732195"/>
            <a:ext cx="10711911" cy="13912056"/>
          </a:xfrm>
          <a:prstGeom prst="rect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1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93F4E3E0-DCB5-F3ED-448C-32E524614F93}"/>
              </a:ext>
            </a:extLst>
          </p:cNvPr>
          <p:cNvSpPr txBox="1">
            <a:spLocks/>
          </p:cNvSpPr>
          <p:nvPr/>
        </p:nvSpPr>
        <p:spPr>
          <a:xfrm>
            <a:off x="801886" y="1660299"/>
            <a:ext cx="9088041" cy="4963113"/>
          </a:xfrm>
          <a:prstGeom prst="rect">
            <a:avLst/>
          </a:prstGeom>
        </p:spPr>
        <p:txBody>
          <a:bodyPr vert="horz" lIns="101827" tIns="50913" rIns="101827" bIns="50913" rtlCol="0" anchor="b">
            <a:normAutofit/>
          </a:bodyPr>
          <a:lstStyle>
            <a:lvl1pPr algn="ctr" defTabSz="96012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6012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701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배달의민족 도현 OTF" panose="020B0600000101010101" pitchFamily="34" charset="-127"/>
              <a:ea typeface="배달의민족 도현 OTF" panose="020B0600000101010101" pitchFamily="34" charset="-127"/>
            </a:endParaRPr>
          </a:p>
        </p:txBody>
      </p:sp>
      <p:pic>
        <p:nvPicPr>
          <p:cNvPr id="58" name="그림 57">
            <a:extLst>
              <a:ext uri="{FF2B5EF4-FFF2-40B4-BE49-F238E27FC236}">
                <a16:creationId xmlns:a16="http://schemas.microsoft.com/office/drawing/2014/main" id="{7FAC20E9-B67F-10C4-7272-B6DE254DF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884" l="0" r="99485">
                        <a14:foregroundMark x1="9691" y1="45763" x2="9691" y2="45763"/>
                        <a14:foregroundMark x1="6082" y1="46247" x2="6082" y2="46247"/>
                        <a14:foregroundMark x1="7371" y1="71186" x2="7371" y2="71186"/>
                        <a14:foregroundMark x1="13454" y1="47942" x2="13454" y2="47942"/>
                        <a14:foregroundMark x1="17474" y1="50847" x2="17474" y2="50847"/>
                        <a14:foregroundMark x1="16907" y1="73123" x2="16907" y2="73123"/>
                        <a14:foregroundMark x1="21753" y1="47458" x2="21753" y2="47458"/>
                        <a14:foregroundMark x1="21649" y1="62954" x2="21649" y2="62954"/>
                        <a14:foregroundMark x1="24330" y1="50847" x2="24330" y2="50847"/>
                        <a14:foregroundMark x1="29072" y1="28571" x2="29072" y2="28571"/>
                        <a14:foregroundMark x1="32990" y1="27845" x2="32990" y2="27845"/>
                        <a14:foregroundMark x1="41237" y1="31961" x2="41237" y2="31961"/>
                        <a14:foregroundMark x1="41443" y1="62228" x2="41443" y2="62228"/>
                        <a14:foregroundMark x1="42165" y1="31961" x2="42165" y2="31961"/>
                        <a14:foregroundMark x1="41443" y1="25908" x2="41443" y2="36562"/>
                        <a14:foregroundMark x1="43247" y1="66344" x2="43247" y2="66344"/>
                        <a14:foregroundMark x1="47320" y1="61017" x2="47320" y2="61017"/>
                        <a14:foregroundMark x1="50979" y1="64165" x2="50979" y2="64165"/>
                        <a14:foregroundMark x1="48711" y1="81598" x2="48711" y2="81598"/>
                        <a14:foregroundMark x1="54021" y1="69492" x2="54021" y2="69492"/>
                        <a14:foregroundMark x1="57990" y1="66102" x2="57990" y2="66102"/>
                        <a14:foregroundMark x1="56289" y1="84504" x2="56289" y2="84504"/>
                        <a14:foregroundMark x1="62577" y1="59564" x2="62577" y2="59564"/>
                        <a14:foregroundMark x1="62165" y1="71186" x2="62165" y2="71186"/>
                        <a14:foregroundMark x1="66856" y1="62954" x2="66856" y2="62954"/>
                        <a14:foregroundMark x1="69175" y1="64165" x2="69175" y2="64165"/>
                        <a14:foregroundMark x1="67474" y1="76513" x2="67474" y2="76513"/>
                        <a14:foregroundMark x1="72216" y1="74334" x2="72216" y2="74334"/>
                        <a14:foregroundMark x1="80052" y1="62470" x2="80052" y2="62470"/>
                        <a14:foregroundMark x1="76495" y1="63680" x2="76495" y2="63680"/>
                        <a14:foregroundMark x1="85206" y1="54237" x2="85206" y2="54237"/>
                        <a14:foregroundMark x1="91959" y1="53027" x2="91959" y2="53027"/>
                        <a14:foregroundMark x1="91804" y1="63680" x2="91804" y2="73608"/>
                        <a14:foregroundMark x1="88247" y1="56901" x2="88247" y2="66102"/>
                        <a14:backgroundMark x1="5876" y1="50363" x2="5876" y2="50363"/>
                        <a14:backgroundMark x1="30825" y1="69492" x2="30825" y2="69492"/>
                        <a14:backgroundMark x1="47784" y1="66586" x2="47784" y2="66586"/>
                        <a14:backgroundMark x1="55052" y1="66344" x2="55052" y2="66344"/>
                        <a14:backgroundMark x1="66443" y1="62470" x2="66443" y2="62470"/>
                        <a14:backgroundMark x1="20979" y1="51816" x2="20979" y2="518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016" y="5035"/>
            <a:ext cx="2451302" cy="521849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046C6D2D-F026-5FC3-34E2-0184C68F3B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16" b="17176" l="32533" r="94196">
                        <a14:foregroundMark x1="52455" y1="7550" x2="52455" y2="7550"/>
                        <a14:foregroundMark x1="56864" y1="9222" x2="56864" y2="9222"/>
                        <a14:foregroundMark x1="51116" y1="12392" x2="51116" y2="12392"/>
                        <a14:foregroundMark x1="60603" y1="8242" x2="60603" y2="8242"/>
                        <a14:foregroundMark x1="64788" y1="8818" x2="64788" y2="8818"/>
                        <a14:foregroundMark x1="63672" y1="13775" x2="63672" y2="13775"/>
                        <a14:foregroundMark x1="71875" y1="8761" x2="71875" y2="8761"/>
                        <a14:foregroundMark x1="70033" y1="10259" x2="70033" y2="10259"/>
                        <a14:foregroundMark x1="61998" y1="13948" x2="63616" y2="13948"/>
                        <a14:foregroundMark x1="71540" y1="9452" x2="71429" y2="10259"/>
                        <a14:foregroundMark x1="76842" y1="7320" x2="76842" y2="7320"/>
                        <a14:foregroundMark x1="82366" y1="7262" x2="82366" y2="7262"/>
                        <a14:foregroundMark x1="82366" y1="11816" x2="82366" y2="11816"/>
                        <a14:foregroundMark x1="85603" y1="9971" x2="85603" y2="9971"/>
                        <a14:foregroundMark x1="91071" y1="9107" x2="90792" y2="10432"/>
                        <a14:foregroundMark x1="86328" y1="7723" x2="86440" y2="7608"/>
                        <a14:foregroundMark x1="46205" y1="8357" x2="46150" y2="8761"/>
                        <a14:foregroundMark x1="46429" y1="12334" x2="46931" y2="12046"/>
                        <a14:backgroundMark x1="40681" y1="10432" x2="41016" y2="10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258" t="4031" r="6720" b="82657"/>
          <a:stretch/>
        </p:blipFill>
        <p:spPr>
          <a:xfrm>
            <a:off x="139901" y="123634"/>
            <a:ext cx="1835947" cy="39424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5899F9A-9AEC-310F-70E2-A5F5E329C94B}"/>
              </a:ext>
            </a:extLst>
          </p:cNvPr>
          <p:cNvSpPr txBox="1"/>
          <p:nvPr/>
        </p:nvSpPr>
        <p:spPr>
          <a:xfrm>
            <a:off x="602222" y="1016027"/>
            <a:ext cx="67665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개폐식 </a:t>
            </a:r>
            <a:r>
              <a:rPr kumimoji="0" lang="ko-KR" alt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방범창</a:t>
            </a: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 설치 지원 사업 관련 질의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배달의민족 도현 OTF" panose="020B0600000101010101" pitchFamily="34" charset="-127"/>
              <a:ea typeface="배달의민족 도현 OTF" panose="020B0600000101010101" pitchFamily="34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4048A6B-AD18-4FFE-A336-363B14A6D9A0}"/>
              </a:ext>
            </a:extLst>
          </p:cNvPr>
          <p:cNvSpPr/>
          <p:nvPr/>
        </p:nvSpPr>
        <p:spPr>
          <a:xfrm>
            <a:off x="470014" y="1075997"/>
            <a:ext cx="132208" cy="4478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113" name="그룹 112">
            <a:extLst>
              <a:ext uri="{FF2B5EF4-FFF2-40B4-BE49-F238E27FC236}">
                <a16:creationId xmlns:a16="http://schemas.microsoft.com/office/drawing/2014/main" id="{C3927FDB-ECE5-BA37-EA44-F58DBF83A397}"/>
              </a:ext>
            </a:extLst>
          </p:cNvPr>
          <p:cNvGrpSpPr/>
          <p:nvPr/>
        </p:nvGrpSpPr>
        <p:grpSpPr>
          <a:xfrm>
            <a:off x="506590" y="1836044"/>
            <a:ext cx="9679825" cy="1668039"/>
            <a:chOff x="506590" y="1836044"/>
            <a:chExt cx="9679825" cy="1668039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5DF0D6F-B6A1-6741-5F2F-79940B40F9D1}"/>
                </a:ext>
              </a:extLst>
            </p:cNvPr>
            <p:cNvSpPr txBox="1"/>
            <p:nvPr/>
          </p:nvSpPr>
          <p:spPr>
            <a:xfrm>
              <a:off x="516513" y="1836044"/>
              <a:ext cx="9373413" cy="447815"/>
            </a:xfrm>
            <a:prstGeom prst="rect">
              <a:avLst/>
            </a:prstGeom>
            <a:solidFill>
              <a:srgbClr val="FADEE1"/>
            </a:solidFill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Q.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개폐식 방범창이 무엇인가요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?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0E48B34-8C9D-866E-377B-7CF3C32AACAD}"/>
                </a:ext>
              </a:extLst>
            </p:cNvPr>
            <p:cNvSpPr txBox="1"/>
            <p:nvPr/>
          </p:nvSpPr>
          <p:spPr>
            <a:xfrm>
              <a:off x="506590" y="2345304"/>
              <a:ext cx="9679825" cy="115877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A.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개폐식 </a:t>
              </a:r>
              <a:r>
                <a:rPr kumimoji="0" lang="ko-KR" altLang="en-US" sz="231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방범창이란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평상시에 방범창의 기능을 하다가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, </a:t>
              </a:r>
            </a:p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310" dirty="0">
                  <a:solidFill>
                    <a:prstClr val="black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침수 및 화재 등 재난 시에 현관문으로 탈출이 불가능 할 경우 창문으로    </a:t>
              </a:r>
              <a:endParaRPr kumimoji="0" lang="en-US" altLang="ko-KR" sz="231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310" dirty="0">
                  <a:solidFill>
                    <a:prstClr val="black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탈출할 수 있도록 개폐가 가능한 방범창을 말합니다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</a:p>
          </p:txBody>
        </p:sp>
      </p:grpSp>
      <p:grpSp>
        <p:nvGrpSpPr>
          <p:cNvPr id="119" name="그룹 118">
            <a:extLst>
              <a:ext uri="{FF2B5EF4-FFF2-40B4-BE49-F238E27FC236}">
                <a16:creationId xmlns:a16="http://schemas.microsoft.com/office/drawing/2014/main" id="{5C99FFCA-1CDC-C70C-BF46-5FAB1E7FED0A}"/>
              </a:ext>
            </a:extLst>
          </p:cNvPr>
          <p:cNvGrpSpPr/>
          <p:nvPr/>
        </p:nvGrpSpPr>
        <p:grpSpPr>
          <a:xfrm>
            <a:off x="1679711" y="3649218"/>
            <a:ext cx="7332390" cy="2227224"/>
            <a:chOff x="2093830" y="3858768"/>
            <a:chExt cx="7332390" cy="222722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9C42211F-B2B5-1A8D-4F26-86FBE38CEC24}"/>
                </a:ext>
              </a:extLst>
            </p:cNvPr>
            <p:cNvSpPr/>
            <p:nvPr/>
          </p:nvSpPr>
          <p:spPr>
            <a:xfrm>
              <a:off x="2103120" y="3858768"/>
              <a:ext cx="2615184" cy="166466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달의민족 도현 OTF" panose="020B0600000101010101" pitchFamily="34" charset="-127"/>
                <a:ea typeface="배달의민족 도현 OTF" panose="020B0600000101010101" pitchFamily="34" charset="-127"/>
              </a:endParaRPr>
            </a:p>
          </p:txBody>
        </p:sp>
        <p:pic>
          <p:nvPicPr>
            <p:cNvPr id="67" name="그림 66">
              <a:extLst>
                <a:ext uri="{FF2B5EF4-FFF2-40B4-BE49-F238E27FC236}">
                  <a16:creationId xmlns:a16="http://schemas.microsoft.com/office/drawing/2014/main" id="{FDB0B765-278E-DE5C-ECD4-02BD5329CC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6840" y="3898798"/>
              <a:ext cx="691897" cy="1654102"/>
            </a:xfrm>
            <a:prstGeom prst="rect">
              <a:avLst/>
            </a:prstGeom>
          </p:spPr>
        </p:pic>
        <p:cxnSp>
          <p:nvCxnSpPr>
            <p:cNvPr id="93" name="직선 연결선 92">
              <a:extLst>
                <a:ext uri="{FF2B5EF4-FFF2-40B4-BE49-F238E27FC236}">
                  <a16:creationId xmlns:a16="http://schemas.microsoft.com/office/drawing/2014/main" id="{17F60E1C-AE87-FEAB-28A9-319E1FD99396}"/>
                </a:ext>
              </a:extLst>
            </p:cNvPr>
            <p:cNvCxnSpPr>
              <a:cxnSpLocks/>
            </p:cNvCxnSpPr>
            <p:nvPr/>
          </p:nvCxnSpPr>
          <p:spPr>
            <a:xfrm>
              <a:off x="3401422" y="3858768"/>
              <a:ext cx="0" cy="166466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D024A775-03A1-ACA7-2331-C566A75E51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03120" y="4167227"/>
              <a:ext cx="26151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BF085991-A30E-C749-5005-9B7C5CD629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93830" y="4472027"/>
              <a:ext cx="26151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2CBE75FB-4C44-15DF-9A24-536D3FF672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93830" y="4757777"/>
              <a:ext cx="26151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137ED982-9AD7-D9BE-800A-53AD27BB6F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93830" y="5024477"/>
              <a:ext cx="26151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71AE9F82-2ABA-5C35-B689-FF0B1B6E04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93830" y="5281652"/>
              <a:ext cx="26151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079EE42E-159F-49F1-1917-7FDE81F064C7}"/>
                </a:ext>
              </a:extLst>
            </p:cNvPr>
            <p:cNvCxnSpPr>
              <a:cxnSpLocks/>
              <a:stCxn id="7" idx="0"/>
              <a:endCxn id="7" idx="2"/>
            </p:cNvCxnSpPr>
            <p:nvPr/>
          </p:nvCxnSpPr>
          <p:spPr>
            <a:xfrm>
              <a:off x="3410712" y="3858768"/>
              <a:ext cx="0" cy="166466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659BD26B-9E9F-EA08-B297-BB76F2098671}"/>
                </a:ext>
              </a:extLst>
            </p:cNvPr>
            <p:cNvCxnSpPr>
              <a:cxnSpLocks/>
            </p:cNvCxnSpPr>
            <p:nvPr/>
          </p:nvCxnSpPr>
          <p:spPr>
            <a:xfrm>
              <a:off x="6687126" y="3858768"/>
              <a:ext cx="0" cy="166466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12FDB9A6-9E5D-3BE1-BC33-26063D55ABDD}"/>
                </a:ext>
              </a:extLst>
            </p:cNvPr>
            <p:cNvSpPr/>
            <p:nvPr/>
          </p:nvSpPr>
          <p:spPr>
            <a:xfrm>
              <a:off x="5388824" y="3858768"/>
              <a:ext cx="2615184" cy="166466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달의민족 도현 OTF" panose="020B0600000101010101" pitchFamily="34" charset="-127"/>
                <a:ea typeface="배달의민족 도현 OTF" panose="020B0600000101010101" pitchFamily="34" charset="-127"/>
              </a:endParaRPr>
            </a:p>
          </p:txBody>
        </p: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A4EC34B1-C43A-9A36-7A3F-2C27765FEC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88824" y="4167227"/>
              <a:ext cx="130759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>
              <a:extLst>
                <a:ext uri="{FF2B5EF4-FFF2-40B4-BE49-F238E27FC236}">
                  <a16:creationId xmlns:a16="http://schemas.microsoft.com/office/drawing/2014/main" id="{AB1869E0-D0DA-61D5-E0DE-C89AA0894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9534" y="4472027"/>
              <a:ext cx="13168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5ADFF346-F406-333A-2A27-01EBDC749B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9534" y="4757777"/>
              <a:ext cx="13168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911C7BAE-1326-E06B-117D-81638D9BD7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9534" y="5024477"/>
              <a:ext cx="130759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B9323BEC-CAAD-5383-F3C4-DCB331C99D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9534" y="5281652"/>
              <a:ext cx="13168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id="{C625A102-42F2-6952-FF6B-96AC7D85D526}"/>
                </a:ext>
              </a:extLst>
            </p:cNvPr>
            <p:cNvCxnSpPr>
              <a:cxnSpLocks/>
              <a:stCxn id="31" idx="0"/>
              <a:endCxn id="31" idx="2"/>
            </p:cNvCxnSpPr>
            <p:nvPr/>
          </p:nvCxnSpPr>
          <p:spPr>
            <a:xfrm>
              <a:off x="6696416" y="3858768"/>
              <a:ext cx="0" cy="166466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3" name="그림 62">
              <a:extLst>
                <a:ext uri="{FF2B5EF4-FFF2-40B4-BE49-F238E27FC236}">
                  <a16:creationId xmlns:a16="http://schemas.microsoft.com/office/drawing/2014/main" id="{9826C253-D68F-4CB0-C3B2-B477B8C18E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55169" y="5114140"/>
              <a:ext cx="573133" cy="285992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5DC552C-85E6-8D91-5AEF-1541DF0325B8}"/>
                </a:ext>
              </a:extLst>
            </p:cNvPr>
            <p:cNvSpPr txBox="1"/>
            <p:nvPr/>
          </p:nvSpPr>
          <p:spPr>
            <a:xfrm>
              <a:off x="2332762" y="5685882"/>
              <a:ext cx="2385542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평상 시</a:t>
              </a: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(</a:t>
              </a:r>
              <a:r>
                <a: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닫힌 상태</a:t>
              </a: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)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DA9E9EDF-B09C-5ACC-87E1-832DADB01700}"/>
                </a:ext>
              </a:extLst>
            </p:cNvPr>
            <p:cNvSpPr txBox="1"/>
            <p:nvPr/>
          </p:nvSpPr>
          <p:spPr>
            <a:xfrm>
              <a:off x="5680026" y="5685882"/>
              <a:ext cx="2168519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재난 시</a:t>
              </a: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(</a:t>
              </a:r>
              <a:r>
                <a:rPr kumimoji="0" lang="ko-KR" alt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열린상태</a:t>
              </a: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)</a:t>
              </a:r>
            </a:p>
          </p:txBody>
        </p:sp>
        <p:pic>
          <p:nvPicPr>
            <p:cNvPr id="75" name="그림 74">
              <a:extLst>
                <a:ext uri="{FF2B5EF4-FFF2-40B4-BE49-F238E27FC236}">
                  <a16:creationId xmlns:a16="http://schemas.microsoft.com/office/drawing/2014/main" id="{00E0B2D4-E5AC-EB73-B6F8-422538D9A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3917" y="3858809"/>
              <a:ext cx="1163226" cy="1654102"/>
            </a:xfrm>
            <a:prstGeom prst="rect">
              <a:avLst/>
            </a:prstGeom>
          </p:spPr>
        </p:pic>
        <p:pic>
          <p:nvPicPr>
            <p:cNvPr id="77" name="그림 76">
              <a:extLst>
                <a:ext uri="{FF2B5EF4-FFF2-40B4-BE49-F238E27FC236}">
                  <a16:creationId xmlns:a16="http://schemas.microsoft.com/office/drawing/2014/main" id="{93E8ED83-FF71-0D31-D34B-23D23AC77C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2994" y="3883712"/>
              <a:ext cx="1163226" cy="1654102"/>
            </a:xfrm>
            <a:prstGeom prst="rect">
              <a:avLst/>
            </a:prstGeom>
          </p:spPr>
        </p:pic>
        <p:pic>
          <p:nvPicPr>
            <p:cNvPr id="60" name="그림 59">
              <a:extLst>
                <a:ext uri="{FF2B5EF4-FFF2-40B4-BE49-F238E27FC236}">
                  <a16:creationId xmlns:a16="http://schemas.microsoft.com/office/drawing/2014/main" id="{73BB495D-9C0F-BCAD-6C6F-658893144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09852" y="4016717"/>
              <a:ext cx="573128" cy="285992"/>
            </a:xfrm>
            <a:prstGeom prst="rect">
              <a:avLst/>
            </a:prstGeom>
          </p:spPr>
        </p:pic>
      </p:grpSp>
      <p:grpSp>
        <p:nvGrpSpPr>
          <p:cNvPr id="114" name="그룹 113">
            <a:extLst>
              <a:ext uri="{FF2B5EF4-FFF2-40B4-BE49-F238E27FC236}">
                <a16:creationId xmlns:a16="http://schemas.microsoft.com/office/drawing/2014/main" id="{D1BDC183-2904-FE4F-58FA-E0E0EE903D1D}"/>
              </a:ext>
            </a:extLst>
          </p:cNvPr>
          <p:cNvGrpSpPr/>
          <p:nvPr/>
        </p:nvGrpSpPr>
        <p:grpSpPr>
          <a:xfrm>
            <a:off x="520022" y="6298704"/>
            <a:ext cx="9679825" cy="1312557"/>
            <a:chOff x="520022" y="6298704"/>
            <a:chExt cx="9679825" cy="1312557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0D41324D-D845-3506-E602-904B697620B3}"/>
                </a:ext>
              </a:extLst>
            </p:cNvPr>
            <p:cNvSpPr txBox="1"/>
            <p:nvPr/>
          </p:nvSpPr>
          <p:spPr>
            <a:xfrm>
              <a:off x="529946" y="6298704"/>
              <a:ext cx="9359980" cy="447815"/>
            </a:xfrm>
            <a:prstGeom prst="rect">
              <a:avLst/>
            </a:prstGeom>
            <a:solidFill>
              <a:srgbClr val="FADEE1"/>
            </a:solidFill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Q.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개폐가 가능하면 외부에서 문을 열 수 있는게 아닌가요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?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 </a:t>
              </a:r>
              <a:endParaRPr kumimoji="0" lang="en-US" altLang="ko-KR" sz="231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 OTF" panose="020B0600000101010101" pitchFamily="34" charset="-127"/>
                <a:ea typeface="배달의민족 도현 OTF" panose="020B0600000101010101" pitchFamily="34" charset="-127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9909596-EAC5-0BD7-14E1-B440BB38B53F}"/>
                </a:ext>
              </a:extLst>
            </p:cNvPr>
            <p:cNvSpPr txBox="1"/>
            <p:nvPr/>
          </p:nvSpPr>
          <p:spPr>
            <a:xfrm>
              <a:off x="520022" y="6807964"/>
              <a:ext cx="9679825" cy="80329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A.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개폐식 방범창은 외부에서는 문이 열리지 않고 </a:t>
              </a:r>
              <a:endParaRPr kumimoji="0" lang="en-US" altLang="ko-KR" sz="231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310" dirty="0">
                  <a:solidFill>
                    <a:prstClr val="black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</a:t>
              </a:r>
              <a:r>
                <a:rPr lang="ko-KR" altLang="en-US" sz="2310" dirty="0">
                  <a:solidFill>
                    <a:prstClr val="black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내부에서만 열 수 있습니다</a:t>
              </a:r>
              <a:r>
                <a:rPr lang="en-US" altLang="ko-KR" sz="2310" dirty="0">
                  <a:solidFill>
                    <a:prstClr val="black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  <a:endParaRPr kumimoji="0" lang="en-US" altLang="ko-KR" sz="231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5DEA0D2C-BDAD-97D2-232D-F198598D22B9}"/>
              </a:ext>
            </a:extLst>
          </p:cNvPr>
          <p:cNvGrpSpPr/>
          <p:nvPr/>
        </p:nvGrpSpPr>
        <p:grpSpPr>
          <a:xfrm>
            <a:off x="520022" y="7920676"/>
            <a:ext cx="9679825" cy="1648989"/>
            <a:chOff x="520022" y="7942471"/>
            <a:chExt cx="9679825" cy="1648989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9C811A9-83F1-8A93-A55A-AAFAD33EF128}"/>
                </a:ext>
              </a:extLst>
            </p:cNvPr>
            <p:cNvSpPr txBox="1"/>
            <p:nvPr/>
          </p:nvSpPr>
          <p:spPr>
            <a:xfrm>
              <a:off x="529946" y="7942471"/>
              <a:ext cx="9359980" cy="447815"/>
            </a:xfrm>
            <a:prstGeom prst="rect">
              <a:avLst/>
            </a:prstGeom>
            <a:solidFill>
              <a:srgbClr val="FADEE1"/>
            </a:solidFill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Q.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반지하주택에 거주하면 누구나 신청 가능한가요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?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ADCA29FD-2DEE-444E-6DA4-ABBFB4CF60DD}"/>
                </a:ext>
              </a:extLst>
            </p:cNvPr>
            <p:cNvSpPr txBox="1"/>
            <p:nvPr/>
          </p:nvSpPr>
          <p:spPr>
            <a:xfrm>
              <a:off x="520022" y="8432681"/>
              <a:ext cx="9679825" cy="115877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457200" marR="0" lvl="0" indent="-45720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lphaUcPeriod"/>
                <a:tabLst/>
                <a:defRPr/>
              </a:pP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전입신고를 하신 반지하주택 거주자는 누구나 신청 가능합니다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 </a:t>
              </a:r>
            </a:p>
            <a:p>
              <a:pPr marR="0" lvl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altLang="ko-KR" sz="2310" dirty="0">
                  <a:solidFill>
                    <a:prstClr val="black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다만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,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신청자가 많을 경우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예산 범위 내에서</a:t>
              </a:r>
              <a:r>
                <a:rPr lang="en-US" altLang="ko-KR" sz="2310" dirty="0">
                  <a:solidFill>
                    <a:prstClr val="black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침수우려 반지하주택 및     </a:t>
              </a:r>
              <a:endParaRPr kumimoji="0" lang="en-US" altLang="ko-KR" sz="231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  <a:p>
              <a:pPr marR="0" lvl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altLang="ko-KR" sz="2310" dirty="0">
                  <a:solidFill>
                    <a:prstClr val="black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안전취약계층을 우선 선정하게 됩니다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</a:p>
          </p:txBody>
        </p:sp>
      </p:grpSp>
      <p:grpSp>
        <p:nvGrpSpPr>
          <p:cNvPr id="116" name="그룹 115">
            <a:extLst>
              <a:ext uri="{FF2B5EF4-FFF2-40B4-BE49-F238E27FC236}">
                <a16:creationId xmlns:a16="http://schemas.microsoft.com/office/drawing/2014/main" id="{DB0FA809-9E5C-8DF0-C2CE-C90A315AB3CF}"/>
              </a:ext>
            </a:extLst>
          </p:cNvPr>
          <p:cNvGrpSpPr/>
          <p:nvPr/>
        </p:nvGrpSpPr>
        <p:grpSpPr>
          <a:xfrm>
            <a:off x="520022" y="9879080"/>
            <a:ext cx="9679825" cy="1312557"/>
            <a:chOff x="520022" y="9939123"/>
            <a:chExt cx="9679825" cy="1312557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48DABFB0-91F0-1279-2472-0C139397EC21}"/>
                </a:ext>
              </a:extLst>
            </p:cNvPr>
            <p:cNvSpPr txBox="1"/>
            <p:nvPr/>
          </p:nvSpPr>
          <p:spPr>
            <a:xfrm>
              <a:off x="529946" y="9939123"/>
              <a:ext cx="9359980" cy="447815"/>
            </a:xfrm>
            <a:prstGeom prst="rect">
              <a:avLst/>
            </a:prstGeom>
            <a:solidFill>
              <a:srgbClr val="FADEE1"/>
            </a:solidFill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Q.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모든 창문에 개폐식 방범창을 설치해주나요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?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FD7F32D4-FC5A-379A-7476-33D8DA1DEC2F}"/>
                </a:ext>
              </a:extLst>
            </p:cNvPr>
            <p:cNvSpPr txBox="1"/>
            <p:nvPr/>
          </p:nvSpPr>
          <p:spPr>
            <a:xfrm>
              <a:off x="520022" y="10448383"/>
              <a:ext cx="9679825" cy="80329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457200" marR="0" lvl="0" indent="-45720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lphaUcPeriod"/>
                <a:tabLst/>
                <a:defRPr/>
              </a:pP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개폐식 </a:t>
              </a:r>
              <a:r>
                <a:rPr kumimoji="0" lang="ko-KR" altLang="en-US" sz="231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방범창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지원사업은 비상시 </a:t>
              </a:r>
              <a:r>
                <a:rPr kumimoji="0" lang="ko-KR" altLang="en-US" sz="231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탈출로를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확보하기 위함으로</a:t>
              </a:r>
              <a:endParaRPr kumimoji="0" lang="en-US" altLang="ko-KR" sz="231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  <a:p>
              <a:pPr marR="0" lvl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1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가구당 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개 창문만 설치를 지원하고 있습니다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</a:p>
          </p:txBody>
        </p:sp>
      </p:grpSp>
      <p:grpSp>
        <p:nvGrpSpPr>
          <p:cNvPr id="117" name="그룹 116">
            <a:extLst>
              <a:ext uri="{FF2B5EF4-FFF2-40B4-BE49-F238E27FC236}">
                <a16:creationId xmlns:a16="http://schemas.microsoft.com/office/drawing/2014/main" id="{60544474-17AD-41CB-23FB-8830ED74C334}"/>
              </a:ext>
            </a:extLst>
          </p:cNvPr>
          <p:cNvGrpSpPr/>
          <p:nvPr/>
        </p:nvGrpSpPr>
        <p:grpSpPr>
          <a:xfrm>
            <a:off x="520022" y="11501052"/>
            <a:ext cx="9679825" cy="957075"/>
            <a:chOff x="520022" y="11545222"/>
            <a:chExt cx="9679825" cy="957075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F204B783-0B69-48E2-A1D4-376E1ADA5CA6}"/>
                </a:ext>
              </a:extLst>
            </p:cNvPr>
            <p:cNvSpPr txBox="1"/>
            <p:nvPr/>
          </p:nvSpPr>
          <p:spPr>
            <a:xfrm>
              <a:off x="529946" y="11545222"/>
              <a:ext cx="9359980" cy="447815"/>
            </a:xfrm>
            <a:prstGeom prst="rect">
              <a:avLst/>
            </a:prstGeom>
            <a:solidFill>
              <a:srgbClr val="FADEE1"/>
            </a:solidFill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Q.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자부담은 얼마나 드나요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?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3E0BF9CE-5E76-E435-5286-AAF754934B98}"/>
                </a:ext>
              </a:extLst>
            </p:cNvPr>
            <p:cNvSpPr txBox="1"/>
            <p:nvPr/>
          </p:nvSpPr>
          <p:spPr>
            <a:xfrm>
              <a:off x="520022" y="12054482"/>
              <a:ext cx="9679825" cy="44781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457200" marR="0" lvl="0" indent="-45720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lphaUcPeriod"/>
                <a:tabLst/>
                <a:defRPr/>
              </a:pP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개폐식 </a:t>
              </a:r>
              <a:r>
                <a:rPr kumimoji="0" lang="ko-KR" altLang="en-US" sz="231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방범창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설치에 대한 비용은 전액 지원으로 자부담은 없습니다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</a:p>
          </p:txBody>
        </p:sp>
      </p:grpSp>
      <p:pic>
        <p:nvPicPr>
          <p:cNvPr id="110" name="그림 109">
            <a:extLst>
              <a:ext uri="{FF2B5EF4-FFF2-40B4-BE49-F238E27FC236}">
                <a16:creationId xmlns:a16="http://schemas.microsoft.com/office/drawing/2014/main" id="{671954D6-3F81-9354-76D9-96C5CD0DE6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949" y="13431852"/>
            <a:ext cx="1472266" cy="1497432"/>
          </a:xfrm>
          <a:prstGeom prst="rect">
            <a:avLst/>
          </a:prstGeom>
        </p:spPr>
      </p:pic>
      <p:grpSp>
        <p:nvGrpSpPr>
          <p:cNvPr id="118" name="그룹 117">
            <a:extLst>
              <a:ext uri="{FF2B5EF4-FFF2-40B4-BE49-F238E27FC236}">
                <a16:creationId xmlns:a16="http://schemas.microsoft.com/office/drawing/2014/main" id="{41E116AE-3516-03DA-79DB-2F844F5E2F81}"/>
              </a:ext>
            </a:extLst>
          </p:cNvPr>
          <p:cNvGrpSpPr/>
          <p:nvPr/>
        </p:nvGrpSpPr>
        <p:grpSpPr>
          <a:xfrm>
            <a:off x="533876" y="12767544"/>
            <a:ext cx="9679825" cy="1341034"/>
            <a:chOff x="533876" y="12767544"/>
            <a:chExt cx="9679825" cy="1341034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8E32190-7A40-125A-1E9D-50D9EDF74D03}"/>
                </a:ext>
              </a:extLst>
            </p:cNvPr>
            <p:cNvSpPr txBox="1"/>
            <p:nvPr/>
          </p:nvSpPr>
          <p:spPr>
            <a:xfrm>
              <a:off x="543800" y="12767544"/>
              <a:ext cx="9359980" cy="447815"/>
            </a:xfrm>
            <a:prstGeom prst="rect">
              <a:avLst/>
            </a:prstGeom>
            <a:solidFill>
              <a:srgbClr val="FADEE1"/>
            </a:solidFill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Q. </a:t>
              </a: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신청은 어떻게 하나요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 OTF" panose="020B0600000101010101" pitchFamily="34" charset="-127"/>
                  <a:ea typeface="배달의민족 도현 OTF" panose="020B0600000101010101" pitchFamily="34" charset="-127"/>
                </a:rPr>
                <a:t>?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E1EBA643-AC30-A886-6C47-5D36F90464A0}"/>
                </a:ext>
              </a:extLst>
            </p:cNvPr>
            <p:cNvSpPr txBox="1"/>
            <p:nvPr/>
          </p:nvSpPr>
          <p:spPr>
            <a:xfrm>
              <a:off x="533876" y="13276042"/>
              <a:ext cx="9679825" cy="83253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457200" marR="0" lvl="0" indent="-45720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lphaUcPeriod"/>
                <a:tabLst/>
                <a:defRPr/>
              </a:pPr>
              <a:r>
                <a:rPr kumimoji="0" lang="ko-KR" altLang="en-US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신청 기간 내에 신청서를 작성하여 구청으로 제출하면 됩니다</a:t>
              </a:r>
              <a:r>
                <a:rPr kumimoji="0" lang="en-US" altLang="ko-KR" sz="231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</a:p>
            <a:p>
              <a:pPr marL="457200" marR="0" lvl="0" indent="-45720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lphaUcPeriod"/>
                <a:tabLst/>
                <a:defRPr/>
              </a:pPr>
              <a:endParaRPr kumimoji="0" lang="en-US" altLang="ko-KR" sz="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  <a:p>
              <a:pPr marR="0" lvl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※ </a:t>
              </a:r>
              <a:r>
                <a: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우편으로 접수하실 경우 신청 기간 내 해당 구청에 도착해야 합니다</a:t>
              </a: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8973999"/>
      </p:ext>
    </p:extLst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259</ep:Words>
  <ep:PresentationFormat>사용자 지정</ep:PresentationFormat>
  <ep:Paragraphs>6</ep:Paragraphs>
  <ep:Slides>2</ep:Slides>
  <ep:Notes>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ep:HeadingPairs>
  <ep:TitlesOfParts>
    <vt:vector size="3" baseType="lpstr">
      <vt:lpstr>Office 테마</vt:lpstr>
      <vt:lpstr>슬라이드 1</vt:lpstr>
      <vt:lpstr>슬라이드 2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2023-05-01T01:00:30.000</dcterms:created>
  <dc:creator>user</dc:creator>
  <cp:lastModifiedBy>user</cp:lastModifiedBy>
  <dcterms:modified xsi:type="dcterms:W3CDTF">2024-01-30T06:16:27.056</dcterms:modified>
  <cp:revision>60</cp:revision>
  <dc:title>PowerPoint 프레젠테이션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