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tif" ContentType="image/tiff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6" r:id="rId2"/>
  </p:sldMasterIdLst>
  <p:notesMasterIdLst>
    <p:notesMasterId r:id="rId34"/>
  </p:notesMasterIdLst>
  <p:handoutMasterIdLst>
    <p:handoutMasterId r:id="rId35"/>
  </p:handoutMasterIdLst>
  <p:sldIdLst>
    <p:sldId id="258" r:id="rId3"/>
    <p:sldId id="311" r:id="rId4"/>
    <p:sldId id="327" r:id="rId5"/>
    <p:sldId id="328" r:id="rId6"/>
    <p:sldId id="304" r:id="rId7"/>
    <p:sldId id="329" r:id="rId8"/>
    <p:sldId id="301" r:id="rId9"/>
    <p:sldId id="309" r:id="rId10"/>
    <p:sldId id="286" r:id="rId11"/>
    <p:sldId id="326" r:id="rId12"/>
    <p:sldId id="338" r:id="rId13"/>
    <p:sldId id="315" r:id="rId14"/>
    <p:sldId id="317" r:id="rId15"/>
    <p:sldId id="313" r:id="rId16"/>
    <p:sldId id="318" r:id="rId17"/>
    <p:sldId id="316" r:id="rId18"/>
    <p:sldId id="319" r:id="rId19"/>
    <p:sldId id="320" r:id="rId20"/>
    <p:sldId id="321" r:id="rId21"/>
    <p:sldId id="322" r:id="rId22"/>
    <p:sldId id="323" r:id="rId23"/>
    <p:sldId id="324" r:id="rId24"/>
    <p:sldId id="299" r:id="rId25"/>
    <p:sldId id="310" r:id="rId26"/>
    <p:sldId id="330" r:id="rId27"/>
    <p:sldId id="331" r:id="rId28"/>
    <p:sldId id="339" r:id="rId29"/>
    <p:sldId id="335" r:id="rId30"/>
    <p:sldId id="340" r:id="rId31"/>
    <p:sldId id="334" r:id="rId32"/>
    <p:sldId id="336" r:id="rId33"/>
  </p:sldIdLst>
  <p:sldSz cx="12192000" cy="6858000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026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orient="horz" pos="256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65DC7"/>
    <a:srgbClr val="42C7DE"/>
    <a:srgbClr val="E8E9ED"/>
    <a:srgbClr val="F8F8F8"/>
    <a:srgbClr val="25AEC1"/>
    <a:srgbClr val="00B0F0"/>
    <a:srgbClr val="61ACBA"/>
    <a:srgbClr val="E1E2E7"/>
    <a:srgbClr val="C7EAFE"/>
    <a:srgbClr val="B4B8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972" autoAdjust="0"/>
    <p:restoredTop sz="93894" autoAdjust="0"/>
  </p:normalViewPr>
  <p:slideViewPr>
    <p:cSldViewPr snapToGrid="0" showGuides="1">
      <p:cViewPr>
        <p:scale>
          <a:sx n="100" d="100"/>
          <a:sy n="100" d="100"/>
        </p:scale>
        <p:origin x="-528" y="-216"/>
      </p:cViewPr>
      <p:guideLst>
        <p:guide orient="horz" pos="1026"/>
        <p:guide orient="horz" pos="2568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66" d="100"/>
        <a:sy n="66" d="100"/>
      </p:scale>
      <p:origin x="0" y="0"/>
    </p:cViewPr>
  </p:notesTextViewPr>
  <p:sorterViewPr>
    <p:cViewPr varScale="1">
      <p:scale>
        <a:sx n="1" d="1"/>
        <a:sy n="1" d="1"/>
      </p:scale>
      <p:origin x="0" y="-2874"/>
    </p:cViewPr>
  </p:sorterViewPr>
  <p:notesViewPr>
    <p:cSldViewPr snapToGrid="0">
      <p:cViewPr varScale="1">
        <p:scale>
          <a:sx n="85" d="100"/>
          <a:sy n="85" d="100"/>
        </p:scale>
        <p:origin x="2808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22FC87-92CE-4B21-B317-02D9CF73FDA8}" type="datetimeFigureOut">
              <a:rPr lang="ko-KR" altLang="en-US" smtClean="0"/>
              <a:t>2020-04-09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B59A3B-98EB-42CC-AAA2-812547A6D39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6932763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D5ECC1-6AE6-4D7B-A4F9-AA392296D295}" type="datetimeFigureOut">
              <a:rPr lang="ko-KR" altLang="en-US" smtClean="0"/>
              <a:t>2020-04-09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A14966-A430-435F-A45F-253419D3D63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863178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A14966-A430-435F-A45F-253419D3D639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542513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3A14966-A430-435F-A45F-253419D3D639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94787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A14966-A430-435F-A45F-253419D3D639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18734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A14966-A430-435F-A45F-253419D3D639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358534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A14966-A430-435F-A45F-253419D3D639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382405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A14966-A430-435F-A45F-253419D3D639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2692921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A14966-A430-435F-A45F-253419D3D639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2692921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3A14966-A430-435F-A45F-253419D3D639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4964958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A14966-A430-435F-A45F-253419D3D639}" type="slidenum">
              <a:rPr lang="ko-KR" altLang="en-US" smtClean="0"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8280100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A14966-A430-435F-A45F-253419D3D639}" type="slidenum">
              <a:rPr lang="ko-KR" altLang="en-US" smtClean="0"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064207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3A14966-A430-435F-A45F-253419D3D639}" type="slidenum">
              <a:rPr lang="ko-KR" altLang="en-US" smtClean="0"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5248048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3A14966-A430-435F-A45F-253419D3D639}" type="slidenum">
              <a:rPr lang="ko-KR" altLang="en-US" smtClean="0"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5417560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3A14966-A430-435F-A45F-253419D3D639}" type="slidenum">
              <a:rPr lang="ko-KR" altLang="en-US" smtClean="0"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343488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A14966-A430-435F-A45F-253419D3D639}" type="slidenum">
              <a:rPr lang="ko-KR" altLang="en-US" smtClean="0"/>
              <a:t>20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4647723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A14966-A430-435F-A45F-253419D3D639}" type="slidenum">
              <a:rPr lang="ko-KR" altLang="en-US" smtClean="0"/>
              <a:t>26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1999622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3A14966-A430-435F-A45F-253419D3D639}" type="slidenum">
              <a:rPr lang="ko-KR" altLang="en-US" smtClean="0"/>
              <a:t>29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145781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0C433-A5BC-49C5-BA63-143F22B2C824}" type="datetimeFigureOut">
              <a:rPr lang="ko-KR" altLang="en-US" smtClean="0"/>
              <a:t>2020-04-09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48BB2-F050-4E2D-96CC-A163B4FAF4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50341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0C433-A5BC-49C5-BA63-143F22B2C824}" type="datetimeFigureOut">
              <a:rPr lang="ko-KR" altLang="en-US" smtClean="0"/>
              <a:t>2020-04-09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48BB2-F050-4E2D-96CC-A163B4FAF4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265338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</a:defRPr>
            </a:lvl1pPr>
          </a:lstStyle>
          <a:p>
            <a:fld id="{1450C433-A5BC-49C5-BA63-143F22B2C824}" type="datetimeFigureOut">
              <a:rPr lang="ko-KR" altLang="en-US" smtClean="0"/>
              <a:pPr/>
              <a:t>2020-04-09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</a:defRPr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</a:defRPr>
            </a:lvl1pPr>
          </a:lstStyle>
          <a:p>
            <a:fld id="{AFC48BB2-F050-4E2D-96CC-A163B4FAF43E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xmlns="" id="{ECB28A77-FC33-40B4-B1B4-235074C23230}"/>
              </a:ext>
            </a:extLst>
          </p:cNvPr>
          <p:cNvSpPr/>
          <p:nvPr userDrawn="1"/>
        </p:nvSpPr>
        <p:spPr>
          <a:xfrm>
            <a:off x="1054100" y="373513"/>
            <a:ext cx="11137900" cy="600759"/>
          </a:xfrm>
          <a:prstGeom prst="rect">
            <a:avLst/>
          </a:prstGeom>
          <a:solidFill>
            <a:srgbClr val="9DE1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135954" y="444116"/>
            <a:ext cx="3821880" cy="480131"/>
          </a:xfrm>
        </p:spPr>
        <p:txBody>
          <a:bodyPr wrap="none">
            <a:spAutoFit/>
          </a:bodyPr>
          <a:lstStyle>
            <a:lvl1pPr>
              <a:defRPr sz="2800" b="1" spc="-200" baseline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0B75"/>
                </a:solidFill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grpSp>
        <p:nvGrpSpPr>
          <p:cNvPr id="11" name="그룹 10">
            <a:extLst>
              <a:ext uri="{FF2B5EF4-FFF2-40B4-BE49-F238E27FC236}">
                <a16:creationId xmlns:a16="http://schemas.microsoft.com/office/drawing/2014/main" xmlns="" id="{20FDFEB1-4952-4C4E-BFDD-B2667D92D727}"/>
              </a:ext>
            </a:extLst>
          </p:cNvPr>
          <p:cNvGrpSpPr/>
          <p:nvPr userDrawn="1"/>
        </p:nvGrpSpPr>
        <p:grpSpPr>
          <a:xfrm>
            <a:off x="264319" y="379412"/>
            <a:ext cx="625475" cy="588169"/>
            <a:chOff x="264319" y="290512"/>
            <a:chExt cx="625475" cy="588169"/>
          </a:xfrm>
        </p:grpSpPr>
        <p:cxnSp>
          <p:nvCxnSpPr>
            <p:cNvPr id="12" name="직선 연결선 11">
              <a:extLst>
                <a:ext uri="{FF2B5EF4-FFF2-40B4-BE49-F238E27FC236}">
                  <a16:creationId xmlns:a16="http://schemas.microsoft.com/office/drawing/2014/main" xmlns="" id="{349362D2-4068-4763-A066-A7985481D5C3}"/>
                </a:ext>
              </a:extLst>
            </p:cNvPr>
            <p:cNvCxnSpPr>
              <a:cxnSpLocks/>
            </p:cNvCxnSpPr>
            <p:nvPr/>
          </p:nvCxnSpPr>
          <p:spPr>
            <a:xfrm>
              <a:off x="264319" y="878681"/>
              <a:ext cx="625475" cy="0"/>
            </a:xfrm>
            <a:prstGeom prst="line">
              <a:avLst/>
            </a:prstGeom>
            <a:ln w="12700">
              <a:solidFill>
                <a:srgbClr val="9DE1E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직선 연결선 12">
              <a:extLst>
                <a:ext uri="{FF2B5EF4-FFF2-40B4-BE49-F238E27FC236}">
                  <a16:creationId xmlns:a16="http://schemas.microsoft.com/office/drawing/2014/main" xmlns="" id="{83CE7D6C-DC70-43FD-9509-D322B1BE1B1A}"/>
                </a:ext>
              </a:extLst>
            </p:cNvPr>
            <p:cNvCxnSpPr>
              <a:cxnSpLocks/>
            </p:cNvCxnSpPr>
            <p:nvPr/>
          </p:nvCxnSpPr>
          <p:spPr>
            <a:xfrm>
              <a:off x="264319" y="290512"/>
              <a:ext cx="625475" cy="0"/>
            </a:xfrm>
            <a:prstGeom prst="line">
              <a:avLst/>
            </a:prstGeom>
            <a:ln w="12700">
              <a:solidFill>
                <a:srgbClr val="9DE1E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직사각형 19">
            <a:extLst>
              <a:ext uri="{FF2B5EF4-FFF2-40B4-BE49-F238E27FC236}">
                <a16:creationId xmlns:a16="http://schemas.microsoft.com/office/drawing/2014/main" xmlns="" id="{3E8E5C61-3BEA-4654-A43A-85B62998882D}"/>
              </a:ext>
            </a:extLst>
          </p:cNvPr>
          <p:cNvSpPr/>
          <p:nvPr userDrawn="1"/>
        </p:nvSpPr>
        <p:spPr>
          <a:xfrm>
            <a:off x="1055370" y="145415"/>
            <a:ext cx="3494546" cy="169277"/>
          </a:xfrm>
          <a:prstGeom prst="rect">
            <a:avLst/>
          </a:prstGeom>
          <a:noFill/>
        </p:spPr>
        <p:txBody>
          <a:bodyPr vert="horz" wrap="none" lIns="0" tIns="0" rIns="0" bIns="0" anchor="ctr">
            <a:spAutoFit/>
          </a:bodyPr>
          <a:lstStyle/>
          <a:p>
            <a:pPr algn="l">
              <a:spcBef>
                <a:spcPct val="0"/>
              </a:spcBef>
            </a:pPr>
            <a:r>
              <a:rPr lang="ko-KR" altLang="en-US" sz="1100" kern="1200" spc="-15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+mn-ea"/>
                <a:ea typeface="+mn-ea"/>
                <a:cs typeface="+mj-cs"/>
              </a:rPr>
              <a:t>감염병</a:t>
            </a:r>
            <a:r>
              <a:rPr lang="ko-KR" altLang="en-US" sz="1100" kern="1200" spc="-1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+mn-ea"/>
                <a:ea typeface="+mn-ea"/>
                <a:cs typeface="+mj-cs"/>
              </a:rPr>
              <a:t> 발생 시</a:t>
            </a:r>
            <a:r>
              <a:rPr lang="en-US" altLang="ko-KR" sz="1100" kern="1200" spc="-150" baseline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+mn-ea"/>
                <a:ea typeface="+mn-ea"/>
                <a:cs typeface="+mj-cs"/>
              </a:rPr>
              <a:t> </a:t>
            </a:r>
            <a:r>
              <a:rPr lang="ko-KR" altLang="en-US" sz="1100" kern="1200" spc="-1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+mn-ea"/>
                <a:ea typeface="+mn-ea"/>
                <a:cs typeface="+mj-cs"/>
              </a:rPr>
              <a:t>기업의 </a:t>
            </a:r>
            <a:r>
              <a:rPr lang="ko-KR" altLang="en-US" sz="1100" kern="1200" spc="-15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+mn-ea"/>
                <a:ea typeface="+mn-ea"/>
                <a:cs typeface="+mj-cs"/>
              </a:rPr>
              <a:t>업무연속성계획</a:t>
            </a:r>
            <a:r>
              <a:rPr lang="en-US" altLang="ko-KR" sz="1100" kern="1200" spc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+mn-ea"/>
                <a:ea typeface="+mn-ea"/>
                <a:cs typeface="+mj-cs"/>
              </a:rPr>
              <a:t>(BCP)</a:t>
            </a:r>
            <a:r>
              <a:rPr lang="en-US" altLang="ko-KR" sz="1100" kern="1200" spc="0" baseline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+mn-ea"/>
                <a:ea typeface="+mn-ea"/>
                <a:cs typeface="+mj-cs"/>
              </a:rPr>
              <a:t> </a:t>
            </a:r>
            <a:r>
              <a:rPr lang="ko-KR" altLang="en-US" sz="1100" kern="1200" spc="-1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+mn-ea"/>
                <a:ea typeface="+mn-ea"/>
                <a:cs typeface="+mj-cs"/>
              </a:rPr>
              <a:t>필요성과 수립 절차</a:t>
            </a:r>
            <a:endParaRPr lang="en-US" altLang="ko-KR" sz="1100" kern="1200" spc="-15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2">
                  <a:lumMod val="60000"/>
                  <a:lumOff val="40000"/>
                </a:schemeClr>
              </a:solidFill>
              <a:latin typeface="+mn-ea"/>
              <a:ea typeface="+mn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8919098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0C433-A5BC-49C5-BA63-143F22B2C824}" type="datetimeFigureOut">
              <a:rPr lang="ko-KR" altLang="en-US" smtClean="0"/>
              <a:t>2020-04-09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48BB2-F050-4E2D-96CC-A163B4FAF4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699617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0C433-A5BC-49C5-BA63-143F22B2C82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2020-04-09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48BB2-F050-4E2D-96CC-A163B4FAF43E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21994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0C433-A5BC-49C5-BA63-143F22B2C82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2020-04-09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48BB2-F050-4E2D-96CC-A163B4FAF43E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01653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</a:defRPr>
            </a:lvl1pPr>
          </a:lstStyle>
          <a:p>
            <a:fld id="{1450C433-A5BC-49C5-BA63-143F22B2C824}" type="datetimeFigureOut">
              <a:rPr lang="ko-KR" altLang="en-US" smtClean="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prstClr val="black">
                    <a:tint val="75000"/>
                  </a:prstClr>
                </a:solidFill>
              </a:rPr>
              <a:pPr/>
              <a:t>2020-04-09</a:t>
            </a:fld>
            <a:endParaRPr lang="ko-KR" altLang="en-US">
              <a:ln>
                <a:solidFill>
                  <a:prstClr val="white">
                    <a:lumMod val="65000"/>
                    <a:alpha val="0"/>
                  </a:prstClr>
                </a:solidFill>
              </a:ln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</a:defRPr>
            </a:lvl1pPr>
          </a:lstStyle>
          <a:p>
            <a:endParaRPr lang="ko-KR" altLang="en-US">
              <a:ln>
                <a:solidFill>
                  <a:prstClr val="white">
                    <a:lumMod val="65000"/>
                    <a:alpha val="0"/>
                  </a:prstClr>
                </a:solidFill>
              </a:ln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</a:defRPr>
            </a:lvl1pPr>
          </a:lstStyle>
          <a:p>
            <a:fld id="{AFC48BB2-F050-4E2D-96CC-A163B4FAF43E}" type="slidenum">
              <a:rPr lang="ko-KR" altLang="en-US" smtClean="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ln>
                <a:solidFill>
                  <a:prstClr val="white">
                    <a:lumMod val="65000"/>
                    <a:alpha val="0"/>
                  </a:prstClr>
                </a:solidFill>
              </a:ln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="" xmlns:a16="http://schemas.microsoft.com/office/drawing/2014/main" id="{ECB28A77-FC33-40B4-B1B4-235074C23230}"/>
              </a:ext>
            </a:extLst>
          </p:cNvPr>
          <p:cNvSpPr/>
          <p:nvPr userDrawn="1"/>
        </p:nvSpPr>
        <p:spPr>
          <a:xfrm>
            <a:off x="1054100" y="373513"/>
            <a:ext cx="11137900" cy="600759"/>
          </a:xfrm>
          <a:prstGeom prst="rect">
            <a:avLst/>
          </a:prstGeom>
          <a:solidFill>
            <a:srgbClr val="9DE1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n>
                <a:solidFill>
                  <a:prstClr val="white">
                    <a:lumMod val="65000"/>
                    <a:alpha val="0"/>
                  </a:prstClr>
                </a:solidFill>
              </a:ln>
              <a:solidFill>
                <a:prstClr val="white"/>
              </a:solidFill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135954" y="444116"/>
            <a:ext cx="3821880" cy="480131"/>
          </a:xfrm>
        </p:spPr>
        <p:txBody>
          <a:bodyPr wrap="none">
            <a:spAutoFit/>
          </a:bodyPr>
          <a:lstStyle>
            <a:lvl1pPr>
              <a:defRPr sz="2800" b="1" spc="-200" baseline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0B75"/>
                </a:solidFill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grpSp>
        <p:nvGrpSpPr>
          <p:cNvPr id="11" name="그룹 10">
            <a:extLst>
              <a:ext uri="{FF2B5EF4-FFF2-40B4-BE49-F238E27FC236}">
                <a16:creationId xmlns="" xmlns:a16="http://schemas.microsoft.com/office/drawing/2014/main" id="{20FDFEB1-4952-4C4E-BFDD-B2667D92D727}"/>
              </a:ext>
            </a:extLst>
          </p:cNvPr>
          <p:cNvGrpSpPr/>
          <p:nvPr userDrawn="1"/>
        </p:nvGrpSpPr>
        <p:grpSpPr>
          <a:xfrm>
            <a:off x="264319" y="379412"/>
            <a:ext cx="625475" cy="588169"/>
            <a:chOff x="264319" y="290512"/>
            <a:chExt cx="625475" cy="588169"/>
          </a:xfrm>
        </p:grpSpPr>
        <p:cxnSp>
          <p:nvCxnSpPr>
            <p:cNvPr id="12" name="직선 연결선 11">
              <a:extLst>
                <a:ext uri="{FF2B5EF4-FFF2-40B4-BE49-F238E27FC236}">
                  <a16:creationId xmlns="" xmlns:a16="http://schemas.microsoft.com/office/drawing/2014/main" id="{349362D2-4068-4763-A066-A7985481D5C3}"/>
                </a:ext>
              </a:extLst>
            </p:cNvPr>
            <p:cNvCxnSpPr>
              <a:cxnSpLocks/>
            </p:cNvCxnSpPr>
            <p:nvPr/>
          </p:nvCxnSpPr>
          <p:spPr>
            <a:xfrm>
              <a:off x="264319" y="878681"/>
              <a:ext cx="625475" cy="0"/>
            </a:xfrm>
            <a:prstGeom prst="line">
              <a:avLst/>
            </a:prstGeom>
            <a:ln w="12700">
              <a:solidFill>
                <a:srgbClr val="9DE1E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직선 연결선 12">
              <a:extLst>
                <a:ext uri="{FF2B5EF4-FFF2-40B4-BE49-F238E27FC236}">
                  <a16:creationId xmlns="" xmlns:a16="http://schemas.microsoft.com/office/drawing/2014/main" id="{83CE7D6C-DC70-43FD-9509-D322B1BE1B1A}"/>
                </a:ext>
              </a:extLst>
            </p:cNvPr>
            <p:cNvCxnSpPr>
              <a:cxnSpLocks/>
            </p:cNvCxnSpPr>
            <p:nvPr/>
          </p:nvCxnSpPr>
          <p:spPr>
            <a:xfrm>
              <a:off x="264319" y="290512"/>
              <a:ext cx="625475" cy="0"/>
            </a:xfrm>
            <a:prstGeom prst="line">
              <a:avLst/>
            </a:prstGeom>
            <a:ln w="12700">
              <a:solidFill>
                <a:srgbClr val="9DE1E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직사각형 19">
            <a:extLst>
              <a:ext uri="{FF2B5EF4-FFF2-40B4-BE49-F238E27FC236}">
                <a16:creationId xmlns="" xmlns:a16="http://schemas.microsoft.com/office/drawing/2014/main" id="{3E8E5C61-3BEA-4654-A43A-85B62998882D}"/>
              </a:ext>
            </a:extLst>
          </p:cNvPr>
          <p:cNvSpPr/>
          <p:nvPr userDrawn="1"/>
        </p:nvSpPr>
        <p:spPr>
          <a:xfrm>
            <a:off x="1055370" y="145415"/>
            <a:ext cx="3494546" cy="169277"/>
          </a:xfrm>
          <a:prstGeom prst="rect">
            <a:avLst/>
          </a:prstGeom>
          <a:noFill/>
        </p:spPr>
        <p:txBody>
          <a:bodyPr vert="horz" wrap="none" lIns="0" tIns="0" rIns="0" bIns="0" anchor="ctr">
            <a:spAutoFit/>
          </a:bodyPr>
          <a:lstStyle/>
          <a:p>
            <a:pPr>
              <a:spcBef>
                <a:spcPct val="0"/>
              </a:spcBef>
            </a:pPr>
            <a:r>
              <a:rPr lang="ko-KR" altLang="en-US" sz="1100" spc="-150" dirty="0" err="1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rgbClr val="44546A">
                    <a:lumMod val="60000"/>
                    <a:lumOff val="40000"/>
                  </a:srgbClr>
                </a:solidFill>
              </a:rPr>
              <a:t>감염병</a:t>
            </a:r>
            <a:r>
              <a:rPr lang="ko-KR" altLang="en-US" sz="1100" spc="-1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rgbClr val="44546A">
                    <a:lumMod val="60000"/>
                    <a:lumOff val="40000"/>
                  </a:srgbClr>
                </a:solidFill>
              </a:rPr>
              <a:t> 발생 시</a:t>
            </a:r>
            <a:r>
              <a:rPr lang="en-US" altLang="ko-KR" sz="1100" spc="-1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rgbClr val="44546A">
                    <a:lumMod val="60000"/>
                    <a:lumOff val="40000"/>
                  </a:srgbClr>
                </a:solidFill>
              </a:rPr>
              <a:t> </a:t>
            </a:r>
            <a:r>
              <a:rPr lang="ko-KR" altLang="en-US" sz="1100" spc="-1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rgbClr val="44546A">
                    <a:lumMod val="60000"/>
                    <a:lumOff val="40000"/>
                  </a:srgbClr>
                </a:solidFill>
              </a:rPr>
              <a:t>기업의 </a:t>
            </a:r>
            <a:r>
              <a:rPr lang="ko-KR" altLang="en-US" sz="1100" spc="-150" dirty="0" err="1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rgbClr val="44546A">
                    <a:lumMod val="60000"/>
                    <a:lumOff val="40000"/>
                  </a:srgbClr>
                </a:solidFill>
              </a:rPr>
              <a:t>업무연속성계획</a:t>
            </a:r>
            <a:r>
              <a:rPr lang="en-US" altLang="ko-KR" sz="110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rgbClr val="44546A">
                    <a:lumMod val="60000"/>
                    <a:lumOff val="40000"/>
                  </a:srgbClr>
                </a:solidFill>
              </a:rPr>
              <a:t>(BCP) </a:t>
            </a:r>
            <a:r>
              <a:rPr lang="ko-KR" altLang="en-US" sz="1100" spc="-1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rgbClr val="44546A">
                    <a:lumMod val="60000"/>
                    <a:lumOff val="40000"/>
                  </a:srgbClr>
                </a:solidFill>
              </a:rPr>
              <a:t>필요성과 수립 절차</a:t>
            </a:r>
            <a:endParaRPr lang="en-US" altLang="ko-KR" sz="1100" spc="-150" dirty="0">
              <a:ln>
                <a:solidFill>
                  <a:srgbClr val="5B9BD5">
                    <a:shade val="50000"/>
                    <a:alpha val="0"/>
                  </a:srgbClr>
                </a:solidFill>
              </a:ln>
              <a:solidFill>
                <a:srgbClr val="44546A">
                  <a:lumMod val="60000"/>
                  <a:lumOff val="4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34749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0C433-A5BC-49C5-BA63-143F22B2C82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2020-04-09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48BB2-F050-4E2D-96CC-A163B4FAF43E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71774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50C433-A5BC-49C5-BA63-143F22B2C824}" type="datetimeFigureOut">
              <a:rPr lang="ko-KR" altLang="en-US" smtClean="0"/>
              <a:t>2020-04-09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C48BB2-F050-4E2D-96CC-A163B4FAF43E}" type="slidenum">
              <a:rPr lang="ko-KR" altLang="en-US" smtClean="0"/>
              <a:t>‹#›</a:t>
            </a:fld>
            <a:endParaRPr lang="ko-KR" altLang="en-US"/>
          </a:p>
        </p:txBody>
      </p:sp>
      <p:grpSp>
        <p:nvGrpSpPr>
          <p:cNvPr id="7" name="그룹 6">
            <a:extLst>
              <a:ext uri="{FF2B5EF4-FFF2-40B4-BE49-F238E27FC236}">
                <a16:creationId xmlns:a16="http://schemas.microsoft.com/office/drawing/2014/main" xmlns="" id="{AD6CF0D7-CF1B-4E91-8655-D92B88DBEB68}"/>
              </a:ext>
            </a:extLst>
          </p:cNvPr>
          <p:cNvGrpSpPr/>
          <p:nvPr userDrawn="1"/>
        </p:nvGrpSpPr>
        <p:grpSpPr>
          <a:xfrm>
            <a:off x="-543910" y="411813"/>
            <a:ext cx="305518" cy="2264832"/>
            <a:chOff x="-543910" y="411813"/>
            <a:chExt cx="305518" cy="2264832"/>
          </a:xfrm>
        </p:grpSpPr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xmlns="" id="{D0384759-8581-4962-A953-0B046DE2F79E}"/>
                </a:ext>
              </a:extLst>
            </p:cNvPr>
            <p:cNvSpPr/>
            <p:nvPr userDrawn="1"/>
          </p:nvSpPr>
          <p:spPr>
            <a:xfrm>
              <a:off x="-543910" y="411813"/>
              <a:ext cx="305518" cy="305518"/>
            </a:xfrm>
            <a:prstGeom prst="rect">
              <a:avLst/>
            </a:prstGeom>
            <a:solidFill>
              <a:srgbClr val="003A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</a:endParaRPr>
            </a:p>
          </p:txBody>
        </p:sp>
        <p:sp>
          <p:nvSpPr>
            <p:cNvPr id="9" name="직사각형 8">
              <a:extLst>
                <a:ext uri="{FF2B5EF4-FFF2-40B4-BE49-F238E27FC236}">
                  <a16:creationId xmlns:a16="http://schemas.microsoft.com/office/drawing/2014/main" xmlns="" id="{A93332A9-1C3C-4A4E-AC3B-FE1F72E5FA3D}"/>
                </a:ext>
              </a:extLst>
            </p:cNvPr>
            <p:cNvSpPr/>
            <p:nvPr userDrawn="1"/>
          </p:nvSpPr>
          <p:spPr>
            <a:xfrm>
              <a:off x="-543910" y="1337911"/>
              <a:ext cx="305518" cy="305518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</a:endParaRPr>
            </a:p>
          </p:txBody>
        </p:sp>
        <p:sp>
          <p:nvSpPr>
            <p:cNvPr id="10" name="직사각형 9">
              <a:extLst>
                <a:ext uri="{FF2B5EF4-FFF2-40B4-BE49-F238E27FC236}">
                  <a16:creationId xmlns:a16="http://schemas.microsoft.com/office/drawing/2014/main" xmlns="" id="{ABA20029-56E1-4D77-9C00-715623D82903}"/>
                </a:ext>
              </a:extLst>
            </p:cNvPr>
            <p:cNvSpPr/>
            <p:nvPr userDrawn="1"/>
          </p:nvSpPr>
          <p:spPr>
            <a:xfrm>
              <a:off x="-543910" y="2371127"/>
              <a:ext cx="305518" cy="305518"/>
            </a:xfrm>
            <a:prstGeom prst="rect">
              <a:avLst/>
            </a:prstGeom>
            <a:solidFill>
              <a:srgbClr val="42C7D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</a:endParaRPr>
            </a:p>
          </p:txBody>
        </p:sp>
        <p:sp>
          <p:nvSpPr>
            <p:cNvPr id="11" name="직사각형 10">
              <a:extLst>
                <a:ext uri="{FF2B5EF4-FFF2-40B4-BE49-F238E27FC236}">
                  <a16:creationId xmlns:a16="http://schemas.microsoft.com/office/drawing/2014/main" xmlns="" id="{D22418FC-D0D0-4352-A255-D49C450DD069}"/>
                </a:ext>
              </a:extLst>
            </p:cNvPr>
            <p:cNvSpPr/>
            <p:nvPr userDrawn="1"/>
          </p:nvSpPr>
          <p:spPr>
            <a:xfrm>
              <a:off x="-543910" y="874862"/>
              <a:ext cx="305518" cy="305518"/>
            </a:xfrm>
            <a:prstGeom prst="rect">
              <a:avLst/>
            </a:prstGeom>
            <a:solidFill>
              <a:srgbClr val="065DC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</a:endParaRPr>
            </a:p>
          </p:txBody>
        </p:sp>
        <p:sp>
          <p:nvSpPr>
            <p:cNvPr id="12" name="직사각형 11">
              <a:extLst>
                <a:ext uri="{FF2B5EF4-FFF2-40B4-BE49-F238E27FC236}">
                  <a16:creationId xmlns:a16="http://schemas.microsoft.com/office/drawing/2014/main" xmlns="" id="{8FB5D2CE-523B-44E3-AA2C-ECDA10A06885}"/>
                </a:ext>
              </a:extLst>
            </p:cNvPr>
            <p:cNvSpPr/>
            <p:nvPr userDrawn="1"/>
          </p:nvSpPr>
          <p:spPr>
            <a:xfrm>
              <a:off x="-543910" y="1871266"/>
              <a:ext cx="305518" cy="305518"/>
            </a:xfrm>
            <a:prstGeom prst="rect">
              <a:avLst/>
            </a:prstGeom>
            <a:solidFill>
              <a:srgbClr val="25AEC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911907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4" r:id="rId3"/>
    <p:sldLayoutId id="2147483655" r:id="rId4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50C433-A5BC-49C5-BA63-143F22B2C82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2020-04-09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C48BB2-F050-4E2D-96CC-A163B4FAF43E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7" name="그룹 6">
            <a:extLst>
              <a:ext uri="{FF2B5EF4-FFF2-40B4-BE49-F238E27FC236}">
                <a16:creationId xmlns="" xmlns:a16="http://schemas.microsoft.com/office/drawing/2014/main" id="{AD6CF0D7-CF1B-4E91-8655-D92B88DBEB68}"/>
              </a:ext>
            </a:extLst>
          </p:cNvPr>
          <p:cNvGrpSpPr/>
          <p:nvPr userDrawn="1"/>
        </p:nvGrpSpPr>
        <p:grpSpPr>
          <a:xfrm>
            <a:off x="-543910" y="411813"/>
            <a:ext cx="305518" cy="2264832"/>
            <a:chOff x="-543910" y="411813"/>
            <a:chExt cx="305518" cy="2264832"/>
          </a:xfrm>
        </p:grpSpPr>
        <p:sp>
          <p:nvSpPr>
            <p:cNvPr id="8" name="직사각형 7">
              <a:extLst>
                <a:ext uri="{FF2B5EF4-FFF2-40B4-BE49-F238E27FC236}">
                  <a16:creationId xmlns="" xmlns:a16="http://schemas.microsoft.com/office/drawing/2014/main" id="{D0384759-8581-4962-A953-0B046DE2F79E}"/>
                </a:ext>
              </a:extLst>
            </p:cNvPr>
            <p:cNvSpPr/>
            <p:nvPr userDrawn="1"/>
          </p:nvSpPr>
          <p:spPr>
            <a:xfrm>
              <a:off x="-543910" y="411813"/>
              <a:ext cx="305518" cy="305518"/>
            </a:xfrm>
            <a:prstGeom prst="rect">
              <a:avLst/>
            </a:prstGeom>
            <a:solidFill>
              <a:srgbClr val="003A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</a:endParaRPr>
            </a:p>
          </p:txBody>
        </p:sp>
        <p:sp>
          <p:nvSpPr>
            <p:cNvPr id="9" name="직사각형 8">
              <a:extLst>
                <a:ext uri="{FF2B5EF4-FFF2-40B4-BE49-F238E27FC236}">
                  <a16:creationId xmlns="" xmlns:a16="http://schemas.microsoft.com/office/drawing/2014/main" id="{A93332A9-1C3C-4A4E-AC3B-FE1F72E5FA3D}"/>
                </a:ext>
              </a:extLst>
            </p:cNvPr>
            <p:cNvSpPr/>
            <p:nvPr userDrawn="1"/>
          </p:nvSpPr>
          <p:spPr>
            <a:xfrm>
              <a:off x="-543910" y="1337911"/>
              <a:ext cx="305518" cy="305518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</a:endParaRPr>
            </a:p>
          </p:txBody>
        </p:sp>
        <p:sp>
          <p:nvSpPr>
            <p:cNvPr id="10" name="직사각형 9">
              <a:extLst>
                <a:ext uri="{FF2B5EF4-FFF2-40B4-BE49-F238E27FC236}">
                  <a16:creationId xmlns="" xmlns:a16="http://schemas.microsoft.com/office/drawing/2014/main" id="{ABA20029-56E1-4D77-9C00-715623D82903}"/>
                </a:ext>
              </a:extLst>
            </p:cNvPr>
            <p:cNvSpPr/>
            <p:nvPr userDrawn="1"/>
          </p:nvSpPr>
          <p:spPr>
            <a:xfrm>
              <a:off x="-543910" y="2371127"/>
              <a:ext cx="305518" cy="305518"/>
            </a:xfrm>
            <a:prstGeom prst="rect">
              <a:avLst/>
            </a:prstGeom>
            <a:solidFill>
              <a:srgbClr val="42C7D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</a:endParaRPr>
            </a:p>
          </p:txBody>
        </p:sp>
        <p:sp>
          <p:nvSpPr>
            <p:cNvPr id="11" name="직사각형 10">
              <a:extLst>
                <a:ext uri="{FF2B5EF4-FFF2-40B4-BE49-F238E27FC236}">
                  <a16:creationId xmlns="" xmlns:a16="http://schemas.microsoft.com/office/drawing/2014/main" id="{D22418FC-D0D0-4352-A255-D49C450DD069}"/>
                </a:ext>
              </a:extLst>
            </p:cNvPr>
            <p:cNvSpPr/>
            <p:nvPr userDrawn="1"/>
          </p:nvSpPr>
          <p:spPr>
            <a:xfrm>
              <a:off x="-543910" y="874862"/>
              <a:ext cx="305518" cy="305518"/>
            </a:xfrm>
            <a:prstGeom prst="rect">
              <a:avLst/>
            </a:prstGeom>
            <a:solidFill>
              <a:srgbClr val="065DC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</a:endParaRPr>
            </a:p>
          </p:txBody>
        </p:sp>
        <p:sp>
          <p:nvSpPr>
            <p:cNvPr id="12" name="직사각형 11">
              <a:extLst>
                <a:ext uri="{FF2B5EF4-FFF2-40B4-BE49-F238E27FC236}">
                  <a16:creationId xmlns="" xmlns:a16="http://schemas.microsoft.com/office/drawing/2014/main" id="{8FB5D2CE-523B-44E3-AA2C-ECDA10A06885}"/>
                </a:ext>
              </a:extLst>
            </p:cNvPr>
            <p:cNvSpPr/>
            <p:nvPr userDrawn="1"/>
          </p:nvSpPr>
          <p:spPr>
            <a:xfrm>
              <a:off x="-543910" y="1871266"/>
              <a:ext cx="305518" cy="305518"/>
            </a:xfrm>
            <a:prstGeom prst="rect">
              <a:avLst/>
            </a:prstGeom>
            <a:solidFill>
              <a:srgbClr val="25AEC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10461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58" r:id="rId2"/>
    <p:sldLayoutId id="2147483659" r:id="rId3"/>
    <p:sldLayoutId id="2147483660" r:id="rId4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sv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10.sv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5" Type="http://schemas.microsoft.com/office/2007/relationships/hdphoto" Target="../media/hdphoto1.wdp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3.sv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5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15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.png"/><Relationship Id="rId5" Type="http://schemas.openxmlformats.org/officeDocument/2006/relationships/image" Target="../media/image13.emf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microsoft.com/office/2007/relationships/hdphoto" Target="../media/hdphoto1.wdp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.png"/><Relationship Id="rId5" Type="http://schemas.openxmlformats.org/officeDocument/2006/relationships/image" Target="../media/image12.png"/><Relationship Id="rId4" Type="http://schemas.openxmlformats.org/officeDocument/2006/relationships/image" Target="../media/image22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0.emf"/><Relationship Id="rId4" Type="http://schemas.openxmlformats.org/officeDocument/2006/relationships/image" Target="../media/image19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tif"/><Relationship Id="rId7" Type="http://schemas.openxmlformats.org/officeDocument/2006/relationships/image" Target="../media/image31.sv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3.png"/><Relationship Id="rId5" Type="http://schemas.openxmlformats.org/officeDocument/2006/relationships/image" Target="../media/image29.svg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emf"/><Relationship Id="rId7" Type="http://schemas.openxmlformats.org/officeDocument/2006/relationships/image" Target="../media/image35.sv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6.png"/><Relationship Id="rId5" Type="http://schemas.openxmlformats.org/officeDocument/2006/relationships/image" Target="../media/image33.svg"/><Relationship Id="rId4" Type="http://schemas.openxmlformats.org/officeDocument/2006/relationships/image" Target="../media/image25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8.tiff"/><Relationship Id="rId7" Type="http://schemas.openxmlformats.org/officeDocument/2006/relationships/image" Target="../media/image42.svg"/><Relationship Id="rId2" Type="http://schemas.openxmlformats.org/officeDocument/2006/relationships/image" Target="../media/image27.tif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0.png"/><Relationship Id="rId5" Type="http://schemas.openxmlformats.org/officeDocument/2006/relationships/image" Target="../media/image40.svg"/><Relationship Id="rId4" Type="http://schemas.openxmlformats.org/officeDocument/2006/relationships/image" Target="../media/image29.png"/><Relationship Id="rId9" Type="http://schemas.openxmlformats.org/officeDocument/2006/relationships/image" Target="../media/image44.sv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2.svg"/><Relationship Id="rId5" Type="http://schemas.openxmlformats.org/officeDocument/2006/relationships/image" Target="../media/image30.png"/><Relationship Id="rId4" Type="http://schemas.openxmlformats.org/officeDocument/2006/relationships/image" Target="../media/image40.sv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7.tif"/><Relationship Id="rId7" Type="http://schemas.openxmlformats.org/officeDocument/2006/relationships/image" Target="../media/image40.sv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9.png"/><Relationship Id="rId11" Type="http://schemas.openxmlformats.org/officeDocument/2006/relationships/image" Target="../media/image47.svg"/><Relationship Id="rId5" Type="http://schemas.openxmlformats.org/officeDocument/2006/relationships/image" Target="../media/image32.png"/><Relationship Id="rId10" Type="http://schemas.openxmlformats.org/officeDocument/2006/relationships/image" Target="../media/image33.png"/><Relationship Id="rId4" Type="http://schemas.openxmlformats.org/officeDocument/2006/relationships/image" Target="../media/image28.tiff"/><Relationship Id="rId9" Type="http://schemas.openxmlformats.org/officeDocument/2006/relationships/image" Target="../media/image42.sv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2.svg"/><Relationship Id="rId5" Type="http://schemas.openxmlformats.org/officeDocument/2006/relationships/image" Target="../media/image30.png"/><Relationship Id="rId4" Type="http://schemas.openxmlformats.org/officeDocument/2006/relationships/image" Target="../media/image40.sv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image" Target="../media/image53.svg"/><Relationship Id="rId3" Type="http://schemas.openxmlformats.org/officeDocument/2006/relationships/image" Target="../media/image28.tiff"/><Relationship Id="rId7" Type="http://schemas.openxmlformats.org/officeDocument/2006/relationships/image" Target="../media/image42.svg"/><Relationship Id="rId12" Type="http://schemas.openxmlformats.org/officeDocument/2006/relationships/image" Target="../media/image36.png"/><Relationship Id="rId2" Type="http://schemas.openxmlformats.org/officeDocument/2006/relationships/image" Target="../media/image27.tif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0.png"/><Relationship Id="rId11" Type="http://schemas.openxmlformats.org/officeDocument/2006/relationships/image" Target="../media/image51.svg"/><Relationship Id="rId5" Type="http://schemas.openxmlformats.org/officeDocument/2006/relationships/image" Target="../media/image40.svg"/><Relationship Id="rId10" Type="http://schemas.openxmlformats.org/officeDocument/2006/relationships/image" Target="../media/image35.png"/><Relationship Id="rId4" Type="http://schemas.openxmlformats.org/officeDocument/2006/relationships/image" Target="../media/image29.png"/><Relationship Id="rId9" Type="http://schemas.openxmlformats.org/officeDocument/2006/relationships/image" Target="../media/image49.sv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sv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2.svg"/><Relationship Id="rId4" Type="http://schemas.openxmlformats.org/officeDocument/2006/relationships/image" Target="../media/image30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svg"/><Relationship Id="rId3" Type="http://schemas.openxmlformats.org/officeDocument/2006/relationships/image" Target="../media/image28.tiff"/><Relationship Id="rId7" Type="http://schemas.openxmlformats.org/officeDocument/2006/relationships/image" Target="../media/image30.png"/><Relationship Id="rId2" Type="http://schemas.openxmlformats.org/officeDocument/2006/relationships/image" Target="../media/image27.tif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5.svg"/><Relationship Id="rId5" Type="http://schemas.openxmlformats.org/officeDocument/2006/relationships/image" Target="../media/image37.png"/><Relationship Id="rId10" Type="http://schemas.openxmlformats.org/officeDocument/2006/relationships/image" Target="../media/image57.svg"/><Relationship Id="rId4" Type="http://schemas.openxmlformats.org/officeDocument/2006/relationships/image" Target="../media/image32.png"/><Relationship Id="rId9" Type="http://schemas.openxmlformats.org/officeDocument/2006/relationships/image" Target="../media/image3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sv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2.svg"/><Relationship Id="rId4" Type="http://schemas.openxmlformats.org/officeDocument/2006/relationships/image" Target="../media/image30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svg"/><Relationship Id="rId3" Type="http://schemas.openxmlformats.org/officeDocument/2006/relationships/image" Target="../media/image27.tif"/><Relationship Id="rId7" Type="http://schemas.openxmlformats.org/officeDocument/2006/relationships/image" Target="../media/image3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0.svg"/><Relationship Id="rId5" Type="http://schemas.openxmlformats.org/officeDocument/2006/relationships/image" Target="../media/image29.png"/><Relationship Id="rId4" Type="http://schemas.openxmlformats.org/officeDocument/2006/relationships/image" Target="../media/image28.tif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sv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9.svg"/><Relationship Id="rId4" Type="http://schemas.openxmlformats.org/officeDocument/2006/relationships/image" Target="../media/image39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28.tiff"/><Relationship Id="rId7" Type="http://schemas.openxmlformats.org/officeDocument/2006/relationships/image" Target="../media/image61.svg"/><Relationship Id="rId2" Type="http://schemas.openxmlformats.org/officeDocument/2006/relationships/image" Target="../media/image27.tif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0.png"/><Relationship Id="rId5" Type="http://schemas.openxmlformats.org/officeDocument/2006/relationships/image" Target="../media/image40.svg"/><Relationship Id="rId4" Type="http://schemas.openxmlformats.org/officeDocument/2006/relationships/image" Target="../media/image29.png"/><Relationship Id="rId9" Type="http://schemas.openxmlformats.org/officeDocument/2006/relationships/image" Target="../media/image63.sv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sv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emf"/><Relationship Id="rId2" Type="http://schemas.openxmlformats.org/officeDocument/2006/relationships/image" Target="../media/image44.emf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8.emf"/><Relationship Id="rId5" Type="http://schemas.openxmlformats.org/officeDocument/2006/relationships/image" Target="../media/image47.emf"/><Relationship Id="rId4" Type="http://schemas.openxmlformats.org/officeDocument/2006/relationships/image" Target="../media/image46.emf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emf"/><Relationship Id="rId3" Type="http://schemas.openxmlformats.org/officeDocument/2006/relationships/image" Target="../media/image49.emf"/><Relationship Id="rId7" Type="http://schemas.openxmlformats.org/officeDocument/2006/relationships/image" Target="../media/image53.em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2.emf"/><Relationship Id="rId5" Type="http://schemas.openxmlformats.org/officeDocument/2006/relationships/image" Target="../media/image51.emf"/><Relationship Id="rId4" Type="http://schemas.openxmlformats.org/officeDocument/2006/relationships/image" Target="../media/image50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emf"/><Relationship Id="rId2" Type="http://schemas.openxmlformats.org/officeDocument/2006/relationships/image" Target="../media/image55.emf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7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omekk.or.kr/" TargetMode="External"/><Relationship Id="rId2" Type="http://schemas.openxmlformats.org/officeDocument/2006/relationships/hyperlink" Target="mailto:fomek119@fomek.or.kr" TargetMode="Externa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oel.go.kr/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oel.go.kr/" TargetMode="Externa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>
            <a:extLst>
              <a:ext uri="{FF2B5EF4-FFF2-40B4-BE49-F238E27FC236}">
                <a16:creationId xmlns:a16="http://schemas.microsoft.com/office/drawing/2014/main" xmlns="" id="{619F90C8-A338-49D8-A967-83BFCA958FB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8899"/>
            <a:ext cx="12192000" cy="6857619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0CABF2CF-E241-4941-93BE-9AB9AD81096B}"/>
              </a:ext>
            </a:extLst>
          </p:cNvPr>
          <p:cNvSpPr txBox="1"/>
          <p:nvPr/>
        </p:nvSpPr>
        <p:spPr>
          <a:xfrm>
            <a:off x="520700" y="401896"/>
            <a:ext cx="2019679" cy="307777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ko-KR" altLang="en-US" sz="2000" spc="-15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기업 내부 교육용 </a:t>
            </a:r>
          </a:p>
        </p:txBody>
      </p:sp>
      <p:sp>
        <p:nvSpPr>
          <p:cNvPr id="4" name="제목 1">
            <a:extLst>
              <a:ext uri="{FF2B5EF4-FFF2-40B4-BE49-F238E27FC236}">
                <a16:creationId xmlns="" xmlns:a16="http://schemas.microsoft.com/office/drawing/2014/main" id="{7A33D33C-5074-AC40-83ED-62645D4DF5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8704" y="6125855"/>
            <a:ext cx="9161556" cy="617845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altLang="ko-KR" sz="1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※ </a:t>
            </a:r>
            <a:r>
              <a:rPr lang="ko-KR" altLang="en-US" sz="1000" b="1" u="sng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기업 업무연속성계획</a:t>
            </a:r>
            <a:r>
              <a:rPr lang="en-US" altLang="ko-KR" sz="1000" b="1" u="sng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(BCP) </a:t>
            </a:r>
            <a:r>
              <a:rPr lang="ko-KR" altLang="en-US" sz="1000" b="1" u="sng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가이드라인</a:t>
            </a:r>
            <a:r>
              <a:rPr lang="en-US" altLang="ko-KR" sz="1000" b="1" u="sng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(2</a:t>
            </a:r>
            <a:r>
              <a:rPr lang="ko-KR" altLang="en-US" sz="1000" b="1" u="sng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판</a:t>
            </a:r>
            <a:r>
              <a:rPr lang="en-US" altLang="ko-KR" sz="1000" b="1" u="sng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 </a:t>
            </a:r>
            <a:r>
              <a:rPr lang="ko-KR" altLang="en-US" sz="1000" b="1" u="sng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축약본</a:t>
            </a:r>
            <a:r>
              <a:rPr lang="ko-KR" altLang="en-US" sz="1000" b="1" u="sng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및 </a:t>
            </a:r>
            <a:r>
              <a:rPr lang="ko-KR" altLang="en-US" sz="1000" b="1" u="sng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상세본</a:t>
            </a:r>
            <a:r>
              <a:rPr lang="en-US" altLang="ko-KR" sz="1000" b="1" u="sng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)</a:t>
            </a:r>
            <a:r>
              <a:rPr lang="ko-KR" altLang="en-US" sz="1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은 </a:t>
            </a:r>
            <a:r>
              <a:rPr lang="en-US" altLang="ko-KR" sz="1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/>
            </a:r>
            <a:br>
              <a:rPr lang="en-US" altLang="ko-KR" sz="1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</a:br>
            <a:r>
              <a:rPr lang="en-US" altLang="ko-KR" sz="1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  </a:t>
            </a:r>
            <a:r>
              <a:rPr lang="ko-KR" altLang="en-US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산업통상자원부 </a:t>
            </a:r>
            <a:r>
              <a:rPr lang="en-US" altLang="ko-KR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· </a:t>
            </a:r>
            <a:r>
              <a:rPr lang="ko-KR" altLang="en-US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주요 경제단체 </a:t>
            </a:r>
            <a:r>
              <a:rPr lang="en-US" altLang="ko-KR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· </a:t>
            </a:r>
            <a:r>
              <a:rPr lang="ko-KR" altLang="en-US" sz="1000" b="1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협단체</a:t>
            </a:r>
            <a:r>
              <a:rPr lang="ko-KR" altLang="en-US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홈페이지</a:t>
            </a:r>
            <a:r>
              <a:rPr lang="ko-KR" altLang="en-US" sz="1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와 </a:t>
            </a:r>
            <a:r>
              <a:rPr lang="ko-KR" altLang="en-US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코로나바이러스</a:t>
            </a:r>
            <a:r>
              <a:rPr lang="en-US" altLang="ko-KR" sz="10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19 </a:t>
            </a:r>
            <a:r>
              <a:rPr lang="ko-KR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홈페이지</a:t>
            </a:r>
            <a:r>
              <a:rPr lang="en-US" altLang="ko-KR" sz="10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(ncov.mohw.go.kr)</a:t>
            </a:r>
            <a:r>
              <a:rPr lang="ko-KR" altLang="en-US" sz="1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에서 확인할 수 있습니다</a:t>
            </a:r>
            <a:r>
              <a:rPr lang="en-US" altLang="ko-KR" sz="1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.</a:t>
            </a:r>
            <a:endParaRPr kumimoji="1" lang="x-none" altLang="en-US" sz="1000" b="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50000"/>
                  <a:lumOff val="50000"/>
                </a:schemeClr>
              </a:solidFill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197040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 descr="장난감이(가) 표시된 사진&#10;&#10;자동 생성된 설명">
            <a:extLst>
              <a:ext uri="{FF2B5EF4-FFF2-40B4-BE49-F238E27FC236}">
                <a16:creationId xmlns:a16="http://schemas.microsoft.com/office/drawing/2014/main" xmlns="" id="{A8D96B1E-9B51-4A04-AE38-B50DADCE767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6" y="0"/>
            <a:ext cx="12189630" cy="6858000"/>
          </a:xfrm>
          <a:prstGeom prst="rect">
            <a:avLst/>
          </a:prstGeom>
        </p:spPr>
      </p:pic>
      <p:grpSp>
        <p:nvGrpSpPr>
          <p:cNvPr id="5" name="그룹 4">
            <a:extLst>
              <a:ext uri="{FF2B5EF4-FFF2-40B4-BE49-F238E27FC236}">
                <a16:creationId xmlns:a16="http://schemas.microsoft.com/office/drawing/2014/main" xmlns="" id="{16744AE8-031B-472B-8C41-0FBA72594C63}"/>
              </a:ext>
            </a:extLst>
          </p:cNvPr>
          <p:cNvGrpSpPr/>
          <p:nvPr/>
        </p:nvGrpSpPr>
        <p:grpSpPr>
          <a:xfrm>
            <a:off x="773337" y="1786622"/>
            <a:ext cx="4665534" cy="4423251"/>
            <a:chOff x="773337" y="2349632"/>
            <a:chExt cx="4665534" cy="4718998"/>
          </a:xfrm>
        </p:grpSpPr>
        <p:grpSp>
          <p:nvGrpSpPr>
            <p:cNvPr id="9" name="그룹 8">
              <a:extLst>
                <a:ext uri="{FF2B5EF4-FFF2-40B4-BE49-F238E27FC236}">
                  <a16:creationId xmlns:a16="http://schemas.microsoft.com/office/drawing/2014/main" xmlns="" id="{EF9CEB65-A7F7-AE4F-BB72-9F953876E4A1}"/>
                </a:ext>
              </a:extLst>
            </p:cNvPr>
            <p:cNvGrpSpPr/>
            <p:nvPr/>
          </p:nvGrpSpPr>
          <p:grpSpPr>
            <a:xfrm>
              <a:off x="773337" y="2349632"/>
              <a:ext cx="3644421" cy="431537"/>
              <a:chOff x="836934" y="2317020"/>
              <a:chExt cx="4409751" cy="522160"/>
            </a:xfrm>
          </p:grpSpPr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xmlns="" id="{458E0C59-D5B4-E74F-A104-074C492916EF}"/>
                  </a:ext>
                </a:extLst>
              </p:cNvPr>
              <p:cNvSpPr txBox="1"/>
              <p:nvPr/>
            </p:nvSpPr>
            <p:spPr>
              <a:xfrm>
                <a:off x="1547802" y="2365518"/>
                <a:ext cx="3698883" cy="40965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ctr">
                <a:spAutoFit/>
              </a:bodyPr>
              <a:lstStyle>
                <a:defPPr>
                  <a:defRPr lang="ko-KR"/>
                </a:defPPr>
                <a:lvl1pPr fontAlgn="base" latinLnBrk="0">
                  <a:lnSpc>
                    <a:spcPct val="110000"/>
                  </a:lnSpc>
                  <a:defRPr sz="2400" b="1" spc="-30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1pPr>
              </a:lstStyle>
              <a:p>
                <a:r>
                  <a:rPr lang="ko-KR" altLang="en-US" sz="2000" spc="-150" dirty="0">
                    <a:solidFill>
                      <a:schemeClr val="tx2"/>
                    </a:solidFill>
                    <a:latin typeface="NanumSquare" panose="020B0600000101010101" pitchFamily="34" charset="-127"/>
                    <a:ea typeface="NanumSquare" panose="020B0600000101010101" pitchFamily="34" charset="-127"/>
                  </a:rPr>
                  <a:t>업무연속성계획</a:t>
                </a:r>
                <a:r>
                  <a:rPr lang="en-US" altLang="ko-KR" sz="2000" b="0" spc="-150" dirty="0">
                    <a:solidFill>
                      <a:schemeClr val="tx2"/>
                    </a:solidFill>
                    <a:latin typeface="NanumSquare" panose="020B0600000101010101" pitchFamily="34" charset="-127"/>
                    <a:ea typeface="NanumSquare" panose="020B0600000101010101" pitchFamily="34" charset="-127"/>
                  </a:rPr>
                  <a:t>(</a:t>
                </a:r>
                <a:r>
                  <a:rPr lang="en-US" altLang="ko-KR" sz="2000" b="0" spc="-150" dirty="0" smtClean="0">
                    <a:solidFill>
                      <a:schemeClr val="tx2"/>
                    </a:solidFill>
                    <a:latin typeface="NanumSquare" panose="020B0600000101010101" pitchFamily="34" charset="-127"/>
                    <a:ea typeface="NanumSquare" panose="020B0600000101010101" pitchFamily="34" charset="-127"/>
                  </a:rPr>
                  <a:t>BCP)</a:t>
                </a:r>
                <a:r>
                  <a:rPr lang="ko-KR" altLang="en-US" sz="2000" b="0" spc="-150" dirty="0" smtClean="0">
                    <a:solidFill>
                      <a:schemeClr val="tx2"/>
                    </a:solidFill>
                    <a:latin typeface="NanumSquare" panose="020B0600000101010101" pitchFamily="34" charset="-127"/>
                    <a:ea typeface="NanumSquare" panose="020B0600000101010101" pitchFamily="34" charset="-127"/>
                  </a:rPr>
                  <a:t>의 정의</a:t>
                </a:r>
                <a:endParaRPr lang="en-US" altLang="ko-KR" sz="2000" spc="-150" dirty="0">
                  <a:solidFill>
                    <a:schemeClr val="tx2"/>
                  </a:solidFill>
                  <a:latin typeface="NanumSquare" panose="020B0600000101010101" pitchFamily="34" charset="-127"/>
                  <a:ea typeface="NanumSquare" panose="020B0600000101010101" pitchFamily="34" charset="-127"/>
                </a:endParaRPr>
              </a:p>
            </p:txBody>
          </p:sp>
          <p:grpSp>
            <p:nvGrpSpPr>
              <p:cNvPr id="23" name="그룹 22">
                <a:extLst>
                  <a:ext uri="{FF2B5EF4-FFF2-40B4-BE49-F238E27FC236}">
                    <a16:creationId xmlns:a16="http://schemas.microsoft.com/office/drawing/2014/main" xmlns="" id="{BEB4F8DD-A43C-DB49-860C-C92A6E4D7ACE}"/>
                  </a:ext>
                </a:extLst>
              </p:cNvPr>
              <p:cNvGrpSpPr/>
              <p:nvPr/>
            </p:nvGrpSpPr>
            <p:grpSpPr>
              <a:xfrm>
                <a:off x="836934" y="2317020"/>
                <a:ext cx="522160" cy="522160"/>
                <a:chOff x="836207" y="2362200"/>
                <a:chExt cx="669917" cy="669917"/>
              </a:xfrm>
            </p:grpSpPr>
            <p:sp>
              <p:nvSpPr>
                <p:cNvPr id="26" name="직사각형 25">
                  <a:extLst>
                    <a:ext uri="{FF2B5EF4-FFF2-40B4-BE49-F238E27FC236}">
                      <a16:creationId xmlns:a16="http://schemas.microsoft.com/office/drawing/2014/main" xmlns="" id="{160AF333-680B-3545-B7E0-1A0A356DA5FF}"/>
                    </a:ext>
                  </a:extLst>
                </p:cNvPr>
                <p:cNvSpPr/>
                <p:nvPr/>
              </p:nvSpPr>
              <p:spPr>
                <a:xfrm>
                  <a:off x="836207" y="2362200"/>
                  <a:ext cx="669917" cy="669917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2">
                      <a:lumMod val="40000"/>
                      <a:lumOff val="6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none" rtlCol="0" anchor="ctr" anchorCtr="0"/>
                <a:lstStyle/>
                <a:p>
                  <a:pPr algn="ctr"/>
                  <a:endParaRPr lang="ko-KR" altLang="en-US" sz="900" dirty="0">
                    <a:solidFill>
                      <a:srgbClr val="009E8B"/>
                    </a:solidFill>
                  </a:endParaRPr>
                </a:p>
              </p:txBody>
            </p:sp>
            <p:sp>
              <p:nvSpPr>
                <p:cNvPr id="27" name="TextBox 26">
                  <a:extLst>
                    <a:ext uri="{FF2B5EF4-FFF2-40B4-BE49-F238E27FC236}">
                      <a16:creationId xmlns:a16="http://schemas.microsoft.com/office/drawing/2014/main" xmlns="" id="{337FCC20-A681-C24D-AF75-FDB7F6035478}"/>
                    </a:ext>
                  </a:extLst>
                </p:cNvPr>
                <p:cNvSpPr txBox="1"/>
                <p:nvPr/>
              </p:nvSpPr>
              <p:spPr>
                <a:xfrm>
                  <a:off x="1121347" y="2426938"/>
                  <a:ext cx="99639" cy="487448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 anchor="ctr" anchorCtr="0">
                  <a:spAutoFit/>
                  <a:scene3d>
                    <a:camera prst="orthographicFront"/>
                    <a:lightRig rig="threePt" dir="t"/>
                  </a:scene3d>
                  <a:sp3d contourW="8890">
                    <a:bevelT w="0" h="0"/>
                    <a:contourClr>
                      <a:srgbClr val="4AE1FF"/>
                    </a:contourClr>
                  </a:sp3d>
                </a:bodyPr>
                <a:lstStyle/>
                <a:p>
                  <a:pPr algn="ctr" fontAlgn="base" latinLnBrk="0">
                    <a:lnSpc>
                      <a:spcPct val="110000"/>
                    </a:lnSpc>
                  </a:pPr>
                  <a:r>
                    <a:rPr lang="en-US" altLang="ko-KR" sz="2000" spc="-162" dirty="0">
                      <a:solidFill>
                        <a:schemeClr val="tx2"/>
                      </a:solidFill>
                      <a:latin typeface="Times New Roman" panose="02020603050405020304" pitchFamily="18" charset="0"/>
                      <a:ea typeface="Yoon 윤고딕 550_TT" panose="02090603020101020101" pitchFamily="18" charset="-127"/>
                      <a:cs typeface="Times New Roman" panose="02020603050405020304" pitchFamily="18" charset="0"/>
                    </a:rPr>
                    <a:t>I</a:t>
                  </a:r>
                  <a:endParaRPr lang="ko-KR" altLang="en-US" sz="2000" spc="-162" dirty="0">
                    <a:solidFill>
                      <a:schemeClr val="tx2"/>
                    </a:solidFill>
                    <a:latin typeface="Times New Roman" panose="02020603050405020304" pitchFamily="18" charset="0"/>
                    <a:ea typeface="Yoon 윤고딕 550_TT" panose="02090603020101020101" pitchFamily="18" charset="-127"/>
                    <a:cs typeface="Times New Roman" panose="02020603050405020304" pitchFamily="18" charset="0"/>
                  </a:endParaRPr>
                </a:p>
              </p:txBody>
            </p:sp>
          </p:grpSp>
        </p:grpSp>
        <p:grpSp>
          <p:nvGrpSpPr>
            <p:cNvPr id="12" name="그룹 11">
              <a:extLst>
                <a:ext uri="{FF2B5EF4-FFF2-40B4-BE49-F238E27FC236}">
                  <a16:creationId xmlns:a16="http://schemas.microsoft.com/office/drawing/2014/main" xmlns="" id="{DC0E70A9-2A69-174A-82BC-22E74851B641}"/>
                </a:ext>
              </a:extLst>
            </p:cNvPr>
            <p:cNvGrpSpPr/>
            <p:nvPr/>
          </p:nvGrpSpPr>
          <p:grpSpPr>
            <a:xfrm>
              <a:off x="773337" y="3069204"/>
              <a:ext cx="3976242" cy="431537"/>
              <a:chOff x="836934" y="3272568"/>
              <a:chExt cx="4811254" cy="522160"/>
            </a:xfrm>
          </p:grpSpPr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xmlns="" id="{2255E7B8-AA3E-104B-A949-FCBC980AABB7}"/>
                  </a:ext>
                </a:extLst>
              </p:cNvPr>
              <p:cNvSpPr txBox="1"/>
              <p:nvPr/>
            </p:nvSpPr>
            <p:spPr>
              <a:xfrm>
                <a:off x="1547802" y="3307372"/>
                <a:ext cx="4100386" cy="437040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ctr">
                <a:spAutoFit/>
              </a:bodyPr>
              <a:lstStyle>
                <a:defPPr>
                  <a:defRPr lang="ko-KR"/>
                </a:defPPr>
                <a:lvl1pPr fontAlgn="base" latinLnBrk="0">
                  <a:lnSpc>
                    <a:spcPct val="110000"/>
                  </a:lnSpc>
                  <a:defRPr sz="2400" b="1" spc="-30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1pPr>
              </a:lstStyle>
              <a:p>
                <a:r>
                  <a:rPr lang="ko-KR" altLang="en-US" sz="2000" spc="-150" dirty="0" smtClean="0">
                    <a:solidFill>
                      <a:schemeClr val="tx2"/>
                    </a:solidFill>
                    <a:latin typeface="NanumSquare" panose="020B0600000101010101" pitchFamily="34" charset="-127"/>
                    <a:ea typeface="NanumSquare" panose="020B0600000101010101" pitchFamily="34" charset="-127"/>
                  </a:rPr>
                  <a:t>기업 사례로 보는 </a:t>
                </a:r>
                <a:r>
                  <a:rPr lang="en-US" altLang="ko-KR" sz="2000" b="0" spc="-150" dirty="0" smtClean="0">
                    <a:solidFill>
                      <a:schemeClr val="tx2"/>
                    </a:solidFill>
                    <a:latin typeface="NanumSquare" panose="020B0600000101010101" pitchFamily="34" charset="-127"/>
                    <a:ea typeface="NanumSquare" panose="020B0600000101010101" pitchFamily="34" charset="-127"/>
                  </a:rPr>
                  <a:t>BCP</a:t>
                </a:r>
                <a:r>
                  <a:rPr lang="ko-KR" altLang="en-US" sz="2000" spc="-150" dirty="0" smtClean="0">
                    <a:solidFill>
                      <a:schemeClr val="tx2"/>
                    </a:solidFill>
                    <a:latin typeface="NanumSquare" panose="020B0600000101010101" pitchFamily="34" charset="-127"/>
                    <a:ea typeface="NanumSquare" panose="020B0600000101010101" pitchFamily="34" charset="-127"/>
                  </a:rPr>
                  <a:t>의 중요</a:t>
                </a:r>
                <a:r>
                  <a:rPr lang="ko-KR" altLang="en-US" sz="2000" spc="-150" dirty="0">
                    <a:solidFill>
                      <a:schemeClr val="tx2"/>
                    </a:solidFill>
                    <a:latin typeface="NanumSquare" panose="020B0600000101010101" pitchFamily="34" charset="-127"/>
                    <a:ea typeface="NanumSquare" panose="020B0600000101010101" pitchFamily="34" charset="-127"/>
                  </a:rPr>
                  <a:t>성</a:t>
                </a:r>
              </a:p>
            </p:txBody>
          </p:sp>
          <p:grpSp>
            <p:nvGrpSpPr>
              <p:cNvPr id="19" name="그룹 18">
                <a:extLst>
                  <a:ext uri="{FF2B5EF4-FFF2-40B4-BE49-F238E27FC236}">
                    <a16:creationId xmlns:a16="http://schemas.microsoft.com/office/drawing/2014/main" xmlns="" id="{2ED56ADB-086F-614B-A857-E80AFFCD7498}"/>
                  </a:ext>
                </a:extLst>
              </p:cNvPr>
              <p:cNvGrpSpPr/>
              <p:nvPr/>
            </p:nvGrpSpPr>
            <p:grpSpPr>
              <a:xfrm>
                <a:off x="836934" y="3272568"/>
                <a:ext cx="522160" cy="522160"/>
                <a:chOff x="836207" y="2362200"/>
                <a:chExt cx="669917" cy="669917"/>
              </a:xfrm>
            </p:grpSpPr>
            <p:sp>
              <p:nvSpPr>
                <p:cNvPr id="20" name="직사각형 19">
                  <a:extLst>
                    <a:ext uri="{FF2B5EF4-FFF2-40B4-BE49-F238E27FC236}">
                      <a16:creationId xmlns:a16="http://schemas.microsoft.com/office/drawing/2014/main" xmlns="" id="{4497E8C1-2CC6-904A-92B4-6E2A9CBCD0F4}"/>
                    </a:ext>
                  </a:extLst>
                </p:cNvPr>
                <p:cNvSpPr/>
                <p:nvPr/>
              </p:nvSpPr>
              <p:spPr>
                <a:xfrm>
                  <a:off x="836207" y="2362200"/>
                  <a:ext cx="669917" cy="669917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2">
                      <a:lumMod val="40000"/>
                      <a:lumOff val="6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none" rtlCol="0" anchor="ctr" anchorCtr="0"/>
                <a:lstStyle/>
                <a:p>
                  <a:pPr algn="ctr"/>
                  <a:endParaRPr lang="ko-KR" altLang="en-US" sz="900" dirty="0">
                    <a:solidFill>
                      <a:srgbClr val="009E8B"/>
                    </a:solidFill>
                  </a:endParaRPr>
                </a:p>
              </p:txBody>
            </p:sp>
            <p:sp>
              <p:nvSpPr>
                <p:cNvPr id="21" name="TextBox 20">
                  <a:extLst>
                    <a:ext uri="{FF2B5EF4-FFF2-40B4-BE49-F238E27FC236}">
                      <a16:creationId xmlns:a16="http://schemas.microsoft.com/office/drawing/2014/main" xmlns="" id="{2DF972AB-C7BE-E141-9E35-184DAB0657AB}"/>
                    </a:ext>
                  </a:extLst>
                </p:cNvPr>
                <p:cNvSpPr txBox="1"/>
                <p:nvPr/>
              </p:nvSpPr>
              <p:spPr>
                <a:xfrm>
                  <a:off x="1071527" y="2426938"/>
                  <a:ext cx="199278" cy="487448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 anchor="ctr" anchorCtr="0">
                  <a:spAutoFit/>
                  <a:scene3d>
                    <a:camera prst="orthographicFront"/>
                    <a:lightRig rig="threePt" dir="t"/>
                  </a:scene3d>
                  <a:sp3d contourW="8890">
                    <a:bevelT w="0" h="0"/>
                    <a:contourClr>
                      <a:srgbClr val="4AE1FF"/>
                    </a:contourClr>
                  </a:sp3d>
                </a:bodyPr>
                <a:lstStyle/>
                <a:p>
                  <a:pPr algn="ctr" fontAlgn="base" latinLnBrk="0">
                    <a:lnSpc>
                      <a:spcPct val="110000"/>
                    </a:lnSpc>
                  </a:pPr>
                  <a:r>
                    <a:rPr lang="en-US" altLang="ko-KR" sz="2000" spc="-162" dirty="0">
                      <a:solidFill>
                        <a:schemeClr val="tx2"/>
                      </a:solidFill>
                      <a:latin typeface="Times New Roman" panose="02020603050405020304" pitchFamily="18" charset="0"/>
                      <a:ea typeface="Yoon 윤고딕 550_TT" panose="02090603020101020101" pitchFamily="18" charset="-127"/>
                      <a:cs typeface="Times New Roman" panose="02020603050405020304" pitchFamily="18" charset="0"/>
                    </a:rPr>
                    <a:t>II</a:t>
                  </a:r>
                  <a:endParaRPr lang="ko-KR" altLang="en-US" sz="2000" spc="-162" dirty="0">
                    <a:solidFill>
                      <a:schemeClr val="tx2"/>
                    </a:solidFill>
                    <a:latin typeface="Times New Roman" panose="02020603050405020304" pitchFamily="18" charset="0"/>
                    <a:ea typeface="Yoon 윤고딕 550_TT" panose="02090603020101020101" pitchFamily="18" charset="-127"/>
                    <a:cs typeface="Times New Roman" panose="02020603050405020304" pitchFamily="18" charset="0"/>
                  </a:endParaRPr>
                </a:p>
              </p:txBody>
            </p:sp>
          </p:grpSp>
        </p:grpSp>
        <p:grpSp>
          <p:nvGrpSpPr>
            <p:cNvPr id="13" name="그룹 12">
              <a:extLst>
                <a:ext uri="{FF2B5EF4-FFF2-40B4-BE49-F238E27FC236}">
                  <a16:creationId xmlns:a16="http://schemas.microsoft.com/office/drawing/2014/main" xmlns="" id="{81778DEF-4FAB-354A-8A37-D31FC467C0EE}"/>
                </a:ext>
              </a:extLst>
            </p:cNvPr>
            <p:cNvGrpSpPr/>
            <p:nvPr/>
          </p:nvGrpSpPr>
          <p:grpSpPr>
            <a:xfrm>
              <a:off x="773337" y="3788777"/>
              <a:ext cx="4665534" cy="1121138"/>
              <a:chOff x="836934" y="4228116"/>
              <a:chExt cx="5645295" cy="1356577"/>
            </a:xfrm>
          </p:grpSpPr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xmlns="" id="{ADDBDF7A-63BE-7A48-8542-5FCB5C07AC68}"/>
                  </a:ext>
                </a:extLst>
              </p:cNvPr>
              <p:cNvSpPr txBox="1"/>
              <p:nvPr/>
            </p:nvSpPr>
            <p:spPr>
              <a:xfrm>
                <a:off x="1547802" y="5191490"/>
                <a:ext cx="4934427" cy="393203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ctr">
                <a:spAutoFit/>
              </a:bodyPr>
              <a:lstStyle>
                <a:defPPr>
                  <a:defRPr lang="ko-KR"/>
                </a:defPPr>
                <a:lvl1pPr fontAlgn="base" latinLnBrk="0">
                  <a:lnSpc>
                    <a:spcPct val="110000"/>
                  </a:lnSpc>
                  <a:defRPr sz="2400" b="1" spc="-30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1pPr>
              </a:lstStyle>
              <a:p>
                <a:r>
                  <a:rPr lang="ko-KR" altLang="en-US" sz="2000" spc="-150" dirty="0">
                    <a:solidFill>
                      <a:schemeClr val="tx2"/>
                    </a:solidFill>
                    <a:latin typeface="NanumSquare" panose="020B0600000101010101" pitchFamily="34" charset="-127"/>
                    <a:ea typeface="NanumSquare" panose="020B0600000101010101" pitchFamily="34" charset="-127"/>
                  </a:rPr>
                  <a:t>현 상황에서 </a:t>
                </a:r>
                <a:r>
                  <a:rPr lang="en-US" altLang="ko-KR" sz="2000" spc="-150" dirty="0">
                    <a:solidFill>
                      <a:schemeClr val="tx2"/>
                    </a:solidFill>
                    <a:latin typeface="NanumSquare" panose="020B0600000101010101" pitchFamily="34" charset="-127"/>
                    <a:ea typeface="NanumSquare" panose="020B0600000101010101" pitchFamily="34" charset="-127"/>
                  </a:rPr>
                  <a:t>BCP</a:t>
                </a:r>
                <a:r>
                  <a:rPr lang="ko-KR" altLang="en-US" sz="2000" spc="-150" dirty="0">
                    <a:solidFill>
                      <a:schemeClr val="tx2"/>
                    </a:solidFill>
                    <a:latin typeface="NanumSquare" panose="020B0600000101010101" pitchFamily="34" charset="-127"/>
                    <a:ea typeface="NanumSquare" panose="020B0600000101010101" pitchFamily="34" charset="-127"/>
                  </a:rPr>
                  <a:t>에 관심을 가져야하는 이유</a:t>
                </a:r>
                <a:endParaRPr lang="en-US" altLang="ko-KR" sz="2000" spc="-150" dirty="0">
                  <a:solidFill>
                    <a:schemeClr val="tx2"/>
                  </a:solidFill>
                  <a:latin typeface="NanumSquare" panose="020B0600000101010101" pitchFamily="34" charset="-127"/>
                  <a:ea typeface="NanumSquare" panose="020B0600000101010101" pitchFamily="34" charset="-127"/>
                </a:endParaRPr>
              </a:p>
            </p:txBody>
          </p:sp>
          <p:grpSp>
            <p:nvGrpSpPr>
              <p:cNvPr id="15" name="그룹 14">
                <a:extLst>
                  <a:ext uri="{FF2B5EF4-FFF2-40B4-BE49-F238E27FC236}">
                    <a16:creationId xmlns:a16="http://schemas.microsoft.com/office/drawing/2014/main" xmlns="" id="{487BCE1A-63A0-B149-9BD2-2F85EA3C9E1A}"/>
                  </a:ext>
                </a:extLst>
              </p:cNvPr>
              <p:cNvGrpSpPr/>
              <p:nvPr/>
            </p:nvGrpSpPr>
            <p:grpSpPr>
              <a:xfrm>
                <a:off x="836934" y="4228116"/>
                <a:ext cx="522160" cy="522160"/>
                <a:chOff x="836207" y="2362200"/>
                <a:chExt cx="669917" cy="669917"/>
              </a:xfrm>
            </p:grpSpPr>
            <p:sp>
              <p:nvSpPr>
                <p:cNvPr id="16" name="직사각형 15">
                  <a:extLst>
                    <a:ext uri="{FF2B5EF4-FFF2-40B4-BE49-F238E27FC236}">
                      <a16:creationId xmlns:a16="http://schemas.microsoft.com/office/drawing/2014/main" xmlns="" id="{D98EE5C4-B6B3-3A44-9C2F-2EFA19FF7669}"/>
                    </a:ext>
                  </a:extLst>
                </p:cNvPr>
                <p:cNvSpPr/>
                <p:nvPr/>
              </p:nvSpPr>
              <p:spPr>
                <a:xfrm>
                  <a:off x="836207" y="2362200"/>
                  <a:ext cx="669917" cy="669917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2">
                      <a:lumMod val="40000"/>
                      <a:lumOff val="6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none" rtlCol="0" anchor="ctr" anchorCtr="0"/>
                <a:lstStyle/>
                <a:p>
                  <a:pPr algn="ctr"/>
                  <a:endParaRPr lang="ko-KR" altLang="en-US" sz="900" dirty="0">
                    <a:solidFill>
                      <a:srgbClr val="009E8B"/>
                    </a:solidFill>
                  </a:endParaRPr>
                </a:p>
              </p:txBody>
            </p:sp>
            <p:sp>
              <p:nvSpPr>
                <p:cNvPr id="17" name="TextBox 16">
                  <a:extLst>
                    <a:ext uri="{FF2B5EF4-FFF2-40B4-BE49-F238E27FC236}">
                      <a16:creationId xmlns:a16="http://schemas.microsoft.com/office/drawing/2014/main" xmlns="" id="{E166803B-E474-0347-8D38-F6A0D285D0C9}"/>
                    </a:ext>
                  </a:extLst>
                </p:cNvPr>
                <p:cNvSpPr txBox="1"/>
                <p:nvPr/>
              </p:nvSpPr>
              <p:spPr>
                <a:xfrm>
                  <a:off x="1021706" y="2426938"/>
                  <a:ext cx="298919" cy="487448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 anchor="ctr" anchorCtr="0">
                  <a:spAutoFit/>
                  <a:scene3d>
                    <a:camera prst="orthographicFront"/>
                    <a:lightRig rig="threePt" dir="t"/>
                  </a:scene3d>
                  <a:sp3d contourW="8890">
                    <a:bevelT w="0" h="0"/>
                    <a:contourClr>
                      <a:srgbClr val="4AE1FF"/>
                    </a:contourClr>
                  </a:sp3d>
                </a:bodyPr>
                <a:lstStyle/>
                <a:p>
                  <a:pPr algn="ctr" fontAlgn="base" latinLnBrk="0">
                    <a:lnSpc>
                      <a:spcPct val="110000"/>
                    </a:lnSpc>
                  </a:pPr>
                  <a:r>
                    <a:rPr lang="en-US" altLang="ko-KR" sz="2000" spc="-162" dirty="0">
                      <a:solidFill>
                        <a:schemeClr val="tx2"/>
                      </a:solidFill>
                      <a:latin typeface="Times New Roman" panose="02020603050405020304" pitchFamily="18" charset="0"/>
                      <a:ea typeface="Yoon 윤고딕 550_TT" panose="02090603020101020101" pitchFamily="18" charset="-127"/>
                      <a:cs typeface="Times New Roman" panose="02020603050405020304" pitchFamily="18" charset="0"/>
                    </a:rPr>
                    <a:t>III</a:t>
                  </a:r>
                  <a:endParaRPr lang="ko-KR" altLang="en-US" sz="2000" spc="-162" dirty="0">
                    <a:solidFill>
                      <a:schemeClr val="tx2"/>
                    </a:solidFill>
                    <a:latin typeface="Times New Roman" panose="02020603050405020304" pitchFamily="18" charset="0"/>
                    <a:ea typeface="Yoon 윤고딕 550_TT" panose="02090603020101020101" pitchFamily="18" charset="-127"/>
                    <a:cs typeface="Times New Roman" panose="02020603050405020304" pitchFamily="18" charset="0"/>
                  </a:endParaRPr>
                </a:p>
              </p:txBody>
            </p:sp>
          </p:grpSp>
        </p:grpSp>
        <p:grpSp>
          <p:nvGrpSpPr>
            <p:cNvPr id="30" name="그룹 29">
              <a:extLst>
                <a:ext uri="{FF2B5EF4-FFF2-40B4-BE49-F238E27FC236}">
                  <a16:creationId xmlns:a16="http://schemas.microsoft.com/office/drawing/2014/main" xmlns="" id="{E4BC35ED-3085-EB4D-83F9-87C1E0D6B396}"/>
                </a:ext>
              </a:extLst>
            </p:cNvPr>
            <p:cNvGrpSpPr/>
            <p:nvPr/>
          </p:nvGrpSpPr>
          <p:grpSpPr>
            <a:xfrm>
              <a:off x="773337" y="4508349"/>
              <a:ext cx="2123171" cy="1121138"/>
              <a:chOff x="836934" y="4228116"/>
              <a:chExt cx="2569037" cy="1356577"/>
            </a:xfrm>
          </p:grpSpPr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xmlns="" id="{63FAAE57-A707-1541-BB9F-E5DA0BB4F647}"/>
                  </a:ext>
                </a:extLst>
              </p:cNvPr>
              <p:cNvSpPr txBox="1"/>
              <p:nvPr/>
            </p:nvSpPr>
            <p:spPr>
              <a:xfrm>
                <a:off x="1547802" y="5191490"/>
                <a:ext cx="1858169" cy="393203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ctr">
                <a:spAutoFit/>
              </a:bodyPr>
              <a:lstStyle>
                <a:defPPr>
                  <a:defRPr lang="ko-KR"/>
                </a:defPPr>
                <a:lvl1pPr fontAlgn="base" latinLnBrk="0">
                  <a:lnSpc>
                    <a:spcPct val="110000"/>
                  </a:lnSpc>
                  <a:defRPr sz="2400" b="1" spc="-30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1pPr>
              </a:lstStyle>
              <a:p>
                <a:r>
                  <a:rPr lang="en-US" altLang="ko-KR" sz="2000" spc="-150" dirty="0">
                    <a:solidFill>
                      <a:schemeClr val="tx2"/>
                    </a:solidFill>
                    <a:latin typeface="NanumSquare" panose="020B0600000101010101" pitchFamily="34" charset="-127"/>
                    <a:ea typeface="NanumSquare" panose="020B0600000101010101" pitchFamily="34" charset="-127"/>
                  </a:rPr>
                  <a:t>BCP</a:t>
                </a:r>
                <a:r>
                  <a:rPr lang="ko-KR" altLang="en-US" sz="2000" spc="-150" dirty="0">
                    <a:solidFill>
                      <a:schemeClr val="tx2"/>
                    </a:solidFill>
                    <a:latin typeface="NanumSquare" panose="020B0600000101010101" pitchFamily="34" charset="-127"/>
                    <a:ea typeface="NanumSquare" panose="020B0600000101010101" pitchFamily="34" charset="-127"/>
                  </a:rPr>
                  <a:t>의 주요내용</a:t>
                </a:r>
                <a:endParaRPr lang="en-US" altLang="ko-KR" sz="2000" spc="-150" dirty="0">
                  <a:solidFill>
                    <a:schemeClr val="tx2"/>
                  </a:solidFill>
                  <a:latin typeface="NanumSquare" panose="020B0600000101010101" pitchFamily="34" charset="-127"/>
                  <a:ea typeface="NanumSquare" panose="020B0600000101010101" pitchFamily="34" charset="-127"/>
                </a:endParaRPr>
              </a:p>
            </p:txBody>
          </p:sp>
          <p:grpSp>
            <p:nvGrpSpPr>
              <p:cNvPr id="32" name="그룹 31">
                <a:extLst>
                  <a:ext uri="{FF2B5EF4-FFF2-40B4-BE49-F238E27FC236}">
                    <a16:creationId xmlns:a16="http://schemas.microsoft.com/office/drawing/2014/main" xmlns="" id="{DB6CCA24-4FE6-4943-8982-D8B6DF0D815D}"/>
                  </a:ext>
                </a:extLst>
              </p:cNvPr>
              <p:cNvGrpSpPr/>
              <p:nvPr/>
            </p:nvGrpSpPr>
            <p:grpSpPr>
              <a:xfrm>
                <a:off x="836934" y="4228116"/>
                <a:ext cx="522160" cy="522160"/>
                <a:chOff x="836207" y="2362200"/>
                <a:chExt cx="669917" cy="669917"/>
              </a:xfrm>
            </p:grpSpPr>
            <p:sp>
              <p:nvSpPr>
                <p:cNvPr id="33" name="직사각형 32">
                  <a:extLst>
                    <a:ext uri="{FF2B5EF4-FFF2-40B4-BE49-F238E27FC236}">
                      <a16:creationId xmlns:a16="http://schemas.microsoft.com/office/drawing/2014/main" xmlns="" id="{7A9C2EB6-BFF2-1B46-AA17-70E8EFD6E106}"/>
                    </a:ext>
                  </a:extLst>
                </p:cNvPr>
                <p:cNvSpPr/>
                <p:nvPr/>
              </p:nvSpPr>
              <p:spPr>
                <a:xfrm>
                  <a:off x="836207" y="2362200"/>
                  <a:ext cx="669917" cy="669917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2">
                      <a:lumMod val="40000"/>
                      <a:lumOff val="6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none" rtlCol="0" anchor="ctr" anchorCtr="0"/>
                <a:lstStyle/>
                <a:p>
                  <a:pPr algn="ctr"/>
                  <a:endParaRPr lang="ko-KR" altLang="en-US" sz="900" dirty="0">
                    <a:solidFill>
                      <a:srgbClr val="009E8B"/>
                    </a:solidFill>
                  </a:endParaRPr>
                </a:p>
              </p:txBody>
            </p:sp>
            <p:sp>
              <p:nvSpPr>
                <p:cNvPr id="34" name="TextBox 33">
                  <a:extLst>
                    <a:ext uri="{FF2B5EF4-FFF2-40B4-BE49-F238E27FC236}">
                      <a16:creationId xmlns:a16="http://schemas.microsoft.com/office/drawing/2014/main" xmlns="" id="{9D7E60B3-095A-3B4B-A60D-CABBC6488587}"/>
                    </a:ext>
                  </a:extLst>
                </p:cNvPr>
                <p:cNvSpPr txBox="1"/>
                <p:nvPr/>
              </p:nvSpPr>
              <p:spPr>
                <a:xfrm>
                  <a:off x="978258" y="2426938"/>
                  <a:ext cx="385817" cy="487448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 anchor="ctr" anchorCtr="0">
                  <a:spAutoFit/>
                  <a:scene3d>
                    <a:camera prst="orthographicFront"/>
                    <a:lightRig rig="threePt" dir="t"/>
                  </a:scene3d>
                  <a:sp3d contourW="8890">
                    <a:bevelT w="0" h="0"/>
                    <a:contourClr>
                      <a:srgbClr val="4AE1FF"/>
                    </a:contourClr>
                  </a:sp3d>
                </a:bodyPr>
                <a:lstStyle/>
                <a:p>
                  <a:pPr algn="ctr" fontAlgn="base" latinLnBrk="0">
                    <a:lnSpc>
                      <a:spcPct val="110000"/>
                    </a:lnSpc>
                  </a:pPr>
                  <a:r>
                    <a:rPr lang="en-US" altLang="x-none" sz="2000" spc="-162" dirty="0">
                      <a:solidFill>
                        <a:schemeClr val="tx2"/>
                      </a:solidFill>
                      <a:latin typeface="Times New Roman" panose="02020603050405020304" pitchFamily="18" charset="0"/>
                      <a:ea typeface="Yoon 윤고딕 550_TT" panose="02090603020101020101" pitchFamily="18" charset="-127"/>
                      <a:cs typeface="Times New Roman" panose="02020603050405020304" pitchFamily="18" charset="0"/>
                    </a:rPr>
                    <a:t>Ⅳ</a:t>
                  </a:r>
                </a:p>
              </p:txBody>
            </p:sp>
          </p:grpSp>
        </p:grpSp>
        <p:grpSp>
          <p:nvGrpSpPr>
            <p:cNvPr id="35" name="그룹 34">
              <a:extLst>
                <a:ext uri="{FF2B5EF4-FFF2-40B4-BE49-F238E27FC236}">
                  <a16:creationId xmlns:a16="http://schemas.microsoft.com/office/drawing/2014/main" xmlns="" id="{3D5938EE-5105-1C49-A7FC-5CBD1D990B39}"/>
                </a:ext>
              </a:extLst>
            </p:cNvPr>
            <p:cNvGrpSpPr/>
            <p:nvPr/>
          </p:nvGrpSpPr>
          <p:grpSpPr>
            <a:xfrm>
              <a:off x="773337" y="5227921"/>
              <a:ext cx="3819148" cy="1121138"/>
              <a:chOff x="836934" y="4228116"/>
              <a:chExt cx="4621169" cy="1356577"/>
            </a:xfrm>
          </p:grpSpPr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xmlns="" id="{2E85FE06-6380-B345-A8AD-1A0219C9FE34}"/>
                  </a:ext>
                </a:extLst>
              </p:cNvPr>
              <p:cNvSpPr txBox="1"/>
              <p:nvPr/>
            </p:nvSpPr>
            <p:spPr>
              <a:xfrm>
                <a:off x="1547802" y="5191490"/>
                <a:ext cx="3910301" cy="393203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ctr">
                <a:spAutoFit/>
              </a:bodyPr>
              <a:lstStyle>
                <a:defPPr>
                  <a:defRPr lang="ko-KR"/>
                </a:defPPr>
                <a:lvl1pPr fontAlgn="base" latinLnBrk="0">
                  <a:lnSpc>
                    <a:spcPct val="110000"/>
                  </a:lnSpc>
                  <a:defRPr sz="2400" b="1" spc="-30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1pPr>
              </a:lstStyle>
              <a:p>
                <a:r>
                  <a:rPr lang="ko-KR" altLang="en-US" sz="2000" spc="-150" dirty="0" err="1">
                    <a:solidFill>
                      <a:schemeClr val="tx2"/>
                    </a:solidFill>
                    <a:latin typeface="NanumSquare" panose="020B0600000101010101" pitchFamily="34" charset="-127"/>
                    <a:ea typeface="NanumSquare" panose="020B0600000101010101" pitchFamily="34" charset="-127"/>
                  </a:rPr>
                  <a:t>감염병이</a:t>
                </a:r>
                <a:r>
                  <a:rPr lang="ko-KR" altLang="en-US" sz="2000" spc="-150" dirty="0">
                    <a:solidFill>
                      <a:schemeClr val="tx2"/>
                    </a:solidFill>
                    <a:latin typeface="NanumSquare" panose="020B0600000101010101" pitchFamily="34" charset="-127"/>
                    <a:ea typeface="NanumSquare" panose="020B0600000101010101" pitchFamily="34" charset="-127"/>
                  </a:rPr>
                  <a:t> 기업에 미칠 수 있는 영향</a:t>
                </a:r>
                <a:endParaRPr lang="en-US" altLang="ko-KR" sz="2000" spc="-150" dirty="0">
                  <a:solidFill>
                    <a:schemeClr val="tx2"/>
                  </a:solidFill>
                  <a:latin typeface="NanumSquare" panose="020B0600000101010101" pitchFamily="34" charset="-127"/>
                  <a:ea typeface="NanumSquare" panose="020B0600000101010101" pitchFamily="34" charset="-127"/>
                </a:endParaRPr>
              </a:p>
            </p:txBody>
          </p:sp>
          <p:grpSp>
            <p:nvGrpSpPr>
              <p:cNvPr id="37" name="그룹 36">
                <a:extLst>
                  <a:ext uri="{FF2B5EF4-FFF2-40B4-BE49-F238E27FC236}">
                    <a16:creationId xmlns:a16="http://schemas.microsoft.com/office/drawing/2014/main" xmlns="" id="{9BED0AA3-2C6C-3940-A6BB-3EB30DEED347}"/>
                  </a:ext>
                </a:extLst>
              </p:cNvPr>
              <p:cNvGrpSpPr/>
              <p:nvPr/>
            </p:nvGrpSpPr>
            <p:grpSpPr>
              <a:xfrm>
                <a:off x="836934" y="4228116"/>
                <a:ext cx="522160" cy="522160"/>
                <a:chOff x="836207" y="2362200"/>
                <a:chExt cx="669917" cy="669917"/>
              </a:xfrm>
            </p:grpSpPr>
            <p:sp>
              <p:nvSpPr>
                <p:cNvPr id="38" name="직사각형 37">
                  <a:extLst>
                    <a:ext uri="{FF2B5EF4-FFF2-40B4-BE49-F238E27FC236}">
                      <a16:creationId xmlns:a16="http://schemas.microsoft.com/office/drawing/2014/main" xmlns="" id="{58CD95BB-71BA-1B4F-8A6B-8A40EB3AB0FB}"/>
                    </a:ext>
                  </a:extLst>
                </p:cNvPr>
                <p:cNvSpPr/>
                <p:nvPr/>
              </p:nvSpPr>
              <p:spPr>
                <a:xfrm>
                  <a:off x="836207" y="2362200"/>
                  <a:ext cx="669917" cy="669917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2">
                      <a:lumMod val="40000"/>
                      <a:lumOff val="6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none" rtlCol="0" anchor="ctr" anchorCtr="0"/>
                <a:lstStyle/>
                <a:p>
                  <a:pPr algn="ctr"/>
                  <a:endParaRPr lang="ko-KR" altLang="en-US" sz="900" dirty="0">
                    <a:solidFill>
                      <a:srgbClr val="009E8B"/>
                    </a:solidFill>
                  </a:endParaRPr>
                </a:p>
              </p:txBody>
            </p:sp>
            <p:sp>
              <p:nvSpPr>
                <p:cNvPr id="39" name="TextBox 38">
                  <a:extLst>
                    <a:ext uri="{FF2B5EF4-FFF2-40B4-BE49-F238E27FC236}">
                      <a16:creationId xmlns:a16="http://schemas.microsoft.com/office/drawing/2014/main" xmlns="" id="{CACF6781-480A-3D48-95AF-B39A4AC8EF2E}"/>
                    </a:ext>
                  </a:extLst>
                </p:cNvPr>
                <p:cNvSpPr txBox="1"/>
                <p:nvPr/>
              </p:nvSpPr>
              <p:spPr>
                <a:xfrm>
                  <a:off x="1042958" y="2426938"/>
                  <a:ext cx="256414" cy="487448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 anchor="ctr" anchorCtr="0">
                  <a:spAutoFit/>
                  <a:scene3d>
                    <a:camera prst="orthographicFront"/>
                    <a:lightRig rig="threePt" dir="t"/>
                  </a:scene3d>
                  <a:sp3d contourW="8890">
                    <a:bevelT w="0" h="0"/>
                    <a:contourClr>
                      <a:srgbClr val="4AE1FF"/>
                    </a:contourClr>
                  </a:sp3d>
                </a:bodyPr>
                <a:lstStyle/>
                <a:p>
                  <a:pPr algn="ctr" fontAlgn="base" latinLnBrk="0">
                    <a:lnSpc>
                      <a:spcPct val="110000"/>
                    </a:lnSpc>
                  </a:pPr>
                  <a:r>
                    <a:rPr lang="en-US" altLang="x-none" sz="2000" spc="-162" dirty="0">
                      <a:solidFill>
                        <a:schemeClr val="tx2"/>
                      </a:solidFill>
                      <a:latin typeface="Times New Roman" panose="02020603050405020304" pitchFamily="18" charset="0"/>
                      <a:ea typeface="Yoon 윤고딕 550_TT" panose="02090603020101020101" pitchFamily="18" charset="-127"/>
                      <a:cs typeface="Times New Roman" panose="02020603050405020304" pitchFamily="18" charset="0"/>
                    </a:rPr>
                    <a:t>Ⅴ</a:t>
                  </a:r>
                </a:p>
              </p:txBody>
            </p:sp>
          </p:grpSp>
        </p:grpSp>
        <p:grpSp>
          <p:nvGrpSpPr>
            <p:cNvPr id="40" name="그룹 39">
              <a:extLst>
                <a:ext uri="{FF2B5EF4-FFF2-40B4-BE49-F238E27FC236}">
                  <a16:creationId xmlns:a16="http://schemas.microsoft.com/office/drawing/2014/main" xmlns="" id="{16540A27-8D7C-334E-8A43-99A45E866E00}"/>
                </a:ext>
              </a:extLst>
            </p:cNvPr>
            <p:cNvGrpSpPr/>
            <p:nvPr/>
          </p:nvGrpSpPr>
          <p:grpSpPr>
            <a:xfrm>
              <a:off x="773337" y="5947492"/>
              <a:ext cx="3331835" cy="1121138"/>
              <a:chOff x="836934" y="4228116"/>
              <a:chExt cx="4031521" cy="1356577"/>
            </a:xfrm>
          </p:grpSpPr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xmlns="" id="{5801A4F9-C41D-EF4F-8546-8ABE4C3F6E27}"/>
                  </a:ext>
                </a:extLst>
              </p:cNvPr>
              <p:cNvSpPr txBox="1"/>
              <p:nvPr/>
            </p:nvSpPr>
            <p:spPr>
              <a:xfrm>
                <a:off x="1547802" y="5191490"/>
                <a:ext cx="3320653" cy="393203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ctr">
                <a:spAutoFit/>
              </a:bodyPr>
              <a:lstStyle>
                <a:defPPr>
                  <a:defRPr lang="ko-KR"/>
                </a:defPPr>
                <a:lvl1pPr fontAlgn="base" latinLnBrk="0">
                  <a:lnSpc>
                    <a:spcPct val="110000"/>
                  </a:lnSpc>
                  <a:defRPr sz="2400" b="1" spc="-30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defRPr>
                </a:lvl1pPr>
              </a:lstStyle>
              <a:p>
                <a:r>
                  <a:rPr lang="ko-KR" altLang="en-US" sz="2000" spc="-150" dirty="0" err="1">
                    <a:solidFill>
                      <a:schemeClr val="tx2"/>
                    </a:solidFill>
                    <a:latin typeface="NanumSquare" panose="020B0600000101010101" pitchFamily="34" charset="-127"/>
                    <a:ea typeface="NanumSquare" panose="020B0600000101010101" pitchFamily="34" charset="-127"/>
                  </a:rPr>
                  <a:t>감염병</a:t>
                </a:r>
                <a:r>
                  <a:rPr lang="ko-KR" altLang="en-US" sz="2000" spc="-150" dirty="0">
                    <a:solidFill>
                      <a:schemeClr val="tx2"/>
                    </a:solidFill>
                    <a:latin typeface="NanumSquare" panose="020B0600000101010101" pitchFamily="34" charset="-127"/>
                    <a:ea typeface="NanumSquare" panose="020B0600000101010101" pitchFamily="34" charset="-127"/>
                  </a:rPr>
                  <a:t> 대응을 위한 </a:t>
                </a:r>
                <a:r>
                  <a:rPr lang="en-US" altLang="ko-KR" sz="2000" spc="-150" dirty="0">
                    <a:solidFill>
                      <a:schemeClr val="tx2"/>
                    </a:solidFill>
                    <a:latin typeface="NanumSquare" panose="020B0600000101010101" pitchFamily="34" charset="-127"/>
                    <a:ea typeface="NanumSquare" panose="020B0600000101010101" pitchFamily="34" charset="-127"/>
                  </a:rPr>
                  <a:t>BCP</a:t>
                </a:r>
                <a:r>
                  <a:rPr lang="ko-KR" altLang="en-US" sz="2000" spc="-150" dirty="0">
                    <a:solidFill>
                      <a:schemeClr val="tx2"/>
                    </a:solidFill>
                    <a:latin typeface="NanumSquare" panose="020B0600000101010101" pitchFamily="34" charset="-127"/>
                    <a:ea typeface="NanumSquare" panose="020B0600000101010101" pitchFamily="34" charset="-127"/>
                  </a:rPr>
                  <a:t> 수립</a:t>
                </a:r>
                <a:endParaRPr lang="en-US" altLang="ko-KR" sz="2000" spc="-150" dirty="0">
                  <a:solidFill>
                    <a:schemeClr val="tx2"/>
                  </a:solidFill>
                  <a:latin typeface="NanumSquare" panose="020B0600000101010101" pitchFamily="34" charset="-127"/>
                  <a:ea typeface="NanumSquare" panose="020B0600000101010101" pitchFamily="34" charset="-127"/>
                </a:endParaRPr>
              </a:p>
            </p:txBody>
          </p:sp>
          <p:grpSp>
            <p:nvGrpSpPr>
              <p:cNvPr id="42" name="그룹 41">
                <a:extLst>
                  <a:ext uri="{FF2B5EF4-FFF2-40B4-BE49-F238E27FC236}">
                    <a16:creationId xmlns:a16="http://schemas.microsoft.com/office/drawing/2014/main" xmlns="" id="{EBE48D1E-57A6-DE49-A9CC-316A79332044}"/>
                  </a:ext>
                </a:extLst>
              </p:cNvPr>
              <p:cNvGrpSpPr/>
              <p:nvPr/>
            </p:nvGrpSpPr>
            <p:grpSpPr>
              <a:xfrm>
                <a:off x="836934" y="4228116"/>
                <a:ext cx="522160" cy="522160"/>
                <a:chOff x="836207" y="2362200"/>
                <a:chExt cx="669917" cy="669917"/>
              </a:xfrm>
            </p:grpSpPr>
            <p:sp>
              <p:nvSpPr>
                <p:cNvPr id="43" name="직사각형 42">
                  <a:extLst>
                    <a:ext uri="{FF2B5EF4-FFF2-40B4-BE49-F238E27FC236}">
                      <a16:creationId xmlns:a16="http://schemas.microsoft.com/office/drawing/2014/main" xmlns="" id="{C70D9189-83A8-634C-872A-CA1063266591}"/>
                    </a:ext>
                  </a:extLst>
                </p:cNvPr>
                <p:cNvSpPr/>
                <p:nvPr/>
              </p:nvSpPr>
              <p:spPr>
                <a:xfrm>
                  <a:off x="836207" y="2362200"/>
                  <a:ext cx="669917" cy="669917"/>
                </a:xfrm>
                <a:prstGeom prst="rect">
                  <a:avLst/>
                </a:prstGeom>
                <a:solidFill>
                  <a:schemeClr val="bg1"/>
                </a:solidFill>
                <a:ln w="25400">
                  <a:solidFill>
                    <a:schemeClr val="tx2">
                      <a:lumMod val="40000"/>
                      <a:lumOff val="6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none" rtlCol="0" anchor="ctr" anchorCtr="0"/>
                <a:lstStyle/>
                <a:p>
                  <a:pPr algn="ctr"/>
                  <a:endParaRPr lang="ko-KR" altLang="en-US" sz="900" dirty="0">
                    <a:solidFill>
                      <a:srgbClr val="009E8B"/>
                    </a:solidFill>
                  </a:endParaRPr>
                </a:p>
              </p:txBody>
            </p:sp>
            <p:sp>
              <p:nvSpPr>
                <p:cNvPr id="44" name="TextBox 43">
                  <a:extLst>
                    <a:ext uri="{FF2B5EF4-FFF2-40B4-BE49-F238E27FC236}">
                      <a16:creationId xmlns:a16="http://schemas.microsoft.com/office/drawing/2014/main" xmlns="" id="{BA0926C7-E620-6949-88ED-C4AB0C0B2F3D}"/>
                    </a:ext>
                  </a:extLst>
                </p:cNvPr>
                <p:cNvSpPr txBox="1"/>
                <p:nvPr/>
              </p:nvSpPr>
              <p:spPr>
                <a:xfrm>
                  <a:off x="978258" y="2426938"/>
                  <a:ext cx="385817" cy="487448"/>
                </a:xfrm>
                <a:prstGeom prst="rect">
                  <a:avLst/>
                </a:prstGeom>
                <a:noFill/>
              </p:spPr>
              <p:txBody>
                <a:bodyPr wrap="none" lIns="0" tIns="0" rIns="0" bIns="0" rtlCol="0" anchor="ctr" anchorCtr="0">
                  <a:spAutoFit/>
                  <a:scene3d>
                    <a:camera prst="orthographicFront"/>
                    <a:lightRig rig="threePt" dir="t"/>
                  </a:scene3d>
                  <a:sp3d contourW="8890">
                    <a:bevelT w="0" h="0"/>
                    <a:contourClr>
                      <a:srgbClr val="4AE1FF"/>
                    </a:contourClr>
                  </a:sp3d>
                </a:bodyPr>
                <a:lstStyle/>
                <a:p>
                  <a:pPr algn="ctr" fontAlgn="base" latinLnBrk="0">
                    <a:lnSpc>
                      <a:spcPct val="110000"/>
                    </a:lnSpc>
                  </a:pPr>
                  <a:r>
                    <a:rPr lang="en-US" altLang="x-none" sz="2000" spc="-162" dirty="0">
                      <a:solidFill>
                        <a:schemeClr val="tx2"/>
                      </a:solidFill>
                      <a:latin typeface="Times New Roman" panose="02020603050405020304" pitchFamily="18" charset="0"/>
                      <a:ea typeface="Yoon 윤고딕 550_TT" panose="02090603020101020101" pitchFamily="18" charset="-127"/>
                      <a:cs typeface="Times New Roman" panose="02020603050405020304" pitchFamily="18" charset="0"/>
                    </a:rPr>
                    <a:t>Ⅵ</a:t>
                  </a:r>
                </a:p>
              </p:txBody>
            </p:sp>
          </p:grpSp>
        </p:grpSp>
      </p:grpSp>
      <p:pic>
        <p:nvPicPr>
          <p:cNvPr id="4" name="그래픽 3">
            <a:extLst>
              <a:ext uri="{FF2B5EF4-FFF2-40B4-BE49-F238E27FC236}">
                <a16:creationId xmlns:a16="http://schemas.microsoft.com/office/drawing/2014/main" xmlns="" id="{F491E685-3D55-422E-9577-EF907C0713D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rcRect b="60462"/>
          <a:stretch/>
        </p:blipFill>
        <p:spPr>
          <a:xfrm>
            <a:off x="773336" y="648581"/>
            <a:ext cx="1528829" cy="321576"/>
          </a:xfrm>
          <a:prstGeom prst="rect">
            <a:avLst/>
          </a:prstGeom>
        </p:spPr>
      </p:pic>
      <p:sp>
        <p:nvSpPr>
          <p:cNvPr id="45" name="TextBox 44">
            <a:extLst>
              <a:ext uri="{FF2B5EF4-FFF2-40B4-BE49-F238E27FC236}">
                <a16:creationId xmlns:a16="http://schemas.microsoft.com/office/drawing/2014/main" xmlns="" id="{2255E7B8-AA3E-104B-A949-FCBC980AABB7}"/>
              </a:ext>
            </a:extLst>
          </p:cNvPr>
          <p:cNvSpPr txBox="1"/>
          <p:nvPr/>
        </p:nvSpPr>
        <p:spPr>
          <a:xfrm>
            <a:off x="1360831" y="3129480"/>
            <a:ext cx="1452321" cy="338554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>
            <a:defPPr>
              <a:defRPr lang="ko-KR"/>
            </a:defPPr>
            <a:lvl1pPr fontAlgn="base" latinLnBrk="0">
              <a:lnSpc>
                <a:spcPct val="110000"/>
              </a:lnSpc>
              <a:defRPr sz="2400" b="1" spc="-3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r>
              <a:rPr lang="en-US" altLang="ko-KR" sz="2000" b="0" spc="-150" dirty="0" smtClean="0">
                <a:solidFill>
                  <a:schemeClr val="tx2"/>
                </a:solidFill>
                <a:latin typeface="NanumSquare" panose="020B0600000101010101" pitchFamily="34" charset="-127"/>
                <a:ea typeface="NanumSquare" panose="020B0600000101010101" pitchFamily="34" charset="-127"/>
              </a:rPr>
              <a:t>BCP</a:t>
            </a:r>
            <a:r>
              <a:rPr lang="ko-KR" altLang="en-US" sz="2000" spc="-150" dirty="0" smtClean="0">
                <a:solidFill>
                  <a:schemeClr val="tx2"/>
                </a:solidFill>
                <a:latin typeface="NanumSquare" panose="020B0600000101010101" pitchFamily="34" charset="-127"/>
                <a:ea typeface="NanumSquare" panose="020B0600000101010101" pitchFamily="34" charset="-127"/>
              </a:rPr>
              <a:t>의 </a:t>
            </a:r>
            <a:r>
              <a:rPr lang="ko-KR" altLang="en-US" sz="2000" spc="-150" dirty="0">
                <a:solidFill>
                  <a:schemeClr val="tx2"/>
                </a:solidFill>
                <a:latin typeface="NanumSquare" panose="020B0600000101010101" pitchFamily="34" charset="-127"/>
                <a:ea typeface="NanumSquare" panose="020B0600000101010101" pitchFamily="34" charset="-127"/>
              </a:rPr>
              <a:t>필</a:t>
            </a:r>
            <a:r>
              <a:rPr lang="ko-KR" altLang="en-US" sz="2000" spc="-150" dirty="0" smtClean="0">
                <a:solidFill>
                  <a:schemeClr val="tx2"/>
                </a:solidFill>
                <a:latin typeface="NanumSquare" panose="020B0600000101010101" pitchFamily="34" charset="-127"/>
                <a:ea typeface="NanumSquare" panose="020B0600000101010101" pitchFamily="34" charset="-127"/>
              </a:rPr>
              <a:t>요성</a:t>
            </a:r>
            <a:endParaRPr lang="ko-KR" altLang="en-US" sz="2000" spc="-150" dirty="0">
              <a:solidFill>
                <a:schemeClr val="tx2"/>
              </a:solidFill>
              <a:latin typeface="NanumSquare" panose="020B0600000101010101" pitchFamily="34" charset="-127"/>
              <a:ea typeface="NanumSquare" panose="020B0600000101010101" pitchFamily="34" charset="-127"/>
            </a:endParaRPr>
          </a:p>
        </p:txBody>
      </p:sp>
      <p:sp>
        <p:nvSpPr>
          <p:cNvPr id="46" name="직사각형 45">
            <a:extLst>
              <a:ext uri="{FF2B5EF4-FFF2-40B4-BE49-F238E27FC236}">
                <a16:creationId xmlns:a16="http://schemas.microsoft.com/office/drawing/2014/main" xmlns="" id="{C70D9189-83A8-634C-872A-CA1063266591}"/>
              </a:ext>
            </a:extLst>
          </p:cNvPr>
          <p:cNvSpPr/>
          <p:nvPr/>
        </p:nvSpPr>
        <p:spPr>
          <a:xfrm>
            <a:off x="773337" y="5795216"/>
            <a:ext cx="431537" cy="431537"/>
          </a:xfrm>
          <a:prstGeom prst="rect">
            <a:avLst/>
          </a:prstGeom>
          <a:solidFill>
            <a:schemeClr val="bg1"/>
          </a:solidFill>
          <a:ln w="25400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 anchorCtr="0"/>
          <a:lstStyle/>
          <a:p>
            <a:pPr algn="ctr" fontAlgn="base" latinLnBrk="0">
              <a:lnSpc>
                <a:spcPct val="110000"/>
              </a:lnSpc>
            </a:pPr>
            <a:endParaRPr lang="en-US" altLang="x-none" sz="2000" spc="-162" dirty="0">
              <a:solidFill>
                <a:schemeClr val="tx2"/>
              </a:solidFill>
              <a:latin typeface="Times New Roman" panose="02020603050405020304" pitchFamily="18" charset="0"/>
              <a:ea typeface="Yoon 윤고딕 550_TT" panose="02090603020101020101" pitchFamily="18" charset="-127"/>
              <a:cs typeface="Times New Roman" panose="02020603050405020304" pitchFamily="18" charset="0"/>
            </a:endParaRP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xmlns="" id="{2DF972AB-C7BE-E141-9E35-184DAB0657AB}"/>
              </a:ext>
            </a:extLst>
          </p:cNvPr>
          <p:cNvSpPr txBox="1"/>
          <p:nvPr/>
        </p:nvSpPr>
        <p:spPr>
          <a:xfrm>
            <a:off x="990997" y="5827306"/>
            <a:ext cx="128368" cy="313997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  <a:scene3d>
              <a:camera prst="orthographicFront"/>
              <a:lightRig rig="threePt" dir="t"/>
            </a:scene3d>
            <a:sp3d contourW="8890">
              <a:bevelT w="0" h="0"/>
              <a:contourClr>
                <a:srgbClr val="4AE1FF"/>
              </a:contourClr>
            </a:sp3d>
          </a:bodyPr>
          <a:lstStyle/>
          <a:p>
            <a:pPr algn="ctr" fontAlgn="base" latinLnBrk="0">
              <a:lnSpc>
                <a:spcPct val="110000"/>
              </a:lnSpc>
            </a:pPr>
            <a:r>
              <a:rPr lang="en-US" altLang="ko-KR" sz="2000" spc="-162" dirty="0">
                <a:solidFill>
                  <a:schemeClr val="tx2"/>
                </a:solidFill>
                <a:latin typeface="Times New Roman" panose="02020603050405020304" pitchFamily="18" charset="0"/>
                <a:ea typeface="Yoon 윤고딕 550_TT" panose="02090603020101020101" pitchFamily="18" charset="-127"/>
                <a:cs typeface="Times New Roman" panose="02020603050405020304" pitchFamily="18" charset="0"/>
              </a:rPr>
              <a:t>II</a:t>
            </a:r>
            <a:endParaRPr lang="ko-KR" altLang="en-US" sz="2000" spc="-162" dirty="0">
              <a:solidFill>
                <a:schemeClr val="tx2"/>
              </a:solidFill>
              <a:latin typeface="Times New Roman" panose="02020603050405020304" pitchFamily="18" charset="0"/>
              <a:ea typeface="Yoon 윤고딕 550_TT" panose="02090603020101020101" pitchFamily="18" charset="-127"/>
              <a:cs typeface="Times New Roman" panose="02020603050405020304" pitchFamily="18" charset="0"/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xmlns="" id="{CACF6781-480A-3D48-95AF-B39A4AC8EF2E}"/>
              </a:ext>
            </a:extLst>
          </p:cNvPr>
          <p:cNvSpPr txBox="1"/>
          <p:nvPr/>
        </p:nvSpPr>
        <p:spPr>
          <a:xfrm>
            <a:off x="843019" y="5841247"/>
            <a:ext cx="165173" cy="313997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  <a:scene3d>
              <a:camera prst="orthographicFront"/>
              <a:lightRig rig="threePt" dir="t"/>
            </a:scene3d>
            <a:sp3d contourW="8890">
              <a:bevelT w="0" h="0"/>
              <a:contourClr>
                <a:srgbClr val="4AE1FF"/>
              </a:contourClr>
            </a:sp3d>
          </a:bodyPr>
          <a:lstStyle/>
          <a:p>
            <a:pPr algn="ctr" fontAlgn="base" latinLnBrk="0">
              <a:lnSpc>
                <a:spcPct val="110000"/>
              </a:lnSpc>
            </a:pPr>
            <a:r>
              <a:rPr lang="en-US" altLang="x-none" sz="2000" spc="-162" dirty="0">
                <a:solidFill>
                  <a:schemeClr val="tx2"/>
                </a:solidFill>
                <a:latin typeface="Times New Roman" panose="02020603050405020304" pitchFamily="18" charset="0"/>
                <a:ea typeface="Yoon 윤고딕 550_TT" panose="02090603020101020101" pitchFamily="18" charset="-127"/>
                <a:cs typeface="Times New Roman" panose="02020603050405020304" pitchFamily="18" charset="0"/>
              </a:rPr>
              <a:t>Ⅴ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776607" y="809369"/>
            <a:ext cx="718145" cy="563039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>
            <a:defPPr>
              <a:defRPr lang="ko-KR"/>
            </a:defPPr>
            <a:lvl1pPr algn="ctr">
              <a:lnSpc>
                <a:spcPct val="150000"/>
              </a:lnSpc>
              <a:defRPr sz="1200" b="1">
                <a:solidFill>
                  <a:schemeClr val="tx1">
                    <a:lumMod val="75000"/>
                    <a:lumOff val="25000"/>
                  </a:schemeClr>
                </a:solidFill>
                <a:latin typeface="Noto Sans" panose="020B0502040504020204" pitchFamily="34" charset="0"/>
              </a:defRPr>
            </a:lvl1pPr>
          </a:lstStyle>
          <a:p>
            <a:pPr algn="l" fontAlgn="base" latinLnBrk="0"/>
            <a:r>
              <a:rPr lang="ko-KR" altLang="en-US" sz="28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목</a:t>
            </a:r>
            <a:r>
              <a:rPr lang="ko-KR" altLang="en-US" sz="28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차</a:t>
            </a:r>
            <a:endParaRPr lang="en-US" altLang="ko-KR" sz="2800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rgbClr val="000B75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599899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그룹 16">
            <a:extLst>
              <a:ext uri="{FF2B5EF4-FFF2-40B4-BE49-F238E27FC236}">
                <a16:creationId xmlns:a16="http://schemas.microsoft.com/office/drawing/2014/main" xmlns="" id="{1FC76574-B1E1-4A33-8BE1-C937468FEF7A}"/>
              </a:ext>
            </a:extLst>
          </p:cNvPr>
          <p:cNvGrpSpPr/>
          <p:nvPr/>
        </p:nvGrpSpPr>
        <p:grpSpPr>
          <a:xfrm>
            <a:off x="330200" y="266700"/>
            <a:ext cx="11760201" cy="6324600"/>
            <a:chOff x="215899" y="266700"/>
            <a:chExt cx="11760201" cy="6324600"/>
          </a:xfrm>
        </p:grpSpPr>
        <p:sp>
          <p:nvSpPr>
            <p:cNvPr id="2" name="직사각형 1">
              <a:extLst>
                <a:ext uri="{FF2B5EF4-FFF2-40B4-BE49-F238E27FC236}">
                  <a16:creationId xmlns:a16="http://schemas.microsoft.com/office/drawing/2014/main" xmlns="" id="{7F40D2E6-C3F6-4332-9271-C3A56B0A12B7}"/>
                </a:ext>
              </a:extLst>
            </p:cNvPr>
            <p:cNvSpPr/>
            <p:nvPr/>
          </p:nvSpPr>
          <p:spPr>
            <a:xfrm>
              <a:off x="4343400" y="368300"/>
              <a:ext cx="7632700" cy="61214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" name="직사각형 6">
              <a:extLst>
                <a:ext uri="{FF2B5EF4-FFF2-40B4-BE49-F238E27FC236}">
                  <a16:creationId xmlns:a16="http://schemas.microsoft.com/office/drawing/2014/main" xmlns="" id="{1AAE672E-19A1-431F-A267-F16F278D979E}"/>
                </a:ext>
              </a:extLst>
            </p:cNvPr>
            <p:cNvSpPr/>
            <p:nvPr/>
          </p:nvSpPr>
          <p:spPr>
            <a:xfrm>
              <a:off x="5264253" y="681949"/>
              <a:ext cx="6096000" cy="954107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base"/>
              <a:r>
                <a:rPr lang="en-US" altLang="ko-KR" sz="2800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25AEC1"/>
                  </a:solidFill>
                  <a:latin typeface="+mj-lt"/>
                  <a:ea typeface="+mj-ea"/>
                  <a:cs typeface="+mj-cs"/>
                </a:rPr>
                <a:t>2001</a:t>
              </a:r>
              <a:r>
                <a:rPr lang="ko-KR" altLang="en-US" sz="2400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25AEC1"/>
                  </a:solidFill>
                  <a:latin typeface="+mj-lt"/>
                  <a:ea typeface="+mj-ea"/>
                  <a:cs typeface="+mj-cs"/>
                </a:rPr>
                <a:t>년</a:t>
              </a:r>
              <a:r>
                <a:rPr lang="ko-KR" altLang="en-US" sz="2800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25AEC1"/>
                  </a:solidFill>
                  <a:latin typeface="+mj-lt"/>
                  <a:ea typeface="+mj-ea"/>
                  <a:cs typeface="+mj-cs"/>
                </a:rPr>
                <a:t> </a:t>
              </a:r>
              <a:r>
                <a:rPr lang="en-US" altLang="ko-KR" sz="2800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25AEC1"/>
                  </a:solidFill>
                  <a:latin typeface="+mj-lt"/>
                  <a:ea typeface="+mj-ea"/>
                  <a:cs typeface="+mj-cs"/>
                </a:rPr>
                <a:t>9</a:t>
              </a:r>
              <a:r>
                <a:rPr lang="ko-KR" altLang="en-US" sz="2400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25AEC1"/>
                  </a:solidFill>
                  <a:latin typeface="+mj-lt"/>
                  <a:ea typeface="+mj-ea"/>
                  <a:cs typeface="+mj-cs"/>
                </a:rPr>
                <a:t>월</a:t>
              </a:r>
              <a:r>
                <a:rPr lang="ko-KR" altLang="en-US" sz="2800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25AEC1"/>
                  </a:solidFill>
                  <a:latin typeface="+mj-lt"/>
                  <a:ea typeface="+mj-ea"/>
                  <a:cs typeface="+mj-cs"/>
                </a:rPr>
                <a:t> </a:t>
              </a:r>
              <a:r>
                <a:rPr lang="en-US" altLang="ko-KR" sz="2800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25AEC1"/>
                  </a:solidFill>
                  <a:latin typeface="+mj-lt"/>
                  <a:ea typeface="+mj-ea"/>
                  <a:cs typeface="+mj-cs"/>
                </a:rPr>
                <a:t>11</a:t>
              </a:r>
              <a:r>
                <a:rPr lang="ko-KR" altLang="en-US" sz="2400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25AEC1"/>
                  </a:solidFill>
                  <a:latin typeface="+mj-lt"/>
                  <a:ea typeface="+mj-ea"/>
                  <a:cs typeface="+mj-cs"/>
                </a:rPr>
                <a:t>일</a:t>
              </a:r>
              <a:r>
                <a:rPr lang="ko-KR" altLang="en-US" sz="2800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+mj-lt"/>
                  <a:ea typeface="+mj-ea"/>
                  <a:cs typeface="+mj-cs"/>
                </a:rPr>
                <a:t> </a:t>
              </a:r>
              <a:r>
                <a:rPr lang="en-US" altLang="ko-KR" sz="2800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+mj-lt"/>
                  <a:ea typeface="+mj-ea"/>
                  <a:cs typeface="+mj-cs"/>
                </a:rPr>
                <a:t>08</a:t>
              </a:r>
              <a:r>
                <a:rPr lang="ko-KR" altLang="en-US" sz="2400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+mj-lt"/>
                  <a:ea typeface="+mj-ea"/>
                  <a:cs typeface="+mj-cs"/>
                </a:rPr>
                <a:t>시</a:t>
              </a:r>
              <a:r>
                <a:rPr lang="ko-KR" altLang="en-US" sz="2800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+mj-lt"/>
                  <a:ea typeface="+mj-ea"/>
                  <a:cs typeface="+mj-cs"/>
                </a:rPr>
                <a:t> </a:t>
              </a:r>
              <a:r>
                <a:rPr lang="en-US" altLang="ko-KR" sz="2800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+mj-lt"/>
                  <a:ea typeface="+mj-ea"/>
                  <a:cs typeface="+mj-cs"/>
                </a:rPr>
                <a:t>48</a:t>
              </a:r>
              <a:r>
                <a:rPr lang="ko-KR" altLang="en-US" sz="2400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+mj-lt"/>
                  <a:ea typeface="+mj-ea"/>
                  <a:cs typeface="+mj-cs"/>
                </a:rPr>
                <a:t>분</a:t>
              </a:r>
              <a:r>
                <a:rPr lang="ko-KR" altLang="en-US" sz="2800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+mj-lt"/>
                  <a:ea typeface="+mj-ea"/>
                  <a:cs typeface="+mj-cs"/>
                </a:rPr>
                <a:t> </a:t>
              </a:r>
              <a:r>
                <a:rPr lang="ko-KR" altLang="en-US" sz="2800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25AEC1"/>
                  </a:solidFill>
                  <a:latin typeface="+mj-lt"/>
                  <a:ea typeface="+mj-ea"/>
                  <a:cs typeface="+mj-cs"/>
                </a:rPr>
                <a:t>테러 발생</a:t>
              </a:r>
              <a:endParaRPr lang="en-US" altLang="ko-KR" sz="28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25AEC1"/>
                </a:solidFill>
                <a:latin typeface="+mj-lt"/>
                <a:ea typeface="+mj-ea"/>
                <a:cs typeface="+mj-cs"/>
              </a:endParaRPr>
            </a:p>
            <a:p>
              <a:pPr fontAlgn="base"/>
              <a:r>
                <a:rPr lang="ko-KR" altLang="en-US" sz="2800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+mj-lt"/>
                  <a:ea typeface="+mj-ea"/>
                  <a:cs typeface="+mj-cs"/>
                </a:rPr>
                <a:t>세계무역센터 </a:t>
              </a:r>
              <a:r>
                <a:rPr lang="en-US" altLang="ko-KR" sz="2800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+mj-lt"/>
                  <a:ea typeface="+mj-ea"/>
                  <a:cs typeface="+mj-cs"/>
                </a:rPr>
                <a:t>10</a:t>
              </a:r>
              <a:r>
                <a:rPr lang="ko-KR" altLang="en-US" sz="2400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+mj-lt"/>
                  <a:ea typeface="+mj-ea"/>
                  <a:cs typeface="+mj-cs"/>
                </a:rPr>
                <a:t>시</a:t>
              </a:r>
              <a:r>
                <a:rPr lang="ko-KR" altLang="en-US" sz="2800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+mj-lt"/>
                  <a:ea typeface="+mj-ea"/>
                  <a:cs typeface="+mj-cs"/>
                </a:rPr>
                <a:t> </a:t>
              </a:r>
              <a:r>
                <a:rPr lang="en-US" altLang="ko-KR" sz="2800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+mj-lt"/>
                  <a:ea typeface="+mj-ea"/>
                  <a:cs typeface="+mj-cs"/>
                </a:rPr>
                <a:t>29</a:t>
              </a:r>
              <a:r>
                <a:rPr lang="ko-KR" altLang="en-US" sz="2400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+mj-lt"/>
                  <a:ea typeface="+mj-ea"/>
                  <a:cs typeface="+mj-cs"/>
                </a:rPr>
                <a:t>분</a:t>
              </a:r>
              <a:r>
                <a:rPr lang="ko-KR" altLang="en-US" sz="2800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+mj-lt"/>
                  <a:ea typeface="+mj-ea"/>
                  <a:cs typeface="+mj-cs"/>
                </a:rPr>
                <a:t> 붕괴</a:t>
              </a:r>
              <a:endParaRPr lang="en-US" altLang="ko-KR" sz="28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endParaRPr>
            </a:p>
          </p:txBody>
        </p:sp>
        <p:cxnSp>
          <p:nvCxnSpPr>
            <p:cNvPr id="9" name="직선 화살표 연결선 8">
              <a:extLst>
                <a:ext uri="{FF2B5EF4-FFF2-40B4-BE49-F238E27FC236}">
                  <a16:creationId xmlns:a16="http://schemas.microsoft.com/office/drawing/2014/main" xmlns="" id="{C0482A69-400C-451E-905D-9346AB8E8577}"/>
                </a:ext>
              </a:extLst>
            </p:cNvPr>
            <p:cNvCxnSpPr/>
            <p:nvPr/>
          </p:nvCxnSpPr>
          <p:spPr>
            <a:xfrm>
              <a:off x="4272644" y="957944"/>
              <a:ext cx="841829" cy="0"/>
            </a:xfrm>
            <a:prstGeom prst="straightConnector1">
              <a:avLst/>
            </a:prstGeom>
            <a:ln w="22225">
              <a:solidFill>
                <a:schemeClr val="tx2">
                  <a:lumMod val="40000"/>
                  <a:lumOff val="60000"/>
                </a:schemeClr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3" name="그림 2">
              <a:extLst>
                <a:ext uri="{FF2B5EF4-FFF2-40B4-BE49-F238E27FC236}">
                  <a16:creationId xmlns:a16="http://schemas.microsoft.com/office/drawing/2014/main" xmlns="" id="{B834BF83-AE1E-431C-84B0-E991EE95D31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0288" r="5688" b="1666"/>
            <a:stretch/>
          </p:blipFill>
          <p:spPr>
            <a:xfrm>
              <a:off x="215899" y="266700"/>
              <a:ext cx="4327071" cy="6324600"/>
            </a:xfrm>
            <a:prstGeom prst="roundRect">
              <a:avLst>
                <a:gd name="adj" fmla="val 228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outerShdw blurRad="12700" dist="127000" dir="2700000" algn="l" rotWithShape="0">
                <a:prstClr val="black">
                  <a:alpha val="10000"/>
                </a:prstClr>
              </a:outerShdw>
            </a:effectLst>
          </p:spPr>
        </p:pic>
        <p:sp>
          <p:nvSpPr>
            <p:cNvPr id="20" name="직사각형 19">
              <a:extLst>
                <a:ext uri="{FF2B5EF4-FFF2-40B4-BE49-F238E27FC236}">
                  <a16:creationId xmlns:a16="http://schemas.microsoft.com/office/drawing/2014/main" xmlns="" id="{EC9C1287-053F-4E0C-A8BA-AF5699C241B3}"/>
                </a:ext>
              </a:extLst>
            </p:cNvPr>
            <p:cNvSpPr/>
            <p:nvPr/>
          </p:nvSpPr>
          <p:spPr>
            <a:xfrm>
              <a:off x="5264253" y="2595241"/>
              <a:ext cx="6096000" cy="869469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fontAlgn="base" latinLnBrk="0">
                <a:spcAft>
                  <a:spcPts val="300"/>
                </a:spcAft>
              </a:pPr>
              <a:r>
                <a:rPr lang="en-US" altLang="ko-KR" sz="2400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+mj-lt"/>
                  <a:ea typeface="+mj-ea"/>
                  <a:cs typeface="+mj-cs"/>
                </a:rPr>
                <a:t>3,500</a:t>
              </a:r>
              <a:r>
                <a:rPr lang="ko-KR" altLang="en-US" sz="2400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+mj-lt"/>
                  <a:ea typeface="+mj-ea"/>
                  <a:cs typeface="+mj-cs"/>
                </a:rPr>
                <a:t>여명의 직원 중 </a:t>
              </a:r>
              <a:r>
                <a:rPr lang="ko-KR" altLang="en-US" sz="2400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+mj-lt"/>
                  <a:ea typeface="+mj-ea"/>
                  <a:cs typeface="+mj-cs"/>
                </a:rPr>
                <a:t>희생자는 </a:t>
              </a:r>
              <a:r>
                <a:rPr lang="en-US" altLang="ko-KR" sz="2400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+mj-lt"/>
                  <a:ea typeface="+mj-ea"/>
                  <a:cs typeface="+mj-cs"/>
                </a:rPr>
                <a:t>15</a:t>
              </a:r>
              <a:r>
                <a:rPr lang="ko-KR" altLang="en-US" sz="2400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+mj-lt"/>
                  <a:ea typeface="+mj-ea"/>
                  <a:cs typeface="+mj-cs"/>
                </a:rPr>
                <a:t>명</a:t>
              </a:r>
              <a:endParaRPr lang="en-US" altLang="ko-KR" sz="2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endParaRPr>
            </a:p>
            <a:p>
              <a:pPr fontAlgn="base" latinLnBrk="0">
                <a:spcAft>
                  <a:spcPts val="300"/>
                </a:spcAft>
              </a:pPr>
              <a:r>
                <a:rPr lang="ko-KR" altLang="en-US" sz="2400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25AEC1"/>
                  </a:solidFill>
                  <a:latin typeface="+mj-lt"/>
                  <a:ea typeface="+mj-ea"/>
                  <a:cs typeface="+mj-cs"/>
                </a:rPr>
                <a:t>다음날 오전 </a:t>
              </a:r>
              <a:r>
                <a:rPr lang="en-US" altLang="ko-KR" sz="2400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25AEC1"/>
                  </a:solidFill>
                  <a:latin typeface="+mj-lt"/>
                  <a:ea typeface="+mj-ea"/>
                  <a:cs typeface="+mj-cs"/>
                </a:rPr>
                <a:t>9</a:t>
              </a:r>
              <a:r>
                <a:rPr lang="ko-KR" altLang="en-US" sz="2400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25AEC1"/>
                  </a:solidFill>
                  <a:latin typeface="+mj-lt"/>
                  <a:ea typeface="+mj-ea"/>
                  <a:cs typeface="+mj-cs"/>
                </a:rPr>
                <a:t>시 정상적 업무 재개</a:t>
              </a:r>
              <a:endParaRPr lang="en-US" altLang="ko-KR" sz="2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25AEC1"/>
                </a:solidFill>
                <a:latin typeface="+mj-lt"/>
                <a:ea typeface="+mj-ea"/>
                <a:cs typeface="+mj-cs"/>
              </a:endParaRPr>
            </a:p>
          </p:txBody>
        </p:sp>
        <p:cxnSp>
          <p:nvCxnSpPr>
            <p:cNvPr id="25" name="직선 연결선 24">
              <a:extLst>
                <a:ext uri="{FF2B5EF4-FFF2-40B4-BE49-F238E27FC236}">
                  <a16:creationId xmlns:a16="http://schemas.microsoft.com/office/drawing/2014/main" xmlns="" id="{AA34B083-0EB4-43FA-BA5C-1573921D9638}"/>
                </a:ext>
              </a:extLst>
            </p:cNvPr>
            <p:cNvCxnSpPr/>
            <p:nvPr/>
          </p:nvCxnSpPr>
          <p:spPr>
            <a:xfrm>
              <a:off x="5486808" y="1810119"/>
              <a:ext cx="638629" cy="0"/>
            </a:xfrm>
            <a:prstGeom prst="line">
              <a:avLst/>
            </a:prstGeom>
            <a:ln w="44450" cap="rnd">
              <a:solidFill>
                <a:schemeClr val="tx2">
                  <a:lumMod val="40000"/>
                  <a:lumOff val="60000"/>
                </a:schemeClr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26" name="그림 25" descr="Untitled-2 copy.png">
              <a:extLst>
                <a:ext uri="{FF2B5EF4-FFF2-40B4-BE49-F238E27FC236}">
                  <a16:creationId xmlns:a16="http://schemas.microsoft.com/office/drawing/2014/main" xmlns="" id="{F0211EDD-DFC2-4F4B-AA81-91DB006A546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-40000"/>
                      </a14:imgEffect>
                    </a14:imgLayer>
                  </a14:imgProps>
                </a:ext>
              </a:extLst>
            </a:blip>
            <a:srcRect t="54427"/>
            <a:stretch>
              <a:fillRect/>
            </a:stretch>
          </p:blipFill>
          <p:spPr>
            <a:xfrm>
              <a:off x="7649032" y="2896134"/>
              <a:ext cx="1180896" cy="1446456"/>
            </a:xfrm>
            <a:prstGeom prst="rect">
              <a:avLst/>
            </a:prstGeom>
          </p:spPr>
        </p:pic>
        <p:grpSp>
          <p:nvGrpSpPr>
            <p:cNvPr id="8" name="그룹 7">
              <a:extLst>
                <a:ext uri="{FF2B5EF4-FFF2-40B4-BE49-F238E27FC236}">
                  <a16:creationId xmlns:a16="http://schemas.microsoft.com/office/drawing/2014/main" xmlns="" id="{310C62BC-788B-41D7-A3BF-05857DBC6A5C}"/>
                </a:ext>
              </a:extLst>
            </p:cNvPr>
            <p:cNvGrpSpPr/>
            <p:nvPr/>
          </p:nvGrpSpPr>
          <p:grpSpPr>
            <a:xfrm>
              <a:off x="5376385" y="2063926"/>
              <a:ext cx="4908464" cy="506225"/>
              <a:chOff x="5394821" y="2165526"/>
              <a:chExt cx="4908464" cy="506225"/>
            </a:xfrm>
          </p:grpSpPr>
          <p:pic>
            <p:nvPicPr>
              <p:cNvPr id="6" name="그래픽 5">
                <a:extLst>
                  <a:ext uri="{FF2B5EF4-FFF2-40B4-BE49-F238E27FC236}">
                    <a16:creationId xmlns:a16="http://schemas.microsoft.com/office/drawing/2014/main" xmlns="" id="{D403AC3F-6405-43B2-BACE-4406A5D684A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xmlns="" r:embed="rId7"/>
                  </a:ext>
                </a:extLst>
              </a:blip>
              <a:stretch>
                <a:fillRect/>
              </a:stretch>
            </p:blipFill>
            <p:spPr>
              <a:xfrm>
                <a:off x="5394821" y="2165526"/>
                <a:ext cx="3377704" cy="497995"/>
              </a:xfrm>
              <a:prstGeom prst="rect">
                <a:avLst/>
              </a:prstGeom>
            </p:spPr>
          </p:pic>
          <p:sp>
            <p:nvSpPr>
              <p:cNvPr id="18" name="직사각형 17">
                <a:extLst>
                  <a:ext uri="{FF2B5EF4-FFF2-40B4-BE49-F238E27FC236}">
                    <a16:creationId xmlns:a16="http://schemas.microsoft.com/office/drawing/2014/main" xmlns="" id="{2D54B2E5-8F5B-4719-A0F6-6C4B27CA15DD}"/>
                  </a:ext>
                </a:extLst>
              </p:cNvPr>
              <p:cNvSpPr/>
              <p:nvPr/>
            </p:nvSpPr>
            <p:spPr>
              <a:xfrm>
                <a:off x="8752861" y="2271641"/>
                <a:ext cx="1550424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fontAlgn="base" latinLnBrk="0"/>
                <a:r>
                  <a:rPr lang="en-US" altLang="ko-KR" sz="2000" spc="-20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065DC7"/>
                    </a:solidFill>
                    <a:latin typeface="+mj-lt"/>
                    <a:ea typeface="+mj-ea"/>
                    <a:cs typeface="+mj-cs"/>
                  </a:rPr>
                  <a:t>_ </a:t>
                </a:r>
                <a:r>
                  <a:rPr lang="ko-KR" altLang="en-US" sz="2000" spc="-20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065DC7"/>
                    </a:solidFill>
                    <a:latin typeface="+mj-lt"/>
                    <a:ea typeface="+mj-ea"/>
                    <a:cs typeface="+mj-cs"/>
                  </a:rPr>
                  <a:t>모건 스탠리</a:t>
                </a:r>
                <a:endParaRPr lang="en-US" altLang="ko-KR" sz="2000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065DC7"/>
                  </a:solidFill>
                  <a:latin typeface="+mj-lt"/>
                  <a:ea typeface="+mj-ea"/>
                  <a:cs typeface="+mj-cs"/>
                </a:endParaRPr>
              </a:p>
            </p:txBody>
          </p:sp>
        </p:grpSp>
        <p:grpSp>
          <p:nvGrpSpPr>
            <p:cNvPr id="15" name="그룹 14">
              <a:extLst>
                <a:ext uri="{FF2B5EF4-FFF2-40B4-BE49-F238E27FC236}">
                  <a16:creationId xmlns:a16="http://schemas.microsoft.com/office/drawing/2014/main" xmlns="" id="{6E16606F-CAC9-4EDB-B732-3ED7B71F5034}"/>
                </a:ext>
              </a:extLst>
            </p:cNvPr>
            <p:cNvGrpSpPr/>
            <p:nvPr/>
          </p:nvGrpSpPr>
          <p:grpSpPr>
            <a:xfrm>
              <a:off x="5357994" y="4481455"/>
              <a:ext cx="6097406" cy="1809928"/>
              <a:chOff x="5357994" y="4519555"/>
              <a:chExt cx="6097406" cy="1809928"/>
            </a:xfrm>
          </p:grpSpPr>
          <p:sp>
            <p:nvSpPr>
              <p:cNvPr id="10" name="직사각형 9">
                <a:extLst>
                  <a:ext uri="{FF2B5EF4-FFF2-40B4-BE49-F238E27FC236}">
                    <a16:creationId xmlns:a16="http://schemas.microsoft.com/office/drawing/2014/main" xmlns="" id="{6C708B71-1DA9-4B01-A845-45BE51F24397}"/>
                  </a:ext>
                </a:extLst>
              </p:cNvPr>
              <p:cNvSpPr/>
              <p:nvPr/>
            </p:nvSpPr>
            <p:spPr>
              <a:xfrm>
                <a:off x="5687012" y="5960151"/>
                <a:ext cx="5424562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fontAlgn="base" latinLnBrk="0"/>
                <a:r>
                  <a:rPr lang="en-US" altLang="ko-KR" spc="-3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chemeClr val="tx2">
                        <a:lumMod val="75000"/>
                      </a:schemeClr>
                    </a:solidFill>
                    <a:latin typeface="+mj-lt"/>
                    <a:ea typeface="+mj-ea"/>
                    <a:cs typeface="+mj-cs"/>
                  </a:rPr>
                  <a:t>*BCP: Business Continuity Planning, </a:t>
                </a:r>
                <a:r>
                  <a:rPr lang="ko-KR" altLang="en-US" spc="-30" dirty="0" err="1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chemeClr val="tx2">
                        <a:lumMod val="75000"/>
                      </a:schemeClr>
                    </a:solidFill>
                    <a:latin typeface="+mj-lt"/>
                    <a:ea typeface="+mj-ea"/>
                    <a:cs typeface="+mj-cs"/>
                  </a:rPr>
                  <a:t>업무연속성계획</a:t>
                </a:r>
                <a:endParaRPr lang="en-US" altLang="ko-KR" spc="-3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+mj-lt"/>
                  <a:ea typeface="+mj-ea"/>
                  <a:cs typeface="+mj-cs"/>
                </a:endParaRPr>
              </a:p>
            </p:txBody>
          </p:sp>
          <p:grpSp>
            <p:nvGrpSpPr>
              <p:cNvPr id="12" name="그룹 11">
                <a:extLst>
                  <a:ext uri="{FF2B5EF4-FFF2-40B4-BE49-F238E27FC236}">
                    <a16:creationId xmlns:a16="http://schemas.microsoft.com/office/drawing/2014/main" xmlns="" id="{85166D79-F73C-4145-88E9-2469AACEF5DD}"/>
                  </a:ext>
                </a:extLst>
              </p:cNvPr>
              <p:cNvGrpSpPr/>
              <p:nvPr/>
            </p:nvGrpSpPr>
            <p:grpSpPr>
              <a:xfrm>
                <a:off x="5357994" y="4519555"/>
                <a:ext cx="6097406" cy="1306285"/>
                <a:chOff x="5357994" y="4519555"/>
                <a:chExt cx="6097406" cy="1306285"/>
              </a:xfrm>
              <a:effectLst>
                <a:outerShdw blurRad="25400" dist="63500" dir="5400000" algn="t" rotWithShape="0">
                  <a:prstClr val="black">
                    <a:alpha val="10000"/>
                  </a:prstClr>
                </a:outerShdw>
              </a:effectLst>
            </p:grpSpPr>
            <p:sp>
              <p:nvSpPr>
                <p:cNvPr id="14" name="직사각형 13">
                  <a:extLst>
                    <a:ext uri="{FF2B5EF4-FFF2-40B4-BE49-F238E27FC236}">
                      <a16:creationId xmlns:a16="http://schemas.microsoft.com/office/drawing/2014/main" xmlns="" id="{AA65603C-EC14-4953-A076-3F9EB403A58D}"/>
                    </a:ext>
                  </a:extLst>
                </p:cNvPr>
                <p:cNvSpPr/>
                <p:nvPr/>
              </p:nvSpPr>
              <p:spPr>
                <a:xfrm>
                  <a:off x="5357994" y="4519555"/>
                  <a:ext cx="6097406" cy="1306285"/>
                </a:xfrm>
                <a:prstGeom prst="rect">
                  <a:avLst/>
                </a:prstGeom>
                <a:solidFill>
                  <a:schemeClr val="bg1"/>
                </a:solidFill>
                <a:ln w="38100">
                  <a:solidFill>
                    <a:srgbClr val="065DC7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fontAlgn="base" latinLnBrk="0"/>
                  <a:r>
                    <a:rPr lang="en-US" altLang="ko-KR" sz="2400" b="1" spc="-200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065DC7"/>
                      </a:solidFill>
                      <a:latin typeface="+mj-lt"/>
                      <a:ea typeface="+mj-ea"/>
                      <a:cs typeface="+mj-cs"/>
                    </a:rPr>
                    <a:t>1993</a:t>
                  </a:r>
                  <a:r>
                    <a:rPr lang="ko-KR" altLang="en-US" sz="2400" b="1" spc="-200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065DC7"/>
                      </a:solidFill>
                      <a:latin typeface="+mj-lt"/>
                      <a:ea typeface="+mj-ea"/>
                      <a:cs typeface="+mj-cs"/>
                    </a:rPr>
                    <a:t>년 세계무역센터 테러 이후</a:t>
                  </a:r>
                  <a:endParaRPr lang="en-US" altLang="ko-KR" sz="2400" b="1" spc="-20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065DC7"/>
                    </a:solidFill>
                    <a:latin typeface="+mj-lt"/>
                    <a:ea typeface="+mj-ea"/>
                    <a:cs typeface="+mj-cs"/>
                  </a:endParaRPr>
                </a:p>
                <a:p>
                  <a:pPr algn="ctr" fontAlgn="base" latinLnBrk="0"/>
                  <a:r>
                    <a:rPr lang="en-US" altLang="ko-KR" sz="28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  <a:latin typeface="+mj-lt"/>
                      <a:ea typeface="+mj-ea"/>
                      <a:cs typeface="+mj-cs"/>
                    </a:rPr>
                    <a:t>BCP</a:t>
                  </a:r>
                  <a:r>
                    <a:rPr lang="en-US" altLang="ko-KR" sz="2800" b="1" spc="-200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  <a:latin typeface="+mj-lt"/>
                      <a:ea typeface="+mj-ea"/>
                      <a:cs typeface="+mj-cs"/>
                    </a:rPr>
                    <a:t>*</a:t>
                  </a:r>
                  <a:r>
                    <a:rPr lang="ko-KR" altLang="en-US" sz="2800" b="1" spc="-200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  <a:latin typeface="+mj-lt"/>
                      <a:ea typeface="+mj-ea"/>
                      <a:cs typeface="+mj-cs"/>
                    </a:rPr>
                    <a:t>를 수립</a:t>
                  </a:r>
                  <a:r>
                    <a:rPr lang="ko-KR" altLang="en-US" sz="2400" b="1" spc="-200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065DC7"/>
                      </a:solidFill>
                      <a:latin typeface="+mj-lt"/>
                      <a:ea typeface="+mj-ea"/>
                      <a:cs typeface="+mj-cs"/>
                    </a:rPr>
                    <a:t>하고 매년 훈련한 결과</a:t>
                  </a:r>
                  <a:endParaRPr lang="en-US" altLang="ko-KR" sz="2400" b="1" spc="-20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065DC7"/>
                    </a:solidFill>
                    <a:latin typeface="+mj-lt"/>
                    <a:ea typeface="+mj-ea"/>
                    <a:cs typeface="+mj-cs"/>
                  </a:endParaRPr>
                </a:p>
              </p:txBody>
            </p:sp>
            <p:sp>
              <p:nvSpPr>
                <p:cNvPr id="11" name="직사각형 10">
                  <a:extLst>
                    <a:ext uri="{FF2B5EF4-FFF2-40B4-BE49-F238E27FC236}">
                      <a16:creationId xmlns:a16="http://schemas.microsoft.com/office/drawing/2014/main" xmlns="" id="{C0F3B0D4-B6E3-4E03-81FD-5213357B45D5}"/>
                    </a:ext>
                  </a:extLst>
                </p:cNvPr>
                <p:cNvSpPr/>
                <p:nvPr/>
              </p:nvSpPr>
              <p:spPr>
                <a:xfrm>
                  <a:off x="5357994" y="4785347"/>
                  <a:ext cx="127048" cy="774700"/>
                </a:xfrm>
                <a:prstGeom prst="rect">
                  <a:avLst/>
                </a:prstGeom>
                <a:solidFill>
                  <a:srgbClr val="065DC7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dirty="0"/>
                </a:p>
              </p:txBody>
            </p:sp>
            <p:sp>
              <p:nvSpPr>
                <p:cNvPr id="21" name="직사각형 20">
                  <a:extLst>
                    <a:ext uri="{FF2B5EF4-FFF2-40B4-BE49-F238E27FC236}">
                      <a16:creationId xmlns:a16="http://schemas.microsoft.com/office/drawing/2014/main" xmlns="" id="{362A8ECE-C884-4ED7-A68F-A5CEC61FD367}"/>
                    </a:ext>
                  </a:extLst>
                </p:cNvPr>
                <p:cNvSpPr/>
                <p:nvPr/>
              </p:nvSpPr>
              <p:spPr>
                <a:xfrm>
                  <a:off x="11328352" y="4785347"/>
                  <a:ext cx="127048" cy="774700"/>
                </a:xfrm>
                <a:prstGeom prst="rect">
                  <a:avLst/>
                </a:prstGeom>
                <a:solidFill>
                  <a:srgbClr val="065DC7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2848097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12">
            <a:extLst>
              <a:ext uri="{FF2B5EF4-FFF2-40B4-BE49-F238E27FC236}">
                <a16:creationId xmlns:a16="http://schemas.microsoft.com/office/drawing/2014/main" xmlns="" id="{441D342B-BBA8-4098-99E5-1B95C6179644}"/>
              </a:ext>
            </a:extLst>
          </p:cNvPr>
          <p:cNvSpPr/>
          <p:nvPr/>
        </p:nvSpPr>
        <p:spPr>
          <a:xfrm>
            <a:off x="539432" y="2413214"/>
            <a:ext cx="8666783" cy="1079649"/>
          </a:xfrm>
          <a:prstGeom prst="rect">
            <a:avLst/>
          </a:prstGeom>
          <a:solidFill>
            <a:schemeClr val="bg1"/>
          </a:solidFill>
          <a:ln w="38100">
            <a:solidFill>
              <a:srgbClr val="065DC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600" b="1" spc="-200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rgbClr val="065DC7"/>
              </a:solidFill>
              <a:latin typeface="+mj-lt"/>
              <a:ea typeface="+mj-ea"/>
              <a:cs typeface="+mj-cs"/>
            </a:endParaRPr>
          </a:p>
        </p:txBody>
      </p:sp>
      <p:grpSp>
        <p:nvGrpSpPr>
          <p:cNvPr id="157" name="그룹 156">
            <a:extLst>
              <a:ext uri="{FF2B5EF4-FFF2-40B4-BE49-F238E27FC236}">
                <a16:creationId xmlns:a16="http://schemas.microsoft.com/office/drawing/2014/main" xmlns="" id="{83CCFA84-D780-4FC0-AA1C-63619068E6BC}"/>
              </a:ext>
            </a:extLst>
          </p:cNvPr>
          <p:cNvGrpSpPr/>
          <p:nvPr/>
        </p:nvGrpSpPr>
        <p:grpSpPr>
          <a:xfrm>
            <a:off x="7619999" y="766990"/>
            <a:ext cx="4032569" cy="3881660"/>
            <a:chOff x="7889801" y="1107112"/>
            <a:chExt cx="3219056" cy="3098591"/>
          </a:xfrm>
        </p:grpSpPr>
        <p:pic>
          <p:nvPicPr>
            <p:cNvPr id="30" name="그림 29">
              <a:extLst>
                <a:ext uri="{FF2B5EF4-FFF2-40B4-BE49-F238E27FC236}">
                  <a16:creationId xmlns:a16="http://schemas.microsoft.com/office/drawing/2014/main" xmlns="" id="{9FF1E4BC-A7A9-414C-920E-31DEED7584B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9426506" y="2370205"/>
              <a:ext cx="439151" cy="479378"/>
            </a:xfrm>
            <a:prstGeom prst="rect">
              <a:avLst/>
            </a:prstGeom>
          </p:spPr>
        </p:pic>
        <p:grpSp>
          <p:nvGrpSpPr>
            <p:cNvPr id="16" name="그래픽 6">
              <a:extLst>
                <a:ext uri="{FF2B5EF4-FFF2-40B4-BE49-F238E27FC236}">
                  <a16:creationId xmlns:a16="http://schemas.microsoft.com/office/drawing/2014/main" xmlns="" id="{A2C642C4-E787-4C6C-925D-B2E1E2EAE1D3}"/>
                </a:ext>
              </a:extLst>
            </p:cNvPr>
            <p:cNvGrpSpPr/>
            <p:nvPr/>
          </p:nvGrpSpPr>
          <p:grpSpPr>
            <a:xfrm>
              <a:off x="7889801" y="1107112"/>
              <a:ext cx="3219056" cy="3098591"/>
              <a:chOff x="7889801" y="1107112"/>
              <a:chExt cx="3219056" cy="3098591"/>
            </a:xfrm>
          </p:grpSpPr>
          <p:grpSp>
            <p:nvGrpSpPr>
              <p:cNvPr id="23" name="그래픽 6">
                <a:extLst>
                  <a:ext uri="{FF2B5EF4-FFF2-40B4-BE49-F238E27FC236}">
                    <a16:creationId xmlns:a16="http://schemas.microsoft.com/office/drawing/2014/main" xmlns="" id="{A2C642C4-E787-4C6C-925D-B2E1E2EAE1D3}"/>
                  </a:ext>
                </a:extLst>
              </p:cNvPr>
              <p:cNvGrpSpPr/>
              <p:nvPr/>
            </p:nvGrpSpPr>
            <p:grpSpPr>
              <a:xfrm>
                <a:off x="7889801" y="1511594"/>
                <a:ext cx="3219056" cy="2092388"/>
                <a:chOff x="7889801" y="1511594"/>
                <a:chExt cx="3219056" cy="2092388"/>
              </a:xfrm>
              <a:solidFill>
                <a:schemeClr val="accent1"/>
              </a:solidFill>
            </p:grpSpPr>
            <p:sp>
              <p:nvSpPr>
                <p:cNvPr id="24" name="자유형: 도형 23">
                  <a:extLst>
                    <a:ext uri="{FF2B5EF4-FFF2-40B4-BE49-F238E27FC236}">
                      <a16:creationId xmlns:a16="http://schemas.microsoft.com/office/drawing/2014/main" xmlns="" id="{E98A5BA3-6FC6-4F27-852F-451814F11E6C}"/>
                    </a:ext>
                  </a:extLst>
                </p:cNvPr>
                <p:cNvSpPr/>
                <p:nvPr/>
              </p:nvSpPr>
              <p:spPr>
                <a:xfrm>
                  <a:off x="7889801" y="1511594"/>
                  <a:ext cx="3219056" cy="2092388"/>
                </a:xfrm>
                <a:custGeom>
                  <a:avLst/>
                  <a:gdLst>
                    <a:gd name="connsiteX0" fmla="*/ 0 w 3219055"/>
                    <a:gd name="connsiteY0" fmla="*/ 0 h 2092388"/>
                    <a:gd name="connsiteX1" fmla="*/ 3220206 w 3219055"/>
                    <a:gd name="connsiteY1" fmla="*/ 0 h 2092388"/>
                    <a:gd name="connsiteX2" fmla="*/ 3220206 w 3219055"/>
                    <a:gd name="connsiteY2" fmla="*/ 2094688 h 2092388"/>
                    <a:gd name="connsiteX3" fmla="*/ 0 w 3219055"/>
                    <a:gd name="connsiteY3" fmla="*/ 2094688 h 20923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219055" h="2092388">
                      <a:moveTo>
                        <a:pt x="0" y="0"/>
                      </a:moveTo>
                      <a:lnTo>
                        <a:pt x="3220206" y="0"/>
                      </a:lnTo>
                      <a:lnTo>
                        <a:pt x="3220206" y="2094688"/>
                      </a:lnTo>
                      <a:lnTo>
                        <a:pt x="0" y="2094688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6350" cap="flat">
                  <a:solidFill>
                    <a:srgbClr val="61ACBA"/>
                  </a:solidFill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 dirty="0"/>
                </a:p>
              </p:txBody>
            </p:sp>
            <p:sp>
              <p:nvSpPr>
                <p:cNvPr id="25" name="자유형: 도형 24">
                  <a:extLst>
                    <a:ext uri="{FF2B5EF4-FFF2-40B4-BE49-F238E27FC236}">
                      <a16:creationId xmlns:a16="http://schemas.microsoft.com/office/drawing/2014/main" xmlns="" id="{D20BBD1A-BE80-4587-9AAD-116FA5632ACF}"/>
                    </a:ext>
                  </a:extLst>
                </p:cNvPr>
                <p:cNvSpPr/>
                <p:nvPr/>
              </p:nvSpPr>
              <p:spPr>
                <a:xfrm>
                  <a:off x="10037372" y="2516784"/>
                  <a:ext cx="850750" cy="889073"/>
                </a:xfrm>
                <a:custGeom>
                  <a:avLst/>
                  <a:gdLst>
                    <a:gd name="connsiteX0" fmla="*/ 0 w 850750"/>
                    <a:gd name="connsiteY0" fmla="*/ 0 h 889073"/>
                    <a:gd name="connsiteX1" fmla="*/ 850750 w 850750"/>
                    <a:gd name="connsiteY1" fmla="*/ 0 h 889073"/>
                    <a:gd name="connsiteX2" fmla="*/ 850750 w 850750"/>
                    <a:gd name="connsiteY2" fmla="*/ 890606 h 889073"/>
                    <a:gd name="connsiteX3" fmla="*/ 0 w 850750"/>
                    <a:gd name="connsiteY3" fmla="*/ 890606 h 88907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850750" h="889073">
                      <a:moveTo>
                        <a:pt x="0" y="0"/>
                      </a:moveTo>
                      <a:lnTo>
                        <a:pt x="850750" y="0"/>
                      </a:lnTo>
                      <a:lnTo>
                        <a:pt x="850750" y="890606"/>
                      </a:lnTo>
                      <a:lnTo>
                        <a:pt x="0" y="890606"/>
                      </a:lnTo>
                      <a:close/>
                    </a:path>
                  </a:pathLst>
                </a:custGeom>
                <a:solidFill>
                  <a:srgbClr val="EBEBEB"/>
                </a:solidFill>
                <a:ln w="383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26" name="자유형: 도형 25">
                  <a:extLst>
                    <a:ext uri="{FF2B5EF4-FFF2-40B4-BE49-F238E27FC236}">
                      <a16:creationId xmlns:a16="http://schemas.microsoft.com/office/drawing/2014/main" xmlns="" id="{2424EA5A-8DD2-4EDB-AA55-1B1B6C1A037E}"/>
                    </a:ext>
                  </a:extLst>
                </p:cNvPr>
                <p:cNvSpPr/>
                <p:nvPr/>
              </p:nvSpPr>
              <p:spPr>
                <a:xfrm>
                  <a:off x="7889801" y="1511594"/>
                  <a:ext cx="3219056" cy="187778"/>
                </a:xfrm>
                <a:custGeom>
                  <a:avLst/>
                  <a:gdLst>
                    <a:gd name="connsiteX0" fmla="*/ 0 w 3219055"/>
                    <a:gd name="connsiteY0" fmla="*/ 0 h 187778"/>
                    <a:gd name="connsiteX1" fmla="*/ 3220206 w 3219055"/>
                    <a:gd name="connsiteY1" fmla="*/ 0 h 187778"/>
                    <a:gd name="connsiteX2" fmla="*/ 3220206 w 3219055"/>
                    <a:gd name="connsiteY2" fmla="*/ 188545 h 187778"/>
                    <a:gd name="connsiteX3" fmla="*/ 0 w 3219055"/>
                    <a:gd name="connsiteY3" fmla="*/ 188545 h 1877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219055" h="187778">
                      <a:moveTo>
                        <a:pt x="0" y="0"/>
                      </a:moveTo>
                      <a:lnTo>
                        <a:pt x="3220206" y="0"/>
                      </a:lnTo>
                      <a:lnTo>
                        <a:pt x="3220206" y="188545"/>
                      </a:lnTo>
                      <a:lnTo>
                        <a:pt x="0" y="188545"/>
                      </a:lnTo>
                      <a:close/>
                    </a:path>
                  </a:pathLst>
                </a:custGeom>
                <a:solidFill>
                  <a:srgbClr val="61ACBA"/>
                </a:solidFill>
                <a:ln w="383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27" name="자유형: 도형 26">
                  <a:extLst>
                    <a:ext uri="{FF2B5EF4-FFF2-40B4-BE49-F238E27FC236}">
                      <a16:creationId xmlns:a16="http://schemas.microsoft.com/office/drawing/2014/main" xmlns="" id="{AA59B100-8CC2-4105-96ED-409AF7975565}"/>
                    </a:ext>
                  </a:extLst>
                </p:cNvPr>
                <p:cNvSpPr/>
                <p:nvPr/>
              </p:nvSpPr>
              <p:spPr>
                <a:xfrm>
                  <a:off x="10913415" y="1533438"/>
                  <a:ext cx="141792" cy="141792"/>
                </a:xfrm>
                <a:custGeom>
                  <a:avLst/>
                  <a:gdLst>
                    <a:gd name="connsiteX0" fmla="*/ 0 w 141791"/>
                    <a:gd name="connsiteY0" fmla="*/ 0 h 141791"/>
                    <a:gd name="connsiteX1" fmla="*/ 142941 w 141791"/>
                    <a:gd name="connsiteY1" fmla="*/ 0 h 141791"/>
                    <a:gd name="connsiteX2" fmla="*/ 142941 w 141791"/>
                    <a:gd name="connsiteY2" fmla="*/ 142942 h 141791"/>
                    <a:gd name="connsiteX3" fmla="*/ 0 w 141791"/>
                    <a:gd name="connsiteY3" fmla="*/ 142942 h 14179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41791" h="141791">
                      <a:moveTo>
                        <a:pt x="0" y="0"/>
                      </a:moveTo>
                      <a:lnTo>
                        <a:pt x="142941" y="0"/>
                      </a:lnTo>
                      <a:lnTo>
                        <a:pt x="142941" y="142942"/>
                      </a:lnTo>
                      <a:lnTo>
                        <a:pt x="0" y="142942"/>
                      </a:lnTo>
                      <a:close/>
                    </a:path>
                  </a:pathLst>
                </a:custGeom>
                <a:solidFill>
                  <a:srgbClr val="40717A"/>
                </a:solidFill>
                <a:ln w="383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28" name="자유형: 도형 27">
                  <a:extLst>
                    <a:ext uri="{FF2B5EF4-FFF2-40B4-BE49-F238E27FC236}">
                      <a16:creationId xmlns:a16="http://schemas.microsoft.com/office/drawing/2014/main" xmlns="" id="{88F66673-3FF9-46AA-A293-E2B374BEC6BD}"/>
                    </a:ext>
                  </a:extLst>
                </p:cNvPr>
                <p:cNvSpPr/>
                <p:nvPr/>
              </p:nvSpPr>
              <p:spPr>
                <a:xfrm>
                  <a:off x="10935258" y="1556048"/>
                  <a:ext cx="99637" cy="99638"/>
                </a:xfrm>
                <a:custGeom>
                  <a:avLst/>
                  <a:gdLst>
                    <a:gd name="connsiteX0" fmla="*/ 99637 w 99637"/>
                    <a:gd name="connsiteY0" fmla="*/ 17245 h 99637"/>
                    <a:gd name="connsiteX1" fmla="*/ 82393 w 99637"/>
                    <a:gd name="connsiteY1" fmla="*/ 0 h 99637"/>
                    <a:gd name="connsiteX2" fmla="*/ 49819 w 99637"/>
                    <a:gd name="connsiteY2" fmla="*/ 32574 h 99637"/>
                    <a:gd name="connsiteX3" fmla="*/ 17245 w 99637"/>
                    <a:gd name="connsiteY3" fmla="*/ 383 h 99637"/>
                    <a:gd name="connsiteX4" fmla="*/ 0 w 99637"/>
                    <a:gd name="connsiteY4" fmla="*/ 17245 h 99637"/>
                    <a:gd name="connsiteX5" fmla="*/ 32574 w 99637"/>
                    <a:gd name="connsiteY5" fmla="*/ 49819 h 99637"/>
                    <a:gd name="connsiteX6" fmla="*/ 0 w 99637"/>
                    <a:gd name="connsiteY6" fmla="*/ 82393 h 99637"/>
                    <a:gd name="connsiteX7" fmla="*/ 17245 w 99637"/>
                    <a:gd name="connsiteY7" fmla="*/ 99638 h 99637"/>
                    <a:gd name="connsiteX8" fmla="*/ 49819 w 99637"/>
                    <a:gd name="connsiteY8" fmla="*/ 67064 h 99637"/>
                    <a:gd name="connsiteX9" fmla="*/ 82393 w 99637"/>
                    <a:gd name="connsiteY9" fmla="*/ 99638 h 99637"/>
                    <a:gd name="connsiteX10" fmla="*/ 99637 w 99637"/>
                    <a:gd name="connsiteY10" fmla="*/ 82393 h 99637"/>
                    <a:gd name="connsiteX11" fmla="*/ 67064 w 99637"/>
                    <a:gd name="connsiteY11" fmla="*/ 49819 h 9963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</a:cxnLst>
                  <a:rect l="l" t="t" r="r" b="b"/>
                  <a:pathLst>
                    <a:path w="99637" h="99637">
                      <a:moveTo>
                        <a:pt x="99637" y="17245"/>
                      </a:moveTo>
                      <a:lnTo>
                        <a:pt x="82393" y="0"/>
                      </a:lnTo>
                      <a:lnTo>
                        <a:pt x="49819" y="32574"/>
                      </a:lnTo>
                      <a:lnTo>
                        <a:pt x="17245" y="383"/>
                      </a:lnTo>
                      <a:lnTo>
                        <a:pt x="0" y="17245"/>
                      </a:lnTo>
                      <a:lnTo>
                        <a:pt x="32574" y="49819"/>
                      </a:lnTo>
                      <a:lnTo>
                        <a:pt x="0" y="82393"/>
                      </a:lnTo>
                      <a:lnTo>
                        <a:pt x="17245" y="99638"/>
                      </a:lnTo>
                      <a:lnTo>
                        <a:pt x="49819" y="67064"/>
                      </a:lnTo>
                      <a:lnTo>
                        <a:pt x="82393" y="99638"/>
                      </a:lnTo>
                      <a:lnTo>
                        <a:pt x="99637" y="82393"/>
                      </a:lnTo>
                      <a:lnTo>
                        <a:pt x="67064" y="49819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383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31" name="자유형: 도형 30">
                  <a:extLst>
                    <a:ext uri="{FF2B5EF4-FFF2-40B4-BE49-F238E27FC236}">
                      <a16:creationId xmlns:a16="http://schemas.microsoft.com/office/drawing/2014/main" xmlns="" id="{8D8B6610-C5FE-4490-9C5D-8801DFA640AA}"/>
                    </a:ext>
                  </a:extLst>
                </p:cNvPr>
                <p:cNvSpPr/>
                <p:nvPr/>
              </p:nvSpPr>
              <p:spPr>
                <a:xfrm>
                  <a:off x="8112070" y="1892133"/>
                  <a:ext cx="831589" cy="1276127"/>
                </a:xfrm>
                <a:custGeom>
                  <a:avLst/>
                  <a:gdLst>
                    <a:gd name="connsiteX0" fmla="*/ 0 w 831589"/>
                    <a:gd name="connsiteY0" fmla="*/ 0 h 1276126"/>
                    <a:gd name="connsiteX1" fmla="*/ 833122 w 831589"/>
                    <a:gd name="connsiteY1" fmla="*/ 0 h 1276126"/>
                    <a:gd name="connsiteX2" fmla="*/ 833122 w 831589"/>
                    <a:gd name="connsiteY2" fmla="*/ 1278426 h 1276126"/>
                    <a:gd name="connsiteX3" fmla="*/ 0 w 831589"/>
                    <a:gd name="connsiteY3" fmla="*/ 1278426 h 127612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831589" h="1276126">
                      <a:moveTo>
                        <a:pt x="0" y="0"/>
                      </a:moveTo>
                      <a:lnTo>
                        <a:pt x="833122" y="0"/>
                      </a:lnTo>
                      <a:lnTo>
                        <a:pt x="833122" y="1278426"/>
                      </a:lnTo>
                      <a:lnTo>
                        <a:pt x="0" y="1278426"/>
                      </a:lnTo>
                      <a:close/>
                    </a:path>
                  </a:pathLst>
                </a:custGeom>
                <a:solidFill>
                  <a:srgbClr val="EBEBEB"/>
                </a:solidFill>
                <a:ln w="383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32" name="자유형: 도형 31">
                  <a:extLst>
                    <a:ext uri="{FF2B5EF4-FFF2-40B4-BE49-F238E27FC236}">
                      <a16:creationId xmlns:a16="http://schemas.microsoft.com/office/drawing/2014/main" xmlns="" id="{A07AE49A-8A6E-4A8A-A045-1A7B548F28FF}"/>
                    </a:ext>
                  </a:extLst>
                </p:cNvPr>
                <p:cNvSpPr/>
                <p:nvPr/>
              </p:nvSpPr>
              <p:spPr>
                <a:xfrm>
                  <a:off x="9111127" y="1894816"/>
                  <a:ext cx="850750" cy="45987"/>
                </a:xfrm>
                <a:custGeom>
                  <a:avLst/>
                  <a:gdLst>
                    <a:gd name="connsiteX0" fmla="*/ 0 w 850750"/>
                    <a:gd name="connsiteY0" fmla="*/ 0 h 45986"/>
                    <a:gd name="connsiteX1" fmla="*/ 850750 w 850750"/>
                    <a:gd name="connsiteY1" fmla="*/ 0 h 45986"/>
                    <a:gd name="connsiteX2" fmla="*/ 850750 w 850750"/>
                    <a:gd name="connsiteY2" fmla="*/ 49436 h 45986"/>
                    <a:gd name="connsiteX3" fmla="*/ 0 w 850750"/>
                    <a:gd name="connsiteY3" fmla="*/ 49436 h 4598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850750" h="45986">
                      <a:moveTo>
                        <a:pt x="0" y="0"/>
                      </a:moveTo>
                      <a:lnTo>
                        <a:pt x="850750" y="0"/>
                      </a:lnTo>
                      <a:lnTo>
                        <a:pt x="850750" y="49436"/>
                      </a:lnTo>
                      <a:lnTo>
                        <a:pt x="0" y="49436"/>
                      </a:lnTo>
                      <a:close/>
                    </a:path>
                  </a:pathLst>
                </a:custGeom>
                <a:solidFill>
                  <a:srgbClr val="D6D6D6"/>
                </a:solidFill>
                <a:ln w="383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33" name="자유형: 도형 32">
                  <a:extLst>
                    <a:ext uri="{FF2B5EF4-FFF2-40B4-BE49-F238E27FC236}">
                      <a16:creationId xmlns:a16="http://schemas.microsoft.com/office/drawing/2014/main" xmlns="" id="{CB7F597C-96C6-4FCB-A5D3-7897C8F4E112}"/>
                    </a:ext>
                  </a:extLst>
                </p:cNvPr>
                <p:cNvSpPr/>
                <p:nvPr/>
              </p:nvSpPr>
              <p:spPr>
                <a:xfrm>
                  <a:off x="10037372" y="1894816"/>
                  <a:ext cx="850750" cy="45987"/>
                </a:xfrm>
                <a:custGeom>
                  <a:avLst/>
                  <a:gdLst>
                    <a:gd name="connsiteX0" fmla="*/ 0 w 850750"/>
                    <a:gd name="connsiteY0" fmla="*/ 0 h 45986"/>
                    <a:gd name="connsiteX1" fmla="*/ 850750 w 850750"/>
                    <a:gd name="connsiteY1" fmla="*/ 0 h 45986"/>
                    <a:gd name="connsiteX2" fmla="*/ 850750 w 850750"/>
                    <a:gd name="connsiteY2" fmla="*/ 49436 h 45986"/>
                    <a:gd name="connsiteX3" fmla="*/ 0 w 850750"/>
                    <a:gd name="connsiteY3" fmla="*/ 49436 h 4598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850750" h="45986">
                      <a:moveTo>
                        <a:pt x="0" y="0"/>
                      </a:moveTo>
                      <a:lnTo>
                        <a:pt x="850750" y="0"/>
                      </a:lnTo>
                      <a:lnTo>
                        <a:pt x="850750" y="49436"/>
                      </a:lnTo>
                      <a:lnTo>
                        <a:pt x="0" y="49436"/>
                      </a:lnTo>
                      <a:close/>
                    </a:path>
                  </a:pathLst>
                </a:custGeom>
                <a:solidFill>
                  <a:srgbClr val="D6D6D6"/>
                </a:solidFill>
                <a:ln w="383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34" name="자유형: 도형 33">
                  <a:extLst>
                    <a:ext uri="{FF2B5EF4-FFF2-40B4-BE49-F238E27FC236}">
                      <a16:creationId xmlns:a16="http://schemas.microsoft.com/office/drawing/2014/main" xmlns="" id="{D7903D7F-3663-457F-B669-FC021B7D87D8}"/>
                    </a:ext>
                  </a:extLst>
                </p:cNvPr>
                <p:cNvSpPr/>
                <p:nvPr/>
              </p:nvSpPr>
              <p:spPr>
                <a:xfrm>
                  <a:off x="9111127" y="1998286"/>
                  <a:ext cx="850750" cy="45987"/>
                </a:xfrm>
                <a:custGeom>
                  <a:avLst/>
                  <a:gdLst>
                    <a:gd name="connsiteX0" fmla="*/ 0 w 850750"/>
                    <a:gd name="connsiteY0" fmla="*/ 0 h 45986"/>
                    <a:gd name="connsiteX1" fmla="*/ 850750 w 850750"/>
                    <a:gd name="connsiteY1" fmla="*/ 0 h 45986"/>
                    <a:gd name="connsiteX2" fmla="*/ 850750 w 850750"/>
                    <a:gd name="connsiteY2" fmla="*/ 49436 h 45986"/>
                    <a:gd name="connsiteX3" fmla="*/ 0 w 850750"/>
                    <a:gd name="connsiteY3" fmla="*/ 49436 h 4598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850750" h="45986">
                      <a:moveTo>
                        <a:pt x="0" y="0"/>
                      </a:moveTo>
                      <a:lnTo>
                        <a:pt x="850750" y="0"/>
                      </a:lnTo>
                      <a:lnTo>
                        <a:pt x="850750" y="49436"/>
                      </a:lnTo>
                      <a:lnTo>
                        <a:pt x="0" y="49436"/>
                      </a:lnTo>
                      <a:close/>
                    </a:path>
                  </a:pathLst>
                </a:custGeom>
                <a:solidFill>
                  <a:srgbClr val="D6D6D6"/>
                </a:solidFill>
                <a:ln w="383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36" name="자유형: 도형 35">
                  <a:extLst>
                    <a:ext uri="{FF2B5EF4-FFF2-40B4-BE49-F238E27FC236}">
                      <a16:creationId xmlns:a16="http://schemas.microsoft.com/office/drawing/2014/main" xmlns="" id="{0B2AC66A-C2D4-4E75-A525-89987B3B6B85}"/>
                    </a:ext>
                  </a:extLst>
                </p:cNvPr>
                <p:cNvSpPr/>
                <p:nvPr/>
              </p:nvSpPr>
              <p:spPr>
                <a:xfrm>
                  <a:off x="10037372" y="1998286"/>
                  <a:ext cx="850750" cy="45987"/>
                </a:xfrm>
                <a:custGeom>
                  <a:avLst/>
                  <a:gdLst>
                    <a:gd name="connsiteX0" fmla="*/ 0 w 850750"/>
                    <a:gd name="connsiteY0" fmla="*/ 0 h 45986"/>
                    <a:gd name="connsiteX1" fmla="*/ 850750 w 850750"/>
                    <a:gd name="connsiteY1" fmla="*/ 0 h 45986"/>
                    <a:gd name="connsiteX2" fmla="*/ 850750 w 850750"/>
                    <a:gd name="connsiteY2" fmla="*/ 49436 h 45986"/>
                    <a:gd name="connsiteX3" fmla="*/ 0 w 850750"/>
                    <a:gd name="connsiteY3" fmla="*/ 49436 h 4598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850750" h="45986">
                      <a:moveTo>
                        <a:pt x="0" y="0"/>
                      </a:moveTo>
                      <a:lnTo>
                        <a:pt x="850750" y="0"/>
                      </a:lnTo>
                      <a:lnTo>
                        <a:pt x="850750" y="49436"/>
                      </a:lnTo>
                      <a:lnTo>
                        <a:pt x="0" y="49436"/>
                      </a:lnTo>
                      <a:close/>
                    </a:path>
                  </a:pathLst>
                </a:custGeom>
                <a:solidFill>
                  <a:srgbClr val="D6D6D6"/>
                </a:solidFill>
                <a:ln w="383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38" name="자유형: 도형 37">
                  <a:extLst>
                    <a:ext uri="{FF2B5EF4-FFF2-40B4-BE49-F238E27FC236}">
                      <a16:creationId xmlns:a16="http://schemas.microsoft.com/office/drawing/2014/main" xmlns="" id="{841864BE-9650-4153-A992-3D2B2EE056F8}"/>
                    </a:ext>
                  </a:extLst>
                </p:cNvPr>
                <p:cNvSpPr/>
                <p:nvPr/>
              </p:nvSpPr>
              <p:spPr>
                <a:xfrm>
                  <a:off x="9111127" y="2102138"/>
                  <a:ext cx="850750" cy="45987"/>
                </a:xfrm>
                <a:custGeom>
                  <a:avLst/>
                  <a:gdLst>
                    <a:gd name="connsiteX0" fmla="*/ 0 w 850750"/>
                    <a:gd name="connsiteY0" fmla="*/ 0 h 45986"/>
                    <a:gd name="connsiteX1" fmla="*/ 850750 w 850750"/>
                    <a:gd name="connsiteY1" fmla="*/ 0 h 45986"/>
                    <a:gd name="connsiteX2" fmla="*/ 850750 w 850750"/>
                    <a:gd name="connsiteY2" fmla="*/ 49436 h 45986"/>
                    <a:gd name="connsiteX3" fmla="*/ 0 w 850750"/>
                    <a:gd name="connsiteY3" fmla="*/ 49436 h 4598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850750" h="45986">
                      <a:moveTo>
                        <a:pt x="0" y="0"/>
                      </a:moveTo>
                      <a:lnTo>
                        <a:pt x="850750" y="0"/>
                      </a:lnTo>
                      <a:lnTo>
                        <a:pt x="850750" y="49436"/>
                      </a:lnTo>
                      <a:lnTo>
                        <a:pt x="0" y="49436"/>
                      </a:lnTo>
                      <a:close/>
                    </a:path>
                  </a:pathLst>
                </a:custGeom>
                <a:solidFill>
                  <a:srgbClr val="D6D6D6"/>
                </a:solidFill>
                <a:ln w="383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39" name="자유형: 도형 38">
                  <a:extLst>
                    <a:ext uri="{FF2B5EF4-FFF2-40B4-BE49-F238E27FC236}">
                      <a16:creationId xmlns:a16="http://schemas.microsoft.com/office/drawing/2014/main" xmlns="" id="{B9A65788-5AC5-4FFF-B3AC-3F1A07DFCE1C}"/>
                    </a:ext>
                  </a:extLst>
                </p:cNvPr>
                <p:cNvSpPr/>
                <p:nvPr/>
              </p:nvSpPr>
              <p:spPr>
                <a:xfrm>
                  <a:off x="10357744" y="2102138"/>
                  <a:ext cx="528845" cy="45987"/>
                </a:xfrm>
                <a:custGeom>
                  <a:avLst/>
                  <a:gdLst>
                    <a:gd name="connsiteX0" fmla="*/ 0 w 528844"/>
                    <a:gd name="connsiteY0" fmla="*/ 0 h 45986"/>
                    <a:gd name="connsiteX1" fmla="*/ 530378 w 528844"/>
                    <a:gd name="connsiteY1" fmla="*/ 0 h 45986"/>
                    <a:gd name="connsiteX2" fmla="*/ 530378 w 528844"/>
                    <a:gd name="connsiteY2" fmla="*/ 49436 h 45986"/>
                    <a:gd name="connsiteX3" fmla="*/ 0 w 528844"/>
                    <a:gd name="connsiteY3" fmla="*/ 49436 h 4598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528844" h="45986">
                      <a:moveTo>
                        <a:pt x="0" y="0"/>
                      </a:moveTo>
                      <a:lnTo>
                        <a:pt x="530378" y="0"/>
                      </a:lnTo>
                      <a:lnTo>
                        <a:pt x="530378" y="49436"/>
                      </a:lnTo>
                      <a:lnTo>
                        <a:pt x="0" y="49436"/>
                      </a:lnTo>
                      <a:close/>
                    </a:path>
                  </a:pathLst>
                </a:custGeom>
                <a:solidFill>
                  <a:srgbClr val="D6D6D6"/>
                </a:solidFill>
                <a:ln w="383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40" name="자유형: 도형 39">
                  <a:extLst>
                    <a:ext uri="{FF2B5EF4-FFF2-40B4-BE49-F238E27FC236}">
                      <a16:creationId xmlns:a16="http://schemas.microsoft.com/office/drawing/2014/main" xmlns="" id="{070F8E9F-F124-406F-A0BF-78BE5F7ED148}"/>
                    </a:ext>
                  </a:extLst>
                </p:cNvPr>
                <p:cNvSpPr/>
                <p:nvPr/>
              </p:nvSpPr>
              <p:spPr>
                <a:xfrm>
                  <a:off x="10038138" y="2102138"/>
                  <a:ext cx="272087" cy="45987"/>
                </a:xfrm>
                <a:custGeom>
                  <a:avLst/>
                  <a:gdLst>
                    <a:gd name="connsiteX0" fmla="*/ 0 w 272086"/>
                    <a:gd name="connsiteY0" fmla="*/ 0 h 45986"/>
                    <a:gd name="connsiteX1" fmla="*/ 275536 w 272086"/>
                    <a:gd name="connsiteY1" fmla="*/ 0 h 45986"/>
                    <a:gd name="connsiteX2" fmla="*/ 275536 w 272086"/>
                    <a:gd name="connsiteY2" fmla="*/ 49436 h 45986"/>
                    <a:gd name="connsiteX3" fmla="*/ 0 w 272086"/>
                    <a:gd name="connsiteY3" fmla="*/ 49436 h 4598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72086" h="45986">
                      <a:moveTo>
                        <a:pt x="0" y="0"/>
                      </a:moveTo>
                      <a:lnTo>
                        <a:pt x="275536" y="0"/>
                      </a:lnTo>
                      <a:lnTo>
                        <a:pt x="275536" y="49436"/>
                      </a:lnTo>
                      <a:lnTo>
                        <a:pt x="0" y="49436"/>
                      </a:lnTo>
                      <a:close/>
                    </a:path>
                  </a:pathLst>
                </a:custGeom>
                <a:solidFill>
                  <a:srgbClr val="D6D6D6"/>
                </a:solidFill>
                <a:ln w="383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41" name="자유형: 도형 40">
                  <a:extLst>
                    <a:ext uri="{FF2B5EF4-FFF2-40B4-BE49-F238E27FC236}">
                      <a16:creationId xmlns:a16="http://schemas.microsoft.com/office/drawing/2014/main" xmlns="" id="{3EAAE9AF-9718-4DD1-B206-D5867152C840}"/>
                    </a:ext>
                  </a:extLst>
                </p:cNvPr>
                <p:cNvSpPr/>
                <p:nvPr/>
              </p:nvSpPr>
              <p:spPr>
                <a:xfrm>
                  <a:off x="9111127" y="2205608"/>
                  <a:ext cx="850750" cy="45987"/>
                </a:xfrm>
                <a:custGeom>
                  <a:avLst/>
                  <a:gdLst>
                    <a:gd name="connsiteX0" fmla="*/ 0 w 850750"/>
                    <a:gd name="connsiteY0" fmla="*/ 0 h 45986"/>
                    <a:gd name="connsiteX1" fmla="*/ 850750 w 850750"/>
                    <a:gd name="connsiteY1" fmla="*/ 0 h 45986"/>
                    <a:gd name="connsiteX2" fmla="*/ 850750 w 850750"/>
                    <a:gd name="connsiteY2" fmla="*/ 49436 h 45986"/>
                    <a:gd name="connsiteX3" fmla="*/ 0 w 850750"/>
                    <a:gd name="connsiteY3" fmla="*/ 49436 h 4598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850750" h="45986">
                      <a:moveTo>
                        <a:pt x="0" y="0"/>
                      </a:moveTo>
                      <a:lnTo>
                        <a:pt x="850750" y="0"/>
                      </a:lnTo>
                      <a:lnTo>
                        <a:pt x="850750" y="49436"/>
                      </a:lnTo>
                      <a:lnTo>
                        <a:pt x="0" y="49436"/>
                      </a:lnTo>
                      <a:close/>
                    </a:path>
                  </a:pathLst>
                </a:custGeom>
                <a:solidFill>
                  <a:srgbClr val="D6D6D6"/>
                </a:solidFill>
                <a:ln w="383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42" name="자유형: 도형 41">
                  <a:extLst>
                    <a:ext uri="{FF2B5EF4-FFF2-40B4-BE49-F238E27FC236}">
                      <a16:creationId xmlns:a16="http://schemas.microsoft.com/office/drawing/2014/main" xmlns="" id="{AA152998-2AD5-415A-A282-23FC7BB04BDD}"/>
                    </a:ext>
                  </a:extLst>
                </p:cNvPr>
                <p:cNvSpPr/>
                <p:nvPr/>
              </p:nvSpPr>
              <p:spPr>
                <a:xfrm>
                  <a:off x="10037372" y="2205608"/>
                  <a:ext cx="850750" cy="45987"/>
                </a:xfrm>
                <a:custGeom>
                  <a:avLst/>
                  <a:gdLst>
                    <a:gd name="connsiteX0" fmla="*/ 0 w 850750"/>
                    <a:gd name="connsiteY0" fmla="*/ 0 h 45986"/>
                    <a:gd name="connsiteX1" fmla="*/ 850750 w 850750"/>
                    <a:gd name="connsiteY1" fmla="*/ 0 h 45986"/>
                    <a:gd name="connsiteX2" fmla="*/ 850750 w 850750"/>
                    <a:gd name="connsiteY2" fmla="*/ 49436 h 45986"/>
                    <a:gd name="connsiteX3" fmla="*/ 0 w 850750"/>
                    <a:gd name="connsiteY3" fmla="*/ 49436 h 4598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850750" h="45986">
                      <a:moveTo>
                        <a:pt x="0" y="0"/>
                      </a:moveTo>
                      <a:lnTo>
                        <a:pt x="850750" y="0"/>
                      </a:lnTo>
                      <a:lnTo>
                        <a:pt x="850750" y="49436"/>
                      </a:lnTo>
                      <a:lnTo>
                        <a:pt x="0" y="49436"/>
                      </a:lnTo>
                      <a:close/>
                    </a:path>
                  </a:pathLst>
                </a:custGeom>
                <a:solidFill>
                  <a:srgbClr val="D6D6D6"/>
                </a:solidFill>
                <a:ln w="383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43" name="자유형: 도형 42">
                  <a:extLst>
                    <a:ext uri="{FF2B5EF4-FFF2-40B4-BE49-F238E27FC236}">
                      <a16:creationId xmlns:a16="http://schemas.microsoft.com/office/drawing/2014/main" xmlns="" id="{B6B15A12-3EE4-486E-B203-EDCB8F53F95B}"/>
                    </a:ext>
                  </a:extLst>
                </p:cNvPr>
                <p:cNvSpPr/>
                <p:nvPr/>
              </p:nvSpPr>
              <p:spPr>
                <a:xfrm>
                  <a:off x="9662581" y="2309461"/>
                  <a:ext cx="298912" cy="45987"/>
                </a:xfrm>
                <a:custGeom>
                  <a:avLst/>
                  <a:gdLst>
                    <a:gd name="connsiteX0" fmla="*/ 0 w 298912"/>
                    <a:gd name="connsiteY0" fmla="*/ 0 h 45986"/>
                    <a:gd name="connsiteX1" fmla="*/ 299295 w 298912"/>
                    <a:gd name="connsiteY1" fmla="*/ 0 h 45986"/>
                    <a:gd name="connsiteX2" fmla="*/ 299295 w 298912"/>
                    <a:gd name="connsiteY2" fmla="*/ 49436 h 45986"/>
                    <a:gd name="connsiteX3" fmla="*/ 0 w 298912"/>
                    <a:gd name="connsiteY3" fmla="*/ 49436 h 4598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98912" h="45986">
                      <a:moveTo>
                        <a:pt x="0" y="0"/>
                      </a:moveTo>
                      <a:lnTo>
                        <a:pt x="299295" y="0"/>
                      </a:lnTo>
                      <a:lnTo>
                        <a:pt x="299295" y="49436"/>
                      </a:lnTo>
                      <a:lnTo>
                        <a:pt x="0" y="49436"/>
                      </a:lnTo>
                      <a:close/>
                    </a:path>
                  </a:pathLst>
                </a:custGeom>
                <a:solidFill>
                  <a:srgbClr val="D6D6D6"/>
                </a:solidFill>
                <a:ln w="383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44" name="자유형: 도형 43">
                  <a:extLst>
                    <a:ext uri="{FF2B5EF4-FFF2-40B4-BE49-F238E27FC236}">
                      <a16:creationId xmlns:a16="http://schemas.microsoft.com/office/drawing/2014/main" xmlns="" id="{0B5C9B7F-6C88-4942-B6C3-0C0E5172B7EC}"/>
                    </a:ext>
                  </a:extLst>
                </p:cNvPr>
                <p:cNvSpPr/>
                <p:nvPr/>
              </p:nvSpPr>
              <p:spPr>
                <a:xfrm>
                  <a:off x="9112276" y="2309461"/>
                  <a:ext cx="498187" cy="45987"/>
                </a:xfrm>
                <a:custGeom>
                  <a:avLst/>
                  <a:gdLst>
                    <a:gd name="connsiteX0" fmla="*/ 0 w 498187"/>
                    <a:gd name="connsiteY0" fmla="*/ 0 h 45986"/>
                    <a:gd name="connsiteX1" fmla="*/ 498954 w 498187"/>
                    <a:gd name="connsiteY1" fmla="*/ 0 h 45986"/>
                    <a:gd name="connsiteX2" fmla="*/ 498954 w 498187"/>
                    <a:gd name="connsiteY2" fmla="*/ 49436 h 45986"/>
                    <a:gd name="connsiteX3" fmla="*/ 0 w 498187"/>
                    <a:gd name="connsiteY3" fmla="*/ 49436 h 4598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98187" h="45986">
                      <a:moveTo>
                        <a:pt x="0" y="0"/>
                      </a:moveTo>
                      <a:lnTo>
                        <a:pt x="498954" y="0"/>
                      </a:lnTo>
                      <a:lnTo>
                        <a:pt x="498954" y="49436"/>
                      </a:lnTo>
                      <a:lnTo>
                        <a:pt x="0" y="49436"/>
                      </a:lnTo>
                      <a:close/>
                    </a:path>
                  </a:pathLst>
                </a:custGeom>
                <a:solidFill>
                  <a:srgbClr val="D6D6D6"/>
                </a:solidFill>
                <a:ln w="383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45" name="자유형: 도형 44">
                  <a:extLst>
                    <a:ext uri="{FF2B5EF4-FFF2-40B4-BE49-F238E27FC236}">
                      <a16:creationId xmlns:a16="http://schemas.microsoft.com/office/drawing/2014/main" xmlns="" id="{7D5D6FED-AD86-4117-B685-F8DA6B3CA09A}"/>
                    </a:ext>
                  </a:extLst>
                </p:cNvPr>
                <p:cNvSpPr/>
                <p:nvPr/>
              </p:nvSpPr>
              <p:spPr>
                <a:xfrm>
                  <a:off x="10037372" y="2309461"/>
                  <a:ext cx="850750" cy="45987"/>
                </a:xfrm>
                <a:custGeom>
                  <a:avLst/>
                  <a:gdLst>
                    <a:gd name="connsiteX0" fmla="*/ 0 w 850750"/>
                    <a:gd name="connsiteY0" fmla="*/ 0 h 45986"/>
                    <a:gd name="connsiteX1" fmla="*/ 850750 w 850750"/>
                    <a:gd name="connsiteY1" fmla="*/ 0 h 45986"/>
                    <a:gd name="connsiteX2" fmla="*/ 850750 w 850750"/>
                    <a:gd name="connsiteY2" fmla="*/ 49436 h 45986"/>
                    <a:gd name="connsiteX3" fmla="*/ 0 w 850750"/>
                    <a:gd name="connsiteY3" fmla="*/ 49436 h 4598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850750" h="45986">
                      <a:moveTo>
                        <a:pt x="0" y="0"/>
                      </a:moveTo>
                      <a:lnTo>
                        <a:pt x="850750" y="0"/>
                      </a:lnTo>
                      <a:lnTo>
                        <a:pt x="850750" y="49436"/>
                      </a:lnTo>
                      <a:lnTo>
                        <a:pt x="0" y="49436"/>
                      </a:lnTo>
                      <a:close/>
                    </a:path>
                  </a:pathLst>
                </a:custGeom>
                <a:solidFill>
                  <a:srgbClr val="D6D6D6"/>
                </a:solidFill>
                <a:ln w="383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46" name="자유형: 도형 45">
                  <a:extLst>
                    <a:ext uri="{FF2B5EF4-FFF2-40B4-BE49-F238E27FC236}">
                      <a16:creationId xmlns:a16="http://schemas.microsoft.com/office/drawing/2014/main" xmlns="" id="{E98BE22E-A15D-4C0A-A71C-6571CFCBC94F}"/>
                    </a:ext>
                  </a:extLst>
                </p:cNvPr>
                <p:cNvSpPr/>
                <p:nvPr/>
              </p:nvSpPr>
              <p:spPr>
                <a:xfrm>
                  <a:off x="9111127" y="2412931"/>
                  <a:ext cx="850750" cy="45987"/>
                </a:xfrm>
                <a:custGeom>
                  <a:avLst/>
                  <a:gdLst>
                    <a:gd name="connsiteX0" fmla="*/ 0 w 850750"/>
                    <a:gd name="connsiteY0" fmla="*/ 0 h 45986"/>
                    <a:gd name="connsiteX1" fmla="*/ 850750 w 850750"/>
                    <a:gd name="connsiteY1" fmla="*/ 0 h 45986"/>
                    <a:gd name="connsiteX2" fmla="*/ 850750 w 850750"/>
                    <a:gd name="connsiteY2" fmla="*/ 49436 h 45986"/>
                    <a:gd name="connsiteX3" fmla="*/ 0 w 850750"/>
                    <a:gd name="connsiteY3" fmla="*/ 49436 h 4598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850750" h="45986">
                      <a:moveTo>
                        <a:pt x="0" y="0"/>
                      </a:moveTo>
                      <a:lnTo>
                        <a:pt x="850750" y="0"/>
                      </a:lnTo>
                      <a:lnTo>
                        <a:pt x="850750" y="49436"/>
                      </a:lnTo>
                      <a:lnTo>
                        <a:pt x="0" y="49436"/>
                      </a:lnTo>
                      <a:close/>
                    </a:path>
                  </a:pathLst>
                </a:custGeom>
                <a:solidFill>
                  <a:srgbClr val="D6D6D6"/>
                </a:solidFill>
                <a:ln w="383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47" name="자유형: 도형 46">
                  <a:extLst>
                    <a:ext uri="{FF2B5EF4-FFF2-40B4-BE49-F238E27FC236}">
                      <a16:creationId xmlns:a16="http://schemas.microsoft.com/office/drawing/2014/main" xmlns="" id="{3A7C68BF-F01E-4533-A52D-8AA7D3E6F124}"/>
                    </a:ext>
                  </a:extLst>
                </p:cNvPr>
                <p:cNvSpPr/>
                <p:nvPr/>
              </p:nvSpPr>
              <p:spPr>
                <a:xfrm>
                  <a:off x="10037372" y="2412931"/>
                  <a:ext cx="850750" cy="45987"/>
                </a:xfrm>
                <a:custGeom>
                  <a:avLst/>
                  <a:gdLst>
                    <a:gd name="connsiteX0" fmla="*/ 0 w 850750"/>
                    <a:gd name="connsiteY0" fmla="*/ 0 h 45986"/>
                    <a:gd name="connsiteX1" fmla="*/ 850750 w 850750"/>
                    <a:gd name="connsiteY1" fmla="*/ 0 h 45986"/>
                    <a:gd name="connsiteX2" fmla="*/ 850750 w 850750"/>
                    <a:gd name="connsiteY2" fmla="*/ 49436 h 45986"/>
                    <a:gd name="connsiteX3" fmla="*/ 0 w 850750"/>
                    <a:gd name="connsiteY3" fmla="*/ 49436 h 4598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850750" h="45986">
                      <a:moveTo>
                        <a:pt x="0" y="0"/>
                      </a:moveTo>
                      <a:lnTo>
                        <a:pt x="850750" y="0"/>
                      </a:lnTo>
                      <a:lnTo>
                        <a:pt x="850750" y="49436"/>
                      </a:lnTo>
                      <a:lnTo>
                        <a:pt x="0" y="49436"/>
                      </a:lnTo>
                      <a:close/>
                    </a:path>
                  </a:pathLst>
                </a:custGeom>
                <a:solidFill>
                  <a:srgbClr val="D6D6D6"/>
                </a:solidFill>
                <a:ln w="383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48" name="자유형: 도형 47">
                  <a:extLst>
                    <a:ext uri="{FF2B5EF4-FFF2-40B4-BE49-F238E27FC236}">
                      <a16:creationId xmlns:a16="http://schemas.microsoft.com/office/drawing/2014/main" xmlns="" id="{2E9792E4-02E7-4E90-9849-4B843469DF8B}"/>
                    </a:ext>
                  </a:extLst>
                </p:cNvPr>
                <p:cNvSpPr/>
                <p:nvPr/>
              </p:nvSpPr>
              <p:spPr>
                <a:xfrm>
                  <a:off x="9111127" y="2516784"/>
                  <a:ext cx="850750" cy="45987"/>
                </a:xfrm>
                <a:custGeom>
                  <a:avLst/>
                  <a:gdLst>
                    <a:gd name="connsiteX0" fmla="*/ 0 w 850750"/>
                    <a:gd name="connsiteY0" fmla="*/ 0 h 45986"/>
                    <a:gd name="connsiteX1" fmla="*/ 850750 w 850750"/>
                    <a:gd name="connsiteY1" fmla="*/ 0 h 45986"/>
                    <a:gd name="connsiteX2" fmla="*/ 850750 w 850750"/>
                    <a:gd name="connsiteY2" fmla="*/ 49435 h 45986"/>
                    <a:gd name="connsiteX3" fmla="*/ 0 w 850750"/>
                    <a:gd name="connsiteY3" fmla="*/ 49435 h 4598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850750" h="45986">
                      <a:moveTo>
                        <a:pt x="0" y="0"/>
                      </a:moveTo>
                      <a:lnTo>
                        <a:pt x="850750" y="0"/>
                      </a:lnTo>
                      <a:lnTo>
                        <a:pt x="850750" y="49435"/>
                      </a:lnTo>
                      <a:lnTo>
                        <a:pt x="0" y="49435"/>
                      </a:lnTo>
                      <a:close/>
                    </a:path>
                  </a:pathLst>
                </a:custGeom>
                <a:solidFill>
                  <a:srgbClr val="D6D6D6"/>
                </a:solidFill>
                <a:ln w="383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49" name="자유형: 도형 48">
                  <a:extLst>
                    <a:ext uri="{FF2B5EF4-FFF2-40B4-BE49-F238E27FC236}">
                      <a16:creationId xmlns:a16="http://schemas.microsoft.com/office/drawing/2014/main" xmlns="" id="{9519BEE9-931D-4BDC-A45C-6091C5168B0C}"/>
                    </a:ext>
                  </a:extLst>
                </p:cNvPr>
                <p:cNvSpPr/>
                <p:nvPr/>
              </p:nvSpPr>
              <p:spPr>
                <a:xfrm>
                  <a:off x="9111127" y="2620637"/>
                  <a:ext cx="850750" cy="45987"/>
                </a:xfrm>
                <a:custGeom>
                  <a:avLst/>
                  <a:gdLst>
                    <a:gd name="connsiteX0" fmla="*/ 0 w 850750"/>
                    <a:gd name="connsiteY0" fmla="*/ 0 h 45986"/>
                    <a:gd name="connsiteX1" fmla="*/ 850750 w 850750"/>
                    <a:gd name="connsiteY1" fmla="*/ 0 h 45986"/>
                    <a:gd name="connsiteX2" fmla="*/ 850750 w 850750"/>
                    <a:gd name="connsiteY2" fmla="*/ 49436 h 45986"/>
                    <a:gd name="connsiteX3" fmla="*/ 0 w 850750"/>
                    <a:gd name="connsiteY3" fmla="*/ 49436 h 4598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850750" h="45986">
                      <a:moveTo>
                        <a:pt x="0" y="0"/>
                      </a:moveTo>
                      <a:lnTo>
                        <a:pt x="850750" y="0"/>
                      </a:lnTo>
                      <a:lnTo>
                        <a:pt x="850750" y="49436"/>
                      </a:lnTo>
                      <a:lnTo>
                        <a:pt x="0" y="49436"/>
                      </a:lnTo>
                      <a:close/>
                    </a:path>
                  </a:pathLst>
                </a:custGeom>
                <a:solidFill>
                  <a:srgbClr val="D6D6D6"/>
                </a:solidFill>
                <a:ln w="383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50" name="자유형: 도형 49">
                  <a:extLst>
                    <a:ext uri="{FF2B5EF4-FFF2-40B4-BE49-F238E27FC236}">
                      <a16:creationId xmlns:a16="http://schemas.microsoft.com/office/drawing/2014/main" xmlns="" id="{810C6829-2039-40D0-A532-56E1B059B283}"/>
                    </a:ext>
                  </a:extLst>
                </p:cNvPr>
                <p:cNvSpPr/>
                <p:nvPr/>
              </p:nvSpPr>
              <p:spPr>
                <a:xfrm>
                  <a:off x="9111127" y="2724107"/>
                  <a:ext cx="310409" cy="45987"/>
                </a:xfrm>
                <a:custGeom>
                  <a:avLst/>
                  <a:gdLst>
                    <a:gd name="connsiteX0" fmla="*/ 0 w 310408"/>
                    <a:gd name="connsiteY0" fmla="*/ 0 h 45986"/>
                    <a:gd name="connsiteX1" fmla="*/ 311175 w 310408"/>
                    <a:gd name="connsiteY1" fmla="*/ 0 h 45986"/>
                    <a:gd name="connsiteX2" fmla="*/ 311175 w 310408"/>
                    <a:gd name="connsiteY2" fmla="*/ 49436 h 45986"/>
                    <a:gd name="connsiteX3" fmla="*/ 0 w 310408"/>
                    <a:gd name="connsiteY3" fmla="*/ 49436 h 4598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10408" h="45986">
                      <a:moveTo>
                        <a:pt x="0" y="0"/>
                      </a:moveTo>
                      <a:lnTo>
                        <a:pt x="311175" y="0"/>
                      </a:lnTo>
                      <a:lnTo>
                        <a:pt x="311175" y="49436"/>
                      </a:lnTo>
                      <a:lnTo>
                        <a:pt x="0" y="49436"/>
                      </a:lnTo>
                      <a:close/>
                    </a:path>
                  </a:pathLst>
                </a:custGeom>
                <a:solidFill>
                  <a:srgbClr val="D6D6D6"/>
                </a:solidFill>
                <a:ln w="383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51" name="자유형: 도형 50">
                  <a:extLst>
                    <a:ext uri="{FF2B5EF4-FFF2-40B4-BE49-F238E27FC236}">
                      <a16:creationId xmlns:a16="http://schemas.microsoft.com/office/drawing/2014/main" xmlns="" id="{710F64A9-DB25-4DCA-BBE4-AC5D31E1AD0C}"/>
                    </a:ext>
                  </a:extLst>
                </p:cNvPr>
                <p:cNvSpPr/>
                <p:nvPr/>
              </p:nvSpPr>
              <p:spPr>
                <a:xfrm>
                  <a:off x="9462923" y="2724107"/>
                  <a:ext cx="498187" cy="45987"/>
                </a:xfrm>
                <a:custGeom>
                  <a:avLst/>
                  <a:gdLst>
                    <a:gd name="connsiteX0" fmla="*/ 0 w 498187"/>
                    <a:gd name="connsiteY0" fmla="*/ 0 h 45986"/>
                    <a:gd name="connsiteX1" fmla="*/ 498570 w 498187"/>
                    <a:gd name="connsiteY1" fmla="*/ 0 h 45986"/>
                    <a:gd name="connsiteX2" fmla="*/ 498570 w 498187"/>
                    <a:gd name="connsiteY2" fmla="*/ 49436 h 45986"/>
                    <a:gd name="connsiteX3" fmla="*/ 0 w 498187"/>
                    <a:gd name="connsiteY3" fmla="*/ 49436 h 4598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98187" h="45986">
                      <a:moveTo>
                        <a:pt x="0" y="0"/>
                      </a:moveTo>
                      <a:lnTo>
                        <a:pt x="498570" y="0"/>
                      </a:lnTo>
                      <a:lnTo>
                        <a:pt x="498570" y="49436"/>
                      </a:lnTo>
                      <a:lnTo>
                        <a:pt x="0" y="49436"/>
                      </a:lnTo>
                      <a:close/>
                    </a:path>
                  </a:pathLst>
                </a:custGeom>
                <a:solidFill>
                  <a:srgbClr val="D6D6D6"/>
                </a:solidFill>
                <a:ln w="383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52" name="자유형: 도형 51">
                  <a:extLst>
                    <a:ext uri="{FF2B5EF4-FFF2-40B4-BE49-F238E27FC236}">
                      <a16:creationId xmlns:a16="http://schemas.microsoft.com/office/drawing/2014/main" xmlns="" id="{71A37495-5A52-4BEB-B4B7-EA5D561A3D01}"/>
                    </a:ext>
                  </a:extLst>
                </p:cNvPr>
                <p:cNvSpPr/>
                <p:nvPr/>
              </p:nvSpPr>
              <p:spPr>
                <a:xfrm>
                  <a:off x="9111127" y="2827960"/>
                  <a:ext cx="850750" cy="45987"/>
                </a:xfrm>
                <a:custGeom>
                  <a:avLst/>
                  <a:gdLst>
                    <a:gd name="connsiteX0" fmla="*/ 0 w 850750"/>
                    <a:gd name="connsiteY0" fmla="*/ 0 h 45986"/>
                    <a:gd name="connsiteX1" fmla="*/ 850750 w 850750"/>
                    <a:gd name="connsiteY1" fmla="*/ 0 h 45986"/>
                    <a:gd name="connsiteX2" fmla="*/ 850750 w 850750"/>
                    <a:gd name="connsiteY2" fmla="*/ 49436 h 45986"/>
                    <a:gd name="connsiteX3" fmla="*/ 0 w 850750"/>
                    <a:gd name="connsiteY3" fmla="*/ 49436 h 4598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850750" h="45986">
                      <a:moveTo>
                        <a:pt x="0" y="0"/>
                      </a:moveTo>
                      <a:lnTo>
                        <a:pt x="850750" y="0"/>
                      </a:lnTo>
                      <a:lnTo>
                        <a:pt x="850750" y="49436"/>
                      </a:lnTo>
                      <a:lnTo>
                        <a:pt x="0" y="49436"/>
                      </a:lnTo>
                      <a:close/>
                    </a:path>
                  </a:pathLst>
                </a:custGeom>
                <a:solidFill>
                  <a:srgbClr val="D6D6D6"/>
                </a:solidFill>
                <a:ln w="383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53" name="자유형: 도형 52">
                  <a:extLst>
                    <a:ext uri="{FF2B5EF4-FFF2-40B4-BE49-F238E27FC236}">
                      <a16:creationId xmlns:a16="http://schemas.microsoft.com/office/drawing/2014/main" xmlns="" id="{9E99F194-D25C-420E-BF1F-3B1BA5762B81}"/>
                    </a:ext>
                  </a:extLst>
                </p:cNvPr>
                <p:cNvSpPr/>
                <p:nvPr/>
              </p:nvSpPr>
              <p:spPr>
                <a:xfrm>
                  <a:off x="9111127" y="2931429"/>
                  <a:ext cx="850750" cy="45987"/>
                </a:xfrm>
                <a:custGeom>
                  <a:avLst/>
                  <a:gdLst>
                    <a:gd name="connsiteX0" fmla="*/ 0 w 850750"/>
                    <a:gd name="connsiteY0" fmla="*/ 0 h 45986"/>
                    <a:gd name="connsiteX1" fmla="*/ 850750 w 850750"/>
                    <a:gd name="connsiteY1" fmla="*/ 0 h 45986"/>
                    <a:gd name="connsiteX2" fmla="*/ 850750 w 850750"/>
                    <a:gd name="connsiteY2" fmla="*/ 49436 h 45986"/>
                    <a:gd name="connsiteX3" fmla="*/ 0 w 850750"/>
                    <a:gd name="connsiteY3" fmla="*/ 49436 h 4598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850750" h="45986">
                      <a:moveTo>
                        <a:pt x="0" y="0"/>
                      </a:moveTo>
                      <a:lnTo>
                        <a:pt x="850750" y="0"/>
                      </a:lnTo>
                      <a:lnTo>
                        <a:pt x="850750" y="49436"/>
                      </a:lnTo>
                      <a:lnTo>
                        <a:pt x="0" y="49436"/>
                      </a:lnTo>
                      <a:close/>
                    </a:path>
                  </a:pathLst>
                </a:custGeom>
                <a:solidFill>
                  <a:srgbClr val="D6D6D6"/>
                </a:solidFill>
                <a:ln w="383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54" name="자유형: 도형 53">
                  <a:extLst>
                    <a:ext uri="{FF2B5EF4-FFF2-40B4-BE49-F238E27FC236}">
                      <a16:creationId xmlns:a16="http://schemas.microsoft.com/office/drawing/2014/main" xmlns="" id="{186DC8B0-8B63-4D6B-A99B-48D46A40C1A2}"/>
                    </a:ext>
                  </a:extLst>
                </p:cNvPr>
                <p:cNvSpPr/>
                <p:nvPr/>
              </p:nvSpPr>
              <p:spPr>
                <a:xfrm>
                  <a:off x="9111127" y="3035282"/>
                  <a:ext cx="850750" cy="45987"/>
                </a:xfrm>
                <a:custGeom>
                  <a:avLst/>
                  <a:gdLst>
                    <a:gd name="connsiteX0" fmla="*/ 0 w 850750"/>
                    <a:gd name="connsiteY0" fmla="*/ 0 h 45986"/>
                    <a:gd name="connsiteX1" fmla="*/ 850750 w 850750"/>
                    <a:gd name="connsiteY1" fmla="*/ 0 h 45986"/>
                    <a:gd name="connsiteX2" fmla="*/ 850750 w 850750"/>
                    <a:gd name="connsiteY2" fmla="*/ 49436 h 45986"/>
                    <a:gd name="connsiteX3" fmla="*/ 0 w 850750"/>
                    <a:gd name="connsiteY3" fmla="*/ 49436 h 4598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850750" h="45986">
                      <a:moveTo>
                        <a:pt x="0" y="0"/>
                      </a:moveTo>
                      <a:lnTo>
                        <a:pt x="850750" y="0"/>
                      </a:lnTo>
                      <a:lnTo>
                        <a:pt x="850750" y="49436"/>
                      </a:lnTo>
                      <a:lnTo>
                        <a:pt x="0" y="49436"/>
                      </a:lnTo>
                      <a:close/>
                    </a:path>
                  </a:pathLst>
                </a:custGeom>
                <a:solidFill>
                  <a:srgbClr val="D6D6D6"/>
                </a:solidFill>
                <a:ln w="383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55" name="자유형: 도형 54">
                  <a:extLst>
                    <a:ext uri="{FF2B5EF4-FFF2-40B4-BE49-F238E27FC236}">
                      <a16:creationId xmlns:a16="http://schemas.microsoft.com/office/drawing/2014/main" xmlns="" id="{88276134-36FE-4493-B613-9AB0A7AD0280}"/>
                    </a:ext>
                  </a:extLst>
                </p:cNvPr>
                <p:cNvSpPr/>
                <p:nvPr/>
              </p:nvSpPr>
              <p:spPr>
                <a:xfrm>
                  <a:off x="9111127" y="3138752"/>
                  <a:ext cx="850750" cy="45987"/>
                </a:xfrm>
                <a:custGeom>
                  <a:avLst/>
                  <a:gdLst>
                    <a:gd name="connsiteX0" fmla="*/ 0 w 850750"/>
                    <a:gd name="connsiteY0" fmla="*/ 0 h 45986"/>
                    <a:gd name="connsiteX1" fmla="*/ 850750 w 850750"/>
                    <a:gd name="connsiteY1" fmla="*/ 0 h 45986"/>
                    <a:gd name="connsiteX2" fmla="*/ 850750 w 850750"/>
                    <a:gd name="connsiteY2" fmla="*/ 49436 h 45986"/>
                    <a:gd name="connsiteX3" fmla="*/ 0 w 850750"/>
                    <a:gd name="connsiteY3" fmla="*/ 49436 h 4598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850750" h="45986">
                      <a:moveTo>
                        <a:pt x="0" y="0"/>
                      </a:moveTo>
                      <a:lnTo>
                        <a:pt x="850750" y="0"/>
                      </a:lnTo>
                      <a:lnTo>
                        <a:pt x="850750" y="49436"/>
                      </a:lnTo>
                      <a:lnTo>
                        <a:pt x="0" y="49436"/>
                      </a:lnTo>
                      <a:close/>
                    </a:path>
                  </a:pathLst>
                </a:custGeom>
                <a:solidFill>
                  <a:srgbClr val="D6D6D6"/>
                </a:solidFill>
                <a:ln w="383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56" name="자유형: 도형 55">
                  <a:extLst>
                    <a:ext uri="{FF2B5EF4-FFF2-40B4-BE49-F238E27FC236}">
                      <a16:creationId xmlns:a16="http://schemas.microsoft.com/office/drawing/2014/main" xmlns="" id="{42223502-6BBB-4C66-8A77-04BE14D74440}"/>
                    </a:ext>
                  </a:extLst>
                </p:cNvPr>
                <p:cNvSpPr/>
                <p:nvPr/>
              </p:nvSpPr>
              <p:spPr>
                <a:xfrm>
                  <a:off x="9111127" y="3246054"/>
                  <a:ext cx="850750" cy="45987"/>
                </a:xfrm>
                <a:custGeom>
                  <a:avLst/>
                  <a:gdLst>
                    <a:gd name="connsiteX0" fmla="*/ 0 w 850750"/>
                    <a:gd name="connsiteY0" fmla="*/ 0 h 45986"/>
                    <a:gd name="connsiteX1" fmla="*/ 850750 w 850750"/>
                    <a:gd name="connsiteY1" fmla="*/ 0 h 45986"/>
                    <a:gd name="connsiteX2" fmla="*/ 850750 w 850750"/>
                    <a:gd name="connsiteY2" fmla="*/ 49436 h 45986"/>
                    <a:gd name="connsiteX3" fmla="*/ 0 w 850750"/>
                    <a:gd name="connsiteY3" fmla="*/ 49436 h 4598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850750" h="45986">
                      <a:moveTo>
                        <a:pt x="0" y="0"/>
                      </a:moveTo>
                      <a:lnTo>
                        <a:pt x="850750" y="0"/>
                      </a:lnTo>
                      <a:lnTo>
                        <a:pt x="850750" y="49436"/>
                      </a:lnTo>
                      <a:lnTo>
                        <a:pt x="0" y="49436"/>
                      </a:lnTo>
                      <a:close/>
                    </a:path>
                  </a:pathLst>
                </a:custGeom>
                <a:solidFill>
                  <a:srgbClr val="D6D6D6"/>
                </a:solidFill>
                <a:ln w="383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57" name="자유형: 도형 56">
                  <a:extLst>
                    <a:ext uri="{FF2B5EF4-FFF2-40B4-BE49-F238E27FC236}">
                      <a16:creationId xmlns:a16="http://schemas.microsoft.com/office/drawing/2014/main" xmlns="" id="{049BC354-6846-4A03-A650-683CFA3E3679}"/>
                    </a:ext>
                  </a:extLst>
                </p:cNvPr>
                <p:cNvSpPr/>
                <p:nvPr/>
              </p:nvSpPr>
              <p:spPr>
                <a:xfrm>
                  <a:off x="9111127" y="3352973"/>
                  <a:ext cx="850750" cy="45987"/>
                </a:xfrm>
                <a:custGeom>
                  <a:avLst/>
                  <a:gdLst>
                    <a:gd name="connsiteX0" fmla="*/ 0 w 850750"/>
                    <a:gd name="connsiteY0" fmla="*/ 0 h 45986"/>
                    <a:gd name="connsiteX1" fmla="*/ 850750 w 850750"/>
                    <a:gd name="connsiteY1" fmla="*/ 0 h 45986"/>
                    <a:gd name="connsiteX2" fmla="*/ 850750 w 850750"/>
                    <a:gd name="connsiteY2" fmla="*/ 49436 h 45986"/>
                    <a:gd name="connsiteX3" fmla="*/ 0 w 850750"/>
                    <a:gd name="connsiteY3" fmla="*/ 49436 h 4598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850750" h="45986">
                      <a:moveTo>
                        <a:pt x="0" y="0"/>
                      </a:moveTo>
                      <a:lnTo>
                        <a:pt x="850750" y="0"/>
                      </a:lnTo>
                      <a:lnTo>
                        <a:pt x="850750" y="49436"/>
                      </a:lnTo>
                      <a:lnTo>
                        <a:pt x="0" y="49436"/>
                      </a:lnTo>
                      <a:close/>
                    </a:path>
                  </a:pathLst>
                </a:custGeom>
                <a:solidFill>
                  <a:srgbClr val="D6D6D6"/>
                </a:solidFill>
                <a:ln w="383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58" name="자유형: 도형 57">
                  <a:extLst>
                    <a:ext uri="{FF2B5EF4-FFF2-40B4-BE49-F238E27FC236}">
                      <a16:creationId xmlns:a16="http://schemas.microsoft.com/office/drawing/2014/main" xmlns="" id="{9B40F9FD-DB73-4DE2-83CB-530EB3C1DE31}"/>
                    </a:ext>
                  </a:extLst>
                </p:cNvPr>
                <p:cNvSpPr/>
                <p:nvPr/>
              </p:nvSpPr>
              <p:spPr>
                <a:xfrm>
                  <a:off x="8113219" y="3246054"/>
                  <a:ext cx="827757" cy="45987"/>
                </a:xfrm>
                <a:custGeom>
                  <a:avLst/>
                  <a:gdLst>
                    <a:gd name="connsiteX0" fmla="*/ 0 w 827757"/>
                    <a:gd name="connsiteY0" fmla="*/ 0 h 45986"/>
                    <a:gd name="connsiteX1" fmla="*/ 828140 w 827757"/>
                    <a:gd name="connsiteY1" fmla="*/ 0 h 45986"/>
                    <a:gd name="connsiteX2" fmla="*/ 828140 w 827757"/>
                    <a:gd name="connsiteY2" fmla="*/ 49436 h 45986"/>
                    <a:gd name="connsiteX3" fmla="*/ 0 w 827757"/>
                    <a:gd name="connsiteY3" fmla="*/ 49436 h 4598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827757" h="45986">
                      <a:moveTo>
                        <a:pt x="0" y="0"/>
                      </a:moveTo>
                      <a:lnTo>
                        <a:pt x="828140" y="0"/>
                      </a:lnTo>
                      <a:lnTo>
                        <a:pt x="828140" y="49436"/>
                      </a:lnTo>
                      <a:lnTo>
                        <a:pt x="0" y="49436"/>
                      </a:lnTo>
                      <a:close/>
                    </a:path>
                  </a:pathLst>
                </a:custGeom>
                <a:solidFill>
                  <a:srgbClr val="D6D6D6"/>
                </a:solidFill>
                <a:ln w="383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59" name="자유형: 도형 58">
                  <a:extLst>
                    <a:ext uri="{FF2B5EF4-FFF2-40B4-BE49-F238E27FC236}">
                      <a16:creationId xmlns:a16="http://schemas.microsoft.com/office/drawing/2014/main" xmlns="" id="{F6F13671-9AA9-402F-B6C5-77F6DCA7038B}"/>
                    </a:ext>
                  </a:extLst>
                </p:cNvPr>
                <p:cNvSpPr/>
                <p:nvPr/>
              </p:nvSpPr>
              <p:spPr>
                <a:xfrm>
                  <a:off x="8113219" y="3352973"/>
                  <a:ext cx="827757" cy="45987"/>
                </a:xfrm>
                <a:custGeom>
                  <a:avLst/>
                  <a:gdLst>
                    <a:gd name="connsiteX0" fmla="*/ 0 w 827757"/>
                    <a:gd name="connsiteY0" fmla="*/ 0 h 45986"/>
                    <a:gd name="connsiteX1" fmla="*/ 828140 w 827757"/>
                    <a:gd name="connsiteY1" fmla="*/ 0 h 45986"/>
                    <a:gd name="connsiteX2" fmla="*/ 828140 w 827757"/>
                    <a:gd name="connsiteY2" fmla="*/ 49436 h 45986"/>
                    <a:gd name="connsiteX3" fmla="*/ 0 w 827757"/>
                    <a:gd name="connsiteY3" fmla="*/ 49436 h 4598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827757" h="45986">
                      <a:moveTo>
                        <a:pt x="0" y="0"/>
                      </a:moveTo>
                      <a:lnTo>
                        <a:pt x="828140" y="0"/>
                      </a:lnTo>
                      <a:lnTo>
                        <a:pt x="828140" y="49436"/>
                      </a:lnTo>
                      <a:lnTo>
                        <a:pt x="0" y="49436"/>
                      </a:lnTo>
                      <a:close/>
                    </a:path>
                  </a:pathLst>
                </a:custGeom>
                <a:solidFill>
                  <a:srgbClr val="D6D6D6"/>
                </a:solidFill>
                <a:ln w="383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60" name="자유형: 도형 59">
                  <a:extLst>
                    <a:ext uri="{FF2B5EF4-FFF2-40B4-BE49-F238E27FC236}">
                      <a16:creationId xmlns:a16="http://schemas.microsoft.com/office/drawing/2014/main" xmlns="" id="{823EBB1D-9F1F-4ABE-9A5A-85F52FD92461}"/>
                    </a:ext>
                  </a:extLst>
                </p:cNvPr>
                <p:cNvSpPr/>
                <p:nvPr/>
              </p:nvSpPr>
              <p:spPr>
                <a:xfrm>
                  <a:off x="8323608" y="2116318"/>
                  <a:ext cx="413879" cy="417711"/>
                </a:xfrm>
                <a:custGeom>
                  <a:avLst/>
                  <a:gdLst>
                    <a:gd name="connsiteX0" fmla="*/ 416944 w 413878"/>
                    <a:gd name="connsiteY0" fmla="*/ 208089 h 417711"/>
                    <a:gd name="connsiteX1" fmla="*/ 375940 w 413878"/>
                    <a:gd name="connsiteY1" fmla="*/ 84309 h 417711"/>
                    <a:gd name="connsiteX2" fmla="*/ 376323 w 413878"/>
                    <a:gd name="connsiteY2" fmla="*/ 83926 h 417711"/>
                    <a:gd name="connsiteX3" fmla="*/ 367509 w 413878"/>
                    <a:gd name="connsiteY3" fmla="*/ 73579 h 417711"/>
                    <a:gd name="connsiteX4" fmla="*/ 355246 w 413878"/>
                    <a:gd name="connsiteY4" fmla="*/ 59016 h 417711"/>
                    <a:gd name="connsiteX5" fmla="*/ 354479 w 413878"/>
                    <a:gd name="connsiteY5" fmla="*/ 59783 h 417711"/>
                    <a:gd name="connsiteX6" fmla="*/ 208472 w 413878"/>
                    <a:gd name="connsiteY6" fmla="*/ 0 h 417711"/>
                    <a:gd name="connsiteX7" fmla="*/ 62082 w 413878"/>
                    <a:gd name="connsiteY7" fmla="*/ 60166 h 417711"/>
                    <a:gd name="connsiteX8" fmla="*/ 61315 w 413878"/>
                    <a:gd name="connsiteY8" fmla="*/ 59399 h 417711"/>
                    <a:gd name="connsiteX9" fmla="*/ 49052 w 413878"/>
                    <a:gd name="connsiteY9" fmla="*/ 73962 h 417711"/>
                    <a:gd name="connsiteX10" fmla="*/ 49052 w 413878"/>
                    <a:gd name="connsiteY10" fmla="*/ 73962 h 417711"/>
                    <a:gd name="connsiteX11" fmla="*/ 40238 w 413878"/>
                    <a:gd name="connsiteY11" fmla="*/ 84309 h 417711"/>
                    <a:gd name="connsiteX12" fmla="*/ 40621 w 413878"/>
                    <a:gd name="connsiteY12" fmla="*/ 84692 h 417711"/>
                    <a:gd name="connsiteX13" fmla="*/ 0 w 413878"/>
                    <a:gd name="connsiteY13" fmla="*/ 208089 h 417711"/>
                    <a:gd name="connsiteX14" fmla="*/ 40238 w 413878"/>
                    <a:gd name="connsiteY14" fmla="*/ 331103 h 417711"/>
                    <a:gd name="connsiteX15" fmla="*/ 39855 w 413878"/>
                    <a:gd name="connsiteY15" fmla="*/ 331486 h 417711"/>
                    <a:gd name="connsiteX16" fmla="*/ 48669 w 413878"/>
                    <a:gd name="connsiteY16" fmla="*/ 341833 h 417711"/>
                    <a:gd name="connsiteX17" fmla="*/ 60932 w 413878"/>
                    <a:gd name="connsiteY17" fmla="*/ 356396 h 417711"/>
                    <a:gd name="connsiteX18" fmla="*/ 61699 w 413878"/>
                    <a:gd name="connsiteY18" fmla="*/ 355629 h 417711"/>
                    <a:gd name="connsiteX19" fmla="*/ 195443 w 413878"/>
                    <a:gd name="connsiteY19" fmla="*/ 415795 h 417711"/>
                    <a:gd name="connsiteX20" fmla="*/ 198125 w 413878"/>
                    <a:gd name="connsiteY20" fmla="*/ 418094 h 417711"/>
                    <a:gd name="connsiteX21" fmla="*/ 200041 w 413878"/>
                    <a:gd name="connsiteY21" fmla="*/ 415795 h 417711"/>
                    <a:gd name="connsiteX22" fmla="*/ 208472 w 413878"/>
                    <a:gd name="connsiteY22" fmla="*/ 416178 h 417711"/>
                    <a:gd name="connsiteX23" fmla="*/ 216903 w 413878"/>
                    <a:gd name="connsiteY23" fmla="*/ 415795 h 417711"/>
                    <a:gd name="connsiteX24" fmla="*/ 218819 w 413878"/>
                    <a:gd name="connsiteY24" fmla="*/ 418094 h 417711"/>
                    <a:gd name="connsiteX25" fmla="*/ 221502 w 413878"/>
                    <a:gd name="connsiteY25" fmla="*/ 415795 h 417711"/>
                    <a:gd name="connsiteX26" fmla="*/ 354863 w 413878"/>
                    <a:gd name="connsiteY26" fmla="*/ 356013 h 417711"/>
                    <a:gd name="connsiteX27" fmla="*/ 355629 w 413878"/>
                    <a:gd name="connsiteY27" fmla="*/ 356779 h 417711"/>
                    <a:gd name="connsiteX28" fmla="*/ 367892 w 413878"/>
                    <a:gd name="connsiteY28" fmla="*/ 342217 h 417711"/>
                    <a:gd name="connsiteX29" fmla="*/ 376706 w 413878"/>
                    <a:gd name="connsiteY29" fmla="*/ 331870 h 417711"/>
                    <a:gd name="connsiteX30" fmla="*/ 376323 w 413878"/>
                    <a:gd name="connsiteY30" fmla="*/ 331486 h 417711"/>
                    <a:gd name="connsiteX31" fmla="*/ 416944 w 413878"/>
                    <a:gd name="connsiteY31" fmla="*/ 208089 h 417711"/>
                    <a:gd name="connsiteX32" fmla="*/ 350264 w 413878"/>
                    <a:gd name="connsiteY32" fmla="*/ 303128 h 417711"/>
                    <a:gd name="connsiteX33" fmla="*/ 345282 w 413878"/>
                    <a:gd name="connsiteY33" fmla="*/ 298913 h 417711"/>
                    <a:gd name="connsiteX34" fmla="*/ 341833 w 413878"/>
                    <a:gd name="connsiteY34" fmla="*/ 295847 h 417711"/>
                    <a:gd name="connsiteX35" fmla="*/ 336851 w 413878"/>
                    <a:gd name="connsiteY35" fmla="*/ 292015 h 417711"/>
                    <a:gd name="connsiteX36" fmla="*/ 333402 w 413878"/>
                    <a:gd name="connsiteY36" fmla="*/ 289332 h 417711"/>
                    <a:gd name="connsiteX37" fmla="*/ 328420 w 413878"/>
                    <a:gd name="connsiteY37" fmla="*/ 285500 h 417711"/>
                    <a:gd name="connsiteX38" fmla="*/ 324971 w 413878"/>
                    <a:gd name="connsiteY38" fmla="*/ 282817 h 417711"/>
                    <a:gd name="connsiteX39" fmla="*/ 319223 w 413878"/>
                    <a:gd name="connsiteY39" fmla="*/ 279368 h 417711"/>
                    <a:gd name="connsiteX40" fmla="*/ 315774 w 413878"/>
                    <a:gd name="connsiteY40" fmla="*/ 277069 h 417711"/>
                    <a:gd name="connsiteX41" fmla="*/ 315391 w 413878"/>
                    <a:gd name="connsiteY41" fmla="*/ 276686 h 417711"/>
                    <a:gd name="connsiteX42" fmla="*/ 324971 w 413878"/>
                    <a:gd name="connsiteY42" fmla="*/ 224568 h 417711"/>
                    <a:gd name="connsiteX43" fmla="*/ 384754 w 413878"/>
                    <a:gd name="connsiteY43" fmla="*/ 224568 h 417711"/>
                    <a:gd name="connsiteX44" fmla="*/ 355246 w 413878"/>
                    <a:gd name="connsiteY44" fmla="*/ 307344 h 417711"/>
                    <a:gd name="connsiteX45" fmla="*/ 354096 w 413878"/>
                    <a:gd name="connsiteY45" fmla="*/ 306194 h 417711"/>
                    <a:gd name="connsiteX46" fmla="*/ 350264 w 413878"/>
                    <a:gd name="connsiteY46" fmla="*/ 303128 h 417711"/>
                    <a:gd name="connsiteX47" fmla="*/ 80476 w 413878"/>
                    <a:gd name="connsiteY47" fmla="*/ 291248 h 417711"/>
                    <a:gd name="connsiteX48" fmla="*/ 75495 w 413878"/>
                    <a:gd name="connsiteY48" fmla="*/ 295080 h 417711"/>
                    <a:gd name="connsiteX49" fmla="*/ 72045 w 413878"/>
                    <a:gd name="connsiteY49" fmla="*/ 298146 h 417711"/>
                    <a:gd name="connsiteX50" fmla="*/ 67447 w 413878"/>
                    <a:gd name="connsiteY50" fmla="*/ 302362 h 417711"/>
                    <a:gd name="connsiteX51" fmla="*/ 63998 w 413878"/>
                    <a:gd name="connsiteY51" fmla="*/ 305427 h 417711"/>
                    <a:gd name="connsiteX52" fmla="*/ 62848 w 413878"/>
                    <a:gd name="connsiteY52" fmla="*/ 306577 h 417711"/>
                    <a:gd name="connsiteX53" fmla="*/ 33340 w 413878"/>
                    <a:gd name="connsiteY53" fmla="*/ 224184 h 417711"/>
                    <a:gd name="connsiteX54" fmla="*/ 93123 w 413878"/>
                    <a:gd name="connsiteY54" fmla="*/ 224184 h 417711"/>
                    <a:gd name="connsiteX55" fmla="*/ 102320 w 413878"/>
                    <a:gd name="connsiteY55" fmla="*/ 275919 h 417711"/>
                    <a:gd name="connsiteX56" fmla="*/ 101554 w 413878"/>
                    <a:gd name="connsiteY56" fmla="*/ 276303 h 417711"/>
                    <a:gd name="connsiteX57" fmla="*/ 98105 w 413878"/>
                    <a:gd name="connsiteY57" fmla="*/ 278602 h 417711"/>
                    <a:gd name="connsiteX58" fmla="*/ 92739 w 413878"/>
                    <a:gd name="connsiteY58" fmla="*/ 282051 h 417711"/>
                    <a:gd name="connsiteX59" fmla="*/ 88907 w 413878"/>
                    <a:gd name="connsiteY59" fmla="*/ 284734 h 417711"/>
                    <a:gd name="connsiteX60" fmla="*/ 83925 w 413878"/>
                    <a:gd name="connsiteY60" fmla="*/ 288566 h 417711"/>
                    <a:gd name="connsiteX61" fmla="*/ 80476 w 413878"/>
                    <a:gd name="connsiteY61" fmla="*/ 291248 h 417711"/>
                    <a:gd name="connsiteX62" fmla="*/ 64381 w 413878"/>
                    <a:gd name="connsiteY62" fmla="*/ 110368 h 417711"/>
                    <a:gd name="connsiteX63" fmla="*/ 67447 w 413878"/>
                    <a:gd name="connsiteY63" fmla="*/ 113434 h 417711"/>
                    <a:gd name="connsiteX64" fmla="*/ 72429 w 413878"/>
                    <a:gd name="connsiteY64" fmla="*/ 117649 h 417711"/>
                    <a:gd name="connsiteX65" fmla="*/ 75878 w 413878"/>
                    <a:gd name="connsiteY65" fmla="*/ 120715 h 417711"/>
                    <a:gd name="connsiteX66" fmla="*/ 80860 w 413878"/>
                    <a:gd name="connsiteY66" fmla="*/ 124547 h 417711"/>
                    <a:gd name="connsiteX67" fmla="*/ 84309 w 413878"/>
                    <a:gd name="connsiteY67" fmla="*/ 127230 h 417711"/>
                    <a:gd name="connsiteX68" fmla="*/ 89674 w 413878"/>
                    <a:gd name="connsiteY68" fmla="*/ 131062 h 417711"/>
                    <a:gd name="connsiteX69" fmla="*/ 93123 w 413878"/>
                    <a:gd name="connsiteY69" fmla="*/ 133361 h 417711"/>
                    <a:gd name="connsiteX70" fmla="*/ 98871 w 413878"/>
                    <a:gd name="connsiteY70" fmla="*/ 136810 h 417711"/>
                    <a:gd name="connsiteX71" fmla="*/ 102320 w 413878"/>
                    <a:gd name="connsiteY71" fmla="*/ 139109 h 417711"/>
                    <a:gd name="connsiteX72" fmla="*/ 103086 w 413878"/>
                    <a:gd name="connsiteY72" fmla="*/ 139493 h 417711"/>
                    <a:gd name="connsiteX73" fmla="*/ 93506 w 413878"/>
                    <a:gd name="connsiteY73" fmla="*/ 191994 h 417711"/>
                    <a:gd name="connsiteX74" fmla="*/ 33723 w 413878"/>
                    <a:gd name="connsiteY74" fmla="*/ 191994 h 417711"/>
                    <a:gd name="connsiteX75" fmla="*/ 63231 w 413878"/>
                    <a:gd name="connsiteY75" fmla="*/ 109218 h 417711"/>
                    <a:gd name="connsiteX76" fmla="*/ 64381 w 413878"/>
                    <a:gd name="connsiteY76" fmla="*/ 110368 h 417711"/>
                    <a:gd name="connsiteX77" fmla="*/ 336851 w 413878"/>
                    <a:gd name="connsiteY77" fmla="*/ 124164 h 417711"/>
                    <a:gd name="connsiteX78" fmla="*/ 341833 w 413878"/>
                    <a:gd name="connsiteY78" fmla="*/ 120332 h 417711"/>
                    <a:gd name="connsiteX79" fmla="*/ 345282 w 413878"/>
                    <a:gd name="connsiteY79" fmla="*/ 117266 h 417711"/>
                    <a:gd name="connsiteX80" fmla="*/ 350264 w 413878"/>
                    <a:gd name="connsiteY80" fmla="*/ 113050 h 417711"/>
                    <a:gd name="connsiteX81" fmla="*/ 353330 w 413878"/>
                    <a:gd name="connsiteY81" fmla="*/ 109985 h 417711"/>
                    <a:gd name="connsiteX82" fmla="*/ 354479 w 413878"/>
                    <a:gd name="connsiteY82" fmla="*/ 108835 h 417711"/>
                    <a:gd name="connsiteX83" fmla="*/ 384371 w 413878"/>
                    <a:gd name="connsiteY83" fmla="*/ 191994 h 417711"/>
                    <a:gd name="connsiteX84" fmla="*/ 324588 w 413878"/>
                    <a:gd name="connsiteY84" fmla="*/ 191994 h 417711"/>
                    <a:gd name="connsiteX85" fmla="*/ 315008 w 413878"/>
                    <a:gd name="connsiteY85" fmla="*/ 139109 h 417711"/>
                    <a:gd name="connsiteX86" fmla="*/ 315391 w 413878"/>
                    <a:gd name="connsiteY86" fmla="*/ 138726 h 417711"/>
                    <a:gd name="connsiteX87" fmla="*/ 318840 w 413878"/>
                    <a:gd name="connsiteY87" fmla="*/ 136427 h 417711"/>
                    <a:gd name="connsiteX88" fmla="*/ 324205 w 413878"/>
                    <a:gd name="connsiteY88" fmla="*/ 132978 h 417711"/>
                    <a:gd name="connsiteX89" fmla="*/ 327654 w 413878"/>
                    <a:gd name="connsiteY89" fmla="*/ 130295 h 417711"/>
                    <a:gd name="connsiteX90" fmla="*/ 333019 w 413878"/>
                    <a:gd name="connsiteY90" fmla="*/ 126463 h 417711"/>
                    <a:gd name="connsiteX91" fmla="*/ 336851 w 413878"/>
                    <a:gd name="connsiteY91" fmla="*/ 124164 h 417711"/>
                    <a:gd name="connsiteX92" fmla="*/ 271704 w 413878"/>
                    <a:gd name="connsiteY92" fmla="*/ 124547 h 417711"/>
                    <a:gd name="connsiteX93" fmla="*/ 266722 w 413878"/>
                    <a:gd name="connsiteY93" fmla="*/ 126463 h 417711"/>
                    <a:gd name="connsiteX94" fmla="*/ 262890 w 413878"/>
                    <a:gd name="connsiteY94" fmla="*/ 127613 h 417711"/>
                    <a:gd name="connsiteX95" fmla="*/ 257908 w 413878"/>
                    <a:gd name="connsiteY95" fmla="*/ 129146 h 417711"/>
                    <a:gd name="connsiteX96" fmla="*/ 254075 w 413878"/>
                    <a:gd name="connsiteY96" fmla="*/ 130295 h 417711"/>
                    <a:gd name="connsiteX97" fmla="*/ 249094 w 413878"/>
                    <a:gd name="connsiteY97" fmla="*/ 131445 h 417711"/>
                    <a:gd name="connsiteX98" fmla="*/ 245261 w 413878"/>
                    <a:gd name="connsiteY98" fmla="*/ 132211 h 417711"/>
                    <a:gd name="connsiteX99" fmla="*/ 239896 w 413878"/>
                    <a:gd name="connsiteY99" fmla="*/ 133361 h 417711"/>
                    <a:gd name="connsiteX100" fmla="*/ 236064 w 413878"/>
                    <a:gd name="connsiteY100" fmla="*/ 134127 h 417711"/>
                    <a:gd name="connsiteX101" fmla="*/ 230699 w 413878"/>
                    <a:gd name="connsiteY101" fmla="*/ 134894 h 417711"/>
                    <a:gd name="connsiteX102" fmla="*/ 227250 w 413878"/>
                    <a:gd name="connsiteY102" fmla="*/ 135277 h 417711"/>
                    <a:gd name="connsiteX103" fmla="*/ 224951 w 413878"/>
                    <a:gd name="connsiteY103" fmla="*/ 135277 h 417711"/>
                    <a:gd name="connsiteX104" fmla="*/ 224951 w 413878"/>
                    <a:gd name="connsiteY104" fmla="*/ 52501 h 417711"/>
                    <a:gd name="connsiteX105" fmla="*/ 274769 w 413878"/>
                    <a:gd name="connsiteY105" fmla="*/ 123397 h 417711"/>
                    <a:gd name="connsiteX106" fmla="*/ 271704 w 413878"/>
                    <a:gd name="connsiteY106" fmla="*/ 124547 h 417711"/>
                    <a:gd name="connsiteX107" fmla="*/ 192760 w 413878"/>
                    <a:gd name="connsiteY107" fmla="*/ 135660 h 417711"/>
                    <a:gd name="connsiteX108" fmla="*/ 190078 w 413878"/>
                    <a:gd name="connsiteY108" fmla="*/ 135277 h 417711"/>
                    <a:gd name="connsiteX109" fmla="*/ 186629 w 413878"/>
                    <a:gd name="connsiteY109" fmla="*/ 134894 h 417711"/>
                    <a:gd name="connsiteX110" fmla="*/ 181263 w 413878"/>
                    <a:gd name="connsiteY110" fmla="*/ 134127 h 417711"/>
                    <a:gd name="connsiteX111" fmla="*/ 177431 w 413878"/>
                    <a:gd name="connsiteY111" fmla="*/ 133361 h 417711"/>
                    <a:gd name="connsiteX112" fmla="*/ 172066 w 413878"/>
                    <a:gd name="connsiteY112" fmla="*/ 132211 h 417711"/>
                    <a:gd name="connsiteX113" fmla="*/ 168234 w 413878"/>
                    <a:gd name="connsiteY113" fmla="*/ 131445 h 417711"/>
                    <a:gd name="connsiteX114" fmla="*/ 163252 w 413878"/>
                    <a:gd name="connsiteY114" fmla="*/ 130295 h 417711"/>
                    <a:gd name="connsiteX115" fmla="*/ 159420 w 413878"/>
                    <a:gd name="connsiteY115" fmla="*/ 129146 h 417711"/>
                    <a:gd name="connsiteX116" fmla="*/ 154438 w 413878"/>
                    <a:gd name="connsiteY116" fmla="*/ 127613 h 417711"/>
                    <a:gd name="connsiteX117" fmla="*/ 150606 w 413878"/>
                    <a:gd name="connsiteY117" fmla="*/ 126463 h 417711"/>
                    <a:gd name="connsiteX118" fmla="*/ 145624 w 413878"/>
                    <a:gd name="connsiteY118" fmla="*/ 124547 h 417711"/>
                    <a:gd name="connsiteX119" fmla="*/ 142941 w 413878"/>
                    <a:gd name="connsiteY119" fmla="*/ 123397 h 417711"/>
                    <a:gd name="connsiteX120" fmla="*/ 192760 w 413878"/>
                    <a:gd name="connsiteY120" fmla="*/ 52501 h 417711"/>
                    <a:gd name="connsiteX121" fmla="*/ 192760 w 413878"/>
                    <a:gd name="connsiteY121" fmla="*/ 135660 h 417711"/>
                    <a:gd name="connsiteX122" fmla="*/ 134127 w 413878"/>
                    <a:gd name="connsiteY122" fmla="*/ 154822 h 417711"/>
                    <a:gd name="connsiteX123" fmla="*/ 140642 w 413878"/>
                    <a:gd name="connsiteY123" fmla="*/ 157121 h 417711"/>
                    <a:gd name="connsiteX124" fmla="*/ 144474 w 413878"/>
                    <a:gd name="connsiteY124" fmla="*/ 158270 h 417711"/>
                    <a:gd name="connsiteX125" fmla="*/ 150606 w 413878"/>
                    <a:gd name="connsiteY125" fmla="*/ 160187 h 417711"/>
                    <a:gd name="connsiteX126" fmla="*/ 154821 w 413878"/>
                    <a:gd name="connsiteY126" fmla="*/ 161336 h 417711"/>
                    <a:gd name="connsiteX127" fmla="*/ 160953 w 413878"/>
                    <a:gd name="connsiteY127" fmla="*/ 162869 h 417711"/>
                    <a:gd name="connsiteX128" fmla="*/ 165168 w 413878"/>
                    <a:gd name="connsiteY128" fmla="*/ 164019 h 417711"/>
                    <a:gd name="connsiteX129" fmla="*/ 171300 w 413878"/>
                    <a:gd name="connsiteY129" fmla="*/ 165168 h 417711"/>
                    <a:gd name="connsiteX130" fmla="*/ 175515 w 413878"/>
                    <a:gd name="connsiteY130" fmla="*/ 165935 h 417711"/>
                    <a:gd name="connsiteX131" fmla="*/ 182030 w 413878"/>
                    <a:gd name="connsiteY131" fmla="*/ 166701 h 417711"/>
                    <a:gd name="connsiteX132" fmla="*/ 186245 w 413878"/>
                    <a:gd name="connsiteY132" fmla="*/ 167085 h 417711"/>
                    <a:gd name="connsiteX133" fmla="*/ 192377 w 413878"/>
                    <a:gd name="connsiteY133" fmla="*/ 167468 h 417711"/>
                    <a:gd name="connsiteX134" fmla="*/ 192377 w 413878"/>
                    <a:gd name="connsiteY134" fmla="*/ 191611 h 417711"/>
                    <a:gd name="connsiteX135" fmla="*/ 124930 w 413878"/>
                    <a:gd name="connsiteY135" fmla="*/ 191611 h 417711"/>
                    <a:gd name="connsiteX136" fmla="*/ 131445 w 413878"/>
                    <a:gd name="connsiteY136" fmla="*/ 153289 h 417711"/>
                    <a:gd name="connsiteX137" fmla="*/ 134127 w 413878"/>
                    <a:gd name="connsiteY137" fmla="*/ 154822 h 417711"/>
                    <a:gd name="connsiteX138" fmla="*/ 192760 w 413878"/>
                    <a:gd name="connsiteY138" fmla="*/ 224184 h 417711"/>
                    <a:gd name="connsiteX139" fmla="*/ 192760 w 413878"/>
                    <a:gd name="connsiteY139" fmla="*/ 247944 h 417711"/>
                    <a:gd name="connsiteX140" fmla="*/ 186629 w 413878"/>
                    <a:gd name="connsiteY140" fmla="*/ 248327 h 417711"/>
                    <a:gd name="connsiteX141" fmla="*/ 182413 w 413878"/>
                    <a:gd name="connsiteY141" fmla="*/ 248711 h 417711"/>
                    <a:gd name="connsiteX142" fmla="*/ 175898 w 413878"/>
                    <a:gd name="connsiteY142" fmla="*/ 249477 h 417711"/>
                    <a:gd name="connsiteX143" fmla="*/ 171683 w 413878"/>
                    <a:gd name="connsiteY143" fmla="*/ 250244 h 417711"/>
                    <a:gd name="connsiteX144" fmla="*/ 165551 w 413878"/>
                    <a:gd name="connsiteY144" fmla="*/ 251393 h 417711"/>
                    <a:gd name="connsiteX145" fmla="*/ 161336 w 413878"/>
                    <a:gd name="connsiteY145" fmla="*/ 252543 h 417711"/>
                    <a:gd name="connsiteX146" fmla="*/ 155204 w 413878"/>
                    <a:gd name="connsiteY146" fmla="*/ 254076 h 417711"/>
                    <a:gd name="connsiteX147" fmla="*/ 150989 w 413878"/>
                    <a:gd name="connsiteY147" fmla="*/ 255225 h 417711"/>
                    <a:gd name="connsiteX148" fmla="*/ 144857 w 413878"/>
                    <a:gd name="connsiteY148" fmla="*/ 257142 h 417711"/>
                    <a:gd name="connsiteX149" fmla="*/ 140642 w 413878"/>
                    <a:gd name="connsiteY149" fmla="*/ 258291 h 417711"/>
                    <a:gd name="connsiteX150" fmla="*/ 134127 w 413878"/>
                    <a:gd name="connsiteY150" fmla="*/ 260590 h 417711"/>
                    <a:gd name="connsiteX151" fmla="*/ 132211 w 413878"/>
                    <a:gd name="connsiteY151" fmla="*/ 261357 h 417711"/>
                    <a:gd name="connsiteX152" fmla="*/ 125696 w 413878"/>
                    <a:gd name="connsiteY152" fmla="*/ 223801 h 417711"/>
                    <a:gd name="connsiteX153" fmla="*/ 192760 w 413878"/>
                    <a:gd name="connsiteY153" fmla="*/ 223801 h 417711"/>
                    <a:gd name="connsiteX154" fmla="*/ 145241 w 413878"/>
                    <a:gd name="connsiteY154" fmla="*/ 291248 h 417711"/>
                    <a:gd name="connsiteX155" fmla="*/ 150223 w 413878"/>
                    <a:gd name="connsiteY155" fmla="*/ 289332 h 417711"/>
                    <a:gd name="connsiteX156" fmla="*/ 154055 w 413878"/>
                    <a:gd name="connsiteY156" fmla="*/ 288182 h 417711"/>
                    <a:gd name="connsiteX157" fmla="*/ 159037 w 413878"/>
                    <a:gd name="connsiteY157" fmla="*/ 286650 h 417711"/>
                    <a:gd name="connsiteX158" fmla="*/ 162869 w 413878"/>
                    <a:gd name="connsiteY158" fmla="*/ 285500 h 417711"/>
                    <a:gd name="connsiteX159" fmla="*/ 167851 w 413878"/>
                    <a:gd name="connsiteY159" fmla="*/ 284350 h 417711"/>
                    <a:gd name="connsiteX160" fmla="*/ 171683 w 413878"/>
                    <a:gd name="connsiteY160" fmla="*/ 283584 h 417711"/>
                    <a:gd name="connsiteX161" fmla="*/ 177048 w 413878"/>
                    <a:gd name="connsiteY161" fmla="*/ 282434 h 417711"/>
                    <a:gd name="connsiteX162" fmla="*/ 180880 w 413878"/>
                    <a:gd name="connsiteY162" fmla="*/ 281668 h 417711"/>
                    <a:gd name="connsiteX163" fmla="*/ 186245 w 413878"/>
                    <a:gd name="connsiteY163" fmla="*/ 280901 h 417711"/>
                    <a:gd name="connsiteX164" fmla="*/ 189694 w 413878"/>
                    <a:gd name="connsiteY164" fmla="*/ 280518 h 417711"/>
                    <a:gd name="connsiteX165" fmla="*/ 192377 w 413878"/>
                    <a:gd name="connsiteY165" fmla="*/ 280135 h 417711"/>
                    <a:gd name="connsiteX166" fmla="*/ 192377 w 413878"/>
                    <a:gd name="connsiteY166" fmla="*/ 368659 h 417711"/>
                    <a:gd name="connsiteX167" fmla="*/ 142175 w 413878"/>
                    <a:gd name="connsiteY167" fmla="*/ 292398 h 417711"/>
                    <a:gd name="connsiteX168" fmla="*/ 145241 w 413878"/>
                    <a:gd name="connsiteY168" fmla="*/ 291248 h 417711"/>
                    <a:gd name="connsiteX169" fmla="*/ 224951 w 413878"/>
                    <a:gd name="connsiteY169" fmla="*/ 280135 h 417711"/>
                    <a:gd name="connsiteX170" fmla="*/ 227250 w 413878"/>
                    <a:gd name="connsiteY170" fmla="*/ 280135 h 417711"/>
                    <a:gd name="connsiteX171" fmla="*/ 230699 w 413878"/>
                    <a:gd name="connsiteY171" fmla="*/ 280518 h 417711"/>
                    <a:gd name="connsiteX172" fmla="*/ 236447 w 413878"/>
                    <a:gd name="connsiteY172" fmla="*/ 281285 h 417711"/>
                    <a:gd name="connsiteX173" fmla="*/ 240280 w 413878"/>
                    <a:gd name="connsiteY173" fmla="*/ 282051 h 417711"/>
                    <a:gd name="connsiteX174" fmla="*/ 245645 w 413878"/>
                    <a:gd name="connsiteY174" fmla="*/ 283201 h 417711"/>
                    <a:gd name="connsiteX175" fmla="*/ 249477 w 413878"/>
                    <a:gd name="connsiteY175" fmla="*/ 283967 h 417711"/>
                    <a:gd name="connsiteX176" fmla="*/ 254459 w 413878"/>
                    <a:gd name="connsiteY176" fmla="*/ 285117 h 417711"/>
                    <a:gd name="connsiteX177" fmla="*/ 258291 w 413878"/>
                    <a:gd name="connsiteY177" fmla="*/ 286266 h 417711"/>
                    <a:gd name="connsiteX178" fmla="*/ 263273 w 413878"/>
                    <a:gd name="connsiteY178" fmla="*/ 287799 h 417711"/>
                    <a:gd name="connsiteX179" fmla="*/ 267105 w 413878"/>
                    <a:gd name="connsiteY179" fmla="*/ 288949 h 417711"/>
                    <a:gd name="connsiteX180" fmla="*/ 272087 w 413878"/>
                    <a:gd name="connsiteY180" fmla="*/ 290865 h 417711"/>
                    <a:gd name="connsiteX181" fmla="*/ 275536 w 413878"/>
                    <a:gd name="connsiteY181" fmla="*/ 292015 h 417711"/>
                    <a:gd name="connsiteX182" fmla="*/ 225334 w 413878"/>
                    <a:gd name="connsiteY182" fmla="*/ 368276 h 417711"/>
                    <a:gd name="connsiteX183" fmla="*/ 225334 w 413878"/>
                    <a:gd name="connsiteY183" fmla="*/ 280135 h 417711"/>
                    <a:gd name="connsiteX184" fmla="*/ 283200 w 413878"/>
                    <a:gd name="connsiteY184" fmla="*/ 260974 h 417711"/>
                    <a:gd name="connsiteX185" fmla="*/ 276686 w 413878"/>
                    <a:gd name="connsiteY185" fmla="*/ 258674 h 417711"/>
                    <a:gd name="connsiteX186" fmla="*/ 272470 w 413878"/>
                    <a:gd name="connsiteY186" fmla="*/ 257525 h 417711"/>
                    <a:gd name="connsiteX187" fmla="*/ 266339 w 413878"/>
                    <a:gd name="connsiteY187" fmla="*/ 255609 h 417711"/>
                    <a:gd name="connsiteX188" fmla="*/ 262123 w 413878"/>
                    <a:gd name="connsiteY188" fmla="*/ 254459 h 417711"/>
                    <a:gd name="connsiteX189" fmla="*/ 255992 w 413878"/>
                    <a:gd name="connsiteY189" fmla="*/ 252926 h 417711"/>
                    <a:gd name="connsiteX190" fmla="*/ 251393 w 413878"/>
                    <a:gd name="connsiteY190" fmla="*/ 251776 h 417711"/>
                    <a:gd name="connsiteX191" fmla="*/ 245261 w 413878"/>
                    <a:gd name="connsiteY191" fmla="*/ 250627 h 417711"/>
                    <a:gd name="connsiteX192" fmla="*/ 241046 w 413878"/>
                    <a:gd name="connsiteY192" fmla="*/ 249860 h 417711"/>
                    <a:gd name="connsiteX193" fmla="*/ 234531 w 413878"/>
                    <a:gd name="connsiteY193" fmla="*/ 249094 h 417711"/>
                    <a:gd name="connsiteX194" fmla="*/ 230316 w 413878"/>
                    <a:gd name="connsiteY194" fmla="*/ 248711 h 417711"/>
                    <a:gd name="connsiteX195" fmla="*/ 224951 w 413878"/>
                    <a:gd name="connsiteY195" fmla="*/ 248327 h 417711"/>
                    <a:gd name="connsiteX196" fmla="*/ 224951 w 413878"/>
                    <a:gd name="connsiteY196" fmla="*/ 224568 h 417711"/>
                    <a:gd name="connsiteX197" fmla="*/ 292398 w 413878"/>
                    <a:gd name="connsiteY197" fmla="*/ 224568 h 417711"/>
                    <a:gd name="connsiteX198" fmla="*/ 285883 w 413878"/>
                    <a:gd name="connsiteY198" fmla="*/ 262507 h 417711"/>
                    <a:gd name="connsiteX199" fmla="*/ 283200 w 413878"/>
                    <a:gd name="connsiteY199" fmla="*/ 260974 h 417711"/>
                    <a:gd name="connsiteX200" fmla="*/ 224951 w 413878"/>
                    <a:gd name="connsiteY200" fmla="*/ 191994 h 417711"/>
                    <a:gd name="connsiteX201" fmla="*/ 224951 w 413878"/>
                    <a:gd name="connsiteY201" fmla="*/ 167851 h 417711"/>
                    <a:gd name="connsiteX202" fmla="*/ 230316 w 413878"/>
                    <a:gd name="connsiteY202" fmla="*/ 167468 h 417711"/>
                    <a:gd name="connsiteX203" fmla="*/ 234531 w 413878"/>
                    <a:gd name="connsiteY203" fmla="*/ 167085 h 417711"/>
                    <a:gd name="connsiteX204" fmla="*/ 241046 w 413878"/>
                    <a:gd name="connsiteY204" fmla="*/ 166318 h 417711"/>
                    <a:gd name="connsiteX205" fmla="*/ 245261 w 413878"/>
                    <a:gd name="connsiteY205" fmla="*/ 165552 h 417711"/>
                    <a:gd name="connsiteX206" fmla="*/ 251393 w 413878"/>
                    <a:gd name="connsiteY206" fmla="*/ 164402 h 417711"/>
                    <a:gd name="connsiteX207" fmla="*/ 255992 w 413878"/>
                    <a:gd name="connsiteY207" fmla="*/ 163252 h 417711"/>
                    <a:gd name="connsiteX208" fmla="*/ 262123 w 413878"/>
                    <a:gd name="connsiteY208" fmla="*/ 161719 h 417711"/>
                    <a:gd name="connsiteX209" fmla="*/ 266339 w 413878"/>
                    <a:gd name="connsiteY209" fmla="*/ 160570 h 417711"/>
                    <a:gd name="connsiteX210" fmla="*/ 272470 w 413878"/>
                    <a:gd name="connsiteY210" fmla="*/ 158654 h 417711"/>
                    <a:gd name="connsiteX211" fmla="*/ 276686 w 413878"/>
                    <a:gd name="connsiteY211" fmla="*/ 157121 h 417711"/>
                    <a:gd name="connsiteX212" fmla="*/ 283200 w 413878"/>
                    <a:gd name="connsiteY212" fmla="*/ 154822 h 417711"/>
                    <a:gd name="connsiteX213" fmla="*/ 285883 w 413878"/>
                    <a:gd name="connsiteY213" fmla="*/ 154055 h 417711"/>
                    <a:gd name="connsiteX214" fmla="*/ 292781 w 413878"/>
                    <a:gd name="connsiteY214" fmla="*/ 192377 h 417711"/>
                    <a:gd name="connsiteX215" fmla="*/ 224951 w 413878"/>
                    <a:gd name="connsiteY215" fmla="*/ 192377 h 417711"/>
                    <a:gd name="connsiteX216" fmla="*/ 331869 w 413878"/>
                    <a:gd name="connsiteY216" fmla="*/ 86225 h 417711"/>
                    <a:gd name="connsiteX217" fmla="*/ 328804 w 413878"/>
                    <a:gd name="connsiteY217" fmla="*/ 89291 h 417711"/>
                    <a:gd name="connsiteX218" fmla="*/ 324971 w 413878"/>
                    <a:gd name="connsiteY218" fmla="*/ 92740 h 417711"/>
                    <a:gd name="connsiteX219" fmla="*/ 321906 w 413878"/>
                    <a:gd name="connsiteY219" fmla="*/ 95422 h 417711"/>
                    <a:gd name="connsiteX220" fmla="*/ 317690 w 413878"/>
                    <a:gd name="connsiteY220" fmla="*/ 98871 h 417711"/>
                    <a:gd name="connsiteX221" fmla="*/ 314624 w 413878"/>
                    <a:gd name="connsiteY221" fmla="*/ 101171 h 417711"/>
                    <a:gd name="connsiteX222" fmla="*/ 309642 w 413878"/>
                    <a:gd name="connsiteY222" fmla="*/ 104619 h 417711"/>
                    <a:gd name="connsiteX223" fmla="*/ 306960 w 413878"/>
                    <a:gd name="connsiteY223" fmla="*/ 106536 h 417711"/>
                    <a:gd name="connsiteX224" fmla="*/ 302745 w 413878"/>
                    <a:gd name="connsiteY224" fmla="*/ 109218 h 417711"/>
                    <a:gd name="connsiteX225" fmla="*/ 255225 w 413878"/>
                    <a:gd name="connsiteY225" fmla="*/ 38705 h 417711"/>
                    <a:gd name="connsiteX226" fmla="*/ 333402 w 413878"/>
                    <a:gd name="connsiteY226" fmla="*/ 84309 h 417711"/>
                    <a:gd name="connsiteX227" fmla="*/ 331869 w 413878"/>
                    <a:gd name="connsiteY227" fmla="*/ 86225 h 417711"/>
                    <a:gd name="connsiteX228" fmla="*/ 114200 w 413878"/>
                    <a:gd name="connsiteY228" fmla="*/ 109218 h 417711"/>
                    <a:gd name="connsiteX229" fmla="*/ 109984 w 413878"/>
                    <a:gd name="connsiteY229" fmla="*/ 106536 h 417711"/>
                    <a:gd name="connsiteX230" fmla="*/ 107685 w 413878"/>
                    <a:gd name="connsiteY230" fmla="*/ 104619 h 417711"/>
                    <a:gd name="connsiteX231" fmla="*/ 102703 w 413878"/>
                    <a:gd name="connsiteY231" fmla="*/ 101171 h 417711"/>
                    <a:gd name="connsiteX232" fmla="*/ 99637 w 413878"/>
                    <a:gd name="connsiteY232" fmla="*/ 98871 h 417711"/>
                    <a:gd name="connsiteX233" fmla="*/ 95422 w 413878"/>
                    <a:gd name="connsiteY233" fmla="*/ 95422 h 417711"/>
                    <a:gd name="connsiteX234" fmla="*/ 92356 w 413878"/>
                    <a:gd name="connsiteY234" fmla="*/ 92740 h 417711"/>
                    <a:gd name="connsiteX235" fmla="*/ 88524 w 413878"/>
                    <a:gd name="connsiteY235" fmla="*/ 89291 h 417711"/>
                    <a:gd name="connsiteX236" fmla="*/ 85458 w 413878"/>
                    <a:gd name="connsiteY236" fmla="*/ 86608 h 417711"/>
                    <a:gd name="connsiteX237" fmla="*/ 83542 w 413878"/>
                    <a:gd name="connsiteY237" fmla="*/ 84692 h 417711"/>
                    <a:gd name="connsiteX238" fmla="*/ 162102 w 413878"/>
                    <a:gd name="connsiteY238" fmla="*/ 38705 h 417711"/>
                    <a:gd name="connsiteX239" fmla="*/ 114200 w 413878"/>
                    <a:gd name="connsiteY239" fmla="*/ 109218 h 417711"/>
                    <a:gd name="connsiteX240" fmla="*/ 85458 w 413878"/>
                    <a:gd name="connsiteY240" fmla="*/ 329570 h 417711"/>
                    <a:gd name="connsiteX241" fmla="*/ 88524 w 413878"/>
                    <a:gd name="connsiteY241" fmla="*/ 326888 h 417711"/>
                    <a:gd name="connsiteX242" fmla="*/ 92356 w 413878"/>
                    <a:gd name="connsiteY242" fmla="*/ 323439 h 417711"/>
                    <a:gd name="connsiteX243" fmla="*/ 95422 w 413878"/>
                    <a:gd name="connsiteY243" fmla="*/ 320756 h 417711"/>
                    <a:gd name="connsiteX244" fmla="*/ 100021 w 413878"/>
                    <a:gd name="connsiteY244" fmla="*/ 317307 h 417711"/>
                    <a:gd name="connsiteX245" fmla="*/ 102703 w 413878"/>
                    <a:gd name="connsiteY245" fmla="*/ 315008 h 417711"/>
                    <a:gd name="connsiteX246" fmla="*/ 108068 w 413878"/>
                    <a:gd name="connsiteY246" fmla="*/ 311176 h 417711"/>
                    <a:gd name="connsiteX247" fmla="*/ 110368 w 413878"/>
                    <a:gd name="connsiteY247" fmla="*/ 309643 h 417711"/>
                    <a:gd name="connsiteX248" fmla="*/ 114583 w 413878"/>
                    <a:gd name="connsiteY248" fmla="*/ 306960 h 417711"/>
                    <a:gd name="connsiteX249" fmla="*/ 157887 w 413878"/>
                    <a:gd name="connsiteY249" fmla="*/ 376707 h 417711"/>
                    <a:gd name="connsiteX250" fmla="*/ 83925 w 413878"/>
                    <a:gd name="connsiteY250" fmla="*/ 331870 h 417711"/>
                    <a:gd name="connsiteX251" fmla="*/ 85458 w 413878"/>
                    <a:gd name="connsiteY251" fmla="*/ 329570 h 417711"/>
                    <a:gd name="connsiteX252" fmla="*/ 303511 w 413878"/>
                    <a:gd name="connsiteY252" fmla="*/ 307344 h 417711"/>
                    <a:gd name="connsiteX253" fmla="*/ 307343 w 413878"/>
                    <a:gd name="connsiteY253" fmla="*/ 310026 h 417711"/>
                    <a:gd name="connsiteX254" fmla="*/ 309642 w 413878"/>
                    <a:gd name="connsiteY254" fmla="*/ 311559 h 417711"/>
                    <a:gd name="connsiteX255" fmla="*/ 315008 w 413878"/>
                    <a:gd name="connsiteY255" fmla="*/ 315391 h 417711"/>
                    <a:gd name="connsiteX256" fmla="*/ 317690 w 413878"/>
                    <a:gd name="connsiteY256" fmla="*/ 317691 h 417711"/>
                    <a:gd name="connsiteX257" fmla="*/ 321906 w 413878"/>
                    <a:gd name="connsiteY257" fmla="*/ 321140 h 417711"/>
                    <a:gd name="connsiteX258" fmla="*/ 324971 w 413878"/>
                    <a:gd name="connsiteY258" fmla="*/ 323822 h 417711"/>
                    <a:gd name="connsiteX259" fmla="*/ 328804 w 413878"/>
                    <a:gd name="connsiteY259" fmla="*/ 327271 h 417711"/>
                    <a:gd name="connsiteX260" fmla="*/ 331869 w 413878"/>
                    <a:gd name="connsiteY260" fmla="*/ 329954 h 417711"/>
                    <a:gd name="connsiteX261" fmla="*/ 334169 w 413878"/>
                    <a:gd name="connsiteY261" fmla="*/ 332253 h 417711"/>
                    <a:gd name="connsiteX262" fmla="*/ 260590 w 413878"/>
                    <a:gd name="connsiteY262" fmla="*/ 376707 h 417711"/>
                    <a:gd name="connsiteX263" fmla="*/ 303511 w 413878"/>
                    <a:gd name="connsiteY263" fmla="*/ 307344 h 41771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  <a:cxn ang="0">
                      <a:pos x="connsiteX104" y="connsiteY104"/>
                    </a:cxn>
                    <a:cxn ang="0">
                      <a:pos x="connsiteX105" y="connsiteY105"/>
                    </a:cxn>
                    <a:cxn ang="0">
                      <a:pos x="connsiteX106" y="connsiteY106"/>
                    </a:cxn>
                    <a:cxn ang="0">
                      <a:pos x="connsiteX107" y="connsiteY107"/>
                    </a:cxn>
                    <a:cxn ang="0">
                      <a:pos x="connsiteX108" y="connsiteY108"/>
                    </a:cxn>
                    <a:cxn ang="0">
                      <a:pos x="connsiteX109" y="connsiteY109"/>
                    </a:cxn>
                    <a:cxn ang="0">
                      <a:pos x="connsiteX110" y="connsiteY110"/>
                    </a:cxn>
                    <a:cxn ang="0">
                      <a:pos x="connsiteX111" y="connsiteY111"/>
                    </a:cxn>
                    <a:cxn ang="0">
                      <a:pos x="connsiteX112" y="connsiteY112"/>
                    </a:cxn>
                    <a:cxn ang="0">
                      <a:pos x="connsiteX113" y="connsiteY113"/>
                    </a:cxn>
                    <a:cxn ang="0">
                      <a:pos x="connsiteX114" y="connsiteY114"/>
                    </a:cxn>
                    <a:cxn ang="0">
                      <a:pos x="connsiteX115" y="connsiteY115"/>
                    </a:cxn>
                    <a:cxn ang="0">
                      <a:pos x="connsiteX116" y="connsiteY116"/>
                    </a:cxn>
                    <a:cxn ang="0">
                      <a:pos x="connsiteX117" y="connsiteY117"/>
                    </a:cxn>
                    <a:cxn ang="0">
                      <a:pos x="connsiteX118" y="connsiteY118"/>
                    </a:cxn>
                    <a:cxn ang="0">
                      <a:pos x="connsiteX119" y="connsiteY119"/>
                    </a:cxn>
                    <a:cxn ang="0">
                      <a:pos x="connsiteX120" y="connsiteY120"/>
                    </a:cxn>
                    <a:cxn ang="0">
                      <a:pos x="connsiteX121" y="connsiteY121"/>
                    </a:cxn>
                    <a:cxn ang="0">
                      <a:pos x="connsiteX122" y="connsiteY122"/>
                    </a:cxn>
                    <a:cxn ang="0">
                      <a:pos x="connsiteX123" y="connsiteY123"/>
                    </a:cxn>
                    <a:cxn ang="0">
                      <a:pos x="connsiteX124" y="connsiteY124"/>
                    </a:cxn>
                    <a:cxn ang="0">
                      <a:pos x="connsiteX125" y="connsiteY125"/>
                    </a:cxn>
                    <a:cxn ang="0">
                      <a:pos x="connsiteX126" y="connsiteY126"/>
                    </a:cxn>
                    <a:cxn ang="0">
                      <a:pos x="connsiteX127" y="connsiteY127"/>
                    </a:cxn>
                    <a:cxn ang="0">
                      <a:pos x="connsiteX128" y="connsiteY128"/>
                    </a:cxn>
                    <a:cxn ang="0">
                      <a:pos x="connsiteX129" y="connsiteY129"/>
                    </a:cxn>
                    <a:cxn ang="0">
                      <a:pos x="connsiteX130" y="connsiteY130"/>
                    </a:cxn>
                    <a:cxn ang="0">
                      <a:pos x="connsiteX131" y="connsiteY131"/>
                    </a:cxn>
                    <a:cxn ang="0">
                      <a:pos x="connsiteX132" y="connsiteY132"/>
                    </a:cxn>
                    <a:cxn ang="0">
                      <a:pos x="connsiteX133" y="connsiteY133"/>
                    </a:cxn>
                    <a:cxn ang="0">
                      <a:pos x="connsiteX134" y="connsiteY134"/>
                    </a:cxn>
                    <a:cxn ang="0">
                      <a:pos x="connsiteX135" y="connsiteY135"/>
                    </a:cxn>
                    <a:cxn ang="0">
                      <a:pos x="connsiteX136" y="connsiteY136"/>
                    </a:cxn>
                    <a:cxn ang="0">
                      <a:pos x="connsiteX137" y="connsiteY137"/>
                    </a:cxn>
                    <a:cxn ang="0">
                      <a:pos x="connsiteX138" y="connsiteY138"/>
                    </a:cxn>
                    <a:cxn ang="0">
                      <a:pos x="connsiteX139" y="connsiteY139"/>
                    </a:cxn>
                    <a:cxn ang="0">
                      <a:pos x="connsiteX140" y="connsiteY140"/>
                    </a:cxn>
                    <a:cxn ang="0">
                      <a:pos x="connsiteX141" y="connsiteY141"/>
                    </a:cxn>
                    <a:cxn ang="0">
                      <a:pos x="connsiteX142" y="connsiteY142"/>
                    </a:cxn>
                    <a:cxn ang="0">
                      <a:pos x="connsiteX143" y="connsiteY143"/>
                    </a:cxn>
                    <a:cxn ang="0">
                      <a:pos x="connsiteX144" y="connsiteY144"/>
                    </a:cxn>
                    <a:cxn ang="0">
                      <a:pos x="connsiteX145" y="connsiteY145"/>
                    </a:cxn>
                    <a:cxn ang="0">
                      <a:pos x="connsiteX146" y="connsiteY146"/>
                    </a:cxn>
                    <a:cxn ang="0">
                      <a:pos x="connsiteX147" y="connsiteY147"/>
                    </a:cxn>
                    <a:cxn ang="0">
                      <a:pos x="connsiteX148" y="connsiteY148"/>
                    </a:cxn>
                    <a:cxn ang="0">
                      <a:pos x="connsiteX149" y="connsiteY149"/>
                    </a:cxn>
                    <a:cxn ang="0">
                      <a:pos x="connsiteX150" y="connsiteY150"/>
                    </a:cxn>
                    <a:cxn ang="0">
                      <a:pos x="connsiteX151" y="connsiteY151"/>
                    </a:cxn>
                    <a:cxn ang="0">
                      <a:pos x="connsiteX152" y="connsiteY152"/>
                    </a:cxn>
                    <a:cxn ang="0">
                      <a:pos x="connsiteX153" y="connsiteY153"/>
                    </a:cxn>
                    <a:cxn ang="0">
                      <a:pos x="connsiteX154" y="connsiteY154"/>
                    </a:cxn>
                    <a:cxn ang="0">
                      <a:pos x="connsiteX155" y="connsiteY155"/>
                    </a:cxn>
                    <a:cxn ang="0">
                      <a:pos x="connsiteX156" y="connsiteY156"/>
                    </a:cxn>
                    <a:cxn ang="0">
                      <a:pos x="connsiteX157" y="connsiteY157"/>
                    </a:cxn>
                    <a:cxn ang="0">
                      <a:pos x="connsiteX158" y="connsiteY158"/>
                    </a:cxn>
                    <a:cxn ang="0">
                      <a:pos x="connsiteX159" y="connsiteY159"/>
                    </a:cxn>
                    <a:cxn ang="0">
                      <a:pos x="connsiteX160" y="connsiteY160"/>
                    </a:cxn>
                    <a:cxn ang="0">
                      <a:pos x="connsiteX161" y="connsiteY161"/>
                    </a:cxn>
                    <a:cxn ang="0">
                      <a:pos x="connsiteX162" y="connsiteY162"/>
                    </a:cxn>
                    <a:cxn ang="0">
                      <a:pos x="connsiteX163" y="connsiteY163"/>
                    </a:cxn>
                    <a:cxn ang="0">
                      <a:pos x="connsiteX164" y="connsiteY164"/>
                    </a:cxn>
                    <a:cxn ang="0">
                      <a:pos x="connsiteX165" y="connsiteY165"/>
                    </a:cxn>
                    <a:cxn ang="0">
                      <a:pos x="connsiteX166" y="connsiteY166"/>
                    </a:cxn>
                    <a:cxn ang="0">
                      <a:pos x="connsiteX167" y="connsiteY167"/>
                    </a:cxn>
                    <a:cxn ang="0">
                      <a:pos x="connsiteX168" y="connsiteY168"/>
                    </a:cxn>
                    <a:cxn ang="0">
                      <a:pos x="connsiteX169" y="connsiteY169"/>
                    </a:cxn>
                    <a:cxn ang="0">
                      <a:pos x="connsiteX170" y="connsiteY170"/>
                    </a:cxn>
                    <a:cxn ang="0">
                      <a:pos x="connsiteX171" y="connsiteY171"/>
                    </a:cxn>
                    <a:cxn ang="0">
                      <a:pos x="connsiteX172" y="connsiteY172"/>
                    </a:cxn>
                    <a:cxn ang="0">
                      <a:pos x="connsiteX173" y="connsiteY173"/>
                    </a:cxn>
                    <a:cxn ang="0">
                      <a:pos x="connsiteX174" y="connsiteY174"/>
                    </a:cxn>
                    <a:cxn ang="0">
                      <a:pos x="connsiteX175" y="connsiteY175"/>
                    </a:cxn>
                    <a:cxn ang="0">
                      <a:pos x="connsiteX176" y="connsiteY176"/>
                    </a:cxn>
                    <a:cxn ang="0">
                      <a:pos x="connsiteX177" y="connsiteY177"/>
                    </a:cxn>
                    <a:cxn ang="0">
                      <a:pos x="connsiteX178" y="connsiteY178"/>
                    </a:cxn>
                    <a:cxn ang="0">
                      <a:pos x="connsiteX179" y="connsiteY179"/>
                    </a:cxn>
                    <a:cxn ang="0">
                      <a:pos x="connsiteX180" y="connsiteY180"/>
                    </a:cxn>
                    <a:cxn ang="0">
                      <a:pos x="connsiteX181" y="connsiteY181"/>
                    </a:cxn>
                    <a:cxn ang="0">
                      <a:pos x="connsiteX182" y="connsiteY182"/>
                    </a:cxn>
                    <a:cxn ang="0">
                      <a:pos x="connsiteX183" y="connsiteY183"/>
                    </a:cxn>
                    <a:cxn ang="0">
                      <a:pos x="connsiteX184" y="connsiteY184"/>
                    </a:cxn>
                    <a:cxn ang="0">
                      <a:pos x="connsiteX185" y="connsiteY185"/>
                    </a:cxn>
                    <a:cxn ang="0">
                      <a:pos x="connsiteX186" y="connsiteY186"/>
                    </a:cxn>
                    <a:cxn ang="0">
                      <a:pos x="connsiteX187" y="connsiteY187"/>
                    </a:cxn>
                    <a:cxn ang="0">
                      <a:pos x="connsiteX188" y="connsiteY188"/>
                    </a:cxn>
                    <a:cxn ang="0">
                      <a:pos x="connsiteX189" y="connsiteY189"/>
                    </a:cxn>
                    <a:cxn ang="0">
                      <a:pos x="connsiteX190" y="connsiteY190"/>
                    </a:cxn>
                    <a:cxn ang="0">
                      <a:pos x="connsiteX191" y="connsiteY191"/>
                    </a:cxn>
                    <a:cxn ang="0">
                      <a:pos x="connsiteX192" y="connsiteY192"/>
                    </a:cxn>
                    <a:cxn ang="0">
                      <a:pos x="connsiteX193" y="connsiteY193"/>
                    </a:cxn>
                    <a:cxn ang="0">
                      <a:pos x="connsiteX194" y="connsiteY194"/>
                    </a:cxn>
                    <a:cxn ang="0">
                      <a:pos x="connsiteX195" y="connsiteY195"/>
                    </a:cxn>
                    <a:cxn ang="0">
                      <a:pos x="connsiteX196" y="connsiteY196"/>
                    </a:cxn>
                    <a:cxn ang="0">
                      <a:pos x="connsiteX197" y="connsiteY197"/>
                    </a:cxn>
                    <a:cxn ang="0">
                      <a:pos x="connsiteX198" y="connsiteY198"/>
                    </a:cxn>
                    <a:cxn ang="0">
                      <a:pos x="connsiteX199" y="connsiteY199"/>
                    </a:cxn>
                    <a:cxn ang="0">
                      <a:pos x="connsiteX200" y="connsiteY200"/>
                    </a:cxn>
                    <a:cxn ang="0">
                      <a:pos x="connsiteX201" y="connsiteY201"/>
                    </a:cxn>
                    <a:cxn ang="0">
                      <a:pos x="connsiteX202" y="connsiteY202"/>
                    </a:cxn>
                    <a:cxn ang="0">
                      <a:pos x="connsiteX203" y="connsiteY203"/>
                    </a:cxn>
                    <a:cxn ang="0">
                      <a:pos x="connsiteX204" y="connsiteY204"/>
                    </a:cxn>
                    <a:cxn ang="0">
                      <a:pos x="connsiteX205" y="connsiteY205"/>
                    </a:cxn>
                    <a:cxn ang="0">
                      <a:pos x="connsiteX206" y="connsiteY206"/>
                    </a:cxn>
                    <a:cxn ang="0">
                      <a:pos x="connsiteX207" y="connsiteY207"/>
                    </a:cxn>
                    <a:cxn ang="0">
                      <a:pos x="connsiteX208" y="connsiteY208"/>
                    </a:cxn>
                    <a:cxn ang="0">
                      <a:pos x="connsiteX209" y="connsiteY209"/>
                    </a:cxn>
                    <a:cxn ang="0">
                      <a:pos x="connsiteX210" y="connsiteY210"/>
                    </a:cxn>
                    <a:cxn ang="0">
                      <a:pos x="connsiteX211" y="connsiteY211"/>
                    </a:cxn>
                    <a:cxn ang="0">
                      <a:pos x="connsiteX212" y="connsiteY212"/>
                    </a:cxn>
                    <a:cxn ang="0">
                      <a:pos x="connsiteX213" y="connsiteY213"/>
                    </a:cxn>
                    <a:cxn ang="0">
                      <a:pos x="connsiteX214" y="connsiteY214"/>
                    </a:cxn>
                    <a:cxn ang="0">
                      <a:pos x="connsiteX215" y="connsiteY215"/>
                    </a:cxn>
                    <a:cxn ang="0">
                      <a:pos x="connsiteX216" y="connsiteY216"/>
                    </a:cxn>
                    <a:cxn ang="0">
                      <a:pos x="connsiteX217" y="connsiteY217"/>
                    </a:cxn>
                    <a:cxn ang="0">
                      <a:pos x="connsiteX218" y="connsiteY218"/>
                    </a:cxn>
                    <a:cxn ang="0">
                      <a:pos x="connsiteX219" y="connsiteY219"/>
                    </a:cxn>
                    <a:cxn ang="0">
                      <a:pos x="connsiteX220" y="connsiteY220"/>
                    </a:cxn>
                    <a:cxn ang="0">
                      <a:pos x="connsiteX221" y="connsiteY221"/>
                    </a:cxn>
                    <a:cxn ang="0">
                      <a:pos x="connsiteX222" y="connsiteY222"/>
                    </a:cxn>
                    <a:cxn ang="0">
                      <a:pos x="connsiteX223" y="connsiteY223"/>
                    </a:cxn>
                    <a:cxn ang="0">
                      <a:pos x="connsiteX224" y="connsiteY224"/>
                    </a:cxn>
                    <a:cxn ang="0">
                      <a:pos x="connsiteX225" y="connsiteY225"/>
                    </a:cxn>
                    <a:cxn ang="0">
                      <a:pos x="connsiteX226" y="connsiteY226"/>
                    </a:cxn>
                    <a:cxn ang="0">
                      <a:pos x="connsiteX227" y="connsiteY227"/>
                    </a:cxn>
                    <a:cxn ang="0">
                      <a:pos x="connsiteX228" y="connsiteY228"/>
                    </a:cxn>
                    <a:cxn ang="0">
                      <a:pos x="connsiteX229" y="connsiteY229"/>
                    </a:cxn>
                    <a:cxn ang="0">
                      <a:pos x="connsiteX230" y="connsiteY230"/>
                    </a:cxn>
                    <a:cxn ang="0">
                      <a:pos x="connsiteX231" y="connsiteY231"/>
                    </a:cxn>
                    <a:cxn ang="0">
                      <a:pos x="connsiteX232" y="connsiteY232"/>
                    </a:cxn>
                    <a:cxn ang="0">
                      <a:pos x="connsiteX233" y="connsiteY233"/>
                    </a:cxn>
                    <a:cxn ang="0">
                      <a:pos x="connsiteX234" y="connsiteY234"/>
                    </a:cxn>
                    <a:cxn ang="0">
                      <a:pos x="connsiteX235" y="connsiteY235"/>
                    </a:cxn>
                    <a:cxn ang="0">
                      <a:pos x="connsiteX236" y="connsiteY236"/>
                    </a:cxn>
                    <a:cxn ang="0">
                      <a:pos x="connsiteX237" y="connsiteY237"/>
                    </a:cxn>
                    <a:cxn ang="0">
                      <a:pos x="connsiteX238" y="connsiteY238"/>
                    </a:cxn>
                    <a:cxn ang="0">
                      <a:pos x="connsiteX239" y="connsiteY239"/>
                    </a:cxn>
                    <a:cxn ang="0">
                      <a:pos x="connsiteX240" y="connsiteY240"/>
                    </a:cxn>
                    <a:cxn ang="0">
                      <a:pos x="connsiteX241" y="connsiteY241"/>
                    </a:cxn>
                    <a:cxn ang="0">
                      <a:pos x="connsiteX242" y="connsiteY242"/>
                    </a:cxn>
                    <a:cxn ang="0">
                      <a:pos x="connsiteX243" y="connsiteY243"/>
                    </a:cxn>
                    <a:cxn ang="0">
                      <a:pos x="connsiteX244" y="connsiteY244"/>
                    </a:cxn>
                    <a:cxn ang="0">
                      <a:pos x="connsiteX245" y="connsiteY245"/>
                    </a:cxn>
                    <a:cxn ang="0">
                      <a:pos x="connsiteX246" y="connsiteY246"/>
                    </a:cxn>
                    <a:cxn ang="0">
                      <a:pos x="connsiteX247" y="connsiteY247"/>
                    </a:cxn>
                    <a:cxn ang="0">
                      <a:pos x="connsiteX248" y="connsiteY248"/>
                    </a:cxn>
                    <a:cxn ang="0">
                      <a:pos x="connsiteX249" y="connsiteY249"/>
                    </a:cxn>
                    <a:cxn ang="0">
                      <a:pos x="connsiteX250" y="connsiteY250"/>
                    </a:cxn>
                    <a:cxn ang="0">
                      <a:pos x="connsiteX251" y="connsiteY251"/>
                    </a:cxn>
                    <a:cxn ang="0">
                      <a:pos x="connsiteX252" y="connsiteY252"/>
                    </a:cxn>
                    <a:cxn ang="0">
                      <a:pos x="connsiteX253" y="connsiteY253"/>
                    </a:cxn>
                    <a:cxn ang="0">
                      <a:pos x="connsiteX254" y="connsiteY254"/>
                    </a:cxn>
                    <a:cxn ang="0">
                      <a:pos x="connsiteX255" y="connsiteY255"/>
                    </a:cxn>
                    <a:cxn ang="0">
                      <a:pos x="connsiteX256" y="connsiteY256"/>
                    </a:cxn>
                    <a:cxn ang="0">
                      <a:pos x="connsiteX257" y="connsiteY257"/>
                    </a:cxn>
                    <a:cxn ang="0">
                      <a:pos x="connsiteX258" y="connsiteY258"/>
                    </a:cxn>
                    <a:cxn ang="0">
                      <a:pos x="connsiteX259" y="connsiteY259"/>
                    </a:cxn>
                    <a:cxn ang="0">
                      <a:pos x="connsiteX260" y="connsiteY260"/>
                    </a:cxn>
                    <a:cxn ang="0">
                      <a:pos x="connsiteX261" y="connsiteY261"/>
                    </a:cxn>
                    <a:cxn ang="0">
                      <a:pos x="connsiteX262" y="connsiteY262"/>
                    </a:cxn>
                    <a:cxn ang="0">
                      <a:pos x="connsiteX263" y="connsiteY263"/>
                    </a:cxn>
                  </a:cxnLst>
                  <a:rect l="l" t="t" r="r" b="b"/>
                  <a:pathLst>
                    <a:path w="413878" h="417711">
                      <a:moveTo>
                        <a:pt x="416944" y="208089"/>
                      </a:moveTo>
                      <a:cubicBezTo>
                        <a:pt x="416944" y="163252"/>
                        <a:pt x="402382" y="119948"/>
                        <a:pt x="375940" y="84309"/>
                      </a:cubicBezTo>
                      <a:lnTo>
                        <a:pt x="376323" y="83926"/>
                      </a:lnTo>
                      <a:lnTo>
                        <a:pt x="367509" y="73579"/>
                      </a:lnTo>
                      <a:lnTo>
                        <a:pt x="355246" y="59016"/>
                      </a:lnTo>
                      <a:lnTo>
                        <a:pt x="354479" y="59783"/>
                      </a:lnTo>
                      <a:cubicBezTo>
                        <a:pt x="315774" y="21460"/>
                        <a:pt x="263273" y="0"/>
                        <a:pt x="208472" y="0"/>
                      </a:cubicBezTo>
                      <a:cubicBezTo>
                        <a:pt x="153288" y="0"/>
                        <a:pt x="100787" y="21844"/>
                        <a:pt x="62082" y="60166"/>
                      </a:cubicBezTo>
                      <a:lnTo>
                        <a:pt x="61315" y="59399"/>
                      </a:lnTo>
                      <a:lnTo>
                        <a:pt x="49052" y="73962"/>
                      </a:lnTo>
                      <a:cubicBezTo>
                        <a:pt x="49052" y="73962"/>
                        <a:pt x="49052" y="73962"/>
                        <a:pt x="49052" y="73962"/>
                      </a:cubicBezTo>
                      <a:lnTo>
                        <a:pt x="40238" y="84309"/>
                      </a:lnTo>
                      <a:lnTo>
                        <a:pt x="40621" y="84692"/>
                      </a:lnTo>
                      <a:cubicBezTo>
                        <a:pt x="14562" y="120332"/>
                        <a:pt x="0" y="163636"/>
                        <a:pt x="0" y="208089"/>
                      </a:cubicBezTo>
                      <a:cubicBezTo>
                        <a:pt x="0" y="252543"/>
                        <a:pt x="14179" y="295464"/>
                        <a:pt x="40238" y="331103"/>
                      </a:cubicBezTo>
                      <a:lnTo>
                        <a:pt x="39855" y="331486"/>
                      </a:lnTo>
                      <a:lnTo>
                        <a:pt x="48669" y="341833"/>
                      </a:lnTo>
                      <a:lnTo>
                        <a:pt x="60932" y="356396"/>
                      </a:lnTo>
                      <a:lnTo>
                        <a:pt x="61699" y="355629"/>
                      </a:lnTo>
                      <a:cubicBezTo>
                        <a:pt x="97338" y="391269"/>
                        <a:pt x="144857" y="412729"/>
                        <a:pt x="195443" y="415795"/>
                      </a:cubicBezTo>
                      <a:cubicBezTo>
                        <a:pt x="196592" y="416562"/>
                        <a:pt x="197359" y="417328"/>
                        <a:pt x="198125" y="418094"/>
                      </a:cubicBezTo>
                      <a:lnTo>
                        <a:pt x="200041" y="415795"/>
                      </a:lnTo>
                      <a:cubicBezTo>
                        <a:pt x="202724" y="415795"/>
                        <a:pt x="205790" y="416178"/>
                        <a:pt x="208472" y="416178"/>
                      </a:cubicBezTo>
                      <a:cubicBezTo>
                        <a:pt x="211155" y="416178"/>
                        <a:pt x="214220" y="416178"/>
                        <a:pt x="216903" y="415795"/>
                      </a:cubicBezTo>
                      <a:lnTo>
                        <a:pt x="218819" y="418094"/>
                      </a:lnTo>
                      <a:cubicBezTo>
                        <a:pt x="219586" y="417328"/>
                        <a:pt x="220735" y="416562"/>
                        <a:pt x="221502" y="415795"/>
                      </a:cubicBezTo>
                      <a:cubicBezTo>
                        <a:pt x="271704" y="412729"/>
                        <a:pt x="318840" y="391269"/>
                        <a:pt x="354863" y="356013"/>
                      </a:cubicBezTo>
                      <a:lnTo>
                        <a:pt x="355629" y="356779"/>
                      </a:lnTo>
                      <a:lnTo>
                        <a:pt x="367892" y="342217"/>
                      </a:lnTo>
                      <a:lnTo>
                        <a:pt x="376706" y="331870"/>
                      </a:lnTo>
                      <a:lnTo>
                        <a:pt x="376323" y="331486"/>
                      </a:lnTo>
                      <a:cubicBezTo>
                        <a:pt x="402765" y="296230"/>
                        <a:pt x="416944" y="252543"/>
                        <a:pt x="416944" y="208089"/>
                      </a:cubicBezTo>
                      <a:close/>
                      <a:moveTo>
                        <a:pt x="350264" y="303128"/>
                      </a:moveTo>
                      <a:cubicBezTo>
                        <a:pt x="348731" y="301595"/>
                        <a:pt x="347198" y="300062"/>
                        <a:pt x="345282" y="298913"/>
                      </a:cubicBezTo>
                      <a:cubicBezTo>
                        <a:pt x="344132" y="297763"/>
                        <a:pt x="342983" y="296997"/>
                        <a:pt x="341833" y="295847"/>
                      </a:cubicBezTo>
                      <a:cubicBezTo>
                        <a:pt x="340300" y="294314"/>
                        <a:pt x="338384" y="293164"/>
                        <a:pt x="336851" y="292015"/>
                      </a:cubicBezTo>
                      <a:cubicBezTo>
                        <a:pt x="335702" y="291248"/>
                        <a:pt x="334552" y="290099"/>
                        <a:pt x="333402" y="289332"/>
                      </a:cubicBezTo>
                      <a:cubicBezTo>
                        <a:pt x="331869" y="288182"/>
                        <a:pt x="329953" y="286650"/>
                        <a:pt x="328420" y="285500"/>
                      </a:cubicBezTo>
                      <a:cubicBezTo>
                        <a:pt x="327271" y="284734"/>
                        <a:pt x="326121" y="283967"/>
                        <a:pt x="324971" y="282817"/>
                      </a:cubicBezTo>
                      <a:cubicBezTo>
                        <a:pt x="323055" y="281668"/>
                        <a:pt x="321139" y="280518"/>
                        <a:pt x="319223" y="279368"/>
                      </a:cubicBezTo>
                      <a:cubicBezTo>
                        <a:pt x="318073" y="278602"/>
                        <a:pt x="316924" y="277835"/>
                        <a:pt x="315774" y="277069"/>
                      </a:cubicBezTo>
                      <a:cubicBezTo>
                        <a:pt x="315774" y="277069"/>
                        <a:pt x="315391" y="276686"/>
                        <a:pt x="315391" y="276686"/>
                      </a:cubicBezTo>
                      <a:cubicBezTo>
                        <a:pt x="320373" y="260590"/>
                        <a:pt x="323438" y="242962"/>
                        <a:pt x="324971" y="224568"/>
                      </a:cubicBezTo>
                      <a:lnTo>
                        <a:pt x="384754" y="224568"/>
                      </a:lnTo>
                      <a:cubicBezTo>
                        <a:pt x="382071" y="254076"/>
                        <a:pt x="371724" y="282817"/>
                        <a:pt x="355246" y="307344"/>
                      </a:cubicBezTo>
                      <a:cubicBezTo>
                        <a:pt x="354863" y="306960"/>
                        <a:pt x="354479" y="306577"/>
                        <a:pt x="354096" y="306194"/>
                      </a:cubicBezTo>
                      <a:cubicBezTo>
                        <a:pt x="352180" y="305044"/>
                        <a:pt x="351414" y="303895"/>
                        <a:pt x="350264" y="303128"/>
                      </a:cubicBezTo>
                      <a:close/>
                      <a:moveTo>
                        <a:pt x="80476" y="291248"/>
                      </a:moveTo>
                      <a:cubicBezTo>
                        <a:pt x="78943" y="292398"/>
                        <a:pt x="77411" y="293931"/>
                        <a:pt x="75495" y="295080"/>
                      </a:cubicBezTo>
                      <a:cubicBezTo>
                        <a:pt x="74345" y="296230"/>
                        <a:pt x="73195" y="296997"/>
                        <a:pt x="72045" y="298146"/>
                      </a:cubicBezTo>
                      <a:cubicBezTo>
                        <a:pt x="70513" y="299679"/>
                        <a:pt x="68980" y="300829"/>
                        <a:pt x="67447" y="302362"/>
                      </a:cubicBezTo>
                      <a:cubicBezTo>
                        <a:pt x="66297" y="303511"/>
                        <a:pt x="65148" y="304278"/>
                        <a:pt x="63998" y="305427"/>
                      </a:cubicBezTo>
                      <a:cubicBezTo>
                        <a:pt x="63615" y="305811"/>
                        <a:pt x="63231" y="306194"/>
                        <a:pt x="62848" y="306577"/>
                      </a:cubicBezTo>
                      <a:cubicBezTo>
                        <a:pt x="46370" y="282051"/>
                        <a:pt x="36023" y="253693"/>
                        <a:pt x="33340" y="224184"/>
                      </a:cubicBezTo>
                      <a:lnTo>
                        <a:pt x="93123" y="224184"/>
                      </a:lnTo>
                      <a:cubicBezTo>
                        <a:pt x="94272" y="242579"/>
                        <a:pt x="97721" y="259824"/>
                        <a:pt x="102320" y="275919"/>
                      </a:cubicBezTo>
                      <a:cubicBezTo>
                        <a:pt x="101937" y="275919"/>
                        <a:pt x="101937" y="276303"/>
                        <a:pt x="101554" y="276303"/>
                      </a:cubicBezTo>
                      <a:cubicBezTo>
                        <a:pt x="100404" y="277069"/>
                        <a:pt x="99254" y="277835"/>
                        <a:pt x="98105" y="278602"/>
                      </a:cubicBezTo>
                      <a:cubicBezTo>
                        <a:pt x="96188" y="279752"/>
                        <a:pt x="94272" y="280901"/>
                        <a:pt x="92739" y="282051"/>
                      </a:cubicBezTo>
                      <a:cubicBezTo>
                        <a:pt x="91590" y="282817"/>
                        <a:pt x="90440" y="283584"/>
                        <a:pt x="88907" y="284734"/>
                      </a:cubicBezTo>
                      <a:cubicBezTo>
                        <a:pt x="87374" y="285883"/>
                        <a:pt x="85458" y="287033"/>
                        <a:pt x="83925" y="288566"/>
                      </a:cubicBezTo>
                      <a:cubicBezTo>
                        <a:pt x="82776" y="289715"/>
                        <a:pt x="81626" y="290482"/>
                        <a:pt x="80476" y="291248"/>
                      </a:cubicBezTo>
                      <a:close/>
                      <a:moveTo>
                        <a:pt x="64381" y="110368"/>
                      </a:moveTo>
                      <a:cubicBezTo>
                        <a:pt x="65531" y="111517"/>
                        <a:pt x="66680" y="112284"/>
                        <a:pt x="67447" y="113434"/>
                      </a:cubicBezTo>
                      <a:cubicBezTo>
                        <a:pt x="68980" y="114966"/>
                        <a:pt x="70513" y="116499"/>
                        <a:pt x="72429" y="117649"/>
                      </a:cubicBezTo>
                      <a:cubicBezTo>
                        <a:pt x="73578" y="118799"/>
                        <a:pt x="74728" y="119565"/>
                        <a:pt x="75878" y="120715"/>
                      </a:cubicBezTo>
                      <a:cubicBezTo>
                        <a:pt x="77411" y="122248"/>
                        <a:pt x="79327" y="123397"/>
                        <a:pt x="80860" y="124547"/>
                      </a:cubicBezTo>
                      <a:cubicBezTo>
                        <a:pt x="82009" y="125313"/>
                        <a:pt x="83159" y="126463"/>
                        <a:pt x="84309" y="127230"/>
                      </a:cubicBezTo>
                      <a:cubicBezTo>
                        <a:pt x="85841" y="128379"/>
                        <a:pt x="87758" y="129912"/>
                        <a:pt x="89674" y="131062"/>
                      </a:cubicBezTo>
                      <a:cubicBezTo>
                        <a:pt x="90823" y="131828"/>
                        <a:pt x="91973" y="132595"/>
                        <a:pt x="93123" y="133361"/>
                      </a:cubicBezTo>
                      <a:cubicBezTo>
                        <a:pt x="95039" y="134511"/>
                        <a:pt x="96955" y="135660"/>
                        <a:pt x="98871" y="136810"/>
                      </a:cubicBezTo>
                      <a:cubicBezTo>
                        <a:pt x="100021" y="137577"/>
                        <a:pt x="101170" y="138343"/>
                        <a:pt x="102320" y="139109"/>
                      </a:cubicBezTo>
                      <a:cubicBezTo>
                        <a:pt x="102703" y="139109"/>
                        <a:pt x="102703" y="139493"/>
                        <a:pt x="103086" y="139493"/>
                      </a:cubicBezTo>
                      <a:cubicBezTo>
                        <a:pt x="97721" y="156738"/>
                        <a:pt x="94656" y="173983"/>
                        <a:pt x="93506" y="191994"/>
                      </a:cubicBezTo>
                      <a:lnTo>
                        <a:pt x="33723" y="191994"/>
                      </a:lnTo>
                      <a:cubicBezTo>
                        <a:pt x="36406" y="162486"/>
                        <a:pt x="46753" y="133744"/>
                        <a:pt x="63231" y="109218"/>
                      </a:cubicBezTo>
                      <a:cubicBezTo>
                        <a:pt x="63615" y="109601"/>
                        <a:pt x="63998" y="109985"/>
                        <a:pt x="64381" y="110368"/>
                      </a:cubicBezTo>
                      <a:close/>
                      <a:moveTo>
                        <a:pt x="336851" y="124164"/>
                      </a:moveTo>
                      <a:cubicBezTo>
                        <a:pt x="338384" y="123014"/>
                        <a:pt x="340300" y="121481"/>
                        <a:pt x="341833" y="120332"/>
                      </a:cubicBezTo>
                      <a:cubicBezTo>
                        <a:pt x="342983" y="119565"/>
                        <a:pt x="344132" y="118415"/>
                        <a:pt x="345282" y="117266"/>
                      </a:cubicBezTo>
                      <a:cubicBezTo>
                        <a:pt x="346815" y="115733"/>
                        <a:pt x="348348" y="114200"/>
                        <a:pt x="350264" y="113050"/>
                      </a:cubicBezTo>
                      <a:cubicBezTo>
                        <a:pt x="351414" y="111901"/>
                        <a:pt x="352563" y="111134"/>
                        <a:pt x="353330" y="109985"/>
                      </a:cubicBezTo>
                      <a:cubicBezTo>
                        <a:pt x="353713" y="109601"/>
                        <a:pt x="354096" y="109218"/>
                        <a:pt x="354479" y="108835"/>
                      </a:cubicBezTo>
                      <a:cubicBezTo>
                        <a:pt x="371341" y="133744"/>
                        <a:pt x="381688" y="162103"/>
                        <a:pt x="384371" y="191994"/>
                      </a:cubicBezTo>
                      <a:lnTo>
                        <a:pt x="324588" y="191994"/>
                      </a:lnTo>
                      <a:cubicBezTo>
                        <a:pt x="323438" y="173983"/>
                        <a:pt x="320373" y="156354"/>
                        <a:pt x="315008" y="139109"/>
                      </a:cubicBezTo>
                      <a:cubicBezTo>
                        <a:pt x="315008" y="139109"/>
                        <a:pt x="315391" y="139109"/>
                        <a:pt x="315391" y="138726"/>
                      </a:cubicBezTo>
                      <a:cubicBezTo>
                        <a:pt x="316541" y="137960"/>
                        <a:pt x="317690" y="137193"/>
                        <a:pt x="318840" y="136427"/>
                      </a:cubicBezTo>
                      <a:cubicBezTo>
                        <a:pt x="320756" y="135277"/>
                        <a:pt x="322672" y="134127"/>
                        <a:pt x="324205" y="132978"/>
                      </a:cubicBezTo>
                      <a:cubicBezTo>
                        <a:pt x="325355" y="132211"/>
                        <a:pt x="326504" y="131445"/>
                        <a:pt x="327654" y="130295"/>
                      </a:cubicBezTo>
                      <a:cubicBezTo>
                        <a:pt x="329570" y="129146"/>
                        <a:pt x="331103" y="127996"/>
                        <a:pt x="333019" y="126463"/>
                      </a:cubicBezTo>
                      <a:cubicBezTo>
                        <a:pt x="334169" y="126080"/>
                        <a:pt x="335702" y="125313"/>
                        <a:pt x="336851" y="124164"/>
                      </a:cubicBezTo>
                      <a:close/>
                      <a:moveTo>
                        <a:pt x="271704" y="124547"/>
                      </a:moveTo>
                      <a:cubicBezTo>
                        <a:pt x="270171" y="125313"/>
                        <a:pt x="268255" y="125697"/>
                        <a:pt x="266722" y="126463"/>
                      </a:cubicBezTo>
                      <a:cubicBezTo>
                        <a:pt x="265572" y="126846"/>
                        <a:pt x="264039" y="127230"/>
                        <a:pt x="262890" y="127613"/>
                      </a:cubicBezTo>
                      <a:cubicBezTo>
                        <a:pt x="261357" y="127996"/>
                        <a:pt x="259441" y="128762"/>
                        <a:pt x="257908" y="129146"/>
                      </a:cubicBezTo>
                      <a:cubicBezTo>
                        <a:pt x="256758" y="129529"/>
                        <a:pt x="255225" y="129912"/>
                        <a:pt x="254075" y="130295"/>
                      </a:cubicBezTo>
                      <a:cubicBezTo>
                        <a:pt x="252543" y="130678"/>
                        <a:pt x="250626" y="131062"/>
                        <a:pt x="249094" y="131445"/>
                      </a:cubicBezTo>
                      <a:cubicBezTo>
                        <a:pt x="247944" y="131828"/>
                        <a:pt x="246411" y="132211"/>
                        <a:pt x="245261" y="132211"/>
                      </a:cubicBezTo>
                      <a:cubicBezTo>
                        <a:pt x="243345" y="132595"/>
                        <a:pt x="241812" y="132978"/>
                        <a:pt x="239896" y="133361"/>
                      </a:cubicBezTo>
                      <a:cubicBezTo>
                        <a:pt x="238747" y="133744"/>
                        <a:pt x="237214" y="133744"/>
                        <a:pt x="236064" y="134127"/>
                      </a:cubicBezTo>
                      <a:cubicBezTo>
                        <a:pt x="234148" y="134511"/>
                        <a:pt x="232232" y="134511"/>
                        <a:pt x="230699" y="134894"/>
                      </a:cubicBezTo>
                      <a:cubicBezTo>
                        <a:pt x="229549" y="134894"/>
                        <a:pt x="228400" y="135277"/>
                        <a:pt x="227250" y="135277"/>
                      </a:cubicBezTo>
                      <a:cubicBezTo>
                        <a:pt x="226484" y="135277"/>
                        <a:pt x="225717" y="135277"/>
                        <a:pt x="224951" y="135277"/>
                      </a:cubicBezTo>
                      <a:lnTo>
                        <a:pt x="224951" y="52501"/>
                      </a:lnTo>
                      <a:cubicBezTo>
                        <a:pt x="246794" y="74728"/>
                        <a:pt x="263273" y="98488"/>
                        <a:pt x="274769" y="123397"/>
                      </a:cubicBezTo>
                      <a:cubicBezTo>
                        <a:pt x="273620" y="123781"/>
                        <a:pt x="272470" y="124164"/>
                        <a:pt x="271704" y="124547"/>
                      </a:cubicBezTo>
                      <a:close/>
                      <a:moveTo>
                        <a:pt x="192760" y="135660"/>
                      </a:moveTo>
                      <a:cubicBezTo>
                        <a:pt x="191994" y="135660"/>
                        <a:pt x="190844" y="135660"/>
                        <a:pt x="190078" y="135277"/>
                      </a:cubicBezTo>
                      <a:cubicBezTo>
                        <a:pt x="188928" y="135277"/>
                        <a:pt x="187778" y="134894"/>
                        <a:pt x="186629" y="134894"/>
                      </a:cubicBezTo>
                      <a:cubicBezTo>
                        <a:pt x="184712" y="134511"/>
                        <a:pt x="182796" y="134511"/>
                        <a:pt x="181263" y="134127"/>
                      </a:cubicBezTo>
                      <a:cubicBezTo>
                        <a:pt x="180114" y="133744"/>
                        <a:pt x="178581" y="133744"/>
                        <a:pt x="177431" y="133361"/>
                      </a:cubicBezTo>
                      <a:cubicBezTo>
                        <a:pt x="175515" y="132978"/>
                        <a:pt x="173982" y="132595"/>
                        <a:pt x="172066" y="132211"/>
                      </a:cubicBezTo>
                      <a:cubicBezTo>
                        <a:pt x="170917" y="131828"/>
                        <a:pt x="169384" y="131828"/>
                        <a:pt x="168234" y="131445"/>
                      </a:cubicBezTo>
                      <a:cubicBezTo>
                        <a:pt x="166701" y="131062"/>
                        <a:pt x="164785" y="130678"/>
                        <a:pt x="163252" y="130295"/>
                      </a:cubicBezTo>
                      <a:cubicBezTo>
                        <a:pt x="162102" y="129912"/>
                        <a:pt x="160570" y="129529"/>
                        <a:pt x="159420" y="129146"/>
                      </a:cubicBezTo>
                      <a:cubicBezTo>
                        <a:pt x="157887" y="128762"/>
                        <a:pt x="155971" y="127996"/>
                        <a:pt x="154438" y="127613"/>
                      </a:cubicBezTo>
                      <a:cubicBezTo>
                        <a:pt x="153288" y="127230"/>
                        <a:pt x="152139" y="126846"/>
                        <a:pt x="150606" y="126463"/>
                      </a:cubicBezTo>
                      <a:cubicBezTo>
                        <a:pt x="149073" y="125697"/>
                        <a:pt x="147157" y="125313"/>
                        <a:pt x="145624" y="124547"/>
                      </a:cubicBezTo>
                      <a:cubicBezTo>
                        <a:pt x="144857" y="124164"/>
                        <a:pt x="144091" y="123781"/>
                        <a:pt x="142941" y="123397"/>
                      </a:cubicBezTo>
                      <a:cubicBezTo>
                        <a:pt x="154438" y="98488"/>
                        <a:pt x="170917" y="74728"/>
                        <a:pt x="192760" y="52501"/>
                      </a:cubicBezTo>
                      <a:lnTo>
                        <a:pt x="192760" y="135660"/>
                      </a:lnTo>
                      <a:close/>
                      <a:moveTo>
                        <a:pt x="134127" y="154822"/>
                      </a:moveTo>
                      <a:cubicBezTo>
                        <a:pt x="136427" y="155588"/>
                        <a:pt x="138343" y="156354"/>
                        <a:pt x="140642" y="157121"/>
                      </a:cubicBezTo>
                      <a:cubicBezTo>
                        <a:pt x="141792" y="157504"/>
                        <a:pt x="143325" y="157887"/>
                        <a:pt x="144474" y="158270"/>
                      </a:cubicBezTo>
                      <a:cubicBezTo>
                        <a:pt x="146390" y="159037"/>
                        <a:pt x="148690" y="159420"/>
                        <a:pt x="150606" y="160187"/>
                      </a:cubicBezTo>
                      <a:cubicBezTo>
                        <a:pt x="152139" y="160570"/>
                        <a:pt x="153288" y="160953"/>
                        <a:pt x="154821" y="161336"/>
                      </a:cubicBezTo>
                      <a:cubicBezTo>
                        <a:pt x="156737" y="161719"/>
                        <a:pt x="159037" y="162486"/>
                        <a:pt x="160953" y="162869"/>
                      </a:cubicBezTo>
                      <a:cubicBezTo>
                        <a:pt x="162486" y="163252"/>
                        <a:pt x="164019" y="163636"/>
                        <a:pt x="165168" y="164019"/>
                      </a:cubicBezTo>
                      <a:cubicBezTo>
                        <a:pt x="167084" y="164402"/>
                        <a:pt x="169384" y="164785"/>
                        <a:pt x="171300" y="165168"/>
                      </a:cubicBezTo>
                      <a:cubicBezTo>
                        <a:pt x="172833" y="165552"/>
                        <a:pt x="174366" y="165552"/>
                        <a:pt x="175515" y="165935"/>
                      </a:cubicBezTo>
                      <a:cubicBezTo>
                        <a:pt x="177814" y="166318"/>
                        <a:pt x="179731" y="166701"/>
                        <a:pt x="182030" y="166701"/>
                      </a:cubicBezTo>
                      <a:cubicBezTo>
                        <a:pt x="183563" y="166701"/>
                        <a:pt x="184712" y="167085"/>
                        <a:pt x="186245" y="167085"/>
                      </a:cubicBezTo>
                      <a:cubicBezTo>
                        <a:pt x="188161" y="167468"/>
                        <a:pt x="190078" y="167468"/>
                        <a:pt x="192377" y="167468"/>
                      </a:cubicBezTo>
                      <a:lnTo>
                        <a:pt x="192377" y="191611"/>
                      </a:lnTo>
                      <a:lnTo>
                        <a:pt x="124930" y="191611"/>
                      </a:lnTo>
                      <a:cubicBezTo>
                        <a:pt x="126080" y="178581"/>
                        <a:pt x="127996" y="165935"/>
                        <a:pt x="131445" y="153289"/>
                      </a:cubicBezTo>
                      <a:cubicBezTo>
                        <a:pt x="132594" y="154055"/>
                        <a:pt x="133361" y="154438"/>
                        <a:pt x="134127" y="154822"/>
                      </a:cubicBezTo>
                      <a:close/>
                      <a:moveTo>
                        <a:pt x="192760" y="224184"/>
                      </a:moveTo>
                      <a:lnTo>
                        <a:pt x="192760" y="247944"/>
                      </a:lnTo>
                      <a:cubicBezTo>
                        <a:pt x="190844" y="247944"/>
                        <a:pt x="188928" y="248327"/>
                        <a:pt x="186629" y="248327"/>
                      </a:cubicBezTo>
                      <a:cubicBezTo>
                        <a:pt x="185096" y="248327"/>
                        <a:pt x="183946" y="248711"/>
                        <a:pt x="182413" y="248711"/>
                      </a:cubicBezTo>
                      <a:cubicBezTo>
                        <a:pt x="180114" y="249094"/>
                        <a:pt x="178198" y="249094"/>
                        <a:pt x="175898" y="249477"/>
                      </a:cubicBezTo>
                      <a:cubicBezTo>
                        <a:pt x="174366" y="249860"/>
                        <a:pt x="172833" y="249860"/>
                        <a:pt x="171683" y="250244"/>
                      </a:cubicBezTo>
                      <a:cubicBezTo>
                        <a:pt x="169767" y="250627"/>
                        <a:pt x="167468" y="251010"/>
                        <a:pt x="165551" y="251393"/>
                      </a:cubicBezTo>
                      <a:cubicBezTo>
                        <a:pt x="164019" y="251776"/>
                        <a:pt x="162486" y="252160"/>
                        <a:pt x="161336" y="252543"/>
                      </a:cubicBezTo>
                      <a:cubicBezTo>
                        <a:pt x="159420" y="252926"/>
                        <a:pt x="157121" y="253693"/>
                        <a:pt x="155204" y="254076"/>
                      </a:cubicBezTo>
                      <a:cubicBezTo>
                        <a:pt x="153672" y="254459"/>
                        <a:pt x="152522" y="254842"/>
                        <a:pt x="150989" y="255225"/>
                      </a:cubicBezTo>
                      <a:cubicBezTo>
                        <a:pt x="149073" y="255992"/>
                        <a:pt x="146774" y="256375"/>
                        <a:pt x="144857" y="257142"/>
                      </a:cubicBezTo>
                      <a:cubicBezTo>
                        <a:pt x="143325" y="257525"/>
                        <a:pt x="142175" y="257908"/>
                        <a:pt x="140642" y="258291"/>
                      </a:cubicBezTo>
                      <a:cubicBezTo>
                        <a:pt x="138343" y="259058"/>
                        <a:pt x="136427" y="259824"/>
                        <a:pt x="134127" y="260590"/>
                      </a:cubicBezTo>
                      <a:cubicBezTo>
                        <a:pt x="133361" y="260974"/>
                        <a:pt x="132978" y="260974"/>
                        <a:pt x="132211" y="261357"/>
                      </a:cubicBezTo>
                      <a:cubicBezTo>
                        <a:pt x="129145" y="249477"/>
                        <a:pt x="126846" y="236831"/>
                        <a:pt x="125696" y="223801"/>
                      </a:cubicBezTo>
                      <a:lnTo>
                        <a:pt x="192760" y="223801"/>
                      </a:lnTo>
                      <a:close/>
                      <a:moveTo>
                        <a:pt x="145241" y="291248"/>
                      </a:moveTo>
                      <a:cubicBezTo>
                        <a:pt x="146774" y="290482"/>
                        <a:pt x="148690" y="290099"/>
                        <a:pt x="150223" y="289332"/>
                      </a:cubicBezTo>
                      <a:cubicBezTo>
                        <a:pt x="151372" y="288949"/>
                        <a:pt x="152522" y="288566"/>
                        <a:pt x="154055" y="288182"/>
                      </a:cubicBezTo>
                      <a:cubicBezTo>
                        <a:pt x="155588" y="287799"/>
                        <a:pt x="157504" y="287033"/>
                        <a:pt x="159037" y="286650"/>
                      </a:cubicBezTo>
                      <a:cubicBezTo>
                        <a:pt x="160186" y="286266"/>
                        <a:pt x="161719" y="285883"/>
                        <a:pt x="162869" y="285500"/>
                      </a:cubicBezTo>
                      <a:cubicBezTo>
                        <a:pt x="164402" y="285117"/>
                        <a:pt x="166318" y="284734"/>
                        <a:pt x="167851" y="284350"/>
                      </a:cubicBezTo>
                      <a:cubicBezTo>
                        <a:pt x="169000" y="283967"/>
                        <a:pt x="170533" y="283584"/>
                        <a:pt x="171683" y="283584"/>
                      </a:cubicBezTo>
                      <a:cubicBezTo>
                        <a:pt x="173599" y="283201"/>
                        <a:pt x="175132" y="282817"/>
                        <a:pt x="177048" y="282434"/>
                      </a:cubicBezTo>
                      <a:cubicBezTo>
                        <a:pt x="178198" y="282051"/>
                        <a:pt x="179731" y="282051"/>
                        <a:pt x="180880" y="281668"/>
                      </a:cubicBezTo>
                      <a:cubicBezTo>
                        <a:pt x="182796" y="281285"/>
                        <a:pt x="184712" y="281285"/>
                        <a:pt x="186245" y="280901"/>
                      </a:cubicBezTo>
                      <a:cubicBezTo>
                        <a:pt x="187395" y="280901"/>
                        <a:pt x="188545" y="280518"/>
                        <a:pt x="189694" y="280518"/>
                      </a:cubicBezTo>
                      <a:cubicBezTo>
                        <a:pt x="190461" y="280518"/>
                        <a:pt x="191610" y="280518"/>
                        <a:pt x="192377" y="280135"/>
                      </a:cubicBezTo>
                      <a:lnTo>
                        <a:pt x="192377" y="368659"/>
                      </a:lnTo>
                      <a:cubicBezTo>
                        <a:pt x="175132" y="349881"/>
                        <a:pt x="155588" y="324205"/>
                        <a:pt x="142175" y="292398"/>
                      </a:cubicBezTo>
                      <a:cubicBezTo>
                        <a:pt x="143325" y="291631"/>
                        <a:pt x="144474" y="291631"/>
                        <a:pt x="145241" y="291248"/>
                      </a:cubicBezTo>
                      <a:close/>
                      <a:moveTo>
                        <a:pt x="224951" y="280135"/>
                      </a:moveTo>
                      <a:cubicBezTo>
                        <a:pt x="225717" y="280135"/>
                        <a:pt x="226484" y="280135"/>
                        <a:pt x="227250" y="280135"/>
                      </a:cubicBezTo>
                      <a:cubicBezTo>
                        <a:pt x="228400" y="280135"/>
                        <a:pt x="229549" y="280518"/>
                        <a:pt x="230699" y="280518"/>
                      </a:cubicBezTo>
                      <a:cubicBezTo>
                        <a:pt x="232615" y="280901"/>
                        <a:pt x="234531" y="280901"/>
                        <a:pt x="236447" y="281285"/>
                      </a:cubicBezTo>
                      <a:cubicBezTo>
                        <a:pt x="237597" y="281668"/>
                        <a:pt x="239130" y="281668"/>
                        <a:pt x="240280" y="282051"/>
                      </a:cubicBezTo>
                      <a:cubicBezTo>
                        <a:pt x="242196" y="282434"/>
                        <a:pt x="243728" y="282817"/>
                        <a:pt x="245645" y="283201"/>
                      </a:cubicBezTo>
                      <a:cubicBezTo>
                        <a:pt x="246794" y="283584"/>
                        <a:pt x="248327" y="283584"/>
                        <a:pt x="249477" y="283967"/>
                      </a:cubicBezTo>
                      <a:cubicBezTo>
                        <a:pt x="251010" y="284350"/>
                        <a:pt x="252926" y="284734"/>
                        <a:pt x="254459" y="285117"/>
                      </a:cubicBezTo>
                      <a:cubicBezTo>
                        <a:pt x="255608" y="285500"/>
                        <a:pt x="257141" y="285883"/>
                        <a:pt x="258291" y="286266"/>
                      </a:cubicBezTo>
                      <a:cubicBezTo>
                        <a:pt x="259824" y="286650"/>
                        <a:pt x="261740" y="287416"/>
                        <a:pt x="263273" y="287799"/>
                      </a:cubicBezTo>
                      <a:cubicBezTo>
                        <a:pt x="264422" y="288182"/>
                        <a:pt x="265572" y="288566"/>
                        <a:pt x="267105" y="288949"/>
                      </a:cubicBezTo>
                      <a:cubicBezTo>
                        <a:pt x="268638" y="289715"/>
                        <a:pt x="270554" y="290099"/>
                        <a:pt x="272087" y="290865"/>
                      </a:cubicBezTo>
                      <a:cubicBezTo>
                        <a:pt x="273236" y="291248"/>
                        <a:pt x="274386" y="291631"/>
                        <a:pt x="275536" y="292015"/>
                      </a:cubicBezTo>
                      <a:cubicBezTo>
                        <a:pt x="261740" y="323822"/>
                        <a:pt x="242579" y="349498"/>
                        <a:pt x="225334" y="368276"/>
                      </a:cubicBezTo>
                      <a:lnTo>
                        <a:pt x="225334" y="280135"/>
                      </a:lnTo>
                      <a:close/>
                      <a:moveTo>
                        <a:pt x="283200" y="260974"/>
                      </a:moveTo>
                      <a:cubicBezTo>
                        <a:pt x="280901" y="260207"/>
                        <a:pt x="278985" y="259441"/>
                        <a:pt x="276686" y="258674"/>
                      </a:cubicBezTo>
                      <a:cubicBezTo>
                        <a:pt x="275153" y="258291"/>
                        <a:pt x="274003" y="257908"/>
                        <a:pt x="272470" y="257525"/>
                      </a:cubicBezTo>
                      <a:cubicBezTo>
                        <a:pt x="270554" y="256758"/>
                        <a:pt x="268255" y="256375"/>
                        <a:pt x="266339" y="255609"/>
                      </a:cubicBezTo>
                      <a:cubicBezTo>
                        <a:pt x="264806" y="255225"/>
                        <a:pt x="263656" y="254842"/>
                        <a:pt x="262123" y="254459"/>
                      </a:cubicBezTo>
                      <a:cubicBezTo>
                        <a:pt x="260207" y="254076"/>
                        <a:pt x="257908" y="253309"/>
                        <a:pt x="255992" y="252926"/>
                      </a:cubicBezTo>
                      <a:cubicBezTo>
                        <a:pt x="254459" y="252543"/>
                        <a:pt x="252926" y="252160"/>
                        <a:pt x="251393" y="251776"/>
                      </a:cubicBezTo>
                      <a:cubicBezTo>
                        <a:pt x="249477" y="251393"/>
                        <a:pt x="247178" y="251010"/>
                        <a:pt x="245261" y="250627"/>
                      </a:cubicBezTo>
                      <a:cubicBezTo>
                        <a:pt x="243728" y="250244"/>
                        <a:pt x="242196" y="250244"/>
                        <a:pt x="241046" y="249860"/>
                      </a:cubicBezTo>
                      <a:cubicBezTo>
                        <a:pt x="238747" y="249477"/>
                        <a:pt x="236830" y="249094"/>
                        <a:pt x="234531" y="249094"/>
                      </a:cubicBezTo>
                      <a:cubicBezTo>
                        <a:pt x="232998" y="249094"/>
                        <a:pt x="231849" y="248711"/>
                        <a:pt x="230316" y="248711"/>
                      </a:cubicBezTo>
                      <a:cubicBezTo>
                        <a:pt x="228400" y="248711"/>
                        <a:pt x="226867" y="248327"/>
                        <a:pt x="224951" y="248327"/>
                      </a:cubicBezTo>
                      <a:lnTo>
                        <a:pt x="224951" y="224568"/>
                      </a:lnTo>
                      <a:lnTo>
                        <a:pt x="292398" y="224568"/>
                      </a:lnTo>
                      <a:cubicBezTo>
                        <a:pt x="291248" y="237980"/>
                        <a:pt x="288949" y="250244"/>
                        <a:pt x="285883" y="262507"/>
                      </a:cubicBezTo>
                      <a:cubicBezTo>
                        <a:pt x="285116" y="261740"/>
                        <a:pt x="283967" y="261357"/>
                        <a:pt x="283200" y="260974"/>
                      </a:cubicBezTo>
                      <a:close/>
                      <a:moveTo>
                        <a:pt x="224951" y="191994"/>
                      </a:moveTo>
                      <a:lnTo>
                        <a:pt x="224951" y="167851"/>
                      </a:lnTo>
                      <a:cubicBezTo>
                        <a:pt x="226867" y="167851"/>
                        <a:pt x="228400" y="167468"/>
                        <a:pt x="230316" y="167468"/>
                      </a:cubicBezTo>
                      <a:cubicBezTo>
                        <a:pt x="231849" y="167468"/>
                        <a:pt x="232998" y="167085"/>
                        <a:pt x="234531" y="167085"/>
                      </a:cubicBezTo>
                      <a:cubicBezTo>
                        <a:pt x="236830" y="166701"/>
                        <a:pt x="238747" y="166701"/>
                        <a:pt x="241046" y="166318"/>
                      </a:cubicBezTo>
                      <a:cubicBezTo>
                        <a:pt x="242579" y="165935"/>
                        <a:pt x="244112" y="165935"/>
                        <a:pt x="245261" y="165552"/>
                      </a:cubicBezTo>
                      <a:cubicBezTo>
                        <a:pt x="247178" y="165168"/>
                        <a:pt x="249477" y="164785"/>
                        <a:pt x="251393" y="164402"/>
                      </a:cubicBezTo>
                      <a:cubicBezTo>
                        <a:pt x="252926" y="164019"/>
                        <a:pt x="254459" y="163636"/>
                        <a:pt x="255992" y="163252"/>
                      </a:cubicBezTo>
                      <a:cubicBezTo>
                        <a:pt x="257908" y="162869"/>
                        <a:pt x="260207" y="162103"/>
                        <a:pt x="262123" y="161719"/>
                      </a:cubicBezTo>
                      <a:cubicBezTo>
                        <a:pt x="263656" y="161336"/>
                        <a:pt x="265189" y="160953"/>
                        <a:pt x="266339" y="160570"/>
                      </a:cubicBezTo>
                      <a:cubicBezTo>
                        <a:pt x="268255" y="159803"/>
                        <a:pt x="270554" y="159420"/>
                        <a:pt x="272470" y="158654"/>
                      </a:cubicBezTo>
                      <a:cubicBezTo>
                        <a:pt x="274003" y="158270"/>
                        <a:pt x="275153" y="157887"/>
                        <a:pt x="276686" y="157121"/>
                      </a:cubicBezTo>
                      <a:cubicBezTo>
                        <a:pt x="278985" y="156354"/>
                        <a:pt x="280901" y="155588"/>
                        <a:pt x="283200" y="154822"/>
                      </a:cubicBezTo>
                      <a:cubicBezTo>
                        <a:pt x="283967" y="154438"/>
                        <a:pt x="284733" y="154055"/>
                        <a:pt x="285883" y="154055"/>
                      </a:cubicBezTo>
                      <a:cubicBezTo>
                        <a:pt x="289332" y="166701"/>
                        <a:pt x="291631" y="179348"/>
                        <a:pt x="292781" y="192377"/>
                      </a:cubicBezTo>
                      <a:lnTo>
                        <a:pt x="224951" y="192377"/>
                      </a:lnTo>
                      <a:close/>
                      <a:moveTo>
                        <a:pt x="331869" y="86225"/>
                      </a:moveTo>
                      <a:cubicBezTo>
                        <a:pt x="330720" y="87375"/>
                        <a:pt x="329953" y="88141"/>
                        <a:pt x="328804" y="89291"/>
                      </a:cubicBezTo>
                      <a:cubicBezTo>
                        <a:pt x="327654" y="90440"/>
                        <a:pt x="326121" y="91590"/>
                        <a:pt x="324971" y="92740"/>
                      </a:cubicBezTo>
                      <a:cubicBezTo>
                        <a:pt x="323822" y="93506"/>
                        <a:pt x="323055" y="94656"/>
                        <a:pt x="321906" y="95422"/>
                      </a:cubicBezTo>
                      <a:cubicBezTo>
                        <a:pt x="320373" y="96572"/>
                        <a:pt x="319223" y="97721"/>
                        <a:pt x="317690" y="98871"/>
                      </a:cubicBezTo>
                      <a:cubicBezTo>
                        <a:pt x="316541" y="99638"/>
                        <a:pt x="315774" y="100404"/>
                        <a:pt x="314624" y="101171"/>
                      </a:cubicBezTo>
                      <a:cubicBezTo>
                        <a:pt x="313092" y="102320"/>
                        <a:pt x="311559" y="103470"/>
                        <a:pt x="309642" y="104619"/>
                      </a:cubicBezTo>
                      <a:cubicBezTo>
                        <a:pt x="308876" y="105386"/>
                        <a:pt x="307726" y="105769"/>
                        <a:pt x="306960" y="106536"/>
                      </a:cubicBezTo>
                      <a:cubicBezTo>
                        <a:pt x="305810" y="107302"/>
                        <a:pt x="304277" y="108452"/>
                        <a:pt x="302745" y="109218"/>
                      </a:cubicBezTo>
                      <a:cubicBezTo>
                        <a:pt x="291248" y="84692"/>
                        <a:pt x="275536" y="61315"/>
                        <a:pt x="255225" y="38705"/>
                      </a:cubicBezTo>
                      <a:cubicBezTo>
                        <a:pt x="284733" y="46753"/>
                        <a:pt x="311559" y="62465"/>
                        <a:pt x="333402" y="84309"/>
                      </a:cubicBezTo>
                      <a:cubicBezTo>
                        <a:pt x="333019" y="84692"/>
                        <a:pt x="332252" y="85458"/>
                        <a:pt x="331869" y="86225"/>
                      </a:cubicBezTo>
                      <a:close/>
                      <a:moveTo>
                        <a:pt x="114200" y="109218"/>
                      </a:moveTo>
                      <a:cubicBezTo>
                        <a:pt x="112667" y="108452"/>
                        <a:pt x="111134" y="107302"/>
                        <a:pt x="109984" y="106536"/>
                      </a:cubicBezTo>
                      <a:cubicBezTo>
                        <a:pt x="109218" y="106152"/>
                        <a:pt x="108451" y="105386"/>
                        <a:pt x="107685" y="104619"/>
                      </a:cubicBezTo>
                      <a:cubicBezTo>
                        <a:pt x="106152" y="103470"/>
                        <a:pt x="104236" y="102320"/>
                        <a:pt x="102703" y="101171"/>
                      </a:cubicBezTo>
                      <a:cubicBezTo>
                        <a:pt x="101554" y="100404"/>
                        <a:pt x="100787" y="99638"/>
                        <a:pt x="99637" y="98871"/>
                      </a:cubicBezTo>
                      <a:cubicBezTo>
                        <a:pt x="98105" y="97721"/>
                        <a:pt x="96955" y="96572"/>
                        <a:pt x="95422" y="95422"/>
                      </a:cubicBezTo>
                      <a:cubicBezTo>
                        <a:pt x="94272" y="94656"/>
                        <a:pt x="93506" y="93506"/>
                        <a:pt x="92356" y="92740"/>
                      </a:cubicBezTo>
                      <a:cubicBezTo>
                        <a:pt x="91207" y="91590"/>
                        <a:pt x="89674" y="90440"/>
                        <a:pt x="88524" y="89291"/>
                      </a:cubicBezTo>
                      <a:cubicBezTo>
                        <a:pt x="87374" y="88524"/>
                        <a:pt x="86608" y="87375"/>
                        <a:pt x="85458" y="86608"/>
                      </a:cubicBezTo>
                      <a:cubicBezTo>
                        <a:pt x="84692" y="85842"/>
                        <a:pt x="83925" y="85075"/>
                        <a:pt x="83542" y="84692"/>
                      </a:cubicBezTo>
                      <a:cubicBezTo>
                        <a:pt x="105386" y="62465"/>
                        <a:pt x="132594" y="46753"/>
                        <a:pt x="162102" y="38705"/>
                      </a:cubicBezTo>
                      <a:cubicBezTo>
                        <a:pt x="141792" y="60932"/>
                        <a:pt x="125696" y="84309"/>
                        <a:pt x="114200" y="109218"/>
                      </a:cubicBezTo>
                      <a:close/>
                      <a:moveTo>
                        <a:pt x="85458" y="329570"/>
                      </a:moveTo>
                      <a:cubicBezTo>
                        <a:pt x="86225" y="328804"/>
                        <a:pt x="87374" y="327654"/>
                        <a:pt x="88524" y="326888"/>
                      </a:cubicBezTo>
                      <a:cubicBezTo>
                        <a:pt x="89674" y="325738"/>
                        <a:pt x="91207" y="324589"/>
                        <a:pt x="92356" y="323439"/>
                      </a:cubicBezTo>
                      <a:cubicBezTo>
                        <a:pt x="93123" y="322672"/>
                        <a:pt x="94272" y="321906"/>
                        <a:pt x="95422" y="320756"/>
                      </a:cubicBezTo>
                      <a:cubicBezTo>
                        <a:pt x="96955" y="319607"/>
                        <a:pt x="98488" y="318457"/>
                        <a:pt x="100021" y="317307"/>
                      </a:cubicBezTo>
                      <a:cubicBezTo>
                        <a:pt x="100787" y="316541"/>
                        <a:pt x="101937" y="315774"/>
                        <a:pt x="102703" y="315008"/>
                      </a:cubicBezTo>
                      <a:cubicBezTo>
                        <a:pt x="104236" y="313858"/>
                        <a:pt x="106152" y="312325"/>
                        <a:pt x="108068" y="311176"/>
                      </a:cubicBezTo>
                      <a:cubicBezTo>
                        <a:pt x="108835" y="310793"/>
                        <a:pt x="109601" y="310026"/>
                        <a:pt x="110368" y="309643"/>
                      </a:cubicBezTo>
                      <a:cubicBezTo>
                        <a:pt x="111901" y="308876"/>
                        <a:pt x="113050" y="307727"/>
                        <a:pt x="114583" y="306960"/>
                      </a:cubicBezTo>
                      <a:cubicBezTo>
                        <a:pt x="126846" y="334552"/>
                        <a:pt x="142558" y="357929"/>
                        <a:pt x="157887" y="376707"/>
                      </a:cubicBezTo>
                      <a:cubicBezTo>
                        <a:pt x="129912" y="368276"/>
                        <a:pt x="104619" y="352947"/>
                        <a:pt x="83925" y="331870"/>
                      </a:cubicBezTo>
                      <a:cubicBezTo>
                        <a:pt x="83925" y="331103"/>
                        <a:pt x="84692" y="330337"/>
                        <a:pt x="85458" y="329570"/>
                      </a:cubicBezTo>
                      <a:close/>
                      <a:moveTo>
                        <a:pt x="303511" y="307344"/>
                      </a:moveTo>
                      <a:cubicBezTo>
                        <a:pt x="304661" y="308110"/>
                        <a:pt x="306194" y="308876"/>
                        <a:pt x="307343" y="310026"/>
                      </a:cubicBezTo>
                      <a:cubicBezTo>
                        <a:pt x="308110" y="310409"/>
                        <a:pt x="308876" y="311176"/>
                        <a:pt x="309642" y="311559"/>
                      </a:cubicBezTo>
                      <a:cubicBezTo>
                        <a:pt x="311559" y="312709"/>
                        <a:pt x="313092" y="313858"/>
                        <a:pt x="315008" y="315391"/>
                      </a:cubicBezTo>
                      <a:cubicBezTo>
                        <a:pt x="315774" y="316158"/>
                        <a:pt x="316924" y="316924"/>
                        <a:pt x="317690" y="317691"/>
                      </a:cubicBezTo>
                      <a:cubicBezTo>
                        <a:pt x="319223" y="318840"/>
                        <a:pt x="320756" y="319990"/>
                        <a:pt x="321906" y="321140"/>
                      </a:cubicBezTo>
                      <a:cubicBezTo>
                        <a:pt x="323055" y="321906"/>
                        <a:pt x="323822" y="322672"/>
                        <a:pt x="324971" y="323822"/>
                      </a:cubicBezTo>
                      <a:cubicBezTo>
                        <a:pt x="326504" y="324972"/>
                        <a:pt x="327654" y="326121"/>
                        <a:pt x="328804" y="327271"/>
                      </a:cubicBezTo>
                      <a:cubicBezTo>
                        <a:pt x="329953" y="328037"/>
                        <a:pt x="330720" y="329187"/>
                        <a:pt x="331869" y="329954"/>
                      </a:cubicBezTo>
                      <a:cubicBezTo>
                        <a:pt x="332636" y="330720"/>
                        <a:pt x="333402" y="331486"/>
                        <a:pt x="334169" y="332253"/>
                      </a:cubicBezTo>
                      <a:cubicBezTo>
                        <a:pt x="313475" y="353330"/>
                        <a:pt x="288182" y="368276"/>
                        <a:pt x="260590" y="376707"/>
                      </a:cubicBezTo>
                      <a:cubicBezTo>
                        <a:pt x="275919" y="357929"/>
                        <a:pt x="291631" y="334936"/>
                        <a:pt x="303511" y="307344"/>
                      </a:cubicBezTo>
                      <a:close/>
                    </a:path>
                  </a:pathLst>
                </a:custGeom>
                <a:solidFill>
                  <a:srgbClr val="D6D6D6"/>
                </a:solidFill>
                <a:ln w="383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61" name="자유형: 도형 60">
                  <a:extLst>
                    <a:ext uri="{FF2B5EF4-FFF2-40B4-BE49-F238E27FC236}">
                      <a16:creationId xmlns:a16="http://schemas.microsoft.com/office/drawing/2014/main" xmlns="" id="{ADEE7F3C-F22A-4CC1-A289-8304A5363836}"/>
                    </a:ext>
                  </a:extLst>
                </p:cNvPr>
                <p:cNvSpPr/>
                <p:nvPr/>
              </p:nvSpPr>
              <p:spPr>
                <a:xfrm>
                  <a:off x="8231635" y="2595728"/>
                  <a:ext cx="597825" cy="45987"/>
                </a:xfrm>
                <a:custGeom>
                  <a:avLst/>
                  <a:gdLst>
                    <a:gd name="connsiteX0" fmla="*/ 0 w 597824"/>
                    <a:gd name="connsiteY0" fmla="*/ 0 h 45986"/>
                    <a:gd name="connsiteX1" fmla="*/ 601274 w 597824"/>
                    <a:gd name="connsiteY1" fmla="*/ 0 h 45986"/>
                    <a:gd name="connsiteX2" fmla="*/ 601274 w 597824"/>
                    <a:gd name="connsiteY2" fmla="*/ 49436 h 45986"/>
                    <a:gd name="connsiteX3" fmla="*/ 0 w 597824"/>
                    <a:gd name="connsiteY3" fmla="*/ 49436 h 4598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597824" h="45986">
                      <a:moveTo>
                        <a:pt x="0" y="0"/>
                      </a:moveTo>
                      <a:lnTo>
                        <a:pt x="601274" y="0"/>
                      </a:lnTo>
                      <a:lnTo>
                        <a:pt x="601274" y="49436"/>
                      </a:lnTo>
                      <a:lnTo>
                        <a:pt x="0" y="49436"/>
                      </a:lnTo>
                      <a:close/>
                    </a:path>
                  </a:pathLst>
                </a:custGeom>
                <a:solidFill>
                  <a:srgbClr val="C7C7C7"/>
                </a:solidFill>
                <a:ln w="383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62" name="자유형: 도형 61">
                  <a:extLst>
                    <a:ext uri="{FF2B5EF4-FFF2-40B4-BE49-F238E27FC236}">
                      <a16:creationId xmlns:a16="http://schemas.microsoft.com/office/drawing/2014/main" xmlns="" id="{1675C035-FB75-4984-8C52-EFF8CBC771EA}"/>
                    </a:ext>
                  </a:extLst>
                </p:cNvPr>
                <p:cNvSpPr/>
                <p:nvPr/>
              </p:nvSpPr>
              <p:spPr>
                <a:xfrm>
                  <a:off x="8231635" y="2710311"/>
                  <a:ext cx="597825" cy="45987"/>
                </a:xfrm>
                <a:custGeom>
                  <a:avLst/>
                  <a:gdLst>
                    <a:gd name="connsiteX0" fmla="*/ 0 w 597824"/>
                    <a:gd name="connsiteY0" fmla="*/ 0 h 45986"/>
                    <a:gd name="connsiteX1" fmla="*/ 601274 w 597824"/>
                    <a:gd name="connsiteY1" fmla="*/ 0 h 45986"/>
                    <a:gd name="connsiteX2" fmla="*/ 601274 w 597824"/>
                    <a:gd name="connsiteY2" fmla="*/ 49435 h 45986"/>
                    <a:gd name="connsiteX3" fmla="*/ 0 w 597824"/>
                    <a:gd name="connsiteY3" fmla="*/ 49435 h 4598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597824" h="45986">
                      <a:moveTo>
                        <a:pt x="0" y="0"/>
                      </a:moveTo>
                      <a:lnTo>
                        <a:pt x="601274" y="0"/>
                      </a:lnTo>
                      <a:lnTo>
                        <a:pt x="601274" y="49435"/>
                      </a:lnTo>
                      <a:lnTo>
                        <a:pt x="0" y="49435"/>
                      </a:lnTo>
                      <a:close/>
                    </a:path>
                  </a:pathLst>
                </a:custGeom>
                <a:solidFill>
                  <a:srgbClr val="C7C7C7"/>
                </a:solidFill>
                <a:ln w="383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63" name="자유형: 도형 62">
                  <a:extLst>
                    <a:ext uri="{FF2B5EF4-FFF2-40B4-BE49-F238E27FC236}">
                      <a16:creationId xmlns:a16="http://schemas.microsoft.com/office/drawing/2014/main" xmlns="" id="{380C0EDC-1F7E-43C0-917F-73B1D54DFAE8}"/>
                    </a:ext>
                  </a:extLst>
                </p:cNvPr>
                <p:cNvSpPr/>
                <p:nvPr/>
              </p:nvSpPr>
              <p:spPr>
                <a:xfrm>
                  <a:off x="8231635" y="2824894"/>
                  <a:ext cx="597825" cy="45987"/>
                </a:xfrm>
                <a:custGeom>
                  <a:avLst/>
                  <a:gdLst>
                    <a:gd name="connsiteX0" fmla="*/ 0 w 597824"/>
                    <a:gd name="connsiteY0" fmla="*/ 0 h 45986"/>
                    <a:gd name="connsiteX1" fmla="*/ 601274 w 597824"/>
                    <a:gd name="connsiteY1" fmla="*/ 0 h 45986"/>
                    <a:gd name="connsiteX2" fmla="*/ 601274 w 597824"/>
                    <a:gd name="connsiteY2" fmla="*/ 49436 h 45986"/>
                    <a:gd name="connsiteX3" fmla="*/ 0 w 597824"/>
                    <a:gd name="connsiteY3" fmla="*/ 49436 h 4598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597824" h="45986">
                      <a:moveTo>
                        <a:pt x="0" y="0"/>
                      </a:moveTo>
                      <a:lnTo>
                        <a:pt x="601274" y="0"/>
                      </a:lnTo>
                      <a:lnTo>
                        <a:pt x="601274" y="49436"/>
                      </a:lnTo>
                      <a:lnTo>
                        <a:pt x="0" y="49436"/>
                      </a:lnTo>
                      <a:close/>
                    </a:path>
                  </a:pathLst>
                </a:custGeom>
                <a:solidFill>
                  <a:srgbClr val="C7C7C7"/>
                </a:solidFill>
                <a:ln w="383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64" name="자유형: 도형 63">
                  <a:extLst>
                    <a:ext uri="{FF2B5EF4-FFF2-40B4-BE49-F238E27FC236}">
                      <a16:creationId xmlns:a16="http://schemas.microsoft.com/office/drawing/2014/main" xmlns="" id="{8F920AC7-4A06-4443-A8F2-541598998F2C}"/>
                    </a:ext>
                  </a:extLst>
                </p:cNvPr>
                <p:cNvSpPr/>
                <p:nvPr/>
              </p:nvSpPr>
              <p:spPr>
                <a:xfrm>
                  <a:off x="8231635" y="2939477"/>
                  <a:ext cx="597825" cy="45987"/>
                </a:xfrm>
                <a:custGeom>
                  <a:avLst/>
                  <a:gdLst>
                    <a:gd name="connsiteX0" fmla="*/ 0 w 597824"/>
                    <a:gd name="connsiteY0" fmla="*/ 0 h 45986"/>
                    <a:gd name="connsiteX1" fmla="*/ 601274 w 597824"/>
                    <a:gd name="connsiteY1" fmla="*/ 0 h 45986"/>
                    <a:gd name="connsiteX2" fmla="*/ 601274 w 597824"/>
                    <a:gd name="connsiteY2" fmla="*/ 49436 h 45986"/>
                    <a:gd name="connsiteX3" fmla="*/ 0 w 597824"/>
                    <a:gd name="connsiteY3" fmla="*/ 49436 h 4598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597824" h="45986">
                      <a:moveTo>
                        <a:pt x="0" y="0"/>
                      </a:moveTo>
                      <a:lnTo>
                        <a:pt x="601274" y="0"/>
                      </a:lnTo>
                      <a:lnTo>
                        <a:pt x="601274" y="49436"/>
                      </a:lnTo>
                      <a:lnTo>
                        <a:pt x="0" y="49436"/>
                      </a:lnTo>
                      <a:close/>
                    </a:path>
                  </a:pathLst>
                </a:custGeom>
                <a:solidFill>
                  <a:srgbClr val="C7C7C7"/>
                </a:solidFill>
                <a:ln w="383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</p:grpSp>
          <p:sp>
            <p:nvSpPr>
              <p:cNvPr id="65" name="자유형: 도형 64">
                <a:extLst>
                  <a:ext uri="{FF2B5EF4-FFF2-40B4-BE49-F238E27FC236}">
                    <a16:creationId xmlns:a16="http://schemas.microsoft.com/office/drawing/2014/main" xmlns="" id="{A80EF238-F373-48DB-820F-71B408DE2058}"/>
                  </a:ext>
                </a:extLst>
              </p:cNvPr>
              <p:cNvSpPr/>
              <p:nvPr/>
            </p:nvSpPr>
            <p:spPr>
              <a:xfrm>
                <a:off x="9205016" y="2095461"/>
                <a:ext cx="318073" cy="114966"/>
              </a:xfrm>
              <a:custGeom>
                <a:avLst/>
                <a:gdLst>
                  <a:gd name="connsiteX0" fmla="*/ 44837 w 318073"/>
                  <a:gd name="connsiteY0" fmla="*/ 10510 h 114966"/>
                  <a:gd name="connsiteX1" fmla="*/ 160570 w 318073"/>
                  <a:gd name="connsiteY1" fmla="*/ 546 h 114966"/>
                  <a:gd name="connsiteX2" fmla="*/ 318840 w 318073"/>
                  <a:gd name="connsiteY2" fmla="*/ 54963 h 114966"/>
                  <a:gd name="connsiteX3" fmla="*/ 311942 w 318073"/>
                  <a:gd name="connsiteY3" fmla="*/ 57646 h 114966"/>
                  <a:gd name="connsiteX4" fmla="*/ 199658 w 318073"/>
                  <a:gd name="connsiteY4" fmla="*/ 32737 h 114966"/>
                  <a:gd name="connsiteX5" fmla="*/ 198125 w 318073"/>
                  <a:gd name="connsiteY5" fmla="*/ 37718 h 114966"/>
                  <a:gd name="connsiteX6" fmla="*/ 203873 w 318073"/>
                  <a:gd name="connsiteY6" fmla="*/ 40018 h 114966"/>
                  <a:gd name="connsiteX7" fmla="*/ 215753 w 318073"/>
                  <a:gd name="connsiteY7" fmla="*/ 42317 h 114966"/>
                  <a:gd name="connsiteX8" fmla="*/ 246411 w 318073"/>
                  <a:gd name="connsiteY8" fmla="*/ 49598 h 114966"/>
                  <a:gd name="connsiteX9" fmla="*/ 279751 w 318073"/>
                  <a:gd name="connsiteY9" fmla="*/ 58029 h 114966"/>
                  <a:gd name="connsiteX10" fmla="*/ 308493 w 318073"/>
                  <a:gd name="connsiteY10" fmla="*/ 66077 h 114966"/>
                  <a:gd name="connsiteX11" fmla="*/ 319989 w 318073"/>
                  <a:gd name="connsiteY11" fmla="*/ 71442 h 114966"/>
                  <a:gd name="connsiteX12" fmla="*/ 320373 w 318073"/>
                  <a:gd name="connsiteY12" fmla="*/ 71825 h 114966"/>
                  <a:gd name="connsiteX13" fmla="*/ 305427 w 318073"/>
                  <a:gd name="connsiteY13" fmla="*/ 75274 h 114966"/>
                  <a:gd name="connsiteX14" fmla="*/ 216903 w 318073"/>
                  <a:gd name="connsiteY14" fmla="*/ 61861 h 114966"/>
                  <a:gd name="connsiteX15" fmla="*/ 205406 w 318073"/>
                  <a:gd name="connsiteY15" fmla="*/ 59945 h 114966"/>
                  <a:gd name="connsiteX16" fmla="*/ 196209 w 318073"/>
                  <a:gd name="connsiteY16" fmla="*/ 59562 h 114966"/>
                  <a:gd name="connsiteX17" fmla="*/ 194293 w 318073"/>
                  <a:gd name="connsiteY17" fmla="*/ 64544 h 114966"/>
                  <a:gd name="connsiteX18" fmla="*/ 299679 w 318073"/>
                  <a:gd name="connsiteY18" fmla="*/ 84471 h 114966"/>
                  <a:gd name="connsiteX19" fmla="*/ 306577 w 318073"/>
                  <a:gd name="connsiteY19" fmla="*/ 89836 h 114966"/>
                  <a:gd name="connsiteX20" fmla="*/ 306194 w 318073"/>
                  <a:gd name="connsiteY20" fmla="*/ 90220 h 114966"/>
                  <a:gd name="connsiteX21" fmla="*/ 291248 w 318073"/>
                  <a:gd name="connsiteY21" fmla="*/ 92519 h 114966"/>
                  <a:gd name="connsiteX22" fmla="*/ 264422 w 318073"/>
                  <a:gd name="connsiteY22" fmla="*/ 90986 h 114966"/>
                  <a:gd name="connsiteX23" fmla="*/ 233765 w 318073"/>
                  <a:gd name="connsiteY23" fmla="*/ 87537 h 114966"/>
                  <a:gd name="connsiteX24" fmla="*/ 206173 w 318073"/>
                  <a:gd name="connsiteY24" fmla="*/ 83705 h 114966"/>
                  <a:gd name="connsiteX25" fmla="*/ 195826 w 318073"/>
                  <a:gd name="connsiteY25" fmla="*/ 82172 h 114966"/>
                  <a:gd name="connsiteX26" fmla="*/ 189311 w 318073"/>
                  <a:gd name="connsiteY26" fmla="*/ 80639 h 114966"/>
                  <a:gd name="connsiteX27" fmla="*/ 186245 w 318073"/>
                  <a:gd name="connsiteY27" fmla="*/ 84855 h 114966"/>
                  <a:gd name="connsiteX28" fmla="*/ 201957 w 318073"/>
                  <a:gd name="connsiteY28" fmla="*/ 89453 h 114966"/>
                  <a:gd name="connsiteX29" fmla="*/ 276302 w 318073"/>
                  <a:gd name="connsiteY29" fmla="*/ 104016 h 114966"/>
                  <a:gd name="connsiteX30" fmla="*/ 280901 w 318073"/>
                  <a:gd name="connsiteY30" fmla="*/ 110531 h 114966"/>
                  <a:gd name="connsiteX31" fmla="*/ 280135 w 318073"/>
                  <a:gd name="connsiteY31" fmla="*/ 111297 h 114966"/>
                  <a:gd name="connsiteX32" fmla="*/ 156354 w 318073"/>
                  <a:gd name="connsiteY32" fmla="*/ 97884 h 114966"/>
                  <a:gd name="connsiteX33" fmla="*/ 57483 w 318073"/>
                  <a:gd name="connsiteY33" fmla="*/ 76041 h 114966"/>
                  <a:gd name="connsiteX34" fmla="*/ 23760 w 318073"/>
                  <a:gd name="connsiteY34" fmla="*/ 93286 h 114966"/>
                  <a:gd name="connsiteX35" fmla="*/ 0 w 318073"/>
                  <a:gd name="connsiteY35" fmla="*/ 30820 h 114966"/>
                  <a:gd name="connsiteX36" fmla="*/ 44837 w 318073"/>
                  <a:gd name="connsiteY36" fmla="*/ 10510 h 11496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</a:cxnLst>
                <a:rect l="l" t="t" r="r" b="b"/>
                <a:pathLst>
                  <a:path w="318073" h="114966">
                    <a:moveTo>
                      <a:pt x="44837" y="10510"/>
                    </a:moveTo>
                    <a:cubicBezTo>
                      <a:pt x="79710" y="-987"/>
                      <a:pt x="152905" y="-604"/>
                      <a:pt x="160570" y="546"/>
                    </a:cubicBezTo>
                    <a:cubicBezTo>
                      <a:pt x="179347" y="3612"/>
                      <a:pt x="315391" y="45766"/>
                      <a:pt x="318840" y="54963"/>
                    </a:cubicBezTo>
                    <a:cubicBezTo>
                      <a:pt x="319606" y="56880"/>
                      <a:pt x="312325" y="57646"/>
                      <a:pt x="311942" y="57646"/>
                    </a:cubicBezTo>
                    <a:cubicBezTo>
                      <a:pt x="304661" y="58029"/>
                      <a:pt x="201191" y="31970"/>
                      <a:pt x="199658" y="32737"/>
                    </a:cubicBezTo>
                    <a:cubicBezTo>
                      <a:pt x="198125" y="33886"/>
                      <a:pt x="197359" y="35802"/>
                      <a:pt x="198125" y="37718"/>
                    </a:cubicBezTo>
                    <a:cubicBezTo>
                      <a:pt x="199275" y="40018"/>
                      <a:pt x="201957" y="39635"/>
                      <a:pt x="203873" y="40018"/>
                    </a:cubicBezTo>
                    <a:cubicBezTo>
                      <a:pt x="207706" y="40784"/>
                      <a:pt x="211921" y="41551"/>
                      <a:pt x="215753" y="42317"/>
                    </a:cubicBezTo>
                    <a:cubicBezTo>
                      <a:pt x="226100" y="44616"/>
                      <a:pt x="236064" y="46916"/>
                      <a:pt x="246411" y="49598"/>
                    </a:cubicBezTo>
                    <a:cubicBezTo>
                      <a:pt x="257524" y="52281"/>
                      <a:pt x="268638" y="54963"/>
                      <a:pt x="279751" y="58029"/>
                    </a:cubicBezTo>
                    <a:cubicBezTo>
                      <a:pt x="289332" y="60712"/>
                      <a:pt x="298912" y="63011"/>
                      <a:pt x="308493" y="66077"/>
                    </a:cubicBezTo>
                    <a:cubicBezTo>
                      <a:pt x="312325" y="67226"/>
                      <a:pt x="317307" y="68376"/>
                      <a:pt x="319989" y="71442"/>
                    </a:cubicBezTo>
                    <a:cubicBezTo>
                      <a:pt x="319989" y="71442"/>
                      <a:pt x="320373" y="71825"/>
                      <a:pt x="320373" y="71825"/>
                    </a:cubicBezTo>
                    <a:cubicBezTo>
                      <a:pt x="318840" y="78340"/>
                      <a:pt x="307343" y="75274"/>
                      <a:pt x="305427" y="75274"/>
                    </a:cubicBezTo>
                    <a:cubicBezTo>
                      <a:pt x="296230" y="74891"/>
                      <a:pt x="227250" y="63777"/>
                      <a:pt x="216903" y="61861"/>
                    </a:cubicBezTo>
                    <a:cubicBezTo>
                      <a:pt x="213071" y="61095"/>
                      <a:pt x="209239" y="60328"/>
                      <a:pt x="205406" y="59945"/>
                    </a:cubicBezTo>
                    <a:cubicBezTo>
                      <a:pt x="202724" y="59562"/>
                      <a:pt x="198892" y="58412"/>
                      <a:pt x="196209" y="59562"/>
                    </a:cubicBezTo>
                    <a:cubicBezTo>
                      <a:pt x="194293" y="60328"/>
                      <a:pt x="192760" y="62628"/>
                      <a:pt x="194293" y="64544"/>
                    </a:cubicBezTo>
                    <a:cubicBezTo>
                      <a:pt x="195826" y="66460"/>
                      <a:pt x="291631" y="82172"/>
                      <a:pt x="299679" y="84471"/>
                    </a:cubicBezTo>
                    <a:cubicBezTo>
                      <a:pt x="301595" y="85238"/>
                      <a:pt x="308110" y="86771"/>
                      <a:pt x="306577" y="89836"/>
                    </a:cubicBezTo>
                    <a:cubicBezTo>
                      <a:pt x="306577" y="89836"/>
                      <a:pt x="306577" y="90220"/>
                      <a:pt x="306194" y="90220"/>
                    </a:cubicBezTo>
                    <a:cubicBezTo>
                      <a:pt x="302361" y="92902"/>
                      <a:pt x="295463" y="92519"/>
                      <a:pt x="291248" y="92519"/>
                    </a:cubicBezTo>
                    <a:cubicBezTo>
                      <a:pt x="282434" y="92519"/>
                      <a:pt x="273236" y="91753"/>
                      <a:pt x="264422" y="90986"/>
                    </a:cubicBezTo>
                    <a:cubicBezTo>
                      <a:pt x="254075" y="90220"/>
                      <a:pt x="244112" y="88687"/>
                      <a:pt x="233765" y="87537"/>
                    </a:cubicBezTo>
                    <a:cubicBezTo>
                      <a:pt x="224567" y="86388"/>
                      <a:pt x="215370" y="84855"/>
                      <a:pt x="206173" y="83705"/>
                    </a:cubicBezTo>
                    <a:cubicBezTo>
                      <a:pt x="202724" y="83322"/>
                      <a:pt x="199275" y="82555"/>
                      <a:pt x="195826" y="82172"/>
                    </a:cubicBezTo>
                    <a:cubicBezTo>
                      <a:pt x="193527" y="81789"/>
                      <a:pt x="191610" y="81022"/>
                      <a:pt x="189311" y="80639"/>
                    </a:cubicBezTo>
                    <a:cubicBezTo>
                      <a:pt x="187012" y="80639"/>
                      <a:pt x="186245" y="83322"/>
                      <a:pt x="186245" y="84855"/>
                    </a:cubicBezTo>
                    <a:cubicBezTo>
                      <a:pt x="186245" y="86771"/>
                      <a:pt x="198892" y="89070"/>
                      <a:pt x="201957" y="89453"/>
                    </a:cubicBezTo>
                    <a:cubicBezTo>
                      <a:pt x="210388" y="90220"/>
                      <a:pt x="269404" y="101333"/>
                      <a:pt x="276302" y="104016"/>
                    </a:cubicBezTo>
                    <a:cubicBezTo>
                      <a:pt x="278985" y="105165"/>
                      <a:pt x="283584" y="107081"/>
                      <a:pt x="280901" y="110531"/>
                    </a:cubicBezTo>
                    <a:cubicBezTo>
                      <a:pt x="280518" y="110914"/>
                      <a:pt x="280518" y="111297"/>
                      <a:pt x="280135" y="111297"/>
                    </a:cubicBezTo>
                    <a:cubicBezTo>
                      <a:pt x="262890" y="122794"/>
                      <a:pt x="189311" y="104399"/>
                      <a:pt x="156354" y="97884"/>
                    </a:cubicBezTo>
                    <a:cubicBezTo>
                      <a:pt x="123780" y="91369"/>
                      <a:pt x="57483" y="76041"/>
                      <a:pt x="57483" y="76041"/>
                    </a:cubicBezTo>
                    <a:lnTo>
                      <a:pt x="23760" y="93286"/>
                    </a:lnTo>
                    <a:lnTo>
                      <a:pt x="0" y="30820"/>
                    </a:lnTo>
                    <a:cubicBezTo>
                      <a:pt x="383" y="31204"/>
                      <a:pt x="33340" y="14342"/>
                      <a:pt x="44837" y="10510"/>
                    </a:cubicBezTo>
                    <a:close/>
                  </a:path>
                </a:pathLst>
              </a:custGeom>
              <a:solidFill>
                <a:srgbClr val="FED8CD"/>
              </a:solidFill>
              <a:ln w="383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66" name="자유형: 도형 65">
                <a:extLst>
                  <a:ext uri="{FF2B5EF4-FFF2-40B4-BE49-F238E27FC236}">
                    <a16:creationId xmlns:a16="http://schemas.microsoft.com/office/drawing/2014/main" xmlns="" id="{64E8514B-95F1-4A05-8243-6E074709C8C4}"/>
                  </a:ext>
                </a:extLst>
              </p:cNvPr>
              <p:cNvSpPr/>
              <p:nvPr/>
            </p:nvSpPr>
            <p:spPr>
              <a:xfrm>
                <a:off x="9494731" y="2077829"/>
                <a:ext cx="314241" cy="126463"/>
              </a:xfrm>
              <a:custGeom>
                <a:avLst/>
                <a:gdLst>
                  <a:gd name="connsiteX0" fmla="*/ 270554 w 314241"/>
                  <a:gd name="connsiteY0" fmla="*/ 4765 h 126463"/>
                  <a:gd name="connsiteX1" fmla="*/ 154438 w 314241"/>
                  <a:gd name="connsiteY1" fmla="*/ 3616 h 126463"/>
                  <a:gd name="connsiteX2" fmla="*/ 766 w 314241"/>
                  <a:gd name="connsiteY2" fmla="*/ 69530 h 126463"/>
                  <a:gd name="connsiteX3" fmla="*/ 8048 w 314241"/>
                  <a:gd name="connsiteY3" fmla="*/ 71829 h 126463"/>
                  <a:gd name="connsiteX4" fmla="*/ 118032 w 314241"/>
                  <a:gd name="connsiteY4" fmla="*/ 38872 h 126463"/>
                  <a:gd name="connsiteX5" fmla="*/ 119565 w 314241"/>
                  <a:gd name="connsiteY5" fmla="*/ 43471 h 126463"/>
                  <a:gd name="connsiteX6" fmla="*/ 113817 w 314241"/>
                  <a:gd name="connsiteY6" fmla="*/ 46537 h 126463"/>
                  <a:gd name="connsiteX7" fmla="*/ 102320 w 314241"/>
                  <a:gd name="connsiteY7" fmla="*/ 49985 h 126463"/>
                  <a:gd name="connsiteX8" fmla="*/ 72429 w 314241"/>
                  <a:gd name="connsiteY8" fmla="*/ 59566 h 126463"/>
                  <a:gd name="connsiteX9" fmla="*/ 39472 w 314241"/>
                  <a:gd name="connsiteY9" fmla="*/ 70296 h 126463"/>
                  <a:gd name="connsiteX10" fmla="*/ 11497 w 314241"/>
                  <a:gd name="connsiteY10" fmla="*/ 80260 h 126463"/>
                  <a:gd name="connsiteX11" fmla="*/ 383 w 314241"/>
                  <a:gd name="connsiteY11" fmla="*/ 86392 h 126463"/>
                  <a:gd name="connsiteX12" fmla="*/ 0 w 314241"/>
                  <a:gd name="connsiteY12" fmla="*/ 86775 h 126463"/>
                  <a:gd name="connsiteX13" fmla="*/ 15329 w 314241"/>
                  <a:gd name="connsiteY13" fmla="*/ 89074 h 126463"/>
                  <a:gd name="connsiteX14" fmla="*/ 102703 w 314241"/>
                  <a:gd name="connsiteY14" fmla="*/ 69147 h 126463"/>
                  <a:gd name="connsiteX15" fmla="*/ 113817 w 314241"/>
                  <a:gd name="connsiteY15" fmla="*/ 66464 h 126463"/>
                  <a:gd name="connsiteX16" fmla="*/ 122631 w 314241"/>
                  <a:gd name="connsiteY16" fmla="*/ 65698 h 126463"/>
                  <a:gd name="connsiteX17" fmla="*/ 124930 w 314241"/>
                  <a:gd name="connsiteY17" fmla="*/ 70680 h 126463"/>
                  <a:gd name="connsiteX18" fmla="*/ 21460 w 314241"/>
                  <a:gd name="connsiteY18" fmla="*/ 98655 h 126463"/>
                  <a:gd name="connsiteX19" fmla="*/ 14946 w 314241"/>
                  <a:gd name="connsiteY19" fmla="*/ 104403 h 126463"/>
                  <a:gd name="connsiteX20" fmla="*/ 15329 w 314241"/>
                  <a:gd name="connsiteY20" fmla="*/ 104786 h 126463"/>
                  <a:gd name="connsiteX21" fmla="*/ 30274 w 314241"/>
                  <a:gd name="connsiteY21" fmla="*/ 105936 h 126463"/>
                  <a:gd name="connsiteX22" fmla="*/ 57100 w 314241"/>
                  <a:gd name="connsiteY22" fmla="*/ 102487 h 126463"/>
                  <a:gd name="connsiteX23" fmla="*/ 87374 w 314241"/>
                  <a:gd name="connsiteY23" fmla="*/ 96739 h 126463"/>
                  <a:gd name="connsiteX24" fmla="*/ 114583 w 314241"/>
                  <a:gd name="connsiteY24" fmla="*/ 90990 h 126463"/>
                  <a:gd name="connsiteX25" fmla="*/ 124547 w 314241"/>
                  <a:gd name="connsiteY25" fmla="*/ 88691 h 126463"/>
                  <a:gd name="connsiteX26" fmla="*/ 131062 w 314241"/>
                  <a:gd name="connsiteY26" fmla="*/ 86775 h 126463"/>
                  <a:gd name="connsiteX27" fmla="*/ 134510 w 314241"/>
                  <a:gd name="connsiteY27" fmla="*/ 90990 h 126463"/>
                  <a:gd name="connsiteX28" fmla="*/ 119182 w 314241"/>
                  <a:gd name="connsiteY28" fmla="*/ 96739 h 126463"/>
                  <a:gd name="connsiteX29" fmla="*/ 46370 w 314241"/>
                  <a:gd name="connsiteY29" fmla="*/ 116666 h 126463"/>
                  <a:gd name="connsiteX30" fmla="*/ 42154 w 314241"/>
                  <a:gd name="connsiteY30" fmla="*/ 123181 h 126463"/>
                  <a:gd name="connsiteX31" fmla="*/ 42921 w 314241"/>
                  <a:gd name="connsiteY31" fmla="*/ 123947 h 126463"/>
                  <a:gd name="connsiteX32" fmla="*/ 165168 w 314241"/>
                  <a:gd name="connsiteY32" fmla="*/ 101337 h 126463"/>
                  <a:gd name="connsiteX33" fmla="*/ 262123 w 314241"/>
                  <a:gd name="connsiteY33" fmla="*/ 72212 h 126463"/>
                  <a:gd name="connsiteX34" fmla="*/ 296996 w 314241"/>
                  <a:gd name="connsiteY34" fmla="*/ 86775 h 126463"/>
                  <a:gd name="connsiteX35" fmla="*/ 316157 w 314241"/>
                  <a:gd name="connsiteY35" fmla="*/ 22394 h 126463"/>
                  <a:gd name="connsiteX36" fmla="*/ 270554 w 314241"/>
                  <a:gd name="connsiteY36" fmla="*/ 4765 h 1264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</a:cxnLst>
                <a:rect l="l" t="t" r="r" b="b"/>
                <a:pathLst>
                  <a:path w="314241" h="126463">
                    <a:moveTo>
                      <a:pt x="270554" y="4765"/>
                    </a:moveTo>
                    <a:cubicBezTo>
                      <a:pt x="235298" y="-4049"/>
                      <a:pt x="162102" y="1700"/>
                      <a:pt x="154438" y="3616"/>
                    </a:cubicBezTo>
                    <a:cubicBezTo>
                      <a:pt x="136043" y="7831"/>
                      <a:pt x="3449" y="59949"/>
                      <a:pt x="766" y="69530"/>
                    </a:cubicBezTo>
                    <a:cubicBezTo>
                      <a:pt x="0" y="71446"/>
                      <a:pt x="7281" y="71829"/>
                      <a:pt x="8048" y="71829"/>
                    </a:cubicBezTo>
                    <a:cubicBezTo>
                      <a:pt x="15329" y="71446"/>
                      <a:pt x="116499" y="37722"/>
                      <a:pt x="118032" y="38872"/>
                    </a:cubicBezTo>
                    <a:cubicBezTo>
                      <a:pt x="119565" y="39639"/>
                      <a:pt x="120331" y="41938"/>
                      <a:pt x="119565" y="43471"/>
                    </a:cubicBezTo>
                    <a:cubicBezTo>
                      <a:pt x="118798" y="45770"/>
                      <a:pt x="116116" y="45770"/>
                      <a:pt x="113817" y="46537"/>
                    </a:cubicBezTo>
                    <a:cubicBezTo>
                      <a:pt x="109984" y="47686"/>
                      <a:pt x="106152" y="48453"/>
                      <a:pt x="102320" y="49985"/>
                    </a:cubicBezTo>
                    <a:cubicBezTo>
                      <a:pt x="92356" y="53051"/>
                      <a:pt x="82393" y="56117"/>
                      <a:pt x="72429" y="59566"/>
                    </a:cubicBezTo>
                    <a:cubicBezTo>
                      <a:pt x="61315" y="63015"/>
                      <a:pt x="50585" y="66847"/>
                      <a:pt x="39472" y="70296"/>
                    </a:cubicBezTo>
                    <a:cubicBezTo>
                      <a:pt x="30274" y="73362"/>
                      <a:pt x="20694" y="76811"/>
                      <a:pt x="11497" y="80260"/>
                    </a:cubicBezTo>
                    <a:cubicBezTo>
                      <a:pt x="7664" y="81793"/>
                      <a:pt x="3066" y="83326"/>
                      <a:pt x="383" y="86392"/>
                    </a:cubicBezTo>
                    <a:cubicBezTo>
                      <a:pt x="383" y="86392"/>
                      <a:pt x="0" y="86775"/>
                      <a:pt x="0" y="86775"/>
                    </a:cubicBezTo>
                    <a:cubicBezTo>
                      <a:pt x="2299" y="93290"/>
                      <a:pt x="13413" y="89074"/>
                      <a:pt x="15329" y="89074"/>
                    </a:cubicBezTo>
                    <a:cubicBezTo>
                      <a:pt x="24526" y="87924"/>
                      <a:pt x="92356" y="71829"/>
                      <a:pt x="102703" y="69147"/>
                    </a:cubicBezTo>
                    <a:cubicBezTo>
                      <a:pt x="106535" y="67997"/>
                      <a:pt x="109984" y="67230"/>
                      <a:pt x="113817" y="66464"/>
                    </a:cubicBezTo>
                    <a:cubicBezTo>
                      <a:pt x="116499" y="66081"/>
                      <a:pt x="119948" y="64548"/>
                      <a:pt x="122631" y="65698"/>
                    </a:cubicBezTo>
                    <a:cubicBezTo>
                      <a:pt x="124930" y="66464"/>
                      <a:pt x="126463" y="68380"/>
                      <a:pt x="124930" y="70680"/>
                    </a:cubicBezTo>
                    <a:cubicBezTo>
                      <a:pt x="123397" y="72596"/>
                      <a:pt x="29125" y="95206"/>
                      <a:pt x="21460" y="98655"/>
                    </a:cubicBezTo>
                    <a:cubicBezTo>
                      <a:pt x="19544" y="99421"/>
                      <a:pt x="13413" y="101337"/>
                      <a:pt x="14946" y="104403"/>
                    </a:cubicBezTo>
                    <a:cubicBezTo>
                      <a:pt x="14946" y="104403"/>
                      <a:pt x="15329" y="104786"/>
                      <a:pt x="15329" y="104786"/>
                    </a:cubicBezTo>
                    <a:cubicBezTo>
                      <a:pt x="19161" y="107086"/>
                      <a:pt x="26059" y="106319"/>
                      <a:pt x="30274" y="105936"/>
                    </a:cubicBezTo>
                    <a:cubicBezTo>
                      <a:pt x="39088" y="105169"/>
                      <a:pt x="48286" y="104020"/>
                      <a:pt x="57100" y="102487"/>
                    </a:cubicBezTo>
                    <a:cubicBezTo>
                      <a:pt x="67064" y="100954"/>
                      <a:pt x="77411" y="99038"/>
                      <a:pt x="87374" y="96739"/>
                    </a:cubicBezTo>
                    <a:cubicBezTo>
                      <a:pt x="96572" y="94822"/>
                      <a:pt x="105386" y="92906"/>
                      <a:pt x="114583" y="90990"/>
                    </a:cubicBezTo>
                    <a:cubicBezTo>
                      <a:pt x="118032" y="90224"/>
                      <a:pt x="121481" y="89457"/>
                      <a:pt x="124547" y="88691"/>
                    </a:cubicBezTo>
                    <a:cubicBezTo>
                      <a:pt x="126846" y="88308"/>
                      <a:pt x="128762" y="87158"/>
                      <a:pt x="131062" y="86775"/>
                    </a:cubicBezTo>
                    <a:cubicBezTo>
                      <a:pt x="133361" y="86392"/>
                      <a:pt x="134127" y="89074"/>
                      <a:pt x="134510" y="90990"/>
                    </a:cubicBezTo>
                    <a:cubicBezTo>
                      <a:pt x="134894" y="92906"/>
                      <a:pt x="122247" y="96355"/>
                      <a:pt x="119182" y="96739"/>
                    </a:cubicBezTo>
                    <a:cubicBezTo>
                      <a:pt x="110751" y="97888"/>
                      <a:pt x="52884" y="113600"/>
                      <a:pt x="46370" y="116666"/>
                    </a:cubicBezTo>
                    <a:cubicBezTo>
                      <a:pt x="43687" y="117816"/>
                      <a:pt x="39088" y="120115"/>
                      <a:pt x="42154" y="123181"/>
                    </a:cubicBezTo>
                    <a:cubicBezTo>
                      <a:pt x="42537" y="123564"/>
                      <a:pt x="42537" y="123564"/>
                      <a:pt x="42921" y="123947"/>
                    </a:cubicBezTo>
                    <a:cubicBezTo>
                      <a:pt x="60932" y="134294"/>
                      <a:pt x="132978" y="110151"/>
                      <a:pt x="165168" y="101337"/>
                    </a:cubicBezTo>
                    <a:cubicBezTo>
                      <a:pt x="197359" y="92523"/>
                      <a:pt x="262123" y="72212"/>
                      <a:pt x="262123" y="72212"/>
                    </a:cubicBezTo>
                    <a:lnTo>
                      <a:pt x="296996" y="86775"/>
                    </a:lnTo>
                    <a:lnTo>
                      <a:pt x="316157" y="22394"/>
                    </a:lnTo>
                    <a:cubicBezTo>
                      <a:pt x="316157" y="22010"/>
                      <a:pt x="282051" y="7831"/>
                      <a:pt x="270554" y="4765"/>
                    </a:cubicBezTo>
                    <a:close/>
                  </a:path>
                </a:pathLst>
              </a:custGeom>
              <a:solidFill>
                <a:srgbClr val="FED8CD"/>
              </a:solidFill>
              <a:ln w="383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grpSp>
            <p:nvGrpSpPr>
              <p:cNvPr id="67" name="그래픽 6">
                <a:extLst>
                  <a:ext uri="{FF2B5EF4-FFF2-40B4-BE49-F238E27FC236}">
                    <a16:creationId xmlns:a16="http://schemas.microsoft.com/office/drawing/2014/main" xmlns="" id="{A2C642C4-E787-4C6C-925D-B2E1E2EAE1D3}"/>
                  </a:ext>
                </a:extLst>
              </p:cNvPr>
              <p:cNvGrpSpPr/>
              <p:nvPr/>
            </p:nvGrpSpPr>
            <p:grpSpPr>
              <a:xfrm>
                <a:off x="8881154" y="1977208"/>
                <a:ext cx="1268461" cy="1648831"/>
                <a:chOff x="8881154" y="1977208"/>
                <a:chExt cx="1268461" cy="1648831"/>
              </a:xfrm>
              <a:solidFill>
                <a:schemeClr val="accent1"/>
              </a:solidFill>
            </p:grpSpPr>
            <p:sp>
              <p:nvSpPr>
                <p:cNvPr id="68" name="자유형: 도형 67">
                  <a:extLst>
                    <a:ext uri="{FF2B5EF4-FFF2-40B4-BE49-F238E27FC236}">
                      <a16:creationId xmlns:a16="http://schemas.microsoft.com/office/drawing/2014/main" xmlns="" id="{67A65ACE-C4CA-45F8-A775-4AD7A57E01DB}"/>
                    </a:ext>
                  </a:extLst>
                </p:cNvPr>
                <p:cNvSpPr/>
                <p:nvPr/>
              </p:nvSpPr>
              <p:spPr>
                <a:xfrm>
                  <a:off x="8904299" y="2003267"/>
                  <a:ext cx="1222475" cy="1406422"/>
                </a:xfrm>
                <a:custGeom>
                  <a:avLst/>
                  <a:gdLst>
                    <a:gd name="connsiteX0" fmla="*/ 1219681 w 1222474"/>
                    <a:gd name="connsiteY0" fmla="*/ 188928 h 1406422"/>
                    <a:gd name="connsiteX1" fmla="*/ 611893 w 1222474"/>
                    <a:gd name="connsiteY1" fmla="*/ 0 h 1406422"/>
                    <a:gd name="connsiteX2" fmla="*/ 4104 w 1222474"/>
                    <a:gd name="connsiteY2" fmla="*/ 188928 h 1406422"/>
                    <a:gd name="connsiteX3" fmla="*/ 611893 w 1222474"/>
                    <a:gd name="connsiteY3" fmla="*/ 1407572 h 1406422"/>
                    <a:gd name="connsiteX4" fmla="*/ 1219681 w 1222474"/>
                    <a:gd name="connsiteY4" fmla="*/ 188928 h 140642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222474" h="1406422">
                      <a:moveTo>
                        <a:pt x="1219681" y="188928"/>
                      </a:moveTo>
                      <a:cubicBezTo>
                        <a:pt x="826880" y="226867"/>
                        <a:pt x="611893" y="0"/>
                        <a:pt x="611893" y="0"/>
                      </a:cubicBezTo>
                      <a:cubicBezTo>
                        <a:pt x="611893" y="0"/>
                        <a:pt x="396522" y="226867"/>
                        <a:pt x="4104" y="188928"/>
                      </a:cubicBezTo>
                      <a:cubicBezTo>
                        <a:pt x="4104" y="188928"/>
                        <a:pt x="-89019" y="1256583"/>
                        <a:pt x="611893" y="1407572"/>
                      </a:cubicBezTo>
                      <a:cubicBezTo>
                        <a:pt x="1312420" y="1256583"/>
                        <a:pt x="1219681" y="188928"/>
                        <a:pt x="1219681" y="188928"/>
                      </a:cubicBezTo>
                      <a:close/>
                    </a:path>
                  </a:pathLst>
                </a:custGeom>
                <a:solidFill>
                  <a:srgbClr val="24B1E6"/>
                </a:solidFill>
                <a:ln w="383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69" name="자유형: 도형 68">
                  <a:extLst>
                    <a:ext uri="{FF2B5EF4-FFF2-40B4-BE49-F238E27FC236}">
                      <a16:creationId xmlns:a16="http://schemas.microsoft.com/office/drawing/2014/main" xmlns="" id="{7FF5F412-7974-4135-B10D-6AB22638DB4A}"/>
                    </a:ext>
                  </a:extLst>
                </p:cNvPr>
                <p:cNvSpPr/>
                <p:nvPr/>
              </p:nvSpPr>
              <p:spPr>
                <a:xfrm>
                  <a:off x="9051344" y="2003267"/>
                  <a:ext cx="1073019" cy="1088348"/>
                </a:xfrm>
                <a:custGeom>
                  <a:avLst/>
                  <a:gdLst>
                    <a:gd name="connsiteX0" fmla="*/ 1072636 w 1073018"/>
                    <a:gd name="connsiteY0" fmla="*/ 188928 h 1088348"/>
                    <a:gd name="connsiteX1" fmla="*/ 464847 w 1073018"/>
                    <a:gd name="connsiteY1" fmla="*/ 0 h 1088348"/>
                    <a:gd name="connsiteX2" fmla="*/ 0 w 1073018"/>
                    <a:gd name="connsiteY2" fmla="*/ 191611 h 1088348"/>
                    <a:gd name="connsiteX3" fmla="*/ 898270 w 1073018"/>
                    <a:gd name="connsiteY3" fmla="*/ 1089881 h 1088348"/>
                    <a:gd name="connsiteX4" fmla="*/ 1072636 w 1073018"/>
                    <a:gd name="connsiteY4" fmla="*/ 188928 h 108834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073018" h="1088348">
                      <a:moveTo>
                        <a:pt x="1072636" y="188928"/>
                      </a:moveTo>
                      <a:cubicBezTo>
                        <a:pt x="679834" y="226867"/>
                        <a:pt x="464847" y="0"/>
                        <a:pt x="464847" y="0"/>
                      </a:cubicBezTo>
                      <a:cubicBezTo>
                        <a:pt x="464847" y="0"/>
                        <a:pt x="301595" y="172066"/>
                        <a:pt x="0" y="191611"/>
                      </a:cubicBezTo>
                      <a:lnTo>
                        <a:pt x="898270" y="1089881"/>
                      </a:lnTo>
                      <a:cubicBezTo>
                        <a:pt x="1119005" y="723522"/>
                        <a:pt x="1072636" y="188928"/>
                        <a:pt x="1072636" y="188928"/>
                      </a:cubicBezTo>
                      <a:close/>
                    </a:path>
                  </a:pathLst>
                </a:custGeom>
                <a:solidFill>
                  <a:srgbClr val="62CAED"/>
                </a:solidFill>
                <a:ln w="383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70" name="자유형: 도형 69">
                  <a:extLst>
                    <a:ext uri="{FF2B5EF4-FFF2-40B4-BE49-F238E27FC236}">
                      <a16:creationId xmlns:a16="http://schemas.microsoft.com/office/drawing/2014/main" xmlns="" id="{0001D11E-BCF8-47AD-800F-70B36899846D}"/>
                    </a:ext>
                  </a:extLst>
                </p:cNvPr>
                <p:cNvSpPr/>
                <p:nvPr/>
              </p:nvSpPr>
              <p:spPr>
                <a:xfrm>
                  <a:off x="9515808" y="2303330"/>
                  <a:ext cx="375557" cy="862248"/>
                </a:xfrm>
                <a:custGeom>
                  <a:avLst/>
                  <a:gdLst>
                    <a:gd name="connsiteX0" fmla="*/ 374024 w 375556"/>
                    <a:gd name="connsiteY0" fmla="*/ 116116 h 862247"/>
                    <a:gd name="connsiteX1" fmla="*/ 0 w 375556"/>
                    <a:gd name="connsiteY1" fmla="*/ 0 h 862247"/>
                    <a:gd name="connsiteX2" fmla="*/ 0 w 375556"/>
                    <a:gd name="connsiteY2" fmla="*/ 865697 h 862247"/>
                    <a:gd name="connsiteX3" fmla="*/ 374024 w 375556"/>
                    <a:gd name="connsiteY3" fmla="*/ 116116 h 86224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75556" h="862247">
                      <a:moveTo>
                        <a:pt x="374024" y="116116"/>
                      </a:moveTo>
                      <a:cubicBezTo>
                        <a:pt x="132594" y="139493"/>
                        <a:pt x="0" y="0"/>
                        <a:pt x="0" y="0"/>
                      </a:cubicBezTo>
                      <a:lnTo>
                        <a:pt x="0" y="865697"/>
                      </a:lnTo>
                      <a:cubicBezTo>
                        <a:pt x="431124" y="772957"/>
                        <a:pt x="374024" y="116116"/>
                        <a:pt x="374024" y="116116"/>
                      </a:cubicBezTo>
                      <a:close/>
                    </a:path>
                  </a:pathLst>
                </a:custGeom>
                <a:solidFill>
                  <a:srgbClr val="98D8F2"/>
                </a:solidFill>
                <a:ln w="383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  <p:sp>
              <p:nvSpPr>
                <p:cNvPr id="71" name="자유형: 도형 70">
                  <a:extLst>
                    <a:ext uri="{FF2B5EF4-FFF2-40B4-BE49-F238E27FC236}">
                      <a16:creationId xmlns:a16="http://schemas.microsoft.com/office/drawing/2014/main" xmlns="" id="{53A3B417-C6A2-4146-BAAE-4EBC3A06726A}"/>
                    </a:ext>
                  </a:extLst>
                </p:cNvPr>
                <p:cNvSpPr/>
                <p:nvPr/>
              </p:nvSpPr>
              <p:spPr>
                <a:xfrm>
                  <a:off x="8881154" y="1977208"/>
                  <a:ext cx="1268461" cy="1460073"/>
                </a:xfrm>
                <a:custGeom>
                  <a:avLst/>
                  <a:gdLst>
                    <a:gd name="connsiteX0" fmla="*/ 1265435 w 1268461"/>
                    <a:gd name="connsiteY0" fmla="*/ 195826 h 1460073"/>
                    <a:gd name="connsiteX1" fmla="*/ 634654 w 1268461"/>
                    <a:gd name="connsiteY1" fmla="*/ 0 h 1460073"/>
                    <a:gd name="connsiteX2" fmla="*/ 4255 w 1268461"/>
                    <a:gd name="connsiteY2" fmla="*/ 196209 h 1460073"/>
                    <a:gd name="connsiteX3" fmla="*/ 634654 w 1268461"/>
                    <a:gd name="connsiteY3" fmla="*/ 1460073 h 1460073"/>
                    <a:gd name="connsiteX4" fmla="*/ 1265435 w 1268461"/>
                    <a:gd name="connsiteY4" fmla="*/ 195826 h 1460073"/>
                    <a:gd name="connsiteX5" fmla="*/ 634654 w 1268461"/>
                    <a:gd name="connsiteY5" fmla="*/ 1304102 h 1460073"/>
                    <a:gd name="connsiteX6" fmla="*/ 156777 w 1268461"/>
                    <a:gd name="connsiteY6" fmla="*/ 346432 h 1460073"/>
                    <a:gd name="connsiteX7" fmla="*/ 634654 w 1268461"/>
                    <a:gd name="connsiteY7" fmla="*/ 197742 h 1460073"/>
                    <a:gd name="connsiteX8" fmla="*/ 1112147 w 1268461"/>
                    <a:gd name="connsiteY8" fmla="*/ 346432 h 1460073"/>
                    <a:gd name="connsiteX9" fmla="*/ 634654 w 1268461"/>
                    <a:gd name="connsiteY9" fmla="*/ 1304102 h 146007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1268461" h="1460073">
                      <a:moveTo>
                        <a:pt x="1265435" y="195826"/>
                      </a:moveTo>
                      <a:cubicBezTo>
                        <a:pt x="858071" y="235298"/>
                        <a:pt x="634654" y="0"/>
                        <a:pt x="634654" y="0"/>
                      </a:cubicBezTo>
                      <a:cubicBezTo>
                        <a:pt x="634654" y="0"/>
                        <a:pt x="411236" y="235298"/>
                        <a:pt x="4255" y="196209"/>
                      </a:cubicBezTo>
                      <a:cubicBezTo>
                        <a:pt x="4255" y="196209"/>
                        <a:pt x="-92316" y="1303336"/>
                        <a:pt x="634654" y="1460073"/>
                      </a:cubicBezTo>
                      <a:cubicBezTo>
                        <a:pt x="1361624" y="1303336"/>
                        <a:pt x="1265435" y="195826"/>
                        <a:pt x="1265435" y="195826"/>
                      </a:cubicBezTo>
                      <a:close/>
                      <a:moveTo>
                        <a:pt x="634654" y="1304102"/>
                      </a:moveTo>
                      <a:cubicBezTo>
                        <a:pt x="83965" y="1185303"/>
                        <a:pt x="156777" y="346432"/>
                        <a:pt x="156777" y="346432"/>
                      </a:cubicBezTo>
                      <a:cubicBezTo>
                        <a:pt x="465270" y="376323"/>
                        <a:pt x="634654" y="197742"/>
                        <a:pt x="634654" y="197742"/>
                      </a:cubicBezTo>
                      <a:cubicBezTo>
                        <a:pt x="634654" y="197742"/>
                        <a:pt x="803654" y="375940"/>
                        <a:pt x="1112147" y="346432"/>
                      </a:cubicBezTo>
                      <a:cubicBezTo>
                        <a:pt x="1112530" y="346432"/>
                        <a:pt x="1185725" y="1185303"/>
                        <a:pt x="634654" y="1304102"/>
                      </a:cubicBezTo>
                      <a:close/>
                    </a:path>
                  </a:pathLst>
                </a:custGeom>
                <a:solidFill>
                  <a:srgbClr val="166B8C"/>
                </a:solidFill>
                <a:ln w="383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</p:grpSp>
          <p:sp>
            <p:nvSpPr>
              <p:cNvPr id="72" name="자유형: 도형 71">
                <a:extLst>
                  <a:ext uri="{FF2B5EF4-FFF2-40B4-BE49-F238E27FC236}">
                    <a16:creationId xmlns:a16="http://schemas.microsoft.com/office/drawing/2014/main" xmlns="" id="{96B5F548-FFB3-4D4D-8CA6-9F917540F6B5}"/>
                  </a:ext>
                </a:extLst>
              </p:cNvPr>
              <p:cNvSpPr/>
              <p:nvPr/>
            </p:nvSpPr>
            <p:spPr>
              <a:xfrm>
                <a:off x="8689097" y="1765161"/>
                <a:ext cx="582496" cy="624651"/>
              </a:xfrm>
              <a:custGeom>
                <a:avLst/>
                <a:gdLst>
                  <a:gd name="connsiteX0" fmla="*/ 63718 w 582495"/>
                  <a:gd name="connsiteY0" fmla="*/ 2042 h 624650"/>
                  <a:gd name="connsiteX1" fmla="*/ 111620 w 582495"/>
                  <a:gd name="connsiteY1" fmla="*/ 29251 h 624650"/>
                  <a:gd name="connsiteX2" fmla="*/ 239233 w 582495"/>
                  <a:gd name="connsiteY2" fmla="*/ 476853 h 624650"/>
                  <a:gd name="connsiteX3" fmla="*/ 522433 w 582495"/>
                  <a:gd name="connsiteY3" fmla="*/ 348474 h 624650"/>
                  <a:gd name="connsiteX4" fmla="*/ 584515 w 582495"/>
                  <a:gd name="connsiteY4" fmla="*/ 426268 h 624650"/>
                  <a:gd name="connsiteX5" fmla="*/ 152242 w 582495"/>
                  <a:gd name="connsiteY5" fmla="*/ 619412 h 624650"/>
                  <a:gd name="connsiteX6" fmla="*/ 63718 w 582495"/>
                  <a:gd name="connsiteY6" fmla="*/ 2042 h 624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582495" h="624650">
                    <a:moveTo>
                      <a:pt x="63718" y="2042"/>
                    </a:moveTo>
                    <a:cubicBezTo>
                      <a:pt x="79813" y="-4089"/>
                      <a:pt x="91310" y="3192"/>
                      <a:pt x="111620" y="29251"/>
                    </a:cubicBezTo>
                    <a:cubicBezTo>
                      <a:pt x="189414" y="131188"/>
                      <a:pt x="239233" y="476853"/>
                      <a:pt x="239233" y="476853"/>
                    </a:cubicBezTo>
                    <a:lnTo>
                      <a:pt x="522433" y="348474"/>
                    </a:lnTo>
                    <a:lnTo>
                      <a:pt x="584515" y="426268"/>
                    </a:lnTo>
                    <a:cubicBezTo>
                      <a:pt x="584515" y="426268"/>
                      <a:pt x="225437" y="663099"/>
                      <a:pt x="152242" y="619412"/>
                    </a:cubicBezTo>
                    <a:cubicBezTo>
                      <a:pt x="127332" y="604849"/>
                      <a:pt x="-111414" y="68339"/>
                      <a:pt x="63718" y="2042"/>
                    </a:cubicBezTo>
                    <a:close/>
                  </a:path>
                </a:pathLst>
              </a:custGeom>
              <a:solidFill>
                <a:srgbClr val="1D2F4D"/>
              </a:solidFill>
              <a:ln w="383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73" name="자유형: 도형 72">
                <a:extLst>
                  <a:ext uri="{FF2B5EF4-FFF2-40B4-BE49-F238E27FC236}">
                    <a16:creationId xmlns:a16="http://schemas.microsoft.com/office/drawing/2014/main" xmlns="" id="{1AC56F46-E77E-432D-A290-6A6FE4CDB66A}"/>
                  </a:ext>
                </a:extLst>
              </p:cNvPr>
              <p:cNvSpPr/>
              <p:nvPr/>
            </p:nvSpPr>
            <p:spPr>
              <a:xfrm>
                <a:off x="9247553" y="2107120"/>
                <a:ext cx="164785" cy="61315"/>
              </a:xfrm>
              <a:custGeom>
                <a:avLst/>
                <a:gdLst>
                  <a:gd name="connsiteX0" fmla="*/ 82776 w 164785"/>
                  <a:gd name="connsiteY0" fmla="*/ 0 h 61315"/>
                  <a:gd name="connsiteX1" fmla="*/ 106919 w 164785"/>
                  <a:gd name="connsiteY1" fmla="*/ 31041 h 61315"/>
                  <a:gd name="connsiteX2" fmla="*/ 164402 w 164785"/>
                  <a:gd name="connsiteY2" fmla="*/ 56334 h 61315"/>
                  <a:gd name="connsiteX3" fmla="*/ 90057 w 164785"/>
                  <a:gd name="connsiteY3" fmla="*/ 55950 h 61315"/>
                  <a:gd name="connsiteX4" fmla="*/ 23376 w 164785"/>
                  <a:gd name="connsiteY4" fmla="*/ 47903 h 61315"/>
                  <a:gd name="connsiteX5" fmla="*/ 0 w 164785"/>
                  <a:gd name="connsiteY5" fmla="*/ 26825 h 613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64785" h="61315">
                    <a:moveTo>
                      <a:pt x="82776" y="0"/>
                    </a:moveTo>
                    <a:cubicBezTo>
                      <a:pt x="81243" y="7664"/>
                      <a:pt x="89674" y="27975"/>
                      <a:pt x="106919" y="31041"/>
                    </a:cubicBezTo>
                    <a:cubicBezTo>
                      <a:pt x="119182" y="33340"/>
                      <a:pt x="158653" y="45603"/>
                      <a:pt x="164402" y="56334"/>
                    </a:cubicBezTo>
                    <a:cubicBezTo>
                      <a:pt x="170150" y="67447"/>
                      <a:pt x="125313" y="57866"/>
                      <a:pt x="90057" y="55950"/>
                    </a:cubicBezTo>
                    <a:cubicBezTo>
                      <a:pt x="75494" y="55184"/>
                      <a:pt x="38322" y="52118"/>
                      <a:pt x="23376" y="47903"/>
                    </a:cubicBezTo>
                    <a:cubicBezTo>
                      <a:pt x="23376" y="47903"/>
                      <a:pt x="3449" y="41771"/>
                      <a:pt x="0" y="26825"/>
                    </a:cubicBezTo>
                  </a:path>
                </a:pathLst>
              </a:custGeom>
              <a:solidFill>
                <a:srgbClr val="FED8CD"/>
              </a:solidFill>
              <a:ln w="383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74" name="자유형: 도형 73">
                <a:extLst>
                  <a:ext uri="{FF2B5EF4-FFF2-40B4-BE49-F238E27FC236}">
                    <a16:creationId xmlns:a16="http://schemas.microsoft.com/office/drawing/2014/main" xmlns="" id="{F3B59C76-6B2E-449F-8709-56AED3C97EAC}"/>
                  </a:ext>
                </a:extLst>
              </p:cNvPr>
              <p:cNvSpPr/>
              <p:nvPr/>
            </p:nvSpPr>
            <p:spPr>
              <a:xfrm>
                <a:off x="9606000" y="2097157"/>
                <a:ext cx="164785" cy="49819"/>
              </a:xfrm>
              <a:custGeom>
                <a:avLst/>
                <a:gdLst>
                  <a:gd name="connsiteX0" fmla="*/ 83024 w 164785"/>
                  <a:gd name="connsiteY0" fmla="*/ 0 h 49818"/>
                  <a:gd name="connsiteX1" fmla="*/ 59648 w 164785"/>
                  <a:gd name="connsiteY1" fmla="*/ 24143 h 49818"/>
                  <a:gd name="connsiteX2" fmla="*/ 632 w 164785"/>
                  <a:gd name="connsiteY2" fmla="*/ 45220 h 49818"/>
                  <a:gd name="connsiteX3" fmla="*/ 74593 w 164785"/>
                  <a:gd name="connsiteY3" fmla="*/ 50202 h 49818"/>
                  <a:gd name="connsiteX4" fmla="*/ 141657 w 164785"/>
                  <a:gd name="connsiteY4" fmla="*/ 47136 h 49818"/>
                  <a:gd name="connsiteX5" fmla="*/ 166183 w 164785"/>
                  <a:gd name="connsiteY5" fmla="*/ 27592 h 498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64785" h="49818">
                    <a:moveTo>
                      <a:pt x="83024" y="0"/>
                    </a:moveTo>
                    <a:cubicBezTo>
                      <a:pt x="83790" y="7664"/>
                      <a:pt x="76893" y="22227"/>
                      <a:pt x="59648" y="24143"/>
                    </a:cubicBezTo>
                    <a:cubicBezTo>
                      <a:pt x="47384" y="25676"/>
                      <a:pt x="7146" y="34873"/>
                      <a:pt x="632" y="45220"/>
                    </a:cubicBezTo>
                    <a:cubicBezTo>
                      <a:pt x="-5883" y="55567"/>
                      <a:pt x="39337" y="49819"/>
                      <a:pt x="74593" y="50202"/>
                    </a:cubicBezTo>
                    <a:cubicBezTo>
                      <a:pt x="89156" y="50202"/>
                      <a:pt x="126711" y="50202"/>
                      <a:pt x="141657" y="47136"/>
                    </a:cubicBezTo>
                    <a:cubicBezTo>
                      <a:pt x="141657" y="47136"/>
                      <a:pt x="161968" y="42538"/>
                      <a:pt x="166183" y="27592"/>
                    </a:cubicBezTo>
                  </a:path>
                </a:pathLst>
              </a:custGeom>
              <a:solidFill>
                <a:srgbClr val="FED8CD"/>
              </a:solidFill>
              <a:ln w="383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grpSp>
            <p:nvGrpSpPr>
              <p:cNvPr id="75" name="그래픽 6">
                <a:extLst>
                  <a:ext uri="{FF2B5EF4-FFF2-40B4-BE49-F238E27FC236}">
                    <a16:creationId xmlns:a16="http://schemas.microsoft.com/office/drawing/2014/main" xmlns="" id="{A2C642C4-E787-4C6C-925D-B2E1E2EAE1D3}"/>
                  </a:ext>
                </a:extLst>
              </p:cNvPr>
              <p:cNvGrpSpPr/>
              <p:nvPr/>
            </p:nvGrpSpPr>
            <p:grpSpPr>
              <a:xfrm>
                <a:off x="9776398" y="1107112"/>
                <a:ext cx="1057690" cy="3098591"/>
                <a:chOff x="9776398" y="1107112"/>
                <a:chExt cx="1057690" cy="3098591"/>
              </a:xfrm>
              <a:solidFill>
                <a:schemeClr val="accent1"/>
              </a:solidFill>
            </p:grpSpPr>
            <p:grpSp>
              <p:nvGrpSpPr>
                <p:cNvPr id="76" name="그래픽 6">
                  <a:extLst>
                    <a:ext uri="{FF2B5EF4-FFF2-40B4-BE49-F238E27FC236}">
                      <a16:creationId xmlns:a16="http://schemas.microsoft.com/office/drawing/2014/main" xmlns="" id="{A2C642C4-E787-4C6C-925D-B2E1E2EAE1D3}"/>
                    </a:ext>
                  </a:extLst>
                </p:cNvPr>
                <p:cNvGrpSpPr/>
                <p:nvPr/>
              </p:nvGrpSpPr>
              <p:grpSpPr>
                <a:xfrm>
                  <a:off x="9776398" y="1107112"/>
                  <a:ext cx="1057690" cy="3098591"/>
                  <a:chOff x="9776398" y="1107112"/>
                  <a:chExt cx="1057690" cy="3098591"/>
                </a:xfrm>
                <a:solidFill>
                  <a:schemeClr val="accent1"/>
                </a:solidFill>
              </p:grpSpPr>
              <p:sp>
                <p:nvSpPr>
                  <p:cNvPr id="77" name="자유형: 도형 76">
                    <a:extLst>
                      <a:ext uri="{FF2B5EF4-FFF2-40B4-BE49-F238E27FC236}">
                        <a16:creationId xmlns:a16="http://schemas.microsoft.com/office/drawing/2014/main" xmlns="" id="{1673013D-C12B-4702-940B-51890AD87399}"/>
                      </a:ext>
                    </a:extLst>
                  </p:cNvPr>
                  <p:cNvSpPr/>
                  <p:nvPr/>
                </p:nvSpPr>
                <p:spPr>
                  <a:xfrm>
                    <a:off x="10372307" y="3807090"/>
                    <a:ext cx="76644" cy="80476"/>
                  </a:xfrm>
                  <a:custGeom>
                    <a:avLst/>
                    <a:gdLst>
                      <a:gd name="connsiteX0" fmla="*/ 0 w 76644"/>
                      <a:gd name="connsiteY0" fmla="*/ 5748 h 80476"/>
                      <a:gd name="connsiteX1" fmla="*/ 8814 w 76644"/>
                      <a:gd name="connsiteY1" fmla="*/ 80860 h 80476"/>
                      <a:gd name="connsiteX2" fmla="*/ 78177 w 76644"/>
                      <a:gd name="connsiteY2" fmla="*/ 81626 h 80476"/>
                      <a:gd name="connsiteX3" fmla="*/ 77794 w 76644"/>
                      <a:gd name="connsiteY3" fmla="*/ 0 h 8047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76644" h="80476">
                        <a:moveTo>
                          <a:pt x="0" y="5748"/>
                        </a:moveTo>
                        <a:lnTo>
                          <a:pt x="8814" y="80860"/>
                        </a:lnTo>
                        <a:lnTo>
                          <a:pt x="78177" y="81626"/>
                        </a:lnTo>
                        <a:lnTo>
                          <a:pt x="77794" y="0"/>
                        </a:lnTo>
                        <a:close/>
                      </a:path>
                    </a:pathLst>
                  </a:custGeom>
                  <a:solidFill>
                    <a:srgbClr val="FED8CD"/>
                  </a:solidFill>
                  <a:ln w="3830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78" name="자유형: 도형 77">
                    <a:extLst>
                      <a:ext uri="{FF2B5EF4-FFF2-40B4-BE49-F238E27FC236}">
                        <a16:creationId xmlns:a16="http://schemas.microsoft.com/office/drawing/2014/main" xmlns="" id="{A3618DB5-51B9-4BA4-8701-A26BDB0BCE4E}"/>
                      </a:ext>
                    </a:extLst>
                  </p:cNvPr>
                  <p:cNvSpPr/>
                  <p:nvPr/>
                </p:nvSpPr>
                <p:spPr>
                  <a:xfrm>
                    <a:off x="10594191" y="3807090"/>
                    <a:ext cx="76644" cy="80476"/>
                  </a:xfrm>
                  <a:custGeom>
                    <a:avLst/>
                    <a:gdLst>
                      <a:gd name="connsiteX0" fmla="*/ 78177 w 76644"/>
                      <a:gd name="connsiteY0" fmla="*/ 5748 h 80476"/>
                      <a:gd name="connsiteX1" fmla="*/ 69363 w 76644"/>
                      <a:gd name="connsiteY1" fmla="*/ 80860 h 80476"/>
                      <a:gd name="connsiteX2" fmla="*/ 0 w 76644"/>
                      <a:gd name="connsiteY2" fmla="*/ 81626 h 80476"/>
                      <a:gd name="connsiteX3" fmla="*/ 383 w 76644"/>
                      <a:gd name="connsiteY3" fmla="*/ 0 h 8047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76644" h="80476">
                        <a:moveTo>
                          <a:pt x="78177" y="5748"/>
                        </a:moveTo>
                        <a:lnTo>
                          <a:pt x="69363" y="80860"/>
                        </a:lnTo>
                        <a:lnTo>
                          <a:pt x="0" y="81626"/>
                        </a:lnTo>
                        <a:lnTo>
                          <a:pt x="383" y="0"/>
                        </a:lnTo>
                        <a:close/>
                      </a:path>
                    </a:pathLst>
                  </a:custGeom>
                  <a:solidFill>
                    <a:srgbClr val="FED8CD"/>
                  </a:solidFill>
                  <a:ln w="3830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sp>
                <p:nvSpPr>
                  <p:cNvPr id="79" name="자유형: 도형 78">
                    <a:extLst>
                      <a:ext uri="{FF2B5EF4-FFF2-40B4-BE49-F238E27FC236}">
                        <a16:creationId xmlns:a16="http://schemas.microsoft.com/office/drawing/2014/main" xmlns="" id="{4B7C639C-4EA3-4190-9E63-918F3219A1AE}"/>
                      </a:ext>
                    </a:extLst>
                  </p:cNvPr>
                  <p:cNvSpPr/>
                  <p:nvPr/>
                </p:nvSpPr>
                <p:spPr>
                  <a:xfrm>
                    <a:off x="10586527" y="3882968"/>
                    <a:ext cx="203107" cy="130295"/>
                  </a:xfrm>
                  <a:custGeom>
                    <a:avLst/>
                    <a:gdLst>
                      <a:gd name="connsiteX0" fmla="*/ 109218 w 203107"/>
                      <a:gd name="connsiteY0" fmla="*/ 23377 h 130295"/>
                      <a:gd name="connsiteX1" fmla="*/ 203490 w 203107"/>
                      <a:gd name="connsiteY1" fmla="*/ 128379 h 130295"/>
                      <a:gd name="connsiteX2" fmla="*/ 0 w 203107"/>
                      <a:gd name="connsiteY2" fmla="*/ 82393 h 130295"/>
                      <a:gd name="connsiteX3" fmla="*/ 9197 w 203107"/>
                      <a:gd name="connsiteY3" fmla="*/ 3066 h 130295"/>
                      <a:gd name="connsiteX4" fmla="*/ 76644 w 203107"/>
                      <a:gd name="connsiteY4" fmla="*/ 0 h 130295"/>
                      <a:gd name="connsiteX5" fmla="*/ 109218 w 203107"/>
                      <a:gd name="connsiteY5" fmla="*/ 23377 h 13029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</a:cxnLst>
                    <a:rect l="l" t="t" r="r" b="b"/>
                    <a:pathLst>
                      <a:path w="203107" h="130295">
                        <a:moveTo>
                          <a:pt x="109218" y="23377"/>
                        </a:moveTo>
                        <a:cubicBezTo>
                          <a:pt x="109218" y="23377"/>
                          <a:pt x="224568" y="97721"/>
                          <a:pt x="203490" y="128379"/>
                        </a:cubicBezTo>
                        <a:cubicBezTo>
                          <a:pt x="191994" y="145241"/>
                          <a:pt x="0" y="82393"/>
                          <a:pt x="0" y="82393"/>
                        </a:cubicBezTo>
                        <a:lnTo>
                          <a:pt x="9197" y="3066"/>
                        </a:lnTo>
                        <a:lnTo>
                          <a:pt x="76644" y="0"/>
                        </a:lnTo>
                        <a:lnTo>
                          <a:pt x="109218" y="23377"/>
                        </a:lnTo>
                        <a:close/>
                      </a:path>
                    </a:pathLst>
                  </a:custGeom>
                  <a:solidFill>
                    <a:srgbClr val="2E2E2E"/>
                  </a:solidFill>
                  <a:ln w="3830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  <p:grpSp>
                <p:nvGrpSpPr>
                  <p:cNvPr id="80" name="그래픽 6">
                    <a:extLst>
                      <a:ext uri="{FF2B5EF4-FFF2-40B4-BE49-F238E27FC236}">
                        <a16:creationId xmlns:a16="http://schemas.microsoft.com/office/drawing/2014/main" xmlns="" id="{A2C642C4-E787-4C6C-925D-B2E1E2EAE1D3}"/>
                      </a:ext>
                    </a:extLst>
                  </p:cNvPr>
                  <p:cNvGrpSpPr/>
                  <p:nvPr/>
                </p:nvGrpSpPr>
                <p:grpSpPr>
                  <a:xfrm>
                    <a:off x="9776398" y="1107112"/>
                    <a:ext cx="1057690" cy="3098591"/>
                    <a:chOff x="9776398" y="1107112"/>
                    <a:chExt cx="1057690" cy="3098591"/>
                  </a:xfrm>
                  <a:solidFill>
                    <a:schemeClr val="accent1"/>
                  </a:solidFill>
                </p:grpSpPr>
                <p:sp>
                  <p:nvSpPr>
                    <p:cNvPr id="81" name="자유형: 도형 80">
                      <a:extLst>
                        <a:ext uri="{FF2B5EF4-FFF2-40B4-BE49-F238E27FC236}">
                          <a16:creationId xmlns:a16="http://schemas.microsoft.com/office/drawing/2014/main" xmlns="" id="{8A4B2725-E1EE-4CA8-869A-A273C5A2BA6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0207138" y="2261559"/>
                      <a:ext cx="310409" cy="1586536"/>
                    </a:xfrm>
                    <a:custGeom>
                      <a:avLst/>
                      <a:gdLst>
                        <a:gd name="connsiteX0" fmla="*/ 0 w 310408"/>
                        <a:gd name="connsiteY0" fmla="*/ 0 h 1586536"/>
                        <a:gd name="connsiteX1" fmla="*/ 137960 w 310408"/>
                        <a:gd name="connsiteY1" fmla="*/ 1572740 h 1586536"/>
                        <a:gd name="connsiteX2" fmla="*/ 259057 w 310408"/>
                        <a:gd name="connsiteY2" fmla="*/ 1572740 h 1586536"/>
                        <a:gd name="connsiteX3" fmla="*/ 313475 w 310408"/>
                        <a:gd name="connsiteY3" fmla="*/ 304661 h 1586536"/>
                        <a:gd name="connsiteX4" fmla="*/ 313475 w 310408"/>
                        <a:gd name="connsiteY4" fmla="*/ 383 h 1586536"/>
                        <a:gd name="connsiteX5" fmla="*/ 0 w 310408"/>
                        <a:gd name="connsiteY5" fmla="*/ 383 h 1586536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</a:cxnLst>
                      <a:rect l="l" t="t" r="r" b="b"/>
                      <a:pathLst>
                        <a:path w="310408" h="1586536">
                          <a:moveTo>
                            <a:pt x="0" y="0"/>
                          </a:moveTo>
                          <a:cubicBezTo>
                            <a:pt x="0" y="0"/>
                            <a:pt x="8431" y="662590"/>
                            <a:pt x="137960" y="1572740"/>
                          </a:cubicBezTo>
                          <a:cubicBezTo>
                            <a:pt x="137960" y="1572740"/>
                            <a:pt x="198125" y="1611062"/>
                            <a:pt x="259057" y="1572740"/>
                          </a:cubicBezTo>
                          <a:lnTo>
                            <a:pt x="313475" y="304661"/>
                          </a:lnTo>
                          <a:lnTo>
                            <a:pt x="313475" y="383"/>
                          </a:lnTo>
                          <a:lnTo>
                            <a:pt x="0" y="383"/>
                          </a:lnTo>
                          <a:close/>
                        </a:path>
                      </a:pathLst>
                    </a:custGeom>
                    <a:solidFill>
                      <a:srgbClr val="1D2F4D"/>
                    </a:solidFill>
                    <a:ln w="3830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ko-KR" altLang="en-US"/>
                    </a:p>
                  </p:txBody>
                </p:sp>
                <p:sp>
                  <p:nvSpPr>
                    <p:cNvPr id="82" name="자유형: 도형 81">
                      <a:extLst>
                        <a:ext uri="{FF2B5EF4-FFF2-40B4-BE49-F238E27FC236}">
                          <a16:creationId xmlns:a16="http://schemas.microsoft.com/office/drawing/2014/main" xmlns="" id="{0B769738-FD17-45E6-A87A-AB42BCA33F3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0515631" y="2261559"/>
                      <a:ext cx="310409" cy="1586536"/>
                    </a:xfrm>
                    <a:custGeom>
                      <a:avLst/>
                      <a:gdLst>
                        <a:gd name="connsiteX0" fmla="*/ 313475 w 310408"/>
                        <a:gd name="connsiteY0" fmla="*/ 0 h 1586536"/>
                        <a:gd name="connsiteX1" fmla="*/ 175515 w 310408"/>
                        <a:gd name="connsiteY1" fmla="*/ 1572740 h 1586536"/>
                        <a:gd name="connsiteX2" fmla="*/ 54417 w 310408"/>
                        <a:gd name="connsiteY2" fmla="*/ 1572740 h 1586536"/>
                        <a:gd name="connsiteX3" fmla="*/ 0 w 310408"/>
                        <a:gd name="connsiteY3" fmla="*/ 304661 h 1586536"/>
                        <a:gd name="connsiteX4" fmla="*/ 0 w 310408"/>
                        <a:gd name="connsiteY4" fmla="*/ 383 h 1586536"/>
                        <a:gd name="connsiteX5" fmla="*/ 313475 w 310408"/>
                        <a:gd name="connsiteY5" fmla="*/ 383 h 1586536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</a:cxnLst>
                      <a:rect l="l" t="t" r="r" b="b"/>
                      <a:pathLst>
                        <a:path w="310408" h="1586536">
                          <a:moveTo>
                            <a:pt x="313475" y="0"/>
                          </a:moveTo>
                          <a:cubicBezTo>
                            <a:pt x="313475" y="0"/>
                            <a:pt x="305044" y="662590"/>
                            <a:pt x="175515" y="1572740"/>
                          </a:cubicBezTo>
                          <a:cubicBezTo>
                            <a:pt x="175515" y="1572740"/>
                            <a:pt x="115350" y="1611062"/>
                            <a:pt x="54417" y="1572740"/>
                          </a:cubicBezTo>
                          <a:lnTo>
                            <a:pt x="0" y="304661"/>
                          </a:lnTo>
                          <a:lnTo>
                            <a:pt x="0" y="383"/>
                          </a:lnTo>
                          <a:lnTo>
                            <a:pt x="313475" y="383"/>
                          </a:lnTo>
                          <a:close/>
                        </a:path>
                      </a:pathLst>
                    </a:custGeom>
                    <a:solidFill>
                      <a:srgbClr val="1D2F4D"/>
                    </a:solidFill>
                    <a:ln w="3830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ko-KR" altLang="en-US"/>
                    </a:p>
                  </p:txBody>
                </p:sp>
                <p:sp>
                  <p:nvSpPr>
                    <p:cNvPr id="83" name="자유형: 도형 82">
                      <a:extLst>
                        <a:ext uri="{FF2B5EF4-FFF2-40B4-BE49-F238E27FC236}">
                          <a16:creationId xmlns:a16="http://schemas.microsoft.com/office/drawing/2014/main" xmlns="" id="{554179D5-8CCD-46AA-A0AD-88F2A50BD41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0452783" y="1528456"/>
                      <a:ext cx="126463" cy="72812"/>
                    </a:xfrm>
                    <a:custGeom>
                      <a:avLst/>
                      <a:gdLst>
                        <a:gd name="connsiteX0" fmla="*/ 126463 w 126462"/>
                        <a:gd name="connsiteY0" fmla="*/ 0 h 72812"/>
                        <a:gd name="connsiteX1" fmla="*/ 0 w 126462"/>
                        <a:gd name="connsiteY1" fmla="*/ 0 h 72812"/>
                        <a:gd name="connsiteX2" fmla="*/ 47136 w 126462"/>
                        <a:gd name="connsiteY2" fmla="*/ 74728 h 72812"/>
                        <a:gd name="connsiteX3" fmla="*/ 88907 w 126462"/>
                        <a:gd name="connsiteY3" fmla="*/ 74728 h 72812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126462" h="72812">
                          <a:moveTo>
                            <a:pt x="126463" y="0"/>
                          </a:moveTo>
                          <a:lnTo>
                            <a:pt x="0" y="0"/>
                          </a:lnTo>
                          <a:lnTo>
                            <a:pt x="47136" y="74728"/>
                          </a:lnTo>
                          <a:lnTo>
                            <a:pt x="88907" y="74728"/>
                          </a:lnTo>
                          <a:close/>
                        </a:path>
                      </a:pathLst>
                    </a:custGeom>
                    <a:solidFill>
                      <a:srgbClr val="D1D1CF"/>
                    </a:solidFill>
                    <a:ln w="3830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ko-KR" altLang="en-US"/>
                    </a:p>
                  </p:txBody>
                </p:sp>
                <p:sp>
                  <p:nvSpPr>
                    <p:cNvPr id="84" name="자유형: 도형 83">
                      <a:extLst>
                        <a:ext uri="{FF2B5EF4-FFF2-40B4-BE49-F238E27FC236}">
                          <a16:creationId xmlns:a16="http://schemas.microsoft.com/office/drawing/2014/main" xmlns="" id="{D8E43B8D-24EE-4C75-B133-A5035833918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776398" y="1637674"/>
                      <a:ext cx="570999" cy="628483"/>
                    </a:xfrm>
                    <a:custGeom>
                      <a:avLst/>
                      <a:gdLst>
                        <a:gd name="connsiteX0" fmla="*/ 451817 w 570999"/>
                        <a:gd name="connsiteY0" fmla="*/ 0 h 628482"/>
                        <a:gd name="connsiteX1" fmla="*/ 408130 w 570999"/>
                        <a:gd name="connsiteY1" fmla="*/ 72429 h 628482"/>
                        <a:gd name="connsiteX2" fmla="*/ 349881 w 570999"/>
                        <a:gd name="connsiteY2" fmla="*/ 464464 h 628482"/>
                        <a:gd name="connsiteX3" fmla="*/ 16478 w 570999"/>
                        <a:gd name="connsiteY3" fmla="*/ 437639 h 628482"/>
                        <a:gd name="connsiteX4" fmla="*/ 0 w 570999"/>
                        <a:gd name="connsiteY4" fmla="*/ 521181 h 628482"/>
                        <a:gd name="connsiteX5" fmla="*/ 512750 w 570999"/>
                        <a:gd name="connsiteY5" fmla="*/ 519648 h 628482"/>
                        <a:gd name="connsiteX6" fmla="*/ 572532 w 570999"/>
                        <a:gd name="connsiteY6" fmla="*/ 284733 h 628482"/>
                        <a:gd name="connsiteX7" fmla="*/ 451817 w 570999"/>
                        <a:gd name="connsiteY7" fmla="*/ 0 h 628482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</a:cxnLst>
                      <a:rect l="l" t="t" r="r" b="b"/>
                      <a:pathLst>
                        <a:path w="570999" h="628482">
                          <a:moveTo>
                            <a:pt x="451817" y="0"/>
                          </a:moveTo>
                          <a:cubicBezTo>
                            <a:pt x="451817" y="0"/>
                            <a:pt x="414262" y="7664"/>
                            <a:pt x="408130" y="72429"/>
                          </a:cubicBezTo>
                          <a:cubicBezTo>
                            <a:pt x="401999" y="137576"/>
                            <a:pt x="349881" y="464464"/>
                            <a:pt x="349881" y="464464"/>
                          </a:cubicBezTo>
                          <a:lnTo>
                            <a:pt x="16478" y="437639"/>
                          </a:lnTo>
                          <a:lnTo>
                            <a:pt x="0" y="521181"/>
                          </a:lnTo>
                          <a:cubicBezTo>
                            <a:pt x="0" y="521181"/>
                            <a:pt x="451434" y="768742"/>
                            <a:pt x="512750" y="519648"/>
                          </a:cubicBezTo>
                          <a:cubicBezTo>
                            <a:pt x="552221" y="359462"/>
                            <a:pt x="572532" y="284733"/>
                            <a:pt x="572532" y="284733"/>
                          </a:cubicBezTo>
                          <a:cubicBezTo>
                            <a:pt x="572532" y="284733"/>
                            <a:pt x="517731" y="76644"/>
                            <a:pt x="451817" y="0"/>
                          </a:cubicBezTo>
                          <a:close/>
                        </a:path>
                      </a:pathLst>
                    </a:custGeom>
                    <a:solidFill>
                      <a:srgbClr val="1D2F4D"/>
                    </a:solidFill>
                    <a:ln w="3830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ko-KR" altLang="en-US"/>
                    </a:p>
                  </p:txBody>
                </p:sp>
                <p:sp>
                  <p:nvSpPr>
                    <p:cNvPr id="85" name="자유형: 도형 84">
                      <a:extLst>
                        <a:ext uri="{FF2B5EF4-FFF2-40B4-BE49-F238E27FC236}">
                          <a16:creationId xmlns:a16="http://schemas.microsoft.com/office/drawing/2014/main" xmlns="" id="{D00EC867-9B53-48C9-B153-E06274031EA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0200240" y="1563713"/>
                      <a:ext cx="318073" cy="977214"/>
                    </a:xfrm>
                    <a:custGeom>
                      <a:avLst/>
                      <a:gdLst>
                        <a:gd name="connsiteX0" fmla="*/ 216520 w 318073"/>
                        <a:gd name="connsiteY0" fmla="*/ 0 h 977214"/>
                        <a:gd name="connsiteX1" fmla="*/ 27209 w 318073"/>
                        <a:gd name="connsiteY1" fmla="*/ 74728 h 977214"/>
                        <a:gd name="connsiteX2" fmla="*/ 0 w 318073"/>
                        <a:gd name="connsiteY2" fmla="*/ 979514 h 977214"/>
                        <a:gd name="connsiteX3" fmla="*/ 318073 w 318073"/>
                        <a:gd name="connsiteY3" fmla="*/ 979514 h 977214"/>
                        <a:gd name="connsiteX4" fmla="*/ 317690 w 318073"/>
                        <a:gd name="connsiteY4" fmla="*/ 52501 h 97721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318073" h="977214">
                          <a:moveTo>
                            <a:pt x="216520" y="0"/>
                          </a:moveTo>
                          <a:lnTo>
                            <a:pt x="27209" y="74728"/>
                          </a:lnTo>
                          <a:lnTo>
                            <a:pt x="0" y="979514"/>
                          </a:lnTo>
                          <a:lnTo>
                            <a:pt x="318073" y="979514"/>
                          </a:lnTo>
                          <a:lnTo>
                            <a:pt x="317690" y="52501"/>
                          </a:lnTo>
                          <a:close/>
                        </a:path>
                      </a:pathLst>
                    </a:custGeom>
                    <a:solidFill>
                      <a:srgbClr val="23395C"/>
                    </a:solidFill>
                    <a:ln w="3830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ko-KR" altLang="en-US"/>
                    </a:p>
                  </p:txBody>
                </p:sp>
                <p:sp>
                  <p:nvSpPr>
                    <p:cNvPr id="86" name="자유형: 도형 85">
                      <a:extLst>
                        <a:ext uri="{FF2B5EF4-FFF2-40B4-BE49-F238E27FC236}">
                          <a16:creationId xmlns:a16="http://schemas.microsoft.com/office/drawing/2014/main" xmlns="" id="{FD67D8E1-BD24-4822-87C4-B99655889F6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0483441" y="1563713"/>
                      <a:ext cx="348731" cy="977214"/>
                    </a:xfrm>
                    <a:custGeom>
                      <a:avLst/>
                      <a:gdLst>
                        <a:gd name="connsiteX0" fmla="*/ 133744 w 348731"/>
                        <a:gd name="connsiteY0" fmla="*/ 0 h 977214"/>
                        <a:gd name="connsiteX1" fmla="*/ 348731 w 348731"/>
                        <a:gd name="connsiteY1" fmla="*/ 72046 h 977214"/>
                        <a:gd name="connsiteX2" fmla="*/ 351797 w 348731"/>
                        <a:gd name="connsiteY2" fmla="*/ 979514 h 977214"/>
                        <a:gd name="connsiteX3" fmla="*/ 34873 w 348731"/>
                        <a:gd name="connsiteY3" fmla="*/ 979514 h 977214"/>
                        <a:gd name="connsiteX4" fmla="*/ 0 w 348731"/>
                        <a:gd name="connsiteY4" fmla="*/ 593227 h 977214"/>
                        <a:gd name="connsiteX5" fmla="*/ 32574 w 348731"/>
                        <a:gd name="connsiteY5" fmla="*/ 52501 h 97721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</a:cxnLst>
                      <a:rect l="l" t="t" r="r" b="b"/>
                      <a:pathLst>
                        <a:path w="348731" h="977214">
                          <a:moveTo>
                            <a:pt x="133744" y="0"/>
                          </a:moveTo>
                          <a:lnTo>
                            <a:pt x="348731" y="72046"/>
                          </a:lnTo>
                          <a:lnTo>
                            <a:pt x="351797" y="979514"/>
                          </a:lnTo>
                          <a:lnTo>
                            <a:pt x="34873" y="979514"/>
                          </a:lnTo>
                          <a:lnTo>
                            <a:pt x="0" y="593227"/>
                          </a:lnTo>
                          <a:lnTo>
                            <a:pt x="32574" y="52501"/>
                          </a:lnTo>
                          <a:close/>
                        </a:path>
                      </a:pathLst>
                    </a:custGeom>
                    <a:solidFill>
                      <a:srgbClr val="23395C"/>
                    </a:solidFill>
                    <a:ln w="3830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ko-KR" altLang="en-US"/>
                    </a:p>
                  </p:txBody>
                </p:sp>
                <p:sp>
                  <p:nvSpPr>
                    <p:cNvPr id="87" name="자유형: 도형 86">
                      <a:extLst>
                        <a:ext uri="{FF2B5EF4-FFF2-40B4-BE49-F238E27FC236}">
                          <a16:creationId xmlns:a16="http://schemas.microsoft.com/office/drawing/2014/main" xmlns="" id="{251EEB2B-68AF-499A-921F-E5BA6923467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0680416" y="1864158"/>
                      <a:ext cx="91973" cy="34490"/>
                    </a:xfrm>
                    <a:custGeom>
                      <a:avLst/>
                      <a:gdLst>
                        <a:gd name="connsiteX0" fmla="*/ 0 w 91973"/>
                        <a:gd name="connsiteY0" fmla="*/ 0 h 34489"/>
                        <a:gd name="connsiteX1" fmla="*/ 91973 w 91973"/>
                        <a:gd name="connsiteY1" fmla="*/ 0 h 34489"/>
                        <a:gd name="connsiteX2" fmla="*/ 91973 w 91973"/>
                        <a:gd name="connsiteY2" fmla="*/ 35256 h 34489"/>
                        <a:gd name="connsiteX3" fmla="*/ 0 w 91973"/>
                        <a:gd name="connsiteY3" fmla="*/ 35256 h 3448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91973" h="34489">
                          <a:moveTo>
                            <a:pt x="0" y="0"/>
                          </a:moveTo>
                          <a:lnTo>
                            <a:pt x="91973" y="0"/>
                          </a:lnTo>
                          <a:lnTo>
                            <a:pt x="91973" y="35256"/>
                          </a:lnTo>
                          <a:lnTo>
                            <a:pt x="0" y="35256"/>
                          </a:lnTo>
                          <a:close/>
                        </a:path>
                      </a:pathLst>
                    </a:custGeom>
                    <a:solidFill>
                      <a:srgbClr val="EBAE65"/>
                    </a:solidFill>
                    <a:ln w="3830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ko-KR" altLang="en-US"/>
                    </a:p>
                  </p:txBody>
                </p:sp>
                <p:sp>
                  <p:nvSpPr>
                    <p:cNvPr id="88" name="자유형: 도형 87">
                      <a:extLst>
                        <a:ext uri="{FF2B5EF4-FFF2-40B4-BE49-F238E27FC236}">
                          <a16:creationId xmlns:a16="http://schemas.microsoft.com/office/drawing/2014/main" xmlns="" id="{6D91CB1D-6C89-49D2-88EC-5218F053A5C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0415994" y="1563713"/>
                      <a:ext cx="199275" cy="517349"/>
                    </a:xfrm>
                    <a:custGeom>
                      <a:avLst/>
                      <a:gdLst>
                        <a:gd name="connsiteX0" fmla="*/ 0 w 199274"/>
                        <a:gd name="connsiteY0" fmla="*/ 0 h 517348"/>
                        <a:gd name="connsiteX1" fmla="*/ 100021 w 199274"/>
                        <a:gd name="connsiteY1" fmla="*/ 520798 h 517348"/>
                        <a:gd name="connsiteX2" fmla="*/ 200041 w 199274"/>
                        <a:gd name="connsiteY2" fmla="*/ 766 h 51734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</a:cxnLst>
                      <a:rect l="l" t="t" r="r" b="b"/>
                      <a:pathLst>
                        <a:path w="199274" h="517348">
                          <a:moveTo>
                            <a:pt x="0" y="0"/>
                          </a:moveTo>
                          <a:lnTo>
                            <a:pt x="100021" y="520798"/>
                          </a:lnTo>
                          <a:lnTo>
                            <a:pt x="200041" y="766"/>
                          </a:lnTo>
                          <a:close/>
                        </a:path>
                      </a:pathLst>
                    </a:custGeom>
                    <a:solidFill>
                      <a:srgbClr val="FFFFFF"/>
                    </a:solidFill>
                    <a:ln w="3830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ko-KR" altLang="en-US"/>
                    </a:p>
                  </p:txBody>
                </p:sp>
                <p:sp>
                  <p:nvSpPr>
                    <p:cNvPr id="89" name="자유형: 도형 88">
                      <a:extLst>
                        <a:ext uri="{FF2B5EF4-FFF2-40B4-BE49-F238E27FC236}">
                          <a16:creationId xmlns:a16="http://schemas.microsoft.com/office/drawing/2014/main" xmlns="" id="{4306ED62-4B9A-49D2-9D91-0ED563202D5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0479289" y="1640740"/>
                      <a:ext cx="68980" cy="444537"/>
                    </a:xfrm>
                    <a:custGeom>
                      <a:avLst/>
                      <a:gdLst>
                        <a:gd name="connsiteX0" fmla="*/ 41325 w 68979"/>
                        <a:gd name="connsiteY0" fmla="*/ 0 h 444536"/>
                        <a:gd name="connsiteX1" fmla="*/ 36343 w 68979"/>
                        <a:gd name="connsiteY1" fmla="*/ 0 h 444536"/>
                        <a:gd name="connsiteX2" fmla="*/ 31361 w 68979"/>
                        <a:gd name="connsiteY2" fmla="*/ 0 h 444536"/>
                        <a:gd name="connsiteX3" fmla="*/ 4535 w 68979"/>
                        <a:gd name="connsiteY3" fmla="*/ 323822 h 444536"/>
                        <a:gd name="connsiteX4" fmla="*/ 37492 w 68979"/>
                        <a:gd name="connsiteY4" fmla="*/ 447219 h 444536"/>
                        <a:gd name="connsiteX5" fmla="*/ 67767 w 68979"/>
                        <a:gd name="connsiteY5" fmla="*/ 323822 h 444536"/>
                        <a:gd name="connsiteX6" fmla="*/ 41325 w 68979"/>
                        <a:gd name="connsiteY6" fmla="*/ 0 h 444536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</a:cxnLst>
                      <a:rect l="l" t="t" r="r" b="b"/>
                      <a:pathLst>
                        <a:path w="68979" h="444536">
                          <a:moveTo>
                            <a:pt x="41325" y="0"/>
                          </a:moveTo>
                          <a:lnTo>
                            <a:pt x="36343" y="0"/>
                          </a:lnTo>
                          <a:lnTo>
                            <a:pt x="31361" y="0"/>
                          </a:lnTo>
                          <a:cubicBezTo>
                            <a:pt x="31361" y="0"/>
                            <a:pt x="-14242" y="238747"/>
                            <a:pt x="4535" y="323822"/>
                          </a:cubicBezTo>
                          <a:cubicBezTo>
                            <a:pt x="23696" y="408514"/>
                            <a:pt x="37492" y="447219"/>
                            <a:pt x="37492" y="447219"/>
                          </a:cubicBezTo>
                          <a:cubicBezTo>
                            <a:pt x="37492" y="447219"/>
                            <a:pt x="48606" y="408514"/>
                            <a:pt x="67767" y="323822"/>
                          </a:cubicBezTo>
                          <a:cubicBezTo>
                            <a:pt x="87311" y="238747"/>
                            <a:pt x="41325" y="0"/>
                            <a:pt x="41325" y="0"/>
                          </a:cubicBezTo>
                          <a:close/>
                        </a:path>
                      </a:pathLst>
                    </a:custGeom>
                    <a:solidFill>
                      <a:srgbClr val="506E9E"/>
                    </a:solidFill>
                    <a:ln w="3830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ko-KR" altLang="en-US"/>
                    </a:p>
                  </p:txBody>
                </p:sp>
                <p:sp>
                  <p:nvSpPr>
                    <p:cNvPr id="90" name="자유형: 도형 89">
                      <a:extLst>
                        <a:ext uri="{FF2B5EF4-FFF2-40B4-BE49-F238E27FC236}">
                          <a16:creationId xmlns:a16="http://schemas.microsoft.com/office/drawing/2014/main" xmlns="" id="{2464DE68-924D-4934-B220-AF6274BB1F6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0487273" y="1611998"/>
                      <a:ext cx="53651" cy="34490"/>
                    </a:xfrm>
                    <a:custGeom>
                      <a:avLst/>
                      <a:gdLst>
                        <a:gd name="connsiteX0" fmla="*/ 31807 w 53650"/>
                        <a:gd name="connsiteY0" fmla="*/ 0 h 34489"/>
                        <a:gd name="connsiteX1" fmla="*/ 28742 w 53650"/>
                        <a:gd name="connsiteY1" fmla="*/ 0 h 34489"/>
                        <a:gd name="connsiteX2" fmla="*/ 25292 w 53650"/>
                        <a:gd name="connsiteY2" fmla="*/ 0 h 34489"/>
                        <a:gd name="connsiteX3" fmla="*/ 0 w 53650"/>
                        <a:gd name="connsiteY3" fmla="*/ 8048 h 34489"/>
                        <a:gd name="connsiteX4" fmla="*/ 21460 w 53650"/>
                        <a:gd name="connsiteY4" fmla="*/ 35256 h 34489"/>
                        <a:gd name="connsiteX5" fmla="*/ 28742 w 53650"/>
                        <a:gd name="connsiteY5" fmla="*/ 35256 h 34489"/>
                        <a:gd name="connsiteX6" fmla="*/ 36023 w 53650"/>
                        <a:gd name="connsiteY6" fmla="*/ 35256 h 34489"/>
                        <a:gd name="connsiteX7" fmla="*/ 57100 w 53650"/>
                        <a:gd name="connsiteY7" fmla="*/ 8048 h 3448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</a:cxnLst>
                      <a:rect l="l" t="t" r="r" b="b"/>
                      <a:pathLst>
                        <a:path w="53650" h="34489">
                          <a:moveTo>
                            <a:pt x="31807" y="0"/>
                          </a:moveTo>
                          <a:lnTo>
                            <a:pt x="28742" y="0"/>
                          </a:lnTo>
                          <a:lnTo>
                            <a:pt x="25292" y="0"/>
                          </a:lnTo>
                          <a:lnTo>
                            <a:pt x="0" y="8048"/>
                          </a:lnTo>
                          <a:lnTo>
                            <a:pt x="21460" y="35256"/>
                          </a:lnTo>
                          <a:lnTo>
                            <a:pt x="28742" y="35256"/>
                          </a:lnTo>
                          <a:lnTo>
                            <a:pt x="36023" y="35256"/>
                          </a:lnTo>
                          <a:lnTo>
                            <a:pt x="57100" y="8048"/>
                          </a:lnTo>
                          <a:close/>
                        </a:path>
                      </a:pathLst>
                    </a:custGeom>
                    <a:solidFill>
                      <a:srgbClr val="4569A1"/>
                    </a:solidFill>
                    <a:ln w="3830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ko-KR" altLang="en-US"/>
                    </a:p>
                  </p:txBody>
                </p:sp>
                <p:sp>
                  <p:nvSpPr>
                    <p:cNvPr id="91" name="자유형: 도형 90">
                      <a:extLst>
                        <a:ext uri="{FF2B5EF4-FFF2-40B4-BE49-F238E27FC236}">
                          <a16:creationId xmlns:a16="http://schemas.microsoft.com/office/drawing/2014/main" xmlns="" id="{3986A588-7C70-46B5-AA05-B00D08D7A4A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0517931" y="1558731"/>
                      <a:ext cx="153288" cy="525013"/>
                    </a:xfrm>
                    <a:custGeom>
                      <a:avLst/>
                      <a:gdLst>
                        <a:gd name="connsiteX0" fmla="*/ 95805 w 153288"/>
                        <a:gd name="connsiteY0" fmla="*/ 0 h 525013"/>
                        <a:gd name="connsiteX1" fmla="*/ 0 w 153288"/>
                        <a:gd name="connsiteY1" fmla="*/ 525396 h 525013"/>
                        <a:gd name="connsiteX2" fmla="*/ 153288 w 153288"/>
                        <a:gd name="connsiteY2" fmla="*/ 237980 h 525013"/>
                        <a:gd name="connsiteX3" fmla="*/ 117266 w 153288"/>
                        <a:gd name="connsiteY3" fmla="*/ 197742 h 525013"/>
                        <a:gd name="connsiteX4" fmla="*/ 153288 w 153288"/>
                        <a:gd name="connsiteY4" fmla="*/ 126846 h 525013"/>
                        <a:gd name="connsiteX5" fmla="*/ 95805 w 153288"/>
                        <a:gd name="connsiteY5" fmla="*/ 0 h 52501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</a:cxnLst>
                      <a:rect l="l" t="t" r="r" b="b"/>
                      <a:pathLst>
                        <a:path w="153288" h="525013">
                          <a:moveTo>
                            <a:pt x="95805" y="0"/>
                          </a:moveTo>
                          <a:lnTo>
                            <a:pt x="0" y="525396"/>
                          </a:lnTo>
                          <a:cubicBezTo>
                            <a:pt x="0" y="525396"/>
                            <a:pt x="159803" y="257908"/>
                            <a:pt x="153288" y="237980"/>
                          </a:cubicBezTo>
                          <a:cubicBezTo>
                            <a:pt x="146774" y="218436"/>
                            <a:pt x="117266" y="197742"/>
                            <a:pt x="117266" y="197742"/>
                          </a:cubicBezTo>
                          <a:cubicBezTo>
                            <a:pt x="117266" y="197742"/>
                            <a:pt x="162486" y="157504"/>
                            <a:pt x="153288" y="126846"/>
                          </a:cubicBezTo>
                          <a:cubicBezTo>
                            <a:pt x="144857" y="96955"/>
                            <a:pt x="147923" y="27209"/>
                            <a:pt x="95805" y="0"/>
                          </a:cubicBezTo>
                          <a:close/>
                        </a:path>
                      </a:pathLst>
                    </a:custGeom>
                    <a:solidFill>
                      <a:srgbClr val="2C4773"/>
                    </a:solidFill>
                    <a:ln w="3830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ko-KR" altLang="en-US"/>
                    </a:p>
                  </p:txBody>
                </p:sp>
                <p:sp>
                  <p:nvSpPr>
                    <p:cNvPr id="92" name="자유형: 도형 91">
                      <a:extLst>
                        <a:ext uri="{FF2B5EF4-FFF2-40B4-BE49-F238E27FC236}">
                          <a16:creationId xmlns:a16="http://schemas.microsoft.com/office/drawing/2014/main" xmlns="" id="{B20B4118-7E36-43B0-B403-476530767C3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0415994" y="1483236"/>
                      <a:ext cx="199275" cy="126463"/>
                    </a:xfrm>
                    <a:custGeom>
                      <a:avLst/>
                      <a:gdLst>
                        <a:gd name="connsiteX0" fmla="*/ 154821 w 199274"/>
                        <a:gd name="connsiteY0" fmla="*/ 58250 h 126463"/>
                        <a:gd name="connsiteX1" fmla="*/ 161336 w 199274"/>
                        <a:gd name="connsiteY1" fmla="*/ 0 h 126463"/>
                        <a:gd name="connsiteX2" fmla="*/ 101937 w 199274"/>
                        <a:gd name="connsiteY2" fmla="*/ 0 h 126463"/>
                        <a:gd name="connsiteX3" fmla="*/ 42538 w 199274"/>
                        <a:gd name="connsiteY3" fmla="*/ 0 h 126463"/>
                        <a:gd name="connsiteX4" fmla="*/ 49052 w 199274"/>
                        <a:gd name="connsiteY4" fmla="*/ 58250 h 126463"/>
                        <a:gd name="connsiteX5" fmla="*/ 0 w 199274"/>
                        <a:gd name="connsiteY5" fmla="*/ 81243 h 126463"/>
                        <a:gd name="connsiteX6" fmla="*/ 100021 w 199274"/>
                        <a:gd name="connsiteY6" fmla="*/ 128762 h 126463"/>
                        <a:gd name="connsiteX7" fmla="*/ 200041 w 199274"/>
                        <a:gd name="connsiteY7" fmla="*/ 81243 h 126463"/>
                        <a:gd name="connsiteX8" fmla="*/ 154821 w 199274"/>
                        <a:gd name="connsiteY8" fmla="*/ 58250 h 12646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199274" h="126463">
                          <a:moveTo>
                            <a:pt x="154821" y="58250"/>
                          </a:moveTo>
                          <a:cubicBezTo>
                            <a:pt x="152522" y="47519"/>
                            <a:pt x="161336" y="0"/>
                            <a:pt x="161336" y="0"/>
                          </a:cubicBezTo>
                          <a:lnTo>
                            <a:pt x="101937" y="0"/>
                          </a:lnTo>
                          <a:lnTo>
                            <a:pt x="42538" y="0"/>
                          </a:lnTo>
                          <a:cubicBezTo>
                            <a:pt x="42538" y="0"/>
                            <a:pt x="50969" y="47519"/>
                            <a:pt x="49052" y="58250"/>
                          </a:cubicBezTo>
                          <a:cubicBezTo>
                            <a:pt x="46753" y="68980"/>
                            <a:pt x="0" y="81243"/>
                            <a:pt x="0" y="81243"/>
                          </a:cubicBezTo>
                          <a:cubicBezTo>
                            <a:pt x="0" y="81243"/>
                            <a:pt x="55567" y="128762"/>
                            <a:pt x="100021" y="128762"/>
                          </a:cubicBezTo>
                          <a:cubicBezTo>
                            <a:pt x="144474" y="128762"/>
                            <a:pt x="200041" y="81243"/>
                            <a:pt x="200041" y="81243"/>
                          </a:cubicBezTo>
                          <a:cubicBezTo>
                            <a:pt x="200041" y="81243"/>
                            <a:pt x="156737" y="68980"/>
                            <a:pt x="154821" y="58250"/>
                          </a:cubicBezTo>
                          <a:close/>
                        </a:path>
                      </a:pathLst>
                    </a:custGeom>
                    <a:solidFill>
                      <a:srgbClr val="FDB8A8"/>
                    </a:solidFill>
                    <a:ln w="3830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ko-KR" altLang="en-US"/>
                    </a:p>
                  </p:txBody>
                </p:sp>
                <p:sp>
                  <p:nvSpPr>
                    <p:cNvPr id="93" name="자유형: 도형 92">
                      <a:extLst>
                        <a:ext uri="{FF2B5EF4-FFF2-40B4-BE49-F238E27FC236}">
                          <a16:creationId xmlns:a16="http://schemas.microsoft.com/office/drawing/2014/main" xmlns="" id="{DB58E06B-D0A4-4037-AF7B-5E4BF6A9D50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0371909" y="1157881"/>
                      <a:ext cx="291248" cy="356396"/>
                    </a:xfrm>
                    <a:custGeom>
                      <a:avLst/>
                      <a:gdLst>
                        <a:gd name="connsiteX0" fmla="*/ 224965 w 291247"/>
                        <a:gd name="connsiteY0" fmla="*/ 18395 h 356395"/>
                        <a:gd name="connsiteX1" fmla="*/ 145638 w 291247"/>
                        <a:gd name="connsiteY1" fmla="*/ 0 h 356395"/>
                        <a:gd name="connsiteX2" fmla="*/ 66311 w 291247"/>
                        <a:gd name="connsiteY2" fmla="*/ 18395 h 356395"/>
                        <a:gd name="connsiteX3" fmla="*/ 14 w 291247"/>
                        <a:gd name="connsiteY3" fmla="*/ 139876 h 356395"/>
                        <a:gd name="connsiteX4" fmla="*/ 50599 w 291247"/>
                        <a:gd name="connsiteY4" fmla="*/ 306577 h 356395"/>
                        <a:gd name="connsiteX5" fmla="*/ 146021 w 291247"/>
                        <a:gd name="connsiteY5" fmla="*/ 357162 h 356395"/>
                        <a:gd name="connsiteX6" fmla="*/ 241443 w 291247"/>
                        <a:gd name="connsiteY6" fmla="*/ 306577 h 356395"/>
                        <a:gd name="connsiteX7" fmla="*/ 291645 w 291247"/>
                        <a:gd name="connsiteY7" fmla="*/ 139493 h 356395"/>
                        <a:gd name="connsiteX8" fmla="*/ 224965 w 291247"/>
                        <a:gd name="connsiteY8" fmla="*/ 18395 h 356395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</a:cxnLst>
                      <a:rect l="l" t="t" r="r" b="b"/>
                      <a:pathLst>
                        <a:path w="291247" h="356395">
                          <a:moveTo>
                            <a:pt x="224965" y="18395"/>
                          </a:moveTo>
                          <a:cubicBezTo>
                            <a:pt x="190475" y="6132"/>
                            <a:pt x="168248" y="0"/>
                            <a:pt x="145638" y="0"/>
                          </a:cubicBezTo>
                          <a:cubicBezTo>
                            <a:pt x="123028" y="0"/>
                            <a:pt x="100801" y="6132"/>
                            <a:pt x="66311" y="18395"/>
                          </a:cubicBezTo>
                          <a:cubicBezTo>
                            <a:pt x="-2668" y="42921"/>
                            <a:pt x="14" y="139876"/>
                            <a:pt x="14" y="139876"/>
                          </a:cubicBezTo>
                          <a:cubicBezTo>
                            <a:pt x="14" y="139876"/>
                            <a:pt x="14960" y="271321"/>
                            <a:pt x="50599" y="306577"/>
                          </a:cubicBezTo>
                          <a:cubicBezTo>
                            <a:pt x="86239" y="342217"/>
                            <a:pt x="113831" y="357162"/>
                            <a:pt x="146021" y="357162"/>
                          </a:cubicBezTo>
                          <a:cubicBezTo>
                            <a:pt x="178212" y="357162"/>
                            <a:pt x="205804" y="342217"/>
                            <a:pt x="241443" y="306577"/>
                          </a:cubicBezTo>
                          <a:cubicBezTo>
                            <a:pt x="277083" y="270937"/>
                            <a:pt x="291645" y="139493"/>
                            <a:pt x="291645" y="139493"/>
                          </a:cubicBezTo>
                          <a:cubicBezTo>
                            <a:pt x="291645" y="139493"/>
                            <a:pt x="293944" y="42538"/>
                            <a:pt x="224965" y="18395"/>
                          </a:cubicBezTo>
                          <a:close/>
                        </a:path>
                      </a:pathLst>
                    </a:custGeom>
                    <a:solidFill>
                      <a:srgbClr val="FED8CD"/>
                    </a:solidFill>
                    <a:ln w="3830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ko-KR" altLang="en-US"/>
                    </a:p>
                  </p:txBody>
                </p:sp>
                <p:sp>
                  <p:nvSpPr>
                    <p:cNvPr id="94" name="자유형: 도형 93">
                      <a:extLst>
                        <a:ext uri="{FF2B5EF4-FFF2-40B4-BE49-F238E27FC236}">
                          <a16:creationId xmlns:a16="http://schemas.microsoft.com/office/drawing/2014/main" xmlns="" id="{BDDF1778-5EA7-4C9C-A66F-14AC23DB379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0477309" y="1430352"/>
                      <a:ext cx="80476" cy="30658"/>
                    </a:xfrm>
                    <a:custGeom>
                      <a:avLst/>
                      <a:gdLst>
                        <a:gd name="connsiteX0" fmla="*/ 0 w 80476"/>
                        <a:gd name="connsiteY0" fmla="*/ 0 h 30657"/>
                        <a:gd name="connsiteX1" fmla="*/ 40622 w 80476"/>
                        <a:gd name="connsiteY1" fmla="*/ 33340 h 30657"/>
                        <a:gd name="connsiteX2" fmla="*/ 81243 w 80476"/>
                        <a:gd name="connsiteY2" fmla="*/ 0 h 30657"/>
                        <a:gd name="connsiteX3" fmla="*/ 40622 w 80476"/>
                        <a:gd name="connsiteY3" fmla="*/ 0 h 30657"/>
                        <a:gd name="connsiteX4" fmla="*/ 0 w 80476"/>
                        <a:gd name="connsiteY4" fmla="*/ 0 h 30657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80476" h="30657">
                          <a:moveTo>
                            <a:pt x="0" y="0"/>
                          </a:moveTo>
                          <a:cubicBezTo>
                            <a:pt x="3449" y="34490"/>
                            <a:pt x="40622" y="33340"/>
                            <a:pt x="40622" y="33340"/>
                          </a:cubicBezTo>
                          <a:cubicBezTo>
                            <a:pt x="40622" y="33340"/>
                            <a:pt x="77794" y="34873"/>
                            <a:pt x="81243" y="0"/>
                          </a:cubicBezTo>
                          <a:lnTo>
                            <a:pt x="40622" y="0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solidFill>
                      <a:srgbClr val="FF6D6D"/>
                    </a:solidFill>
                    <a:ln w="3830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ko-KR" altLang="en-US"/>
                    </a:p>
                  </p:txBody>
                </p:sp>
                <p:sp>
                  <p:nvSpPr>
                    <p:cNvPr id="95" name="자유형: 도형 94">
                      <a:extLst>
                        <a:ext uri="{FF2B5EF4-FFF2-40B4-BE49-F238E27FC236}">
                          <a16:creationId xmlns:a16="http://schemas.microsoft.com/office/drawing/2014/main" xmlns="" id="{209A515E-0D03-4515-ADDA-988B298BA7A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0551271" y="1337995"/>
                      <a:ext cx="11497" cy="19161"/>
                    </a:xfrm>
                    <a:custGeom>
                      <a:avLst/>
                      <a:gdLst>
                        <a:gd name="connsiteX0" fmla="*/ 14562 w 11496"/>
                        <a:gd name="connsiteY0" fmla="*/ 9581 h 19161"/>
                        <a:gd name="connsiteX1" fmla="*/ 7281 w 11496"/>
                        <a:gd name="connsiteY1" fmla="*/ 19161 h 19161"/>
                        <a:gd name="connsiteX2" fmla="*/ 0 w 11496"/>
                        <a:gd name="connsiteY2" fmla="*/ 9581 h 19161"/>
                        <a:gd name="connsiteX3" fmla="*/ 7281 w 11496"/>
                        <a:gd name="connsiteY3" fmla="*/ 0 h 19161"/>
                        <a:gd name="connsiteX4" fmla="*/ 14562 w 11496"/>
                        <a:gd name="connsiteY4" fmla="*/ 9581 h 19161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11496" h="19161">
                          <a:moveTo>
                            <a:pt x="14562" y="9581"/>
                          </a:moveTo>
                          <a:cubicBezTo>
                            <a:pt x="14562" y="14872"/>
                            <a:pt x="11303" y="19161"/>
                            <a:pt x="7281" y="19161"/>
                          </a:cubicBezTo>
                          <a:cubicBezTo>
                            <a:pt x="3260" y="19161"/>
                            <a:pt x="0" y="14872"/>
                            <a:pt x="0" y="9581"/>
                          </a:cubicBezTo>
                          <a:cubicBezTo>
                            <a:pt x="0" y="4289"/>
                            <a:pt x="3260" y="0"/>
                            <a:pt x="7281" y="0"/>
                          </a:cubicBezTo>
                          <a:cubicBezTo>
                            <a:pt x="11302" y="0"/>
                            <a:pt x="14562" y="4289"/>
                            <a:pt x="14562" y="9581"/>
                          </a:cubicBezTo>
                          <a:close/>
                        </a:path>
                      </a:pathLst>
                    </a:custGeom>
                    <a:solidFill>
                      <a:srgbClr val="443F3B"/>
                    </a:solidFill>
                    <a:ln w="3830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ko-KR" altLang="en-US"/>
                    </a:p>
                  </p:txBody>
                </p:sp>
                <p:sp>
                  <p:nvSpPr>
                    <p:cNvPr id="96" name="자유형: 도형 95">
                      <a:extLst>
                        <a:ext uri="{FF2B5EF4-FFF2-40B4-BE49-F238E27FC236}">
                          <a16:creationId xmlns:a16="http://schemas.microsoft.com/office/drawing/2014/main" xmlns="" id="{6FA995DD-629F-42D9-864C-4FB9B4BE7A6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0552037" y="1282428"/>
                      <a:ext cx="30658" cy="11497"/>
                    </a:xfrm>
                    <a:custGeom>
                      <a:avLst/>
                      <a:gdLst>
                        <a:gd name="connsiteX0" fmla="*/ 26825 w 30657"/>
                        <a:gd name="connsiteY0" fmla="*/ 12263 h 11496"/>
                        <a:gd name="connsiteX1" fmla="*/ 24143 w 30657"/>
                        <a:gd name="connsiteY1" fmla="*/ 11113 h 11496"/>
                        <a:gd name="connsiteX2" fmla="*/ 6515 w 30657"/>
                        <a:gd name="connsiteY2" fmla="*/ 11113 h 11496"/>
                        <a:gd name="connsiteX3" fmla="*/ 1150 w 30657"/>
                        <a:gd name="connsiteY3" fmla="*/ 11113 h 11496"/>
                        <a:gd name="connsiteX4" fmla="*/ 1150 w 30657"/>
                        <a:gd name="connsiteY4" fmla="*/ 5748 h 11496"/>
                        <a:gd name="connsiteX5" fmla="*/ 29508 w 30657"/>
                        <a:gd name="connsiteY5" fmla="*/ 5748 h 11496"/>
                        <a:gd name="connsiteX6" fmla="*/ 29508 w 30657"/>
                        <a:gd name="connsiteY6" fmla="*/ 11113 h 11496"/>
                        <a:gd name="connsiteX7" fmla="*/ 26825 w 30657"/>
                        <a:gd name="connsiteY7" fmla="*/ 12263 h 11496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</a:cxnLst>
                      <a:rect l="l" t="t" r="r" b="b"/>
                      <a:pathLst>
                        <a:path w="30657" h="11496">
                          <a:moveTo>
                            <a:pt x="26825" y="12263"/>
                          </a:moveTo>
                          <a:cubicBezTo>
                            <a:pt x="25676" y="12263"/>
                            <a:pt x="24909" y="11880"/>
                            <a:pt x="24143" y="11113"/>
                          </a:cubicBezTo>
                          <a:cubicBezTo>
                            <a:pt x="19161" y="6132"/>
                            <a:pt x="11497" y="6132"/>
                            <a:pt x="6515" y="11113"/>
                          </a:cubicBezTo>
                          <a:cubicBezTo>
                            <a:pt x="4982" y="12646"/>
                            <a:pt x="2682" y="12646"/>
                            <a:pt x="1150" y="11113"/>
                          </a:cubicBezTo>
                          <a:cubicBezTo>
                            <a:pt x="-383" y="9581"/>
                            <a:pt x="-383" y="7281"/>
                            <a:pt x="1150" y="5748"/>
                          </a:cubicBezTo>
                          <a:cubicBezTo>
                            <a:pt x="8814" y="-1916"/>
                            <a:pt x="21844" y="-1916"/>
                            <a:pt x="29508" y="5748"/>
                          </a:cubicBezTo>
                          <a:cubicBezTo>
                            <a:pt x="31041" y="7281"/>
                            <a:pt x="31041" y="9581"/>
                            <a:pt x="29508" y="11113"/>
                          </a:cubicBezTo>
                          <a:cubicBezTo>
                            <a:pt x="28741" y="11880"/>
                            <a:pt x="27975" y="12263"/>
                            <a:pt x="26825" y="12263"/>
                          </a:cubicBezTo>
                          <a:close/>
                        </a:path>
                      </a:pathLst>
                    </a:custGeom>
                    <a:solidFill>
                      <a:srgbClr val="5B493F"/>
                    </a:solidFill>
                    <a:ln w="3830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ko-KR" altLang="en-US"/>
                    </a:p>
                  </p:txBody>
                </p:sp>
                <p:sp>
                  <p:nvSpPr>
                    <p:cNvPr id="97" name="자유형: 도형 96">
                      <a:extLst>
                        <a:ext uri="{FF2B5EF4-FFF2-40B4-BE49-F238E27FC236}">
                          <a16:creationId xmlns:a16="http://schemas.microsoft.com/office/drawing/2014/main" xmlns="" id="{1F2AB8AA-4A8D-4EED-B61E-6A96C179154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0456998" y="1337995"/>
                      <a:ext cx="11497" cy="19161"/>
                    </a:xfrm>
                    <a:custGeom>
                      <a:avLst/>
                      <a:gdLst>
                        <a:gd name="connsiteX0" fmla="*/ 14562 w 11496"/>
                        <a:gd name="connsiteY0" fmla="*/ 9581 h 19161"/>
                        <a:gd name="connsiteX1" fmla="*/ 7281 w 11496"/>
                        <a:gd name="connsiteY1" fmla="*/ 19161 h 19161"/>
                        <a:gd name="connsiteX2" fmla="*/ 0 w 11496"/>
                        <a:gd name="connsiteY2" fmla="*/ 9581 h 19161"/>
                        <a:gd name="connsiteX3" fmla="*/ 7281 w 11496"/>
                        <a:gd name="connsiteY3" fmla="*/ 0 h 19161"/>
                        <a:gd name="connsiteX4" fmla="*/ 14562 w 11496"/>
                        <a:gd name="connsiteY4" fmla="*/ 9581 h 19161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11496" h="19161">
                          <a:moveTo>
                            <a:pt x="14562" y="9581"/>
                          </a:moveTo>
                          <a:cubicBezTo>
                            <a:pt x="14562" y="14872"/>
                            <a:pt x="11302" y="19161"/>
                            <a:pt x="7281" y="19161"/>
                          </a:cubicBezTo>
                          <a:cubicBezTo>
                            <a:pt x="3260" y="19161"/>
                            <a:pt x="0" y="14872"/>
                            <a:pt x="0" y="9581"/>
                          </a:cubicBezTo>
                          <a:cubicBezTo>
                            <a:pt x="0" y="4289"/>
                            <a:pt x="3260" y="0"/>
                            <a:pt x="7281" y="0"/>
                          </a:cubicBezTo>
                          <a:cubicBezTo>
                            <a:pt x="11302" y="0"/>
                            <a:pt x="14562" y="4289"/>
                            <a:pt x="14562" y="9581"/>
                          </a:cubicBezTo>
                          <a:close/>
                        </a:path>
                      </a:pathLst>
                    </a:custGeom>
                    <a:solidFill>
                      <a:srgbClr val="443F3B"/>
                    </a:solidFill>
                    <a:ln w="3830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ko-KR" altLang="en-US"/>
                    </a:p>
                  </p:txBody>
                </p:sp>
                <p:sp>
                  <p:nvSpPr>
                    <p:cNvPr id="98" name="자유형: 도형 97">
                      <a:extLst>
                        <a:ext uri="{FF2B5EF4-FFF2-40B4-BE49-F238E27FC236}">
                          <a16:creationId xmlns:a16="http://schemas.microsoft.com/office/drawing/2014/main" xmlns="" id="{FA7247FA-30A6-4FA2-B96F-DC8CC291A02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0440903" y="1272464"/>
                      <a:ext cx="30658" cy="11497"/>
                    </a:xfrm>
                    <a:custGeom>
                      <a:avLst/>
                      <a:gdLst>
                        <a:gd name="connsiteX0" fmla="*/ 26825 w 30657"/>
                        <a:gd name="connsiteY0" fmla="*/ 12646 h 11496"/>
                        <a:gd name="connsiteX1" fmla="*/ 24143 w 30657"/>
                        <a:gd name="connsiteY1" fmla="*/ 11497 h 11496"/>
                        <a:gd name="connsiteX2" fmla="*/ 15329 w 30657"/>
                        <a:gd name="connsiteY2" fmla="*/ 7664 h 11496"/>
                        <a:gd name="connsiteX3" fmla="*/ 6515 w 30657"/>
                        <a:gd name="connsiteY3" fmla="*/ 11113 h 11496"/>
                        <a:gd name="connsiteX4" fmla="*/ 1150 w 30657"/>
                        <a:gd name="connsiteY4" fmla="*/ 11113 h 11496"/>
                        <a:gd name="connsiteX5" fmla="*/ 1150 w 30657"/>
                        <a:gd name="connsiteY5" fmla="*/ 5748 h 11496"/>
                        <a:gd name="connsiteX6" fmla="*/ 15329 w 30657"/>
                        <a:gd name="connsiteY6" fmla="*/ 0 h 11496"/>
                        <a:gd name="connsiteX7" fmla="*/ 15329 w 30657"/>
                        <a:gd name="connsiteY7" fmla="*/ 0 h 11496"/>
                        <a:gd name="connsiteX8" fmla="*/ 29508 w 30657"/>
                        <a:gd name="connsiteY8" fmla="*/ 5748 h 11496"/>
                        <a:gd name="connsiteX9" fmla="*/ 29508 w 30657"/>
                        <a:gd name="connsiteY9" fmla="*/ 11113 h 11496"/>
                        <a:gd name="connsiteX10" fmla="*/ 26825 w 30657"/>
                        <a:gd name="connsiteY10" fmla="*/ 12646 h 11496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</a:cxnLst>
                      <a:rect l="l" t="t" r="r" b="b"/>
                      <a:pathLst>
                        <a:path w="30657" h="11496">
                          <a:moveTo>
                            <a:pt x="26825" y="12646"/>
                          </a:moveTo>
                          <a:cubicBezTo>
                            <a:pt x="25676" y="12646"/>
                            <a:pt x="24909" y="12263"/>
                            <a:pt x="24143" y="11497"/>
                          </a:cubicBezTo>
                          <a:cubicBezTo>
                            <a:pt x="21844" y="9197"/>
                            <a:pt x="18778" y="7664"/>
                            <a:pt x="15329" y="7664"/>
                          </a:cubicBezTo>
                          <a:cubicBezTo>
                            <a:pt x="11880" y="7664"/>
                            <a:pt x="8814" y="8814"/>
                            <a:pt x="6515" y="11113"/>
                          </a:cubicBezTo>
                          <a:cubicBezTo>
                            <a:pt x="4982" y="12646"/>
                            <a:pt x="2682" y="12646"/>
                            <a:pt x="1150" y="11113"/>
                          </a:cubicBezTo>
                          <a:cubicBezTo>
                            <a:pt x="-383" y="9581"/>
                            <a:pt x="-383" y="7281"/>
                            <a:pt x="1150" y="5748"/>
                          </a:cubicBezTo>
                          <a:cubicBezTo>
                            <a:pt x="4982" y="1916"/>
                            <a:pt x="9964" y="0"/>
                            <a:pt x="15329" y="0"/>
                          </a:cubicBezTo>
                          <a:cubicBezTo>
                            <a:pt x="15329" y="0"/>
                            <a:pt x="15329" y="0"/>
                            <a:pt x="15329" y="0"/>
                          </a:cubicBezTo>
                          <a:cubicBezTo>
                            <a:pt x="20694" y="0"/>
                            <a:pt x="25676" y="1916"/>
                            <a:pt x="29508" y="5748"/>
                          </a:cubicBezTo>
                          <a:cubicBezTo>
                            <a:pt x="31041" y="7281"/>
                            <a:pt x="31041" y="9581"/>
                            <a:pt x="29508" y="11113"/>
                          </a:cubicBezTo>
                          <a:cubicBezTo>
                            <a:pt x="29125" y="12263"/>
                            <a:pt x="27975" y="12646"/>
                            <a:pt x="26825" y="12646"/>
                          </a:cubicBezTo>
                          <a:close/>
                        </a:path>
                      </a:pathLst>
                    </a:custGeom>
                    <a:solidFill>
                      <a:srgbClr val="5B493F"/>
                    </a:solidFill>
                    <a:ln w="3830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ko-KR" altLang="en-US"/>
                    </a:p>
                  </p:txBody>
                </p:sp>
                <p:sp>
                  <p:nvSpPr>
                    <p:cNvPr id="99" name="자유형: 도형 98">
                      <a:extLst>
                        <a:ext uri="{FF2B5EF4-FFF2-40B4-BE49-F238E27FC236}">
                          <a16:creationId xmlns:a16="http://schemas.microsoft.com/office/drawing/2014/main" xmlns="" id="{83EE9A64-6100-4FFE-8B68-8B544625507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0402964" y="1388964"/>
                      <a:ext cx="61315" cy="42154"/>
                    </a:xfrm>
                    <a:custGeom>
                      <a:avLst/>
                      <a:gdLst>
                        <a:gd name="connsiteX0" fmla="*/ 62848 w 61315"/>
                        <a:gd name="connsiteY0" fmla="*/ 22610 h 42154"/>
                        <a:gd name="connsiteX1" fmla="*/ 31424 w 61315"/>
                        <a:gd name="connsiteY1" fmla="*/ 45220 h 42154"/>
                        <a:gd name="connsiteX2" fmla="*/ 0 w 61315"/>
                        <a:gd name="connsiteY2" fmla="*/ 22610 h 42154"/>
                        <a:gd name="connsiteX3" fmla="*/ 31424 w 61315"/>
                        <a:gd name="connsiteY3" fmla="*/ 0 h 42154"/>
                        <a:gd name="connsiteX4" fmla="*/ 62848 w 61315"/>
                        <a:gd name="connsiteY4" fmla="*/ 22610 h 4215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61315" h="42154">
                          <a:moveTo>
                            <a:pt x="62848" y="22610"/>
                          </a:moveTo>
                          <a:cubicBezTo>
                            <a:pt x="62848" y="35097"/>
                            <a:pt x="48779" y="45220"/>
                            <a:pt x="31424" y="45220"/>
                          </a:cubicBezTo>
                          <a:cubicBezTo>
                            <a:pt x="14069" y="45220"/>
                            <a:pt x="0" y="35097"/>
                            <a:pt x="0" y="22610"/>
                          </a:cubicBezTo>
                          <a:cubicBezTo>
                            <a:pt x="0" y="10123"/>
                            <a:pt x="14069" y="0"/>
                            <a:pt x="31424" y="0"/>
                          </a:cubicBezTo>
                          <a:cubicBezTo>
                            <a:pt x="48779" y="0"/>
                            <a:pt x="62848" y="10123"/>
                            <a:pt x="62848" y="22610"/>
                          </a:cubicBezTo>
                          <a:close/>
                        </a:path>
                      </a:pathLst>
                    </a:custGeom>
                    <a:solidFill>
                      <a:srgbClr val="FECBBC"/>
                    </a:solidFill>
                    <a:ln w="3830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ko-KR" altLang="en-US"/>
                    </a:p>
                  </p:txBody>
                </p:sp>
                <p:sp>
                  <p:nvSpPr>
                    <p:cNvPr id="100" name="자유형: 도형 99">
                      <a:extLst>
                        <a:ext uri="{FF2B5EF4-FFF2-40B4-BE49-F238E27FC236}">
                          <a16:creationId xmlns:a16="http://schemas.microsoft.com/office/drawing/2014/main" xmlns="" id="{F0496260-1BE8-4214-8810-8AA6F79E28A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0567749" y="1388964"/>
                      <a:ext cx="61315" cy="42154"/>
                    </a:xfrm>
                    <a:custGeom>
                      <a:avLst/>
                      <a:gdLst>
                        <a:gd name="connsiteX0" fmla="*/ 62848 w 61315"/>
                        <a:gd name="connsiteY0" fmla="*/ 22610 h 42154"/>
                        <a:gd name="connsiteX1" fmla="*/ 31424 w 61315"/>
                        <a:gd name="connsiteY1" fmla="*/ 45220 h 42154"/>
                        <a:gd name="connsiteX2" fmla="*/ 0 w 61315"/>
                        <a:gd name="connsiteY2" fmla="*/ 22610 h 42154"/>
                        <a:gd name="connsiteX3" fmla="*/ 31424 w 61315"/>
                        <a:gd name="connsiteY3" fmla="*/ 0 h 42154"/>
                        <a:gd name="connsiteX4" fmla="*/ 62848 w 61315"/>
                        <a:gd name="connsiteY4" fmla="*/ 22610 h 4215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61315" h="42154">
                          <a:moveTo>
                            <a:pt x="62848" y="22610"/>
                          </a:moveTo>
                          <a:cubicBezTo>
                            <a:pt x="62848" y="35097"/>
                            <a:pt x="48779" y="45220"/>
                            <a:pt x="31424" y="45220"/>
                          </a:cubicBezTo>
                          <a:cubicBezTo>
                            <a:pt x="14069" y="45220"/>
                            <a:pt x="0" y="35097"/>
                            <a:pt x="0" y="22610"/>
                          </a:cubicBezTo>
                          <a:cubicBezTo>
                            <a:pt x="0" y="10123"/>
                            <a:pt x="14069" y="0"/>
                            <a:pt x="31424" y="0"/>
                          </a:cubicBezTo>
                          <a:cubicBezTo>
                            <a:pt x="48779" y="0"/>
                            <a:pt x="62848" y="10123"/>
                            <a:pt x="62848" y="22610"/>
                          </a:cubicBezTo>
                          <a:close/>
                        </a:path>
                      </a:pathLst>
                    </a:custGeom>
                    <a:solidFill>
                      <a:srgbClr val="FECBBC"/>
                    </a:solidFill>
                    <a:ln w="3830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ko-KR" altLang="en-US"/>
                    </a:p>
                  </p:txBody>
                </p:sp>
                <p:sp>
                  <p:nvSpPr>
                    <p:cNvPr id="101" name="자유형: 도형 100">
                      <a:extLst>
                        <a:ext uri="{FF2B5EF4-FFF2-40B4-BE49-F238E27FC236}">
                          <a16:creationId xmlns:a16="http://schemas.microsoft.com/office/drawing/2014/main" xmlns="" id="{67B67290-E3BF-44F2-A6CF-A9283A06C39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0516015" y="1528456"/>
                      <a:ext cx="99637" cy="103470"/>
                    </a:xfrm>
                    <a:custGeom>
                      <a:avLst/>
                      <a:gdLst>
                        <a:gd name="connsiteX0" fmla="*/ 63231 w 99637"/>
                        <a:gd name="connsiteY0" fmla="*/ 0 h 103469"/>
                        <a:gd name="connsiteX1" fmla="*/ 0 w 99637"/>
                        <a:gd name="connsiteY1" fmla="*/ 83542 h 103469"/>
                        <a:gd name="connsiteX2" fmla="*/ 36023 w 99637"/>
                        <a:gd name="connsiteY2" fmla="*/ 107302 h 103469"/>
                        <a:gd name="connsiteX3" fmla="*/ 100021 w 99637"/>
                        <a:gd name="connsiteY3" fmla="*/ 36023 h 10346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99637" h="103469">
                          <a:moveTo>
                            <a:pt x="63231" y="0"/>
                          </a:moveTo>
                          <a:lnTo>
                            <a:pt x="0" y="83542"/>
                          </a:lnTo>
                          <a:lnTo>
                            <a:pt x="36023" y="107302"/>
                          </a:lnTo>
                          <a:lnTo>
                            <a:pt x="100021" y="36023"/>
                          </a:lnTo>
                          <a:close/>
                        </a:path>
                      </a:pathLst>
                    </a:custGeom>
                    <a:solidFill>
                      <a:srgbClr val="F2F2F2"/>
                    </a:solidFill>
                    <a:ln w="3830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ko-KR" altLang="en-US"/>
                    </a:p>
                  </p:txBody>
                </p:sp>
                <p:sp>
                  <p:nvSpPr>
                    <p:cNvPr id="102" name="자유형: 도형 101">
                      <a:extLst>
                        <a:ext uri="{FF2B5EF4-FFF2-40B4-BE49-F238E27FC236}">
                          <a16:creationId xmlns:a16="http://schemas.microsoft.com/office/drawing/2014/main" xmlns="" id="{D3A6600B-EC8C-4DC5-9798-304B52F1EB5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0415994" y="1528456"/>
                      <a:ext cx="99637" cy="103470"/>
                    </a:xfrm>
                    <a:custGeom>
                      <a:avLst/>
                      <a:gdLst>
                        <a:gd name="connsiteX0" fmla="*/ 36789 w 99637"/>
                        <a:gd name="connsiteY0" fmla="*/ 0 h 103469"/>
                        <a:gd name="connsiteX1" fmla="*/ 100021 w 99637"/>
                        <a:gd name="connsiteY1" fmla="*/ 83542 h 103469"/>
                        <a:gd name="connsiteX2" fmla="*/ 63615 w 99637"/>
                        <a:gd name="connsiteY2" fmla="*/ 107302 h 103469"/>
                        <a:gd name="connsiteX3" fmla="*/ 0 w 99637"/>
                        <a:gd name="connsiteY3" fmla="*/ 36023 h 10346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</a:cxnLst>
                      <a:rect l="l" t="t" r="r" b="b"/>
                      <a:pathLst>
                        <a:path w="99637" h="103469">
                          <a:moveTo>
                            <a:pt x="36789" y="0"/>
                          </a:moveTo>
                          <a:lnTo>
                            <a:pt x="100021" y="83542"/>
                          </a:lnTo>
                          <a:lnTo>
                            <a:pt x="63615" y="107302"/>
                          </a:lnTo>
                          <a:lnTo>
                            <a:pt x="0" y="36023"/>
                          </a:lnTo>
                          <a:close/>
                        </a:path>
                      </a:pathLst>
                    </a:custGeom>
                    <a:solidFill>
                      <a:srgbClr val="F2F2F2"/>
                    </a:solidFill>
                    <a:ln w="3830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ko-KR" altLang="en-US"/>
                    </a:p>
                  </p:txBody>
                </p:sp>
                <p:sp>
                  <p:nvSpPr>
                    <p:cNvPr id="103" name="자유형: 도형 102">
                      <a:extLst>
                        <a:ext uri="{FF2B5EF4-FFF2-40B4-BE49-F238E27FC236}">
                          <a16:creationId xmlns:a16="http://schemas.microsoft.com/office/drawing/2014/main" xmlns="" id="{2E4D4087-29EE-4929-81A4-93287A80288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0471551" y="1107112"/>
                      <a:ext cx="160953" cy="118799"/>
                    </a:xfrm>
                    <a:custGeom>
                      <a:avLst/>
                      <a:gdLst>
                        <a:gd name="connsiteX0" fmla="*/ 88917 w 160952"/>
                        <a:gd name="connsiteY0" fmla="*/ 46937 h 118798"/>
                        <a:gd name="connsiteX1" fmla="*/ 140652 w 160952"/>
                        <a:gd name="connsiteY1" fmla="*/ 17813 h 118798"/>
                        <a:gd name="connsiteX2" fmla="*/ 88917 w 160952"/>
                        <a:gd name="connsiteY2" fmla="*/ 20878 h 118798"/>
                        <a:gd name="connsiteX3" fmla="*/ 9 w 160952"/>
                        <a:gd name="connsiteY3" fmla="*/ 69164 h 118798"/>
                        <a:gd name="connsiteX4" fmla="*/ 123790 w 160952"/>
                        <a:gd name="connsiteY4" fmla="*/ 118983 h 118798"/>
                        <a:gd name="connsiteX5" fmla="*/ 161729 w 160952"/>
                        <a:gd name="connsiteY5" fmla="*/ 86792 h 118798"/>
                        <a:gd name="connsiteX6" fmla="*/ 88917 w 160952"/>
                        <a:gd name="connsiteY6" fmla="*/ 46937 h 11879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</a:cxnLst>
                      <a:rect l="l" t="t" r="r" b="b"/>
                      <a:pathLst>
                        <a:path w="160952" h="118798">
                          <a:moveTo>
                            <a:pt x="88917" y="46937"/>
                          </a:moveTo>
                          <a:cubicBezTo>
                            <a:pt x="88917" y="46937"/>
                            <a:pt x="133754" y="51919"/>
                            <a:pt x="140652" y="17813"/>
                          </a:cubicBezTo>
                          <a:cubicBezTo>
                            <a:pt x="140652" y="17813"/>
                            <a:pt x="110760" y="28926"/>
                            <a:pt x="88917" y="20878"/>
                          </a:cubicBezTo>
                          <a:cubicBezTo>
                            <a:pt x="67073" y="12831"/>
                            <a:pt x="4991" y="-42736"/>
                            <a:pt x="9" y="69164"/>
                          </a:cubicBezTo>
                          <a:cubicBezTo>
                            <a:pt x="-1140" y="92158"/>
                            <a:pt x="103479" y="134695"/>
                            <a:pt x="123790" y="118983"/>
                          </a:cubicBezTo>
                          <a:cubicBezTo>
                            <a:pt x="184722" y="71464"/>
                            <a:pt x="153681" y="105570"/>
                            <a:pt x="161729" y="86792"/>
                          </a:cubicBezTo>
                          <a:cubicBezTo>
                            <a:pt x="161729" y="86792"/>
                            <a:pt x="152915" y="43105"/>
                            <a:pt x="88917" y="46937"/>
                          </a:cubicBezTo>
                          <a:close/>
                        </a:path>
                      </a:pathLst>
                    </a:custGeom>
                    <a:solidFill>
                      <a:srgbClr val="5B493F"/>
                    </a:solidFill>
                    <a:ln w="3830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ko-KR" altLang="en-US"/>
                    </a:p>
                  </p:txBody>
                </p:sp>
                <p:sp>
                  <p:nvSpPr>
                    <p:cNvPr id="104" name="자유형: 도형 103">
                      <a:extLst>
                        <a:ext uri="{FF2B5EF4-FFF2-40B4-BE49-F238E27FC236}">
                          <a16:creationId xmlns:a16="http://schemas.microsoft.com/office/drawing/2014/main" xmlns="" id="{270A006C-700E-475A-A7B5-435AAAB1F0B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0357475" y="1152133"/>
                      <a:ext cx="91973" cy="233765"/>
                    </a:xfrm>
                    <a:custGeom>
                      <a:avLst/>
                      <a:gdLst>
                        <a:gd name="connsiteX0" fmla="*/ 78063 w 91973"/>
                        <a:gd name="connsiteY0" fmla="*/ 0 h 233764"/>
                        <a:gd name="connsiteX1" fmla="*/ 3335 w 91973"/>
                        <a:gd name="connsiteY1" fmla="*/ 78560 h 233764"/>
                        <a:gd name="connsiteX2" fmla="*/ 3335 w 91973"/>
                        <a:gd name="connsiteY2" fmla="*/ 139493 h 233764"/>
                        <a:gd name="connsiteX3" fmla="*/ 16364 w 91973"/>
                        <a:gd name="connsiteY3" fmla="*/ 217286 h 233764"/>
                        <a:gd name="connsiteX4" fmla="*/ 38208 w 91973"/>
                        <a:gd name="connsiteY4" fmla="*/ 237214 h 233764"/>
                        <a:gd name="connsiteX5" fmla="*/ 92242 w 91973"/>
                        <a:gd name="connsiteY5" fmla="*/ 68597 h 233764"/>
                        <a:gd name="connsiteX6" fmla="*/ 78063 w 91973"/>
                        <a:gd name="connsiteY6" fmla="*/ 0 h 23376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</a:cxnLst>
                      <a:rect l="l" t="t" r="r" b="b"/>
                      <a:pathLst>
                        <a:path w="91973" h="233764">
                          <a:moveTo>
                            <a:pt x="78063" y="0"/>
                          </a:moveTo>
                          <a:cubicBezTo>
                            <a:pt x="78063" y="0"/>
                            <a:pt x="1802" y="37172"/>
                            <a:pt x="3335" y="78560"/>
                          </a:cubicBezTo>
                          <a:cubicBezTo>
                            <a:pt x="4484" y="105386"/>
                            <a:pt x="-4713" y="116499"/>
                            <a:pt x="3335" y="139493"/>
                          </a:cubicBezTo>
                          <a:cubicBezTo>
                            <a:pt x="11382" y="162486"/>
                            <a:pt x="10233" y="206556"/>
                            <a:pt x="16364" y="217286"/>
                          </a:cubicBezTo>
                          <a:cubicBezTo>
                            <a:pt x="22496" y="228400"/>
                            <a:pt x="38208" y="237214"/>
                            <a:pt x="38208" y="237214"/>
                          </a:cubicBezTo>
                          <a:cubicBezTo>
                            <a:pt x="38208" y="237214"/>
                            <a:pt x="23262" y="100404"/>
                            <a:pt x="92242" y="68597"/>
                          </a:cubicBezTo>
                          <a:lnTo>
                            <a:pt x="78063" y="0"/>
                          </a:lnTo>
                          <a:close/>
                        </a:path>
                      </a:pathLst>
                    </a:custGeom>
                    <a:solidFill>
                      <a:srgbClr val="5B493F"/>
                    </a:solidFill>
                    <a:ln w="3830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ko-KR" altLang="en-US"/>
                    </a:p>
                  </p:txBody>
                </p:sp>
                <p:sp>
                  <p:nvSpPr>
                    <p:cNvPr id="105" name="자유형: 도형 104">
                      <a:extLst>
                        <a:ext uri="{FF2B5EF4-FFF2-40B4-BE49-F238E27FC236}">
                          <a16:creationId xmlns:a16="http://schemas.microsoft.com/office/drawing/2014/main" xmlns="" id="{9F674243-6E11-499F-BDEE-3A41C9A8592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0342617" y="1318961"/>
                      <a:ext cx="53651" cy="76644"/>
                    </a:xfrm>
                    <a:custGeom>
                      <a:avLst/>
                      <a:gdLst>
                        <a:gd name="connsiteX0" fmla="*/ 46934 w 53650"/>
                        <a:gd name="connsiteY0" fmla="*/ 19034 h 76644"/>
                        <a:gd name="connsiteX1" fmla="*/ 10528 w 53650"/>
                        <a:gd name="connsiteY1" fmla="*/ 2939 h 76644"/>
                        <a:gd name="connsiteX2" fmla="*/ 14744 w 53650"/>
                        <a:gd name="connsiteY2" fmla="*/ 55823 h 76644"/>
                        <a:gd name="connsiteX3" fmla="*/ 56515 w 53650"/>
                        <a:gd name="connsiteY3" fmla="*/ 79966 h 76644"/>
                        <a:gd name="connsiteX4" fmla="*/ 46934 w 53650"/>
                        <a:gd name="connsiteY4" fmla="*/ 19034 h 7664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53650" h="76644">
                          <a:moveTo>
                            <a:pt x="46934" y="19034"/>
                          </a:moveTo>
                          <a:cubicBezTo>
                            <a:pt x="46934" y="19034"/>
                            <a:pt x="27773" y="-8941"/>
                            <a:pt x="10528" y="2939"/>
                          </a:cubicBezTo>
                          <a:cubicBezTo>
                            <a:pt x="-6717" y="15202"/>
                            <a:pt x="-968" y="38578"/>
                            <a:pt x="14744" y="55823"/>
                          </a:cubicBezTo>
                          <a:cubicBezTo>
                            <a:pt x="30456" y="73068"/>
                            <a:pt x="56515" y="79966"/>
                            <a:pt x="56515" y="79966"/>
                          </a:cubicBezTo>
                          <a:lnTo>
                            <a:pt x="46934" y="19034"/>
                          </a:lnTo>
                          <a:close/>
                        </a:path>
                      </a:pathLst>
                    </a:custGeom>
                    <a:solidFill>
                      <a:srgbClr val="FED8CD"/>
                    </a:solidFill>
                    <a:ln w="3830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ko-KR" altLang="en-US"/>
                    </a:p>
                  </p:txBody>
                </p:sp>
                <p:sp>
                  <p:nvSpPr>
                    <p:cNvPr id="106" name="자유형: 도형 105">
                      <a:extLst>
                        <a:ext uri="{FF2B5EF4-FFF2-40B4-BE49-F238E27FC236}">
                          <a16:creationId xmlns:a16="http://schemas.microsoft.com/office/drawing/2014/main" xmlns="" id="{CC6F8FDC-BE58-4FF9-A6E2-2ED0518162E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0586144" y="1164013"/>
                      <a:ext cx="91973" cy="222268"/>
                    </a:xfrm>
                    <a:custGeom>
                      <a:avLst/>
                      <a:gdLst>
                        <a:gd name="connsiteX0" fmla="*/ 24143 w 91973"/>
                        <a:gd name="connsiteY0" fmla="*/ 0 h 222268"/>
                        <a:gd name="connsiteX1" fmla="*/ 88907 w 91973"/>
                        <a:gd name="connsiteY1" fmla="*/ 66681 h 222268"/>
                        <a:gd name="connsiteX2" fmla="*/ 88907 w 91973"/>
                        <a:gd name="connsiteY2" fmla="*/ 127613 h 222268"/>
                        <a:gd name="connsiteX3" fmla="*/ 75878 w 91973"/>
                        <a:gd name="connsiteY3" fmla="*/ 205407 h 222268"/>
                        <a:gd name="connsiteX4" fmla="*/ 54034 w 91973"/>
                        <a:gd name="connsiteY4" fmla="*/ 225334 h 222268"/>
                        <a:gd name="connsiteX5" fmla="*/ 0 w 91973"/>
                        <a:gd name="connsiteY5" fmla="*/ 57100 h 222268"/>
                        <a:gd name="connsiteX6" fmla="*/ 24143 w 91973"/>
                        <a:gd name="connsiteY6" fmla="*/ 0 h 22226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</a:cxnLst>
                      <a:rect l="l" t="t" r="r" b="b"/>
                      <a:pathLst>
                        <a:path w="91973" h="222268">
                          <a:moveTo>
                            <a:pt x="24143" y="0"/>
                          </a:moveTo>
                          <a:cubicBezTo>
                            <a:pt x="24143" y="0"/>
                            <a:pt x="82009" y="41005"/>
                            <a:pt x="88907" y="66681"/>
                          </a:cubicBezTo>
                          <a:cubicBezTo>
                            <a:pt x="95805" y="92740"/>
                            <a:pt x="96955" y="104619"/>
                            <a:pt x="88907" y="127613"/>
                          </a:cubicBezTo>
                          <a:cubicBezTo>
                            <a:pt x="80860" y="150606"/>
                            <a:pt x="82009" y="194676"/>
                            <a:pt x="75878" y="205407"/>
                          </a:cubicBezTo>
                          <a:cubicBezTo>
                            <a:pt x="69746" y="216520"/>
                            <a:pt x="54034" y="225334"/>
                            <a:pt x="54034" y="225334"/>
                          </a:cubicBezTo>
                          <a:cubicBezTo>
                            <a:pt x="54034" y="225334"/>
                            <a:pt x="68980" y="88907"/>
                            <a:pt x="0" y="57100"/>
                          </a:cubicBezTo>
                          <a:lnTo>
                            <a:pt x="24143" y="0"/>
                          </a:lnTo>
                          <a:close/>
                        </a:path>
                      </a:pathLst>
                    </a:custGeom>
                    <a:solidFill>
                      <a:srgbClr val="5B493F"/>
                    </a:solidFill>
                    <a:ln w="3830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ko-KR" altLang="en-US"/>
                    </a:p>
                  </p:txBody>
                </p:sp>
                <p:sp>
                  <p:nvSpPr>
                    <p:cNvPr id="107" name="자유형: 도형 106">
                      <a:extLst>
                        <a:ext uri="{FF2B5EF4-FFF2-40B4-BE49-F238E27FC236}">
                          <a16:creationId xmlns:a16="http://schemas.microsoft.com/office/drawing/2014/main" xmlns="" id="{0C135123-916E-4AE6-A029-2FE6468E76D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0638262" y="1322656"/>
                      <a:ext cx="53651" cy="80476"/>
                    </a:xfrm>
                    <a:custGeom>
                      <a:avLst/>
                      <a:gdLst>
                        <a:gd name="connsiteX0" fmla="*/ 11114 w 53650"/>
                        <a:gd name="connsiteY0" fmla="*/ 19172 h 80476"/>
                        <a:gd name="connsiteX1" fmla="*/ 45603 w 53650"/>
                        <a:gd name="connsiteY1" fmla="*/ 3076 h 80476"/>
                        <a:gd name="connsiteX2" fmla="*/ 41388 w 53650"/>
                        <a:gd name="connsiteY2" fmla="*/ 55961 h 80476"/>
                        <a:gd name="connsiteX3" fmla="*/ 0 w 53650"/>
                        <a:gd name="connsiteY3" fmla="*/ 82786 h 80476"/>
                        <a:gd name="connsiteX4" fmla="*/ 11114 w 53650"/>
                        <a:gd name="connsiteY4" fmla="*/ 19172 h 80476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53650" h="80476">
                          <a:moveTo>
                            <a:pt x="11114" y="19172"/>
                          </a:moveTo>
                          <a:cubicBezTo>
                            <a:pt x="11114" y="19172"/>
                            <a:pt x="28742" y="-9187"/>
                            <a:pt x="45603" y="3076"/>
                          </a:cubicBezTo>
                          <a:cubicBezTo>
                            <a:pt x="62848" y="15339"/>
                            <a:pt x="57100" y="38716"/>
                            <a:pt x="41388" y="55961"/>
                          </a:cubicBezTo>
                          <a:cubicBezTo>
                            <a:pt x="25676" y="73206"/>
                            <a:pt x="0" y="82786"/>
                            <a:pt x="0" y="82786"/>
                          </a:cubicBezTo>
                          <a:lnTo>
                            <a:pt x="11114" y="19172"/>
                          </a:lnTo>
                          <a:close/>
                        </a:path>
                      </a:pathLst>
                    </a:custGeom>
                    <a:solidFill>
                      <a:srgbClr val="FED8CD"/>
                    </a:solidFill>
                    <a:ln w="3830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ko-KR" altLang="en-US"/>
                    </a:p>
                  </p:txBody>
                </p:sp>
                <p:sp>
                  <p:nvSpPr>
                    <p:cNvPr id="108" name="자유형: 도형 107">
                      <a:extLst>
                        <a:ext uri="{FF2B5EF4-FFF2-40B4-BE49-F238E27FC236}">
                          <a16:creationId xmlns:a16="http://schemas.microsoft.com/office/drawing/2014/main" xmlns="" id="{CAB83E4E-7693-4DBD-B38F-FBBAC45B727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0483824" y="1347576"/>
                      <a:ext cx="22993" cy="68980"/>
                    </a:xfrm>
                    <a:custGeom>
                      <a:avLst/>
                      <a:gdLst>
                        <a:gd name="connsiteX0" fmla="*/ 23760 w 22993"/>
                        <a:gd name="connsiteY0" fmla="*/ 0 h 68979"/>
                        <a:gd name="connsiteX1" fmla="*/ 0 w 22993"/>
                        <a:gd name="connsiteY1" fmla="*/ 57483 h 68979"/>
                        <a:gd name="connsiteX2" fmla="*/ 23760 w 22993"/>
                        <a:gd name="connsiteY2" fmla="*/ 70513 h 68979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</a:cxnLst>
                      <a:rect l="l" t="t" r="r" b="b"/>
                      <a:pathLst>
                        <a:path w="22993" h="68979">
                          <a:moveTo>
                            <a:pt x="23760" y="0"/>
                          </a:moveTo>
                          <a:lnTo>
                            <a:pt x="0" y="57483"/>
                          </a:lnTo>
                          <a:lnTo>
                            <a:pt x="23760" y="70513"/>
                          </a:lnTo>
                          <a:close/>
                        </a:path>
                      </a:pathLst>
                    </a:custGeom>
                    <a:solidFill>
                      <a:srgbClr val="FFCEC7"/>
                    </a:solidFill>
                    <a:ln w="3830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ko-KR" altLang="en-US"/>
                    </a:p>
                  </p:txBody>
                </p:sp>
                <p:sp>
                  <p:nvSpPr>
                    <p:cNvPr id="109" name="자유형: 도형 108">
                      <a:extLst>
                        <a:ext uri="{FF2B5EF4-FFF2-40B4-BE49-F238E27FC236}">
                          <a16:creationId xmlns:a16="http://schemas.microsoft.com/office/drawing/2014/main" xmlns="" id="{80605E46-DC8A-49F8-8F4D-1393128BBCC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0361492" y="1558731"/>
                      <a:ext cx="153288" cy="525013"/>
                    </a:xfrm>
                    <a:custGeom>
                      <a:avLst/>
                      <a:gdLst>
                        <a:gd name="connsiteX0" fmla="*/ 58717 w 153288"/>
                        <a:gd name="connsiteY0" fmla="*/ 0 h 525013"/>
                        <a:gd name="connsiteX1" fmla="*/ 154523 w 153288"/>
                        <a:gd name="connsiteY1" fmla="*/ 525396 h 525013"/>
                        <a:gd name="connsiteX2" fmla="*/ 1234 w 153288"/>
                        <a:gd name="connsiteY2" fmla="*/ 237980 h 525013"/>
                        <a:gd name="connsiteX3" fmla="*/ 37257 w 153288"/>
                        <a:gd name="connsiteY3" fmla="*/ 197742 h 525013"/>
                        <a:gd name="connsiteX4" fmla="*/ 1234 w 153288"/>
                        <a:gd name="connsiteY4" fmla="*/ 126846 h 525013"/>
                        <a:gd name="connsiteX5" fmla="*/ 58717 w 153288"/>
                        <a:gd name="connsiteY5" fmla="*/ 0 h 52501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</a:cxnLst>
                      <a:rect l="l" t="t" r="r" b="b"/>
                      <a:pathLst>
                        <a:path w="153288" h="525013">
                          <a:moveTo>
                            <a:pt x="58717" y="0"/>
                          </a:moveTo>
                          <a:lnTo>
                            <a:pt x="154523" y="525396"/>
                          </a:lnTo>
                          <a:cubicBezTo>
                            <a:pt x="154523" y="525396"/>
                            <a:pt x="-5280" y="257908"/>
                            <a:pt x="1234" y="237980"/>
                          </a:cubicBezTo>
                          <a:cubicBezTo>
                            <a:pt x="7749" y="218436"/>
                            <a:pt x="37257" y="197742"/>
                            <a:pt x="37257" y="197742"/>
                          </a:cubicBezTo>
                          <a:cubicBezTo>
                            <a:pt x="37257" y="197742"/>
                            <a:pt x="-7963" y="157504"/>
                            <a:pt x="1234" y="126846"/>
                          </a:cubicBezTo>
                          <a:cubicBezTo>
                            <a:pt x="9665" y="96955"/>
                            <a:pt x="6599" y="27209"/>
                            <a:pt x="58717" y="0"/>
                          </a:cubicBezTo>
                          <a:close/>
                        </a:path>
                      </a:pathLst>
                    </a:custGeom>
                    <a:solidFill>
                      <a:srgbClr val="2C4773"/>
                    </a:solidFill>
                    <a:ln w="3830" cap="flat">
                      <a:noFill/>
                      <a:prstDash val="solid"/>
                      <a:miter/>
                    </a:ln>
                  </p:spPr>
                  <p:txBody>
                    <a:bodyPr rtlCol="0" anchor="ctr"/>
                    <a:lstStyle/>
                    <a:p>
                      <a:endParaRPr lang="ko-KR" altLang="en-US"/>
                    </a:p>
                  </p:txBody>
                </p:sp>
              </p:grpSp>
              <p:sp>
                <p:nvSpPr>
                  <p:cNvPr id="110" name="자유형: 도형 109">
                    <a:extLst>
                      <a:ext uri="{FF2B5EF4-FFF2-40B4-BE49-F238E27FC236}">
                        <a16:creationId xmlns:a16="http://schemas.microsoft.com/office/drawing/2014/main" xmlns="" id="{394EF39B-1C59-4F02-9081-ED040DC68ED7}"/>
                      </a:ext>
                    </a:extLst>
                  </p:cNvPr>
                  <p:cNvSpPr/>
                  <p:nvPr/>
                </p:nvSpPr>
                <p:spPr>
                  <a:xfrm>
                    <a:off x="10252085" y="3882968"/>
                    <a:ext cx="203107" cy="130295"/>
                  </a:xfrm>
                  <a:custGeom>
                    <a:avLst/>
                    <a:gdLst>
                      <a:gd name="connsiteX0" fmla="*/ 96845 w 203107"/>
                      <a:gd name="connsiteY0" fmla="*/ 23377 h 130295"/>
                      <a:gd name="connsiteX1" fmla="*/ 2573 w 203107"/>
                      <a:gd name="connsiteY1" fmla="*/ 128379 h 130295"/>
                      <a:gd name="connsiteX2" fmla="*/ 206063 w 203107"/>
                      <a:gd name="connsiteY2" fmla="*/ 82393 h 130295"/>
                      <a:gd name="connsiteX3" fmla="*/ 196866 w 203107"/>
                      <a:gd name="connsiteY3" fmla="*/ 3066 h 130295"/>
                      <a:gd name="connsiteX4" fmla="*/ 129419 w 203107"/>
                      <a:gd name="connsiteY4" fmla="*/ 0 h 130295"/>
                      <a:gd name="connsiteX5" fmla="*/ 96845 w 203107"/>
                      <a:gd name="connsiteY5" fmla="*/ 23377 h 13029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</a:cxnLst>
                    <a:rect l="l" t="t" r="r" b="b"/>
                    <a:pathLst>
                      <a:path w="203107" h="130295">
                        <a:moveTo>
                          <a:pt x="96845" y="23377"/>
                        </a:moveTo>
                        <a:cubicBezTo>
                          <a:pt x="96845" y="23377"/>
                          <a:pt x="-18504" y="97721"/>
                          <a:pt x="2573" y="128379"/>
                        </a:cubicBezTo>
                        <a:cubicBezTo>
                          <a:pt x="14069" y="145241"/>
                          <a:pt x="206063" y="82393"/>
                          <a:pt x="206063" y="82393"/>
                        </a:cubicBezTo>
                        <a:lnTo>
                          <a:pt x="196866" y="3066"/>
                        </a:lnTo>
                        <a:lnTo>
                          <a:pt x="129419" y="0"/>
                        </a:lnTo>
                        <a:lnTo>
                          <a:pt x="96845" y="23377"/>
                        </a:lnTo>
                        <a:close/>
                      </a:path>
                    </a:pathLst>
                  </a:custGeom>
                  <a:solidFill>
                    <a:srgbClr val="2E2E2E"/>
                  </a:solidFill>
                  <a:ln w="3830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endParaRPr lang="ko-KR" altLang="en-US"/>
                  </a:p>
                </p:txBody>
              </p:sp>
            </p:grpSp>
            <p:sp>
              <p:nvSpPr>
                <p:cNvPr id="111" name="자유형: 도형 110">
                  <a:extLst>
                    <a:ext uri="{FF2B5EF4-FFF2-40B4-BE49-F238E27FC236}">
                      <a16:creationId xmlns:a16="http://schemas.microsoft.com/office/drawing/2014/main" xmlns="" id="{70C24196-A93B-40B9-81D4-E81C8F79607E}"/>
                    </a:ext>
                  </a:extLst>
                </p:cNvPr>
                <p:cNvSpPr/>
                <p:nvPr/>
              </p:nvSpPr>
              <p:spPr>
                <a:xfrm>
                  <a:off x="10414059" y="1127018"/>
                  <a:ext cx="111134" cy="130295"/>
                </a:xfrm>
                <a:custGeom>
                  <a:avLst/>
                  <a:gdLst>
                    <a:gd name="connsiteX0" fmla="*/ 103488 w 111134"/>
                    <a:gd name="connsiteY0" fmla="*/ 47341 h 130295"/>
                    <a:gd name="connsiteX1" fmla="*/ 57501 w 111134"/>
                    <a:gd name="connsiteY1" fmla="*/ 93711 h 130295"/>
                    <a:gd name="connsiteX2" fmla="*/ 89309 w 111134"/>
                    <a:gd name="connsiteY2" fmla="*/ 133566 h 130295"/>
                    <a:gd name="connsiteX3" fmla="*/ 3851 w 111134"/>
                    <a:gd name="connsiteY3" fmla="*/ 55006 h 130295"/>
                    <a:gd name="connsiteX4" fmla="*/ 113835 w 111134"/>
                    <a:gd name="connsiteY4" fmla="*/ 3271 h 130295"/>
                    <a:gd name="connsiteX5" fmla="*/ 103488 w 111134"/>
                    <a:gd name="connsiteY5" fmla="*/ 47341 h 13029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111134" h="130295">
                      <a:moveTo>
                        <a:pt x="103488" y="47341"/>
                      </a:moveTo>
                      <a:cubicBezTo>
                        <a:pt x="103488" y="47341"/>
                        <a:pt x="51753" y="72634"/>
                        <a:pt x="57501" y="93711"/>
                      </a:cubicBezTo>
                      <a:cubicBezTo>
                        <a:pt x="68615" y="133949"/>
                        <a:pt x="89309" y="133566"/>
                        <a:pt x="89309" y="133566"/>
                      </a:cubicBezTo>
                      <a:cubicBezTo>
                        <a:pt x="89309" y="133566"/>
                        <a:pt x="-21825" y="139698"/>
                        <a:pt x="3851" y="55006"/>
                      </a:cubicBezTo>
                      <a:cubicBezTo>
                        <a:pt x="11515" y="30096"/>
                        <a:pt x="40640" y="-12058"/>
                        <a:pt x="113835" y="3271"/>
                      </a:cubicBezTo>
                      <a:lnTo>
                        <a:pt x="103488" y="47341"/>
                      </a:lnTo>
                      <a:close/>
                    </a:path>
                  </a:pathLst>
                </a:custGeom>
                <a:solidFill>
                  <a:srgbClr val="5B493F"/>
                </a:solidFill>
                <a:ln w="3830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ko-KR" altLang="en-US"/>
                </a:p>
              </p:txBody>
            </p:sp>
          </p:grpSp>
          <p:sp>
            <p:nvSpPr>
              <p:cNvPr id="112" name="자유형: 도형 111">
                <a:extLst>
                  <a:ext uri="{FF2B5EF4-FFF2-40B4-BE49-F238E27FC236}">
                    <a16:creationId xmlns:a16="http://schemas.microsoft.com/office/drawing/2014/main" xmlns="" id="{12D45516-8908-4A39-9031-EF993694A115}"/>
                  </a:ext>
                </a:extLst>
              </p:cNvPr>
              <p:cNvSpPr/>
              <p:nvPr/>
            </p:nvSpPr>
            <p:spPr>
              <a:xfrm>
                <a:off x="10125896" y="2226609"/>
                <a:ext cx="298912" cy="210772"/>
              </a:xfrm>
              <a:custGeom>
                <a:avLst/>
                <a:gdLst>
                  <a:gd name="connsiteX0" fmla="*/ 298912 w 298912"/>
                  <a:gd name="connsiteY0" fmla="*/ 53344 h 210771"/>
                  <a:gd name="connsiteX1" fmla="*/ 250243 w 298912"/>
                  <a:gd name="connsiteY1" fmla="*/ 46063 h 210771"/>
                  <a:gd name="connsiteX2" fmla="*/ 162486 w 298912"/>
                  <a:gd name="connsiteY2" fmla="*/ 13489 h 210771"/>
                  <a:gd name="connsiteX3" fmla="*/ 88907 w 298912"/>
                  <a:gd name="connsiteY3" fmla="*/ 4292 h 210771"/>
                  <a:gd name="connsiteX4" fmla="*/ 142941 w 298912"/>
                  <a:gd name="connsiteY4" fmla="*/ 36100 h 210771"/>
                  <a:gd name="connsiteX5" fmla="*/ 136427 w 298912"/>
                  <a:gd name="connsiteY5" fmla="*/ 69057 h 210771"/>
                  <a:gd name="connsiteX6" fmla="*/ 0 w 298912"/>
                  <a:gd name="connsiteY6" fmla="*/ 165628 h 210771"/>
                  <a:gd name="connsiteX7" fmla="*/ 7664 w 298912"/>
                  <a:gd name="connsiteY7" fmla="*/ 166395 h 210771"/>
                  <a:gd name="connsiteX8" fmla="*/ 108451 w 298912"/>
                  <a:gd name="connsiteY8" fmla="*/ 111211 h 210771"/>
                  <a:gd name="connsiteX9" fmla="*/ 111134 w 298912"/>
                  <a:gd name="connsiteY9" fmla="*/ 115426 h 210771"/>
                  <a:gd name="connsiteX10" fmla="*/ 106152 w 298912"/>
                  <a:gd name="connsiteY10" fmla="*/ 119259 h 210771"/>
                  <a:gd name="connsiteX11" fmla="*/ 95422 w 298912"/>
                  <a:gd name="connsiteY11" fmla="*/ 125007 h 210771"/>
                  <a:gd name="connsiteX12" fmla="*/ 68213 w 298912"/>
                  <a:gd name="connsiteY12" fmla="*/ 140719 h 210771"/>
                  <a:gd name="connsiteX13" fmla="*/ 38322 w 298912"/>
                  <a:gd name="connsiteY13" fmla="*/ 158347 h 210771"/>
                  <a:gd name="connsiteX14" fmla="*/ 13029 w 298912"/>
                  <a:gd name="connsiteY14" fmla="*/ 174059 h 210771"/>
                  <a:gd name="connsiteX15" fmla="*/ 3449 w 298912"/>
                  <a:gd name="connsiteY15" fmla="*/ 182490 h 210771"/>
                  <a:gd name="connsiteX16" fmla="*/ 3066 w 298912"/>
                  <a:gd name="connsiteY16" fmla="*/ 182873 h 210771"/>
                  <a:gd name="connsiteX17" fmla="*/ 18395 w 298912"/>
                  <a:gd name="connsiteY17" fmla="*/ 181724 h 210771"/>
                  <a:gd name="connsiteX18" fmla="*/ 99637 w 298912"/>
                  <a:gd name="connsiteY18" fmla="*/ 144168 h 210771"/>
                  <a:gd name="connsiteX19" fmla="*/ 109984 w 298912"/>
                  <a:gd name="connsiteY19" fmla="*/ 139186 h 210771"/>
                  <a:gd name="connsiteX20" fmla="*/ 118415 w 298912"/>
                  <a:gd name="connsiteY20" fmla="*/ 136504 h 210771"/>
                  <a:gd name="connsiteX21" fmla="*/ 121864 w 298912"/>
                  <a:gd name="connsiteY21" fmla="*/ 140719 h 210771"/>
                  <a:gd name="connsiteX22" fmla="*/ 26442 w 298912"/>
                  <a:gd name="connsiteY22" fmla="*/ 189388 h 210771"/>
                  <a:gd name="connsiteX23" fmla="*/ 21077 w 298912"/>
                  <a:gd name="connsiteY23" fmla="*/ 196669 h 210771"/>
                  <a:gd name="connsiteX24" fmla="*/ 21460 w 298912"/>
                  <a:gd name="connsiteY24" fmla="*/ 197052 h 210771"/>
                  <a:gd name="connsiteX25" fmla="*/ 36406 w 298912"/>
                  <a:gd name="connsiteY25" fmla="*/ 195136 h 210771"/>
                  <a:gd name="connsiteX26" fmla="*/ 61698 w 298912"/>
                  <a:gd name="connsiteY26" fmla="*/ 186322 h 210771"/>
                  <a:gd name="connsiteX27" fmla="*/ 90057 w 298912"/>
                  <a:gd name="connsiteY27" fmla="*/ 174442 h 210771"/>
                  <a:gd name="connsiteX28" fmla="*/ 115349 w 298912"/>
                  <a:gd name="connsiteY28" fmla="*/ 162946 h 210771"/>
                  <a:gd name="connsiteX29" fmla="*/ 124547 w 298912"/>
                  <a:gd name="connsiteY29" fmla="*/ 158730 h 210771"/>
                  <a:gd name="connsiteX30" fmla="*/ 130295 w 298912"/>
                  <a:gd name="connsiteY30" fmla="*/ 155665 h 210771"/>
                  <a:gd name="connsiteX31" fmla="*/ 134510 w 298912"/>
                  <a:gd name="connsiteY31" fmla="*/ 159114 h 210771"/>
                  <a:gd name="connsiteX32" fmla="*/ 120715 w 298912"/>
                  <a:gd name="connsiteY32" fmla="*/ 167928 h 210771"/>
                  <a:gd name="connsiteX33" fmla="*/ 53651 w 298912"/>
                  <a:gd name="connsiteY33" fmla="*/ 202418 h 210771"/>
                  <a:gd name="connsiteX34" fmla="*/ 50968 w 298912"/>
                  <a:gd name="connsiteY34" fmla="*/ 209699 h 210771"/>
                  <a:gd name="connsiteX35" fmla="*/ 52118 w 298912"/>
                  <a:gd name="connsiteY35" fmla="*/ 210082 h 210771"/>
                  <a:gd name="connsiteX36" fmla="*/ 167084 w 298912"/>
                  <a:gd name="connsiteY36" fmla="*/ 162563 h 210771"/>
                  <a:gd name="connsiteX37" fmla="*/ 255992 w 298912"/>
                  <a:gd name="connsiteY37" fmla="*/ 113893 h 210771"/>
                  <a:gd name="connsiteX38" fmla="*/ 293164 w 298912"/>
                  <a:gd name="connsiteY38" fmla="*/ 120791 h 210771"/>
                  <a:gd name="connsiteX39" fmla="*/ 298912 w 298912"/>
                  <a:gd name="connsiteY39" fmla="*/ 53344 h 2107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</a:cxnLst>
                <a:rect l="l" t="t" r="r" b="b"/>
                <a:pathLst>
                  <a:path w="298912" h="210771">
                    <a:moveTo>
                      <a:pt x="298912" y="53344"/>
                    </a:moveTo>
                    <a:cubicBezTo>
                      <a:pt x="298912" y="53344"/>
                      <a:pt x="262123" y="48746"/>
                      <a:pt x="250243" y="46063"/>
                    </a:cubicBezTo>
                    <a:cubicBezTo>
                      <a:pt x="238747" y="42997"/>
                      <a:pt x="196975" y="19621"/>
                      <a:pt x="162486" y="13489"/>
                    </a:cubicBezTo>
                    <a:cubicBezTo>
                      <a:pt x="127996" y="7358"/>
                      <a:pt x="84309" y="-7204"/>
                      <a:pt x="88907" y="4292"/>
                    </a:cubicBezTo>
                    <a:cubicBezTo>
                      <a:pt x="93506" y="15789"/>
                      <a:pt x="132977" y="28818"/>
                      <a:pt x="142941" y="36100"/>
                    </a:cubicBezTo>
                    <a:cubicBezTo>
                      <a:pt x="152905" y="43764"/>
                      <a:pt x="153672" y="61009"/>
                      <a:pt x="136427" y="69057"/>
                    </a:cubicBezTo>
                    <a:cubicBezTo>
                      <a:pt x="119182" y="77104"/>
                      <a:pt x="383" y="155665"/>
                      <a:pt x="0" y="165628"/>
                    </a:cubicBezTo>
                    <a:cubicBezTo>
                      <a:pt x="0" y="167928"/>
                      <a:pt x="6898" y="166395"/>
                      <a:pt x="7664" y="166395"/>
                    </a:cubicBezTo>
                    <a:cubicBezTo>
                      <a:pt x="14562" y="164479"/>
                      <a:pt x="106535" y="110828"/>
                      <a:pt x="108451" y="111211"/>
                    </a:cubicBezTo>
                    <a:cubicBezTo>
                      <a:pt x="110368" y="111594"/>
                      <a:pt x="111517" y="113510"/>
                      <a:pt x="111134" y="115426"/>
                    </a:cubicBezTo>
                    <a:cubicBezTo>
                      <a:pt x="110751" y="117726"/>
                      <a:pt x="108068" y="118492"/>
                      <a:pt x="106152" y="119259"/>
                    </a:cubicBezTo>
                    <a:cubicBezTo>
                      <a:pt x="102703" y="121175"/>
                      <a:pt x="98871" y="123091"/>
                      <a:pt x="95422" y="125007"/>
                    </a:cubicBezTo>
                    <a:cubicBezTo>
                      <a:pt x="86225" y="129989"/>
                      <a:pt x="77027" y="135354"/>
                      <a:pt x="68213" y="140719"/>
                    </a:cubicBezTo>
                    <a:cubicBezTo>
                      <a:pt x="58249" y="146467"/>
                      <a:pt x="48286" y="152216"/>
                      <a:pt x="38322" y="158347"/>
                    </a:cubicBezTo>
                    <a:cubicBezTo>
                      <a:pt x="29891" y="163329"/>
                      <a:pt x="21460" y="168694"/>
                      <a:pt x="13029" y="174059"/>
                    </a:cubicBezTo>
                    <a:cubicBezTo>
                      <a:pt x="9581" y="176359"/>
                      <a:pt x="5365" y="178658"/>
                      <a:pt x="3449" y="182490"/>
                    </a:cubicBezTo>
                    <a:cubicBezTo>
                      <a:pt x="3449" y="182490"/>
                      <a:pt x="3066" y="182873"/>
                      <a:pt x="3066" y="182873"/>
                    </a:cubicBezTo>
                    <a:cubicBezTo>
                      <a:pt x="6515" y="188622"/>
                      <a:pt x="16478" y="182490"/>
                      <a:pt x="18395" y="181724"/>
                    </a:cubicBezTo>
                    <a:cubicBezTo>
                      <a:pt x="26825" y="178658"/>
                      <a:pt x="90440" y="148767"/>
                      <a:pt x="99637" y="144168"/>
                    </a:cubicBezTo>
                    <a:cubicBezTo>
                      <a:pt x="103086" y="142252"/>
                      <a:pt x="106535" y="140719"/>
                      <a:pt x="109984" y="139186"/>
                    </a:cubicBezTo>
                    <a:cubicBezTo>
                      <a:pt x="112667" y="138036"/>
                      <a:pt x="115733" y="136120"/>
                      <a:pt x="118415" y="136504"/>
                    </a:cubicBezTo>
                    <a:cubicBezTo>
                      <a:pt x="120715" y="136887"/>
                      <a:pt x="122631" y="138420"/>
                      <a:pt x="121864" y="140719"/>
                    </a:cubicBezTo>
                    <a:cubicBezTo>
                      <a:pt x="120715" y="143018"/>
                      <a:pt x="33340" y="184789"/>
                      <a:pt x="26442" y="189388"/>
                    </a:cubicBezTo>
                    <a:cubicBezTo>
                      <a:pt x="24909" y="190538"/>
                      <a:pt x="19161" y="193987"/>
                      <a:pt x="21077" y="196669"/>
                    </a:cubicBezTo>
                    <a:cubicBezTo>
                      <a:pt x="21077" y="196669"/>
                      <a:pt x="21460" y="197052"/>
                      <a:pt x="21460" y="197052"/>
                    </a:cubicBezTo>
                    <a:cubicBezTo>
                      <a:pt x="25676" y="198585"/>
                      <a:pt x="32190" y="196286"/>
                      <a:pt x="36406" y="195136"/>
                    </a:cubicBezTo>
                    <a:cubicBezTo>
                      <a:pt x="44837" y="192837"/>
                      <a:pt x="53268" y="189388"/>
                      <a:pt x="61698" y="186322"/>
                    </a:cubicBezTo>
                    <a:cubicBezTo>
                      <a:pt x="71279" y="182490"/>
                      <a:pt x="80860" y="178658"/>
                      <a:pt x="90057" y="174442"/>
                    </a:cubicBezTo>
                    <a:cubicBezTo>
                      <a:pt x="98488" y="170610"/>
                      <a:pt x="106919" y="166778"/>
                      <a:pt x="115349" y="162946"/>
                    </a:cubicBezTo>
                    <a:cubicBezTo>
                      <a:pt x="118415" y="161413"/>
                      <a:pt x="121481" y="159880"/>
                      <a:pt x="124547" y="158730"/>
                    </a:cubicBezTo>
                    <a:cubicBezTo>
                      <a:pt x="126463" y="157964"/>
                      <a:pt x="128379" y="156431"/>
                      <a:pt x="130295" y="155665"/>
                    </a:cubicBezTo>
                    <a:cubicBezTo>
                      <a:pt x="132594" y="154898"/>
                      <a:pt x="133744" y="157197"/>
                      <a:pt x="134510" y="159114"/>
                    </a:cubicBezTo>
                    <a:cubicBezTo>
                      <a:pt x="135277" y="161030"/>
                      <a:pt x="123780" y="166778"/>
                      <a:pt x="120715" y="167928"/>
                    </a:cubicBezTo>
                    <a:cubicBezTo>
                      <a:pt x="112667" y="170993"/>
                      <a:pt x="59016" y="198202"/>
                      <a:pt x="53651" y="202418"/>
                    </a:cubicBezTo>
                    <a:cubicBezTo>
                      <a:pt x="51351" y="204334"/>
                      <a:pt x="47519" y="207399"/>
                      <a:pt x="50968" y="209699"/>
                    </a:cubicBezTo>
                    <a:cubicBezTo>
                      <a:pt x="51351" y="209699"/>
                      <a:pt x="51735" y="210082"/>
                      <a:pt x="52118" y="210082"/>
                    </a:cubicBezTo>
                    <a:cubicBezTo>
                      <a:pt x="72045" y="216597"/>
                      <a:pt x="137576" y="177891"/>
                      <a:pt x="167084" y="162563"/>
                    </a:cubicBezTo>
                    <a:cubicBezTo>
                      <a:pt x="196592" y="147234"/>
                      <a:pt x="255992" y="113893"/>
                      <a:pt x="255992" y="113893"/>
                    </a:cubicBezTo>
                    <a:lnTo>
                      <a:pt x="293164" y="120791"/>
                    </a:lnTo>
                    <a:lnTo>
                      <a:pt x="298912" y="53344"/>
                    </a:lnTo>
                    <a:close/>
                  </a:path>
                </a:pathLst>
              </a:custGeom>
              <a:solidFill>
                <a:srgbClr val="FED8CD"/>
              </a:solidFill>
              <a:ln w="383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13" name="자유형: 도형 112">
                <a:extLst>
                  <a:ext uri="{FF2B5EF4-FFF2-40B4-BE49-F238E27FC236}">
                    <a16:creationId xmlns:a16="http://schemas.microsoft.com/office/drawing/2014/main" xmlns="" id="{AD55083F-45B0-440D-BDFE-5C7FA6C1D064}"/>
                  </a:ext>
                </a:extLst>
              </p:cNvPr>
              <p:cNvSpPr/>
              <p:nvPr/>
            </p:nvSpPr>
            <p:spPr>
              <a:xfrm>
                <a:off x="10402581" y="1635750"/>
                <a:ext cx="544174" cy="724288"/>
              </a:xfrm>
              <a:custGeom>
                <a:avLst/>
                <a:gdLst>
                  <a:gd name="connsiteX0" fmla="*/ 428058 w 544173"/>
                  <a:gd name="connsiteY0" fmla="*/ 8 h 724288"/>
                  <a:gd name="connsiteX1" fmla="*/ 385520 w 544173"/>
                  <a:gd name="connsiteY1" fmla="*/ 37564 h 724288"/>
                  <a:gd name="connsiteX2" fmla="*/ 383604 w 544173"/>
                  <a:gd name="connsiteY2" fmla="*/ 576756 h 724288"/>
                  <a:gd name="connsiteX3" fmla="*/ 4216 w 544173"/>
                  <a:gd name="connsiteY3" fmla="*/ 631174 h 724288"/>
                  <a:gd name="connsiteX4" fmla="*/ 0 w 544173"/>
                  <a:gd name="connsiteY4" fmla="*/ 726596 h 724288"/>
                  <a:gd name="connsiteX5" fmla="*/ 511217 w 544173"/>
                  <a:gd name="connsiteY5" fmla="*/ 681376 h 724288"/>
                  <a:gd name="connsiteX6" fmla="*/ 428058 w 544173"/>
                  <a:gd name="connsiteY6" fmla="*/ 8 h 7242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544173" h="724288">
                    <a:moveTo>
                      <a:pt x="428058" y="8"/>
                    </a:moveTo>
                    <a:cubicBezTo>
                      <a:pt x="410430" y="391"/>
                      <a:pt x="400466" y="6906"/>
                      <a:pt x="385520" y="37564"/>
                    </a:cubicBezTo>
                    <a:cubicBezTo>
                      <a:pt x="328037" y="156362"/>
                      <a:pt x="383604" y="576756"/>
                      <a:pt x="383604" y="576756"/>
                    </a:cubicBezTo>
                    <a:lnTo>
                      <a:pt x="4216" y="631174"/>
                    </a:lnTo>
                    <a:lnTo>
                      <a:pt x="0" y="726596"/>
                    </a:lnTo>
                    <a:cubicBezTo>
                      <a:pt x="0" y="726596"/>
                      <a:pt x="446069" y="740775"/>
                      <a:pt x="511217" y="681376"/>
                    </a:cubicBezTo>
                    <a:cubicBezTo>
                      <a:pt x="532677" y="661065"/>
                      <a:pt x="613154" y="-2674"/>
                      <a:pt x="428058" y="8"/>
                    </a:cubicBezTo>
                    <a:close/>
                  </a:path>
                </a:pathLst>
              </a:custGeom>
              <a:solidFill>
                <a:srgbClr val="1D2F4D"/>
              </a:solidFill>
              <a:ln w="383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14" name="자유형: 도형 113">
                <a:extLst>
                  <a:ext uri="{FF2B5EF4-FFF2-40B4-BE49-F238E27FC236}">
                    <a16:creationId xmlns:a16="http://schemas.microsoft.com/office/drawing/2014/main" xmlns="" id="{4CD0E475-2F9B-485B-8CF6-348702FDC1EA}"/>
                  </a:ext>
                </a:extLst>
              </p:cNvPr>
              <p:cNvSpPr/>
              <p:nvPr/>
            </p:nvSpPr>
            <p:spPr>
              <a:xfrm>
                <a:off x="8298381" y="1286260"/>
                <a:ext cx="195443" cy="494355"/>
              </a:xfrm>
              <a:custGeom>
                <a:avLst/>
                <a:gdLst>
                  <a:gd name="connsiteX0" fmla="*/ 154756 w 195442"/>
                  <a:gd name="connsiteY0" fmla="*/ 0 h 494355"/>
                  <a:gd name="connsiteX1" fmla="*/ 21012 w 195442"/>
                  <a:gd name="connsiteY1" fmla="*/ 332636 h 494355"/>
                  <a:gd name="connsiteX2" fmla="*/ 21012 w 195442"/>
                  <a:gd name="connsiteY2" fmla="*/ 405831 h 494355"/>
                  <a:gd name="connsiteX3" fmla="*/ 26760 w 195442"/>
                  <a:gd name="connsiteY3" fmla="*/ 477877 h 494355"/>
                  <a:gd name="connsiteX4" fmla="*/ 185797 w 195442"/>
                  <a:gd name="connsiteY4" fmla="*/ 483625 h 494355"/>
                  <a:gd name="connsiteX5" fmla="*/ 168552 w 195442"/>
                  <a:gd name="connsiteY5" fmla="*/ 360228 h 494355"/>
                  <a:gd name="connsiteX6" fmla="*/ 154756 w 195442"/>
                  <a:gd name="connsiteY6" fmla="*/ 0 h 4943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95442" h="494355">
                    <a:moveTo>
                      <a:pt x="154756" y="0"/>
                    </a:moveTo>
                    <a:cubicBezTo>
                      <a:pt x="154756" y="0"/>
                      <a:pt x="13347" y="17245"/>
                      <a:pt x="21012" y="332636"/>
                    </a:cubicBezTo>
                    <a:cubicBezTo>
                      <a:pt x="21778" y="367892"/>
                      <a:pt x="37490" y="374024"/>
                      <a:pt x="21012" y="405831"/>
                    </a:cubicBezTo>
                    <a:cubicBezTo>
                      <a:pt x="4533" y="437639"/>
                      <a:pt x="-19227" y="456033"/>
                      <a:pt x="26760" y="477877"/>
                    </a:cubicBezTo>
                    <a:cubicBezTo>
                      <a:pt x="72746" y="499721"/>
                      <a:pt x="153606" y="503170"/>
                      <a:pt x="185797" y="483625"/>
                    </a:cubicBezTo>
                    <a:cubicBezTo>
                      <a:pt x="217987" y="464081"/>
                      <a:pt x="168552" y="360228"/>
                      <a:pt x="168552" y="360228"/>
                    </a:cubicBezTo>
                    <a:lnTo>
                      <a:pt x="154756" y="0"/>
                    </a:lnTo>
                    <a:close/>
                  </a:path>
                </a:pathLst>
              </a:custGeom>
              <a:solidFill>
                <a:srgbClr val="5B493F"/>
              </a:solidFill>
              <a:ln w="383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15" name="자유형: 도형 114">
                <a:extLst>
                  <a:ext uri="{FF2B5EF4-FFF2-40B4-BE49-F238E27FC236}">
                    <a16:creationId xmlns:a16="http://schemas.microsoft.com/office/drawing/2014/main" xmlns="" id="{A3AA974C-3ABD-4F68-95EC-98272AFC80DF}"/>
                  </a:ext>
                </a:extLst>
              </p:cNvPr>
              <p:cNvSpPr/>
              <p:nvPr/>
            </p:nvSpPr>
            <p:spPr>
              <a:xfrm>
                <a:off x="8541119" y="1300354"/>
                <a:ext cx="195443" cy="479027"/>
              </a:xfrm>
              <a:custGeom>
                <a:avLst/>
                <a:gdLst>
                  <a:gd name="connsiteX0" fmla="*/ 44612 w 195442"/>
                  <a:gd name="connsiteY0" fmla="*/ 468 h 479026"/>
                  <a:gd name="connsiteX1" fmla="*/ 175674 w 195442"/>
                  <a:gd name="connsiteY1" fmla="*/ 318542 h 479026"/>
                  <a:gd name="connsiteX2" fmla="*/ 175674 w 195442"/>
                  <a:gd name="connsiteY2" fmla="*/ 391737 h 479026"/>
                  <a:gd name="connsiteX3" fmla="*/ 169925 w 195442"/>
                  <a:gd name="connsiteY3" fmla="*/ 463783 h 479026"/>
                  <a:gd name="connsiteX4" fmla="*/ 10889 w 195442"/>
                  <a:gd name="connsiteY4" fmla="*/ 469531 h 479026"/>
                  <a:gd name="connsiteX5" fmla="*/ 28134 w 195442"/>
                  <a:gd name="connsiteY5" fmla="*/ 346134 h 479026"/>
                  <a:gd name="connsiteX6" fmla="*/ 44612 w 195442"/>
                  <a:gd name="connsiteY6" fmla="*/ 468 h 47902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95442" h="479026">
                    <a:moveTo>
                      <a:pt x="44612" y="468"/>
                    </a:moveTo>
                    <a:cubicBezTo>
                      <a:pt x="44612" y="468"/>
                      <a:pt x="182955" y="-25974"/>
                      <a:pt x="175674" y="318542"/>
                    </a:cubicBezTo>
                    <a:cubicBezTo>
                      <a:pt x="174907" y="353798"/>
                      <a:pt x="159195" y="359930"/>
                      <a:pt x="175674" y="391737"/>
                    </a:cubicBezTo>
                    <a:cubicBezTo>
                      <a:pt x="192152" y="423545"/>
                      <a:pt x="215912" y="441939"/>
                      <a:pt x="169925" y="463783"/>
                    </a:cubicBezTo>
                    <a:cubicBezTo>
                      <a:pt x="123939" y="485626"/>
                      <a:pt x="43079" y="489075"/>
                      <a:pt x="10889" y="469531"/>
                    </a:cubicBezTo>
                    <a:cubicBezTo>
                      <a:pt x="-21302" y="449987"/>
                      <a:pt x="28134" y="346134"/>
                      <a:pt x="28134" y="346134"/>
                    </a:cubicBezTo>
                    <a:lnTo>
                      <a:pt x="44612" y="468"/>
                    </a:lnTo>
                    <a:close/>
                  </a:path>
                </a:pathLst>
              </a:custGeom>
              <a:solidFill>
                <a:srgbClr val="5B493F"/>
              </a:solidFill>
              <a:ln w="383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16" name="자유형: 도형 115">
                <a:extLst>
                  <a:ext uri="{FF2B5EF4-FFF2-40B4-BE49-F238E27FC236}">
                    <a16:creationId xmlns:a16="http://schemas.microsoft.com/office/drawing/2014/main" xmlns="" id="{47238E19-E2DA-49FD-8ABF-C31B8CD1A82B}"/>
                  </a:ext>
                </a:extLst>
              </p:cNvPr>
              <p:cNvSpPr/>
              <p:nvPr/>
            </p:nvSpPr>
            <p:spPr>
              <a:xfrm>
                <a:off x="8351199" y="3142584"/>
                <a:ext cx="149456" cy="751114"/>
              </a:xfrm>
              <a:custGeom>
                <a:avLst/>
                <a:gdLst>
                  <a:gd name="connsiteX0" fmla="*/ 0 w 149456"/>
                  <a:gd name="connsiteY0" fmla="*/ 0 h 751113"/>
                  <a:gd name="connsiteX1" fmla="*/ 65531 w 149456"/>
                  <a:gd name="connsiteY1" fmla="*/ 748048 h 751113"/>
                  <a:gd name="connsiteX2" fmla="*/ 132211 w 149456"/>
                  <a:gd name="connsiteY2" fmla="*/ 753413 h 751113"/>
                  <a:gd name="connsiteX3" fmla="*/ 152522 w 149456"/>
                  <a:gd name="connsiteY3" fmla="*/ 0 h 7511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49456" h="751113">
                    <a:moveTo>
                      <a:pt x="0" y="0"/>
                    </a:moveTo>
                    <a:lnTo>
                      <a:pt x="65531" y="748048"/>
                    </a:lnTo>
                    <a:lnTo>
                      <a:pt x="132211" y="753413"/>
                    </a:lnTo>
                    <a:lnTo>
                      <a:pt x="152522" y="0"/>
                    </a:lnTo>
                    <a:close/>
                  </a:path>
                </a:pathLst>
              </a:custGeom>
              <a:solidFill>
                <a:srgbClr val="FEE2DA"/>
              </a:solidFill>
              <a:ln w="383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17" name="자유형: 도형 116">
                <a:extLst>
                  <a:ext uri="{FF2B5EF4-FFF2-40B4-BE49-F238E27FC236}">
                    <a16:creationId xmlns:a16="http://schemas.microsoft.com/office/drawing/2014/main" xmlns="" id="{BE7C343D-575C-4873-A188-976B14840551}"/>
                  </a:ext>
                </a:extLst>
              </p:cNvPr>
              <p:cNvSpPr/>
              <p:nvPr/>
            </p:nvSpPr>
            <p:spPr>
              <a:xfrm>
                <a:off x="8283776" y="3886034"/>
                <a:ext cx="199275" cy="118799"/>
              </a:xfrm>
              <a:custGeom>
                <a:avLst/>
                <a:gdLst>
                  <a:gd name="connsiteX0" fmla="*/ 100380 w 199274"/>
                  <a:gd name="connsiteY0" fmla="*/ 19928 h 118798"/>
                  <a:gd name="connsiteX1" fmla="*/ 1892 w 199274"/>
                  <a:gd name="connsiteY1" fmla="*/ 115350 h 118798"/>
                  <a:gd name="connsiteX2" fmla="*/ 201934 w 199274"/>
                  <a:gd name="connsiteY2" fmla="*/ 84692 h 118798"/>
                  <a:gd name="connsiteX3" fmla="*/ 198485 w 199274"/>
                  <a:gd name="connsiteY3" fmla="*/ 7281 h 118798"/>
                  <a:gd name="connsiteX4" fmla="*/ 133337 w 199274"/>
                  <a:gd name="connsiteY4" fmla="*/ 0 h 118798"/>
                  <a:gd name="connsiteX5" fmla="*/ 100380 w 199274"/>
                  <a:gd name="connsiteY5" fmla="*/ 19928 h 1187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99274" h="118798">
                    <a:moveTo>
                      <a:pt x="100380" y="19928"/>
                    </a:moveTo>
                    <a:cubicBezTo>
                      <a:pt x="100380" y="19928"/>
                      <a:pt x="-16119" y="83926"/>
                      <a:pt x="1892" y="115350"/>
                    </a:cubicBezTo>
                    <a:cubicBezTo>
                      <a:pt x="11856" y="132211"/>
                      <a:pt x="201934" y="84692"/>
                      <a:pt x="201934" y="84692"/>
                    </a:cubicBezTo>
                    <a:lnTo>
                      <a:pt x="198485" y="7281"/>
                    </a:lnTo>
                    <a:lnTo>
                      <a:pt x="133337" y="0"/>
                    </a:lnTo>
                    <a:lnTo>
                      <a:pt x="100380" y="19928"/>
                    </a:lnTo>
                    <a:close/>
                  </a:path>
                </a:pathLst>
              </a:custGeom>
              <a:solidFill>
                <a:srgbClr val="2E2E2E"/>
              </a:solidFill>
              <a:ln w="383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18" name="자유형: 도형 117">
                <a:extLst>
                  <a:ext uri="{FF2B5EF4-FFF2-40B4-BE49-F238E27FC236}">
                    <a16:creationId xmlns:a16="http://schemas.microsoft.com/office/drawing/2014/main" xmlns="" id="{2DA60ABB-5AF6-4250-B731-BD196C639E16}"/>
                  </a:ext>
                </a:extLst>
              </p:cNvPr>
              <p:cNvSpPr/>
              <p:nvPr/>
            </p:nvSpPr>
            <p:spPr>
              <a:xfrm>
                <a:off x="8544726" y="3142584"/>
                <a:ext cx="141792" cy="751114"/>
              </a:xfrm>
              <a:custGeom>
                <a:avLst/>
                <a:gdLst>
                  <a:gd name="connsiteX0" fmla="*/ 145624 w 141791"/>
                  <a:gd name="connsiteY0" fmla="*/ 0 h 751113"/>
                  <a:gd name="connsiteX1" fmla="*/ 87374 w 141791"/>
                  <a:gd name="connsiteY1" fmla="*/ 748048 h 751113"/>
                  <a:gd name="connsiteX2" fmla="*/ 20694 w 141791"/>
                  <a:gd name="connsiteY2" fmla="*/ 753413 h 751113"/>
                  <a:gd name="connsiteX3" fmla="*/ 0 w 141791"/>
                  <a:gd name="connsiteY3" fmla="*/ 0 h 7511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41791" h="751113">
                    <a:moveTo>
                      <a:pt x="145624" y="0"/>
                    </a:moveTo>
                    <a:lnTo>
                      <a:pt x="87374" y="748048"/>
                    </a:lnTo>
                    <a:lnTo>
                      <a:pt x="20694" y="75341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EE2DA"/>
              </a:solidFill>
              <a:ln w="383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19" name="자유형: 도형 118">
                <a:extLst>
                  <a:ext uri="{FF2B5EF4-FFF2-40B4-BE49-F238E27FC236}">
                    <a16:creationId xmlns:a16="http://schemas.microsoft.com/office/drawing/2014/main" xmlns="" id="{D0F3DCF6-8BC9-424B-8E76-0BF732591C6A}"/>
                  </a:ext>
                </a:extLst>
              </p:cNvPr>
              <p:cNvSpPr/>
              <p:nvPr/>
            </p:nvSpPr>
            <p:spPr>
              <a:xfrm>
                <a:off x="8563121" y="3886034"/>
                <a:ext cx="199275" cy="118799"/>
              </a:xfrm>
              <a:custGeom>
                <a:avLst/>
                <a:gdLst>
                  <a:gd name="connsiteX0" fmla="*/ 101554 w 199274"/>
                  <a:gd name="connsiteY0" fmla="*/ 19928 h 118798"/>
                  <a:gd name="connsiteX1" fmla="*/ 200041 w 199274"/>
                  <a:gd name="connsiteY1" fmla="*/ 115350 h 118798"/>
                  <a:gd name="connsiteX2" fmla="*/ 0 w 199274"/>
                  <a:gd name="connsiteY2" fmla="*/ 84692 h 118798"/>
                  <a:gd name="connsiteX3" fmla="*/ 3449 w 199274"/>
                  <a:gd name="connsiteY3" fmla="*/ 7281 h 118798"/>
                  <a:gd name="connsiteX4" fmla="*/ 68597 w 199274"/>
                  <a:gd name="connsiteY4" fmla="*/ 0 h 118798"/>
                  <a:gd name="connsiteX5" fmla="*/ 101554 w 199274"/>
                  <a:gd name="connsiteY5" fmla="*/ 19928 h 1187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99274" h="118798">
                    <a:moveTo>
                      <a:pt x="101554" y="19928"/>
                    </a:moveTo>
                    <a:cubicBezTo>
                      <a:pt x="101554" y="19928"/>
                      <a:pt x="218053" y="83926"/>
                      <a:pt x="200041" y="115350"/>
                    </a:cubicBezTo>
                    <a:cubicBezTo>
                      <a:pt x="190078" y="132211"/>
                      <a:pt x="0" y="84692"/>
                      <a:pt x="0" y="84692"/>
                    </a:cubicBezTo>
                    <a:lnTo>
                      <a:pt x="3449" y="7281"/>
                    </a:lnTo>
                    <a:lnTo>
                      <a:pt x="68597" y="0"/>
                    </a:lnTo>
                    <a:lnTo>
                      <a:pt x="101554" y="19928"/>
                    </a:lnTo>
                    <a:close/>
                  </a:path>
                </a:pathLst>
              </a:custGeom>
              <a:solidFill>
                <a:srgbClr val="2E2E2E"/>
              </a:solidFill>
              <a:ln w="383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20" name="자유형: 도형 119">
                <a:extLst>
                  <a:ext uri="{FF2B5EF4-FFF2-40B4-BE49-F238E27FC236}">
                    <a16:creationId xmlns:a16="http://schemas.microsoft.com/office/drawing/2014/main" xmlns="" id="{849AF32A-1D20-4E31-A0FB-787ACD3E6A8E}"/>
                  </a:ext>
                </a:extLst>
              </p:cNvPr>
              <p:cNvSpPr/>
              <p:nvPr/>
            </p:nvSpPr>
            <p:spPr>
              <a:xfrm>
                <a:off x="8459651" y="1679445"/>
                <a:ext cx="122631" cy="72812"/>
              </a:xfrm>
              <a:custGeom>
                <a:avLst/>
                <a:gdLst>
                  <a:gd name="connsiteX0" fmla="*/ 0 w 122630"/>
                  <a:gd name="connsiteY0" fmla="*/ 0 h 72812"/>
                  <a:gd name="connsiteX1" fmla="*/ 122631 w 122630"/>
                  <a:gd name="connsiteY1" fmla="*/ 0 h 72812"/>
                  <a:gd name="connsiteX2" fmla="*/ 76644 w 122630"/>
                  <a:gd name="connsiteY2" fmla="*/ 72812 h 72812"/>
                  <a:gd name="connsiteX3" fmla="*/ 36023 w 122630"/>
                  <a:gd name="connsiteY3" fmla="*/ 72812 h 728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2630" h="72812">
                    <a:moveTo>
                      <a:pt x="0" y="0"/>
                    </a:moveTo>
                    <a:lnTo>
                      <a:pt x="122631" y="0"/>
                    </a:lnTo>
                    <a:lnTo>
                      <a:pt x="76644" y="72812"/>
                    </a:lnTo>
                    <a:lnTo>
                      <a:pt x="36023" y="72812"/>
                    </a:lnTo>
                    <a:close/>
                  </a:path>
                </a:pathLst>
              </a:custGeom>
              <a:solidFill>
                <a:srgbClr val="D1D1CF"/>
              </a:solidFill>
              <a:ln w="383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21" name="자유형: 도형 120">
                <a:extLst>
                  <a:ext uri="{FF2B5EF4-FFF2-40B4-BE49-F238E27FC236}">
                    <a16:creationId xmlns:a16="http://schemas.microsoft.com/office/drawing/2014/main" xmlns="" id="{56BED388-6037-4072-9CAF-FAF68A8DFF60}"/>
                  </a:ext>
                </a:extLst>
              </p:cNvPr>
              <p:cNvSpPr/>
              <p:nvPr/>
            </p:nvSpPr>
            <p:spPr>
              <a:xfrm>
                <a:off x="8265358" y="2445122"/>
                <a:ext cx="509684" cy="697463"/>
              </a:xfrm>
              <a:custGeom>
                <a:avLst/>
                <a:gdLst>
                  <a:gd name="connsiteX0" fmla="*/ 484774 w 509683"/>
                  <a:gd name="connsiteY0" fmla="*/ 0 h 697462"/>
                  <a:gd name="connsiteX1" fmla="*/ 256374 w 509683"/>
                  <a:gd name="connsiteY1" fmla="*/ 0 h 697462"/>
                  <a:gd name="connsiteX2" fmla="*/ 254458 w 509683"/>
                  <a:gd name="connsiteY2" fmla="*/ 0 h 697462"/>
                  <a:gd name="connsiteX3" fmla="*/ 26059 w 509683"/>
                  <a:gd name="connsiteY3" fmla="*/ 0 h 697462"/>
                  <a:gd name="connsiteX4" fmla="*/ 85841 w 509683"/>
                  <a:gd name="connsiteY4" fmla="*/ 697846 h 697462"/>
                  <a:gd name="connsiteX5" fmla="*/ 254458 w 509683"/>
                  <a:gd name="connsiteY5" fmla="*/ 697846 h 697462"/>
                  <a:gd name="connsiteX6" fmla="*/ 256374 w 509683"/>
                  <a:gd name="connsiteY6" fmla="*/ 697846 h 697462"/>
                  <a:gd name="connsiteX7" fmla="*/ 424992 w 509683"/>
                  <a:gd name="connsiteY7" fmla="*/ 697846 h 697462"/>
                  <a:gd name="connsiteX8" fmla="*/ 484774 w 509683"/>
                  <a:gd name="connsiteY8" fmla="*/ 0 h 6974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509683" h="697462">
                    <a:moveTo>
                      <a:pt x="484774" y="0"/>
                    </a:moveTo>
                    <a:lnTo>
                      <a:pt x="256374" y="0"/>
                    </a:lnTo>
                    <a:lnTo>
                      <a:pt x="254458" y="0"/>
                    </a:lnTo>
                    <a:lnTo>
                      <a:pt x="26059" y="0"/>
                    </a:lnTo>
                    <a:cubicBezTo>
                      <a:pt x="26059" y="0"/>
                      <a:pt x="-62082" y="2299"/>
                      <a:pt x="85841" y="697846"/>
                    </a:cubicBezTo>
                    <a:lnTo>
                      <a:pt x="254458" y="697846"/>
                    </a:lnTo>
                    <a:lnTo>
                      <a:pt x="256374" y="697846"/>
                    </a:lnTo>
                    <a:lnTo>
                      <a:pt x="424992" y="697846"/>
                    </a:lnTo>
                    <a:cubicBezTo>
                      <a:pt x="572915" y="1916"/>
                      <a:pt x="484774" y="0"/>
                      <a:pt x="484774" y="0"/>
                    </a:cubicBezTo>
                    <a:close/>
                  </a:path>
                </a:pathLst>
              </a:custGeom>
              <a:solidFill>
                <a:srgbClr val="1D2F4D"/>
              </a:solidFill>
              <a:ln w="383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22" name="자유형: 도형 121">
                <a:extLst>
                  <a:ext uri="{FF2B5EF4-FFF2-40B4-BE49-F238E27FC236}">
                    <a16:creationId xmlns:a16="http://schemas.microsoft.com/office/drawing/2014/main" xmlns="" id="{4995FC64-67CD-48A0-8196-0A382F963E04}"/>
                  </a:ext>
                </a:extLst>
              </p:cNvPr>
              <p:cNvSpPr/>
              <p:nvPr/>
            </p:nvSpPr>
            <p:spPr>
              <a:xfrm>
                <a:off x="8223587" y="1713935"/>
                <a:ext cx="325738" cy="827758"/>
              </a:xfrm>
              <a:custGeom>
                <a:avLst/>
                <a:gdLst>
                  <a:gd name="connsiteX0" fmla="*/ 198892 w 325737"/>
                  <a:gd name="connsiteY0" fmla="*/ 0 h 827758"/>
                  <a:gd name="connsiteX1" fmla="*/ 68597 w 325737"/>
                  <a:gd name="connsiteY1" fmla="*/ 44070 h 827758"/>
                  <a:gd name="connsiteX2" fmla="*/ 92739 w 325737"/>
                  <a:gd name="connsiteY2" fmla="*/ 454117 h 827758"/>
                  <a:gd name="connsiteX3" fmla="*/ 0 w 325737"/>
                  <a:gd name="connsiteY3" fmla="*/ 824309 h 827758"/>
                  <a:gd name="connsiteX4" fmla="*/ 300062 w 325737"/>
                  <a:gd name="connsiteY4" fmla="*/ 830824 h 827758"/>
                  <a:gd name="connsiteX5" fmla="*/ 328804 w 325737"/>
                  <a:gd name="connsiteY5" fmla="*/ 575598 h 827758"/>
                  <a:gd name="connsiteX6" fmla="*/ 297379 w 325737"/>
                  <a:gd name="connsiteY6" fmla="*/ 50585 h 8277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325737" h="827758">
                    <a:moveTo>
                      <a:pt x="198892" y="0"/>
                    </a:moveTo>
                    <a:lnTo>
                      <a:pt x="68597" y="44070"/>
                    </a:lnTo>
                    <a:lnTo>
                      <a:pt x="92739" y="454117"/>
                    </a:lnTo>
                    <a:lnTo>
                      <a:pt x="0" y="824309"/>
                    </a:lnTo>
                    <a:lnTo>
                      <a:pt x="300062" y="830824"/>
                    </a:lnTo>
                    <a:lnTo>
                      <a:pt x="328804" y="575598"/>
                    </a:lnTo>
                    <a:lnTo>
                      <a:pt x="297379" y="50585"/>
                    </a:lnTo>
                    <a:close/>
                  </a:path>
                </a:pathLst>
              </a:custGeom>
              <a:solidFill>
                <a:srgbClr val="23395C"/>
              </a:solidFill>
              <a:ln w="383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23" name="자유형: 도형 122">
                <a:extLst>
                  <a:ext uri="{FF2B5EF4-FFF2-40B4-BE49-F238E27FC236}">
                    <a16:creationId xmlns:a16="http://schemas.microsoft.com/office/drawing/2014/main" xmlns="" id="{8D058C9C-22F4-4B1C-9EE7-6F1EA1F21FB9}"/>
                  </a:ext>
                </a:extLst>
              </p:cNvPr>
              <p:cNvSpPr/>
              <p:nvPr/>
            </p:nvSpPr>
            <p:spPr>
              <a:xfrm>
                <a:off x="8489925" y="1713935"/>
                <a:ext cx="325738" cy="827758"/>
              </a:xfrm>
              <a:custGeom>
                <a:avLst/>
                <a:gdLst>
                  <a:gd name="connsiteX0" fmla="*/ 129912 w 325737"/>
                  <a:gd name="connsiteY0" fmla="*/ 0 h 827758"/>
                  <a:gd name="connsiteX1" fmla="*/ 280518 w 325737"/>
                  <a:gd name="connsiteY1" fmla="*/ 52501 h 827758"/>
                  <a:gd name="connsiteX2" fmla="*/ 235681 w 325737"/>
                  <a:gd name="connsiteY2" fmla="*/ 454117 h 827758"/>
                  <a:gd name="connsiteX3" fmla="*/ 328420 w 325737"/>
                  <a:gd name="connsiteY3" fmla="*/ 824309 h 827758"/>
                  <a:gd name="connsiteX4" fmla="*/ 33723 w 325737"/>
                  <a:gd name="connsiteY4" fmla="*/ 830824 h 827758"/>
                  <a:gd name="connsiteX5" fmla="*/ 0 w 325737"/>
                  <a:gd name="connsiteY5" fmla="*/ 575598 h 827758"/>
                  <a:gd name="connsiteX6" fmla="*/ 31424 w 325737"/>
                  <a:gd name="connsiteY6" fmla="*/ 50585 h 8277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325737" h="827758">
                    <a:moveTo>
                      <a:pt x="129912" y="0"/>
                    </a:moveTo>
                    <a:lnTo>
                      <a:pt x="280518" y="52501"/>
                    </a:lnTo>
                    <a:lnTo>
                      <a:pt x="235681" y="454117"/>
                    </a:lnTo>
                    <a:lnTo>
                      <a:pt x="328420" y="824309"/>
                    </a:lnTo>
                    <a:lnTo>
                      <a:pt x="33723" y="830824"/>
                    </a:lnTo>
                    <a:lnTo>
                      <a:pt x="0" y="575598"/>
                    </a:lnTo>
                    <a:lnTo>
                      <a:pt x="31424" y="50585"/>
                    </a:lnTo>
                    <a:close/>
                  </a:path>
                </a:pathLst>
              </a:custGeom>
              <a:solidFill>
                <a:srgbClr val="23395C"/>
              </a:solidFill>
              <a:ln w="383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24" name="자유형: 도형 123">
                <a:extLst>
                  <a:ext uri="{FF2B5EF4-FFF2-40B4-BE49-F238E27FC236}">
                    <a16:creationId xmlns:a16="http://schemas.microsoft.com/office/drawing/2014/main" xmlns="" id="{16A528DF-A9B9-4F61-9DC4-52E07D73A5CA}"/>
                  </a:ext>
                </a:extLst>
              </p:cNvPr>
              <p:cNvSpPr/>
              <p:nvPr/>
            </p:nvSpPr>
            <p:spPr>
              <a:xfrm>
                <a:off x="8626352" y="1988322"/>
                <a:ext cx="88141" cy="30658"/>
              </a:xfrm>
              <a:custGeom>
                <a:avLst/>
                <a:gdLst>
                  <a:gd name="connsiteX0" fmla="*/ 0 w 88140"/>
                  <a:gd name="connsiteY0" fmla="*/ 0 h 30657"/>
                  <a:gd name="connsiteX1" fmla="*/ 89290 w 88140"/>
                  <a:gd name="connsiteY1" fmla="*/ 0 h 30657"/>
                  <a:gd name="connsiteX2" fmla="*/ 89290 w 88140"/>
                  <a:gd name="connsiteY2" fmla="*/ 34107 h 30657"/>
                  <a:gd name="connsiteX3" fmla="*/ 0 w 88140"/>
                  <a:gd name="connsiteY3" fmla="*/ 34107 h 306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88140" h="30657">
                    <a:moveTo>
                      <a:pt x="0" y="0"/>
                    </a:moveTo>
                    <a:lnTo>
                      <a:pt x="89290" y="0"/>
                    </a:lnTo>
                    <a:lnTo>
                      <a:pt x="89290" y="34107"/>
                    </a:lnTo>
                    <a:lnTo>
                      <a:pt x="0" y="34107"/>
                    </a:lnTo>
                    <a:close/>
                  </a:path>
                </a:pathLst>
              </a:custGeom>
              <a:solidFill>
                <a:srgbClr val="EBAE65"/>
              </a:solidFill>
              <a:ln w="383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25" name="자유형: 도형 124">
                <a:extLst>
                  <a:ext uri="{FF2B5EF4-FFF2-40B4-BE49-F238E27FC236}">
                    <a16:creationId xmlns:a16="http://schemas.microsoft.com/office/drawing/2014/main" xmlns="" id="{F5825689-9006-4B18-8330-BDD563BD986B}"/>
                  </a:ext>
                </a:extLst>
              </p:cNvPr>
              <p:cNvSpPr/>
              <p:nvPr/>
            </p:nvSpPr>
            <p:spPr>
              <a:xfrm>
                <a:off x="8423628" y="1713935"/>
                <a:ext cx="191610" cy="502020"/>
              </a:xfrm>
              <a:custGeom>
                <a:avLst/>
                <a:gdLst>
                  <a:gd name="connsiteX0" fmla="*/ 194293 w 191610"/>
                  <a:gd name="connsiteY0" fmla="*/ 0 h 502019"/>
                  <a:gd name="connsiteX1" fmla="*/ 97338 w 191610"/>
                  <a:gd name="connsiteY1" fmla="*/ 505086 h 502019"/>
                  <a:gd name="connsiteX2" fmla="*/ 0 w 191610"/>
                  <a:gd name="connsiteY2" fmla="*/ 383 h 50201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91610" h="502019">
                    <a:moveTo>
                      <a:pt x="194293" y="0"/>
                    </a:moveTo>
                    <a:lnTo>
                      <a:pt x="97338" y="505086"/>
                    </a:lnTo>
                    <a:lnTo>
                      <a:pt x="0" y="383"/>
                    </a:lnTo>
                    <a:close/>
                  </a:path>
                </a:pathLst>
              </a:custGeom>
              <a:solidFill>
                <a:srgbClr val="FFFFFF"/>
              </a:solidFill>
              <a:ln w="383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26" name="자유형: 도형 125">
                <a:extLst>
                  <a:ext uri="{FF2B5EF4-FFF2-40B4-BE49-F238E27FC236}">
                    <a16:creationId xmlns:a16="http://schemas.microsoft.com/office/drawing/2014/main" xmlns="" id="{2D5ED3EE-1247-468D-AB43-FC50506CFB3C}"/>
                  </a:ext>
                </a:extLst>
              </p:cNvPr>
              <p:cNvSpPr/>
              <p:nvPr/>
            </p:nvSpPr>
            <p:spPr>
              <a:xfrm>
                <a:off x="8485819" y="1788280"/>
                <a:ext cx="68980" cy="433040"/>
              </a:xfrm>
              <a:custGeom>
                <a:avLst/>
                <a:gdLst>
                  <a:gd name="connsiteX0" fmla="*/ 30166 w 68979"/>
                  <a:gd name="connsiteY0" fmla="*/ 0 h 433040"/>
                  <a:gd name="connsiteX1" fmla="*/ 34764 w 68979"/>
                  <a:gd name="connsiteY1" fmla="*/ 0 h 433040"/>
                  <a:gd name="connsiteX2" fmla="*/ 39363 w 68979"/>
                  <a:gd name="connsiteY2" fmla="*/ 0 h 433040"/>
                  <a:gd name="connsiteX3" fmla="*/ 65422 w 68979"/>
                  <a:gd name="connsiteY3" fmla="*/ 314242 h 433040"/>
                  <a:gd name="connsiteX4" fmla="*/ 33615 w 68979"/>
                  <a:gd name="connsiteY4" fmla="*/ 434190 h 433040"/>
                  <a:gd name="connsiteX5" fmla="*/ 4490 w 68979"/>
                  <a:gd name="connsiteY5" fmla="*/ 314242 h 433040"/>
                  <a:gd name="connsiteX6" fmla="*/ 30166 w 68979"/>
                  <a:gd name="connsiteY6" fmla="*/ 0 h 4330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68979" h="433040">
                    <a:moveTo>
                      <a:pt x="30166" y="0"/>
                    </a:moveTo>
                    <a:lnTo>
                      <a:pt x="34764" y="0"/>
                    </a:lnTo>
                    <a:lnTo>
                      <a:pt x="39363" y="0"/>
                    </a:lnTo>
                    <a:cubicBezTo>
                      <a:pt x="39363" y="0"/>
                      <a:pt x="83817" y="231849"/>
                      <a:pt x="65422" y="314242"/>
                    </a:cubicBezTo>
                    <a:cubicBezTo>
                      <a:pt x="47027" y="396634"/>
                      <a:pt x="33615" y="434190"/>
                      <a:pt x="33615" y="434190"/>
                    </a:cubicBezTo>
                    <a:cubicBezTo>
                      <a:pt x="33615" y="434190"/>
                      <a:pt x="22884" y="396634"/>
                      <a:pt x="4490" y="314242"/>
                    </a:cubicBezTo>
                    <a:cubicBezTo>
                      <a:pt x="-13905" y="231849"/>
                      <a:pt x="30166" y="0"/>
                      <a:pt x="30166" y="0"/>
                    </a:cubicBezTo>
                    <a:close/>
                  </a:path>
                </a:pathLst>
              </a:custGeom>
              <a:solidFill>
                <a:srgbClr val="506E9E"/>
              </a:solidFill>
              <a:ln w="383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27" name="자유형: 도형 126">
                <a:extLst>
                  <a:ext uri="{FF2B5EF4-FFF2-40B4-BE49-F238E27FC236}">
                    <a16:creationId xmlns:a16="http://schemas.microsoft.com/office/drawing/2014/main" xmlns="" id="{DFD0A7DC-5CEE-445D-9FB8-CD9E1ECA9E1D}"/>
                  </a:ext>
                </a:extLst>
              </p:cNvPr>
              <p:cNvSpPr/>
              <p:nvPr/>
            </p:nvSpPr>
            <p:spPr>
              <a:xfrm>
                <a:off x="8492991" y="1760688"/>
                <a:ext cx="53651" cy="30658"/>
              </a:xfrm>
              <a:custGeom>
                <a:avLst/>
                <a:gdLst>
                  <a:gd name="connsiteX0" fmla="*/ 24526 w 53650"/>
                  <a:gd name="connsiteY0" fmla="*/ 0 h 30657"/>
                  <a:gd name="connsiteX1" fmla="*/ 27975 w 53650"/>
                  <a:gd name="connsiteY1" fmla="*/ 0 h 30657"/>
                  <a:gd name="connsiteX2" fmla="*/ 31041 w 53650"/>
                  <a:gd name="connsiteY2" fmla="*/ 0 h 30657"/>
                  <a:gd name="connsiteX3" fmla="*/ 55567 w 53650"/>
                  <a:gd name="connsiteY3" fmla="*/ 8048 h 30657"/>
                  <a:gd name="connsiteX4" fmla="*/ 34873 w 53650"/>
                  <a:gd name="connsiteY4" fmla="*/ 34107 h 30657"/>
                  <a:gd name="connsiteX5" fmla="*/ 27975 w 53650"/>
                  <a:gd name="connsiteY5" fmla="*/ 34107 h 30657"/>
                  <a:gd name="connsiteX6" fmla="*/ 20694 w 53650"/>
                  <a:gd name="connsiteY6" fmla="*/ 34107 h 30657"/>
                  <a:gd name="connsiteX7" fmla="*/ 0 w 53650"/>
                  <a:gd name="connsiteY7" fmla="*/ 8048 h 306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53650" h="30657">
                    <a:moveTo>
                      <a:pt x="24526" y="0"/>
                    </a:moveTo>
                    <a:lnTo>
                      <a:pt x="27975" y="0"/>
                    </a:lnTo>
                    <a:lnTo>
                      <a:pt x="31041" y="0"/>
                    </a:lnTo>
                    <a:lnTo>
                      <a:pt x="55567" y="8048"/>
                    </a:lnTo>
                    <a:lnTo>
                      <a:pt x="34873" y="34107"/>
                    </a:lnTo>
                    <a:lnTo>
                      <a:pt x="27975" y="34107"/>
                    </a:lnTo>
                    <a:lnTo>
                      <a:pt x="20694" y="34107"/>
                    </a:lnTo>
                    <a:lnTo>
                      <a:pt x="0" y="8048"/>
                    </a:lnTo>
                    <a:close/>
                  </a:path>
                </a:pathLst>
              </a:custGeom>
              <a:solidFill>
                <a:srgbClr val="4569A1"/>
              </a:solidFill>
              <a:ln w="383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28" name="자유형: 도형 127">
                <a:extLst>
                  <a:ext uri="{FF2B5EF4-FFF2-40B4-BE49-F238E27FC236}">
                    <a16:creationId xmlns:a16="http://schemas.microsoft.com/office/drawing/2014/main" xmlns="" id="{E69171D8-5DDF-4F37-A1B1-8BC0737FC1B1}"/>
                  </a:ext>
                </a:extLst>
              </p:cNvPr>
              <p:cNvSpPr/>
              <p:nvPr/>
            </p:nvSpPr>
            <p:spPr>
              <a:xfrm>
                <a:off x="8424011" y="1635375"/>
                <a:ext cx="191610" cy="122631"/>
              </a:xfrm>
              <a:custGeom>
                <a:avLst/>
                <a:gdLst>
                  <a:gd name="connsiteX0" fmla="*/ 43687 w 191610"/>
                  <a:gd name="connsiteY0" fmla="*/ 56717 h 122630"/>
                  <a:gd name="connsiteX1" fmla="*/ 37556 w 191610"/>
                  <a:gd name="connsiteY1" fmla="*/ 0 h 122630"/>
                  <a:gd name="connsiteX2" fmla="*/ 95039 w 191610"/>
                  <a:gd name="connsiteY2" fmla="*/ 0 h 122630"/>
                  <a:gd name="connsiteX3" fmla="*/ 152522 w 191610"/>
                  <a:gd name="connsiteY3" fmla="*/ 0 h 122630"/>
                  <a:gd name="connsiteX4" fmla="*/ 146390 w 191610"/>
                  <a:gd name="connsiteY4" fmla="*/ 56717 h 122630"/>
                  <a:gd name="connsiteX5" fmla="*/ 193910 w 191610"/>
                  <a:gd name="connsiteY5" fmla="*/ 78944 h 122630"/>
                  <a:gd name="connsiteX6" fmla="*/ 96955 w 191610"/>
                  <a:gd name="connsiteY6" fmla="*/ 124930 h 122630"/>
                  <a:gd name="connsiteX7" fmla="*/ 0 w 191610"/>
                  <a:gd name="connsiteY7" fmla="*/ 78944 h 122630"/>
                  <a:gd name="connsiteX8" fmla="*/ 43687 w 191610"/>
                  <a:gd name="connsiteY8" fmla="*/ 56717 h 1226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91610" h="122630">
                    <a:moveTo>
                      <a:pt x="43687" y="56717"/>
                    </a:moveTo>
                    <a:cubicBezTo>
                      <a:pt x="45603" y="46370"/>
                      <a:pt x="37556" y="0"/>
                      <a:pt x="37556" y="0"/>
                    </a:cubicBezTo>
                    <a:lnTo>
                      <a:pt x="95039" y="0"/>
                    </a:lnTo>
                    <a:lnTo>
                      <a:pt x="152522" y="0"/>
                    </a:lnTo>
                    <a:cubicBezTo>
                      <a:pt x="152522" y="0"/>
                      <a:pt x="144474" y="46370"/>
                      <a:pt x="146390" y="56717"/>
                    </a:cubicBezTo>
                    <a:cubicBezTo>
                      <a:pt x="148306" y="67064"/>
                      <a:pt x="193910" y="78944"/>
                      <a:pt x="193910" y="78944"/>
                    </a:cubicBezTo>
                    <a:cubicBezTo>
                      <a:pt x="193910" y="78944"/>
                      <a:pt x="139876" y="124930"/>
                      <a:pt x="96955" y="124930"/>
                    </a:cubicBezTo>
                    <a:cubicBezTo>
                      <a:pt x="53651" y="124930"/>
                      <a:pt x="0" y="78944"/>
                      <a:pt x="0" y="78944"/>
                    </a:cubicBezTo>
                    <a:cubicBezTo>
                      <a:pt x="0" y="78944"/>
                      <a:pt x="41388" y="67064"/>
                      <a:pt x="43687" y="56717"/>
                    </a:cubicBezTo>
                    <a:close/>
                  </a:path>
                </a:pathLst>
              </a:custGeom>
              <a:solidFill>
                <a:srgbClr val="FDB8A8"/>
              </a:solidFill>
              <a:ln w="383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29" name="자유형: 도형 128">
                <a:extLst>
                  <a:ext uri="{FF2B5EF4-FFF2-40B4-BE49-F238E27FC236}">
                    <a16:creationId xmlns:a16="http://schemas.microsoft.com/office/drawing/2014/main" xmlns="" id="{36EF619F-F20C-4427-B631-8D56A662F253}"/>
                  </a:ext>
                </a:extLst>
              </p:cNvPr>
              <p:cNvSpPr/>
              <p:nvPr/>
            </p:nvSpPr>
            <p:spPr>
              <a:xfrm>
                <a:off x="8377632" y="1319984"/>
                <a:ext cx="279751" cy="344899"/>
              </a:xfrm>
              <a:custGeom>
                <a:avLst/>
                <a:gdLst>
                  <a:gd name="connsiteX0" fmla="*/ 64391 w 279751"/>
                  <a:gd name="connsiteY0" fmla="*/ 17628 h 344899"/>
                  <a:gd name="connsiteX1" fmla="*/ 141418 w 279751"/>
                  <a:gd name="connsiteY1" fmla="*/ 0 h 344899"/>
                  <a:gd name="connsiteX2" fmla="*/ 218446 w 279751"/>
                  <a:gd name="connsiteY2" fmla="*/ 17628 h 344899"/>
                  <a:gd name="connsiteX3" fmla="*/ 282827 w 279751"/>
                  <a:gd name="connsiteY3" fmla="*/ 135277 h 344899"/>
                  <a:gd name="connsiteX4" fmla="*/ 234158 w 279751"/>
                  <a:gd name="connsiteY4" fmla="*/ 297380 h 344899"/>
                  <a:gd name="connsiteX5" fmla="*/ 141418 w 279751"/>
                  <a:gd name="connsiteY5" fmla="*/ 346432 h 344899"/>
                  <a:gd name="connsiteX6" fmla="*/ 48679 w 279751"/>
                  <a:gd name="connsiteY6" fmla="*/ 297380 h 344899"/>
                  <a:gd name="connsiteX7" fmla="*/ 10 w 279751"/>
                  <a:gd name="connsiteY7" fmla="*/ 135277 h 344899"/>
                  <a:gd name="connsiteX8" fmla="*/ 64391 w 279751"/>
                  <a:gd name="connsiteY8" fmla="*/ 17628 h 3448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79751" h="344899">
                    <a:moveTo>
                      <a:pt x="64391" y="17628"/>
                    </a:moveTo>
                    <a:cubicBezTo>
                      <a:pt x="97731" y="5748"/>
                      <a:pt x="119574" y="0"/>
                      <a:pt x="141418" y="0"/>
                    </a:cubicBezTo>
                    <a:cubicBezTo>
                      <a:pt x="163262" y="0"/>
                      <a:pt x="184722" y="5748"/>
                      <a:pt x="218446" y="17628"/>
                    </a:cubicBezTo>
                    <a:cubicBezTo>
                      <a:pt x="285126" y="41388"/>
                      <a:pt x="282827" y="135277"/>
                      <a:pt x="282827" y="135277"/>
                    </a:cubicBezTo>
                    <a:cubicBezTo>
                      <a:pt x="282827" y="135277"/>
                      <a:pt x="268647" y="262890"/>
                      <a:pt x="234158" y="297380"/>
                    </a:cubicBezTo>
                    <a:cubicBezTo>
                      <a:pt x="199668" y="331870"/>
                      <a:pt x="172842" y="346432"/>
                      <a:pt x="141418" y="346432"/>
                    </a:cubicBezTo>
                    <a:cubicBezTo>
                      <a:pt x="110377" y="346432"/>
                      <a:pt x="83552" y="331870"/>
                      <a:pt x="48679" y="297380"/>
                    </a:cubicBezTo>
                    <a:cubicBezTo>
                      <a:pt x="14189" y="262890"/>
                      <a:pt x="10" y="135277"/>
                      <a:pt x="10" y="135277"/>
                    </a:cubicBezTo>
                    <a:cubicBezTo>
                      <a:pt x="10" y="135277"/>
                      <a:pt x="-2290" y="41388"/>
                      <a:pt x="64391" y="17628"/>
                    </a:cubicBezTo>
                    <a:close/>
                  </a:path>
                </a:pathLst>
              </a:custGeom>
              <a:solidFill>
                <a:srgbClr val="FED8CD"/>
              </a:solidFill>
              <a:ln w="383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30" name="자유형: 도형 129">
                <a:extLst>
                  <a:ext uri="{FF2B5EF4-FFF2-40B4-BE49-F238E27FC236}">
                    <a16:creationId xmlns:a16="http://schemas.microsoft.com/office/drawing/2014/main" xmlns="" id="{D303F77D-6D5E-4557-8310-0017C8BFA495}"/>
                  </a:ext>
                </a:extLst>
              </p:cNvPr>
              <p:cNvSpPr/>
              <p:nvPr/>
            </p:nvSpPr>
            <p:spPr>
              <a:xfrm>
                <a:off x="8479578" y="1584407"/>
                <a:ext cx="76644" cy="30658"/>
              </a:xfrm>
              <a:custGeom>
                <a:avLst/>
                <a:gdLst>
                  <a:gd name="connsiteX0" fmla="*/ 78943 w 76644"/>
                  <a:gd name="connsiteY0" fmla="*/ 0 h 30657"/>
                  <a:gd name="connsiteX1" fmla="*/ 39472 w 76644"/>
                  <a:gd name="connsiteY1" fmla="*/ 32191 h 30657"/>
                  <a:gd name="connsiteX2" fmla="*/ 0 w 76644"/>
                  <a:gd name="connsiteY2" fmla="*/ 0 h 30657"/>
                  <a:gd name="connsiteX3" fmla="*/ 39472 w 76644"/>
                  <a:gd name="connsiteY3" fmla="*/ 0 h 30657"/>
                  <a:gd name="connsiteX4" fmla="*/ 78943 w 76644"/>
                  <a:gd name="connsiteY4" fmla="*/ 0 h 306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6644" h="30657">
                    <a:moveTo>
                      <a:pt x="78943" y="0"/>
                    </a:moveTo>
                    <a:cubicBezTo>
                      <a:pt x="75495" y="33723"/>
                      <a:pt x="39472" y="32191"/>
                      <a:pt x="39472" y="32191"/>
                    </a:cubicBezTo>
                    <a:cubicBezTo>
                      <a:pt x="39472" y="32191"/>
                      <a:pt x="3449" y="33723"/>
                      <a:pt x="0" y="0"/>
                    </a:cubicBezTo>
                    <a:lnTo>
                      <a:pt x="39472" y="0"/>
                    </a:lnTo>
                    <a:lnTo>
                      <a:pt x="78943" y="0"/>
                    </a:lnTo>
                    <a:close/>
                  </a:path>
                </a:pathLst>
              </a:custGeom>
              <a:solidFill>
                <a:srgbClr val="FF6D6D"/>
              </a:solidFill>
              <a:ln w="383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31" name="자유형: 도형 130">
                <a:extLst>
                  <a:ext uri="{FF2B5EF4-FFF2-40B4-BE49-F238E27FC236}">
                    <a16:creationId xmlns:a16="http://schemas.microsoft.com/office/drawing/2014/main" xmlns="" id="{BEDFDCBB-8D75-42DB-87AC-1A4AF1D29525}"/>
                  </a:ext>
                </a:extLst>
              </p:cNvPr>
              <p:cNvSpPr/>
              <p:nvPr/>
            </p:nvSpPr>
            <p:spPr>
              <a:xfrm>
                <a:off x="8472297" y="1495116"/>
                <a:ext cx="11497" cy="15329"/>
              </a:xfrm>
              <a:custGeom>
                <a:avLst/>
                <a:gdLst>
                  <a:gd name="connsiteX0" fmla="*/ 14562 w 11496"/>
                  <a:gd name="connsiteY0" fmla="*/ 9197 h 15328"/>
                  <a:gd name="connsiteX1" fmla="*/ 7281 w 11496"/>
                  <a:gd name="connsiteY1" fmla="*/ 18395 h 15328"/>
                  <a:gd name="connsiteX2" fmla="*/ 0 w 11496"/>
                  <a:gd name="connsiteY2" fmla="*/ 9197 h 15328"/>
                  <a:gd name="connsiteX3" fmla="*/ 7281 w 11496"/>
                  <a:gd name="connsiteY3" fmla="*/ 0 h 15328"/>
                  <a:gd name="connsiteX4" fmla="*/ 14562 w 11496"/>
                  <a:gd name="connsiteY4" fmla="*/ 9197 h 153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496" h="15328">
                    <a:moveTo>
                      <a:pt x="14562" y="9197"/>
                    </a:moveTo>
                    <a:cubicBezTo>
                      <a:pt x="14562" y="14277"/>
                      <a:pt x="11302" y="18395"/>
                      <a:pt x="7281" y="18395"/>
                    </a:cubicBezTo>
                    <a:cubicBezTo>
                      <a:pt x="3260" y="18395"/>
                      <a:pt x="0" y="14277"/>
                      <a:pt x="0" y="9197"/>
                    </a:cubicBezTo>
                    <a:cubicBezTo>
                      <a:pt x="0" y="4118"/>
                      <a:pt x="3260" y="0"/>
                      <a:pt x="7281" y="0"/>
                    </a:cubicBezTo>
                    <a:cubicBezTo>
                      <a:pt x="11303" y="0"/>
                      <a:pt x="14562" y="4118"/>
                      <a:pt x="14562" y="9197"/>
                    </a:cubicBezTo>
                    <a:close/>
                  </a:path>
                </a:pathLst>
              </a:custGeom>
              <a:solidFill>
                <a:srgbClr val="443F3B"/>
              </a:solidFill>
              <a:ln w="383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32" name="자유형: 도형 131">
                <a:extLst>
                  <a:ext uri="{FF2B5EF4-FFF2-40B4-BE49-F238E27FC236}">
                    <a16:creationId xmlns:a16="http://schemas.microsoft.com/office/drawing/2014/main" xmlns="" id="{3E165F9B-EA17-45E3-B9E0-F4FC852B437E}"/>
                  </a:ext>
                </a:extLst>
              </p:cNvPr>
              <p:cNvSpPr/>
              <p:nvPr/>
            </p:nvSpPr>
            <p:spPr>
              <a:xfrm>
                <a:off x="8455819" y="1440699"/>
                <a:ext cx="26825" cy="11497"/>
              </a:xfrm>
              <a:custGeom>
                <a:avLst/>
                <a:gdLst>
                  <a:gd name="connsiteX0" fmla="*/ 26059 w 26825"/>
                  <a:gd name="connsiteY0" fmla="*/ 12263 h 11496"/>
                  <a:gd name="connsiteX1" fmla="*/ 23376 w 26825"/>
                  <a:gd name="connsiteY1" fmla="*/ 11113 h 11496"/>
                  <a:gd name="connsiteX2" fmla="*/ 6515 w 26825"/>
                  <a:gd name="connsiteY2" fmla="*/ 11113 h 11496"/>
                  <a:gd name="connsiteX3" fmla="*/ 1150 w 26825"/>
                  <a:gd name="connsiteY3" fmla="*/ 11113 h 11496"/>
                  <a:gd name="connsiteX4" fmla="*/ 1150 w 26825"/>
                  <a:gd name="connsiteY4" fmla="*/ 5748 h 11496"/>
                  <a:gd name="connsiteX5" fmla="*/ 28742 w 26825"/>
                  <a:gd name="connsiteY5" fmla="*/ 5748 h 11496"/>
                  <a:gd name="connsiteX6" fmla="*/ 28742 w 26825"/>
                  <a:gd name="connsiteY6" fmla="*/ 11113 h 11496"/>
                  <a:gd name="connsiteX7" fmla="*/ 26059 w 26825"/>
                  <a:gd name="connsiteY7" fmla="*/ 12263 h 114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26825" h="11496">
                    <a:moveTo>
                      <a:pt x="26059" y="12263"/>
                    </a:moveTo>
                    <a:cubicBezTo>
                      <a:pt x="24909" y="12263"/>
                      <a:pt x="24143" y="11880"/>
                      <a:pt x="23376" y="11113"/>
                    </a:cubicBezTo>
                    <a:cubicBezTo>
                      <a:pt x="18778" y="6515"/>
                      <a:pt x="11113" y="6515"/>
                      <a:pt x="6515" y="11113"/>
                    </a:cubicBezTo>
                    <a:cubicBezTo>
                      <a:pt x="4982" y="12646"/>
                      <a:pt x="2683" y="12646"/>
                      <a:pt x="1150" y="11113"/>
                    </a:cubicBezTo>
                    <a:cubicBezTo>
                      <a:pt x="-383" y="9581"/>
                      <a:pt x="-383" y="7281"/>
                      <a:pt x="1150" y="5748"/>
                    </a:cubicBezTo>
                    <a:cubicBezTo>
                      <a:pt x="8814" y="-1916"/>
                      <a:pt x="21077" y="-1916"/>
                      <a:pt x="28742" y="5748"/>
                    </a:cubicBezTo>
                    <a:cubicBezTo>
                      <a:pt x="30274" y="7281"/>
                      <a:pt x="30274" y="9581"/>
                      <a:pt x="28742" y="11113"/>
                    </a:cubicBezTo>
                    <a:cubicBezTo>
                      <a:pt x="27975" y="11880"/>
                      <a:pt x="27209" y="12263"/>
                      <a:pt x="26059" y="12263"/>
                    </a:cubicBezTo>
                    <a:close/>
                  </a:path>
                </a:pathLst>
              </a:custGeom>
              <a:solidFill>
                <a:srgbClr val="5B493F"/>
              </a:solidFill>
              <a:ln w="383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33" name="자유형: 도형 132">
                <a:extLst>
                  <a:ext uri="{FF2B5EF4-FFF2-40B4-BE49-F238E27FC236}">
                    <a16:creationId xmlns:a16="http://schemas.microsoft.com/office/drawing/2014/main" xmlns="" id="{EFB0E7A0-E29A-47B3-92DA-356B32C8E90C}"/>
                  </a:ext>
                </a:extLst>
              </p:cNvPr>
              <p:cNvSpPr/>
              <p:nvPr/>
            </p:nvSpPr>
            <p:spPr>
              <a:xfrm>
                <a:off x="8563887" y="1495116"/>
                <a:ext cx="11497" cy="15329"/>
              </a:xfrm>
              <a:custGeom>
                <a:avLst/>
                <a:gdLst>
                  <a:gd name="connsiteX0" fmla="*/ 14562 w 11496"/>
                  <a:gd name="connsiteY0" fmla="*/ 9197 h 15328"/>
                  <a:gd name="connsiteX1" fmla="*/ 7281 w 11496"/>
                  <a:gd name="connsiteY1" fmla="*/ 18395 h 15328"/>
                  <a:gd name="connsiteX2" fmla="*/ 0 w 11496"/>
                  <a:gd name="connsiteY2" fmla="*/ 9197 h 15328"/>
                  <a:gd name="connsiteX3" fmla="*/ 7281 w 11496"/>
                  <a:gd name="connsiteY3" fmla="*/ 0 h 15328"/>
                  <a:gd name="connsiteX4" fmla="*/ 14562 w 11496"/>
                  <a:gd name="connsiteY4" fmla="*/ 9197 h 153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496" h="15328">
                    <a:moveTo>
                      <a:pt x="14562" y="9197"/>
                    </a:moveTo>
                    <a:cubicBezTo>
                      <a:pt x="14562" y="14277"/>
                      <a:pt x="11303" y="18395"/>
                      <a:pt x="7281" y="18395"/>
                    </a:cubicBezTo>
                    <a:cubicBezTo>
                      <a:pt x="3260" y="18395"/>
                      <a:pt x="0" y="14277"/>
                      <a:pt x="0" y="9197"/>
                    </a:cubicBezTo>
                    <a:cubicBezTo>
                      <a:pt x="0" y="4118"/>
                      <a:pt x="3260" y="0"/>
                      <a:pt x="7281" y="0"/>
                    </a:cubicBezTo>
                    <a:cubicBezTo>
                      <a:pt x="11303" y="0"/>
                      <a:pt x="14562" y="4118"/>
                      <a:pt x="14562" y="9197"/>
                    </a:cubicBezTo>
                    <a:close/>
                  </a:path>
                </a:pathLst>
              </a:custGeom>
              <a:solidFill>
                <a:srgbClr val="443F3B"/>
              </a:solidFill>
              <a:ln w="383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34" name="자유형: 도형 133">
                <a:extLst>
                  <a:ext uri="{FF2B5EF4-FFF2-40B4-BE49-F238E27FC236}">
                    <a16:creationId xmlns:a16="http://schemas.microsoft.com/office/drawing/2014/main" xmlns="" id="{CDBDF4D3-9CBF-49B4-9110-8A049105EC8E}"/>
                  </a:ext>
                </a:extLst>
              </p:cNvPr>
              <p:cNvSpPr/>
              <p:nvPr/>
            </p:nvSpPr>
            <p:spPr>
              <a:xfrm>
                <a:off x="8563504" y="1431118"/>
                <a:ext cx="26825" cy="11497"/>
              </a:xfrm>
              <a:custGeom>
                <a:avLst/>
                <a:gdLst>
                  <a:gd name="connsiteX0" fmla="*/ 3832 w 26825"/>
                  <a:gd name="connsiteY0" fmla="*/ 12263 h 11496"/>
                  <a:gd name="connsiteX1" fmla="*/ 1150 w 26825"/>
                  <a:gd name="connsiteY1" fmla="*/ 11113 h 11496"/>
                  <a:gd name="connsiteX2" fmla="*/ 1150 w 26825"/>
                  <a:gd name="connsiteY2" fmla="*/ 5748 h 11496"/>
                  <a:gd name="connsiteX3" fmla="*/ 28742 w 26825"/>
                  <a:gd name="connsiteY3" fmla="*/ 5748 h 11496"/>
                  <a:gd name="connsiteX4" fmla="*/ 28742 w 26825"/>
                  <a:gd name="connsiteY4" fmla="*/ 11113 h 11496"/>
                  <a:gd name="connsiteX5" fmla="*/ 23376 w 26825"/>
                  <a:gd name="connsiteY5" fmla="*/ 11113 h 11496"/>
                  <a:gd name="connsiteX6" fmla="*/ 6515 w 26825"/>
                  <a:gd name="connsiteY6" fmla="*/ 11113 h 11496"/>
                  <a:gd name="connsiteX7" fmla="*/ 3832 w 26825"/>
                  <a:gd name="connsiteY7" fmla="*/ 12263 h 114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26825" h="11496">
                    <a:moveTo>
                      <a:pt x="3832" y="12263"/>
                    </a:moveTo>
                    <a:cubicBezTo>
                      <a:pt x="2683" y="12263"/>
                      <a:pt x="1916" y="11880"/>
                      <a:pt x="1150" y="11113"/>
                    </a:cubicBezTo>
                    <a:cubicBezTo>
                      <a:pt x="-383" y="9581"/>
                      <a:pt x="-383" y="7281"/>
                      <a:pt x="1150" y="5748"/>
                    </a:cubicBezTo>
                    <a:cubicBezTo>
                      <a:pt x="8814" y="-1916"/>
                      <a:pt x="21077" y="-1916"/>
                      <a:pt x="28742" y="5748"/>
                    </a:cubicBezTo>
                    <a:cubicBezTo>
                      <a:pt x="30274" y="7281"/>
                      <a:pt x="30274" y="9581"/>
                      <a:pt x="28742" y="11113"/>
                    </a:cubicBezTo>
                    <a:cubicBezTo>
                      <a:pt x="27209" y="12646"/>
                      <a:pt x="24909" y="12646"/>
                      <a:pt x="23376" y="11113"/>
                    </a:cubicBezTo>
                    <a:cubicBezTo>
                      <a:pt x="18778" y="6515"/>
                      <a:pt x="11113" y="6515"/>
                      <a:pt x="6515" y="11113"/>
                    </a:cubicBezTo>
                    <a:cubicBezTo>
                      <a:pt x="5748" y="11880"/>
                      <a:pt x="4982" y="12263"/>
                      <a:pt x="3832" y="12263"/>
                    </a:cubicBezTo>
                    <a:close/>
                  </a:path>
                </a:pathLst>
              </a:custGeom>
              <a:solidFill>
                <a:srgbClr val="5B493F"/>
              </a:solidFill>
              <a:ln w="383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35" name="자유형: 도형 134">
                <a:extLst>
                  <a:ext uri="{FF2B5EF4-FFF2-40B4-BE49-F238E27FC236}">
                    <a16:creationId xmlns:a16="http://schemas.microsoft.com/office/drawing/2014/main" xmlns="" id="{E176821E-6076-47F8-8BBD-6F6B70F358ED}"/>
                  </a:ext>
                </a:extLst>
              </p:cNvPr>
              <p:cNvSpPr/>
              <p:nvPr/>
            </p:nvSpPr>
            <p:spPr>
              <a:xfrm>
                <a:off x="8569635" y="1544168"/>
                <a:ext cx="57483" cy="42154"/>
              </a:xfrm>
              <a:custGeom>
                <a:avLst/>
                <a:gdLst>
                  <a:gd name="connsiteX0" fmla="*/ 60549 w 57483"/>
                  <a:gd name="connsiteY0" fmla="*/ 21844 h 42154"/>
                  <a:gd name="connsiteX1" fmla="*/ 30275 w 57483"/>
                  <a:gd name="connsiteY1" fmla="*/ 43687 h 42154"/>
                  <a:gd name="connsiteX2" fmla="*/ 0 w 57483"/>
                  <a:gd name="connsiteY2" fmla="*/ 21844 h 42154"/>
                  <a:gd name="connsiteX3" fmla="*/ 30275 w 57483"/>
                  <a:gd name="connsiteY3" fmla="*/ 0 h 42154"/>
                  <a:gd name="connsiteX4" fmla="*/ 60549 w 57483"/>
                  <a:gd name="connsiteY4" fmla="*/ 21844 h 4215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7483" h="42154">
                    <a:moveTo>
                      <a:pt x="60549" y="21844"/>
                    </a:moveTo>
                    <a:cubicBezTo>
                      <a:pt x="60549" y="33908"/>
                      <a:pt x="46995" y="43687"/>
                      <a:pt x="30275" y="43687"/>
                    </a:cubicBezTo>
                    <a:cubicBezTo>
                      <a:pt x="13554" y="43687"/>
                      <a:pt x="0" y="33907"/>
                      <a:pt x="0" y="21844"/>
                    </a:cubicBezTo>
                    <a:cubicBezTo>
                      <a:pt x="0" y="9780"/>
                      <a:pt x="13554" y="0"/>
                      <a:pt x="30275" y="0"/>
                    </a:cubicBezTo>
                    <a:cubicBezTo>
                      <a:pt x="46995" y="0"/>
                      <a:pt x="60549" y="9780"/>
                      <a:pt x="60549" y="21844"/>
                    </a:cubicBezTo>
                    <a:close/>
                  </a:path>
                </a:pathLst>
              </a:custGeom>
              <a:solidFill>
                <a:srgbClr val="FECBBC"/>
              </a:solidFill>
              <a:ln w="383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36" name="자유형: 도형 135">
                <a:extLst>
                  <a:ext uri="{FF2B5EF4-FFF2-40B4-BE49-F238E27FC236}">
                    <a16:creationId xmlns:a16="http://schemas.microsoft.com/office/drawing/2014/main" xmlns="" id="{BEF962A9-8195-4698-B4AC-770ECFB03506}"/>
                  </a:ext>
                </a:extLst>
              </p:cNvPr>
              <p:cNvSpPr/>
              <p:nvPr/>
            </p:nvSpPr>
            <p:spPr>
              <a:xfrm>
                <a:off x="8409832" y="1544168"/>
                <a:ext cx="57483" cy="42154"/>
              </a:xfrm>
              <a:custGeom>
                <a:avLst/>
                <a:gdLst>
                  <a:gd name="connsiteX0" fmla="*/ 60549 w 57483"/>
                  <a:gd name="connsiteY0" fmla="*/ 21844 h 42154"/>
                  <a:gd name="connsiteX1" fmla="*/ 30274 w 57483"/>
                  <a:gd name="connsiteY1" fmla="*/ 43687 h 42154"/>
                  <a:gd name="connsiteX2" fmla="*/ 0 w 57483"/>
                  <a:gd name="connsiteY2" fmla="*/ 21844 h 42154"/>
                  <a:gd name="connsiteX3" fmla="*/ 30274 w 57483"/>
                  <a:gd name="connsiteY3" fmla="*/ 0 h 42154"/>
                  <a:gd name="connsiteX4" fmla="*/ 60549 w 57483"/>
                  <a:gd name="connsiteY4" fmla="*/ 21844 h 4215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7483" h="42154">
                    <a:moveTo>
                      <a:pt x="60549" y="21844"/>
                    </a:moveTo>
                    <a:cubicBezTo>
                      <a:pt x="60549" y="33908"/>
                      <a:pt x="46995" y="43687"/>
                      <a:pt x="30274" y="43687"/>
                    </a:cubicBezTo>
                    <a:cubicBezTo>
                      <a:pt x="13554" y="43687"/>
                      <a:pt x="0" y="33907"/>
                      <a:pt x="0" y="21844"/>
                    </a:cubicBezTo>
                    <a:cubicBezTo>
                      <a:pt x="0" y="9780"/>
                      <a:pt x="13554" y="0"/>
                      <a:pt x="30274" y="0"/>
                    </a:cubicBezTo>
                    <a:cubicBezTo>
                      <a:pt x="46995" y="0"/>
                      <a:pt x="60549" y="9780"/>
                      <a:pt x="60549" y="21844"/>
                    </a:cubicBezTo>
                    <a:close/>
                  </a:path>
                </a:pathLst>
              </a:custGeom>
              <a:solidFill>
                <a:srgbClr val="FECBBC"/>
              </a:solidFill>
              <a:ln w="383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37" name="자유형: 도형 136">
                <a:extLst>
                  <a:ext uri="{FF2B5EF4-FFF2-40B4-BE49-F238E27FC236}">
                    <a16:creationId xmlns:a16="http://schemas.microsoft.com/office/drawing/2014/main" xmlns="" id="{95ADD974-9FCC-4113-9BF7-EBE244E32C7C}"/>
                  </a:ext>
                </a:extLst>
              </p:cNvPr>
              <p:cNvSpPr/>
              <p:nvPr/>
            </p:nvSpPr>
            <p:spPr>
              <a:xfrm>
                <a:off x="8423628" y="1679445"/>
                <a:ext cx="95805" cy="103470"/>
              </a:xfrm>
              <a:custGeom>
                <a:avLst/>
                <a:gdLst>
                  <a:gd name="connsiteX0" fmla="*/ 36023 w 95805"/>
                  <a:gd name="connsiteY0" fmla="*/ 0 h 103469"/>
                  <a:gd name="connsiteX1" fmla="*/ 97338 w 95805"/>
                  <a:gd name="connsiteY1" fmla="*/ 81243 h 103469"/>
                  <a:gd name="connsiteX2" fmla="*/ 62082 w 95805"/>
                  <a:gd name="connsiteY2" fmla="*/ 104236 h 103469"/>
                  <a:gd name="connsiteX3" fmla="*/ 0 w 95805"/>
                  <a:gd name="connsiteY3" fmla="*/ 34873 h 1034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95805" h="103469">
                    <a:moveTo>
                      <a:pt x="36023" y="0"/>
                    </a:moveTo>
                    <a:lnTo>
                      <a:pt x="97338" y="81243"/>
                    </a:lnTo>
                    <a:lnTo>
                      <a:pt x="62082" y="104236"/>
                    </a:lnTo>
                    <a:lnTo>
                      <a:pt x="0" y="34873"/>
                    </a:lnTo>
                    <a:close/>
                  </a:path>
                </a:pathLst>
              </a:custGeom>
              <a:solidFill>
                <a:srgbClr val="F2F2F2"/>
              </a:solidFill>
              <a:ln w="383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38" name="자유형: 도형 137">
                <a:extLst>
                  <a:ext uri="{FF2B5EF4-FFF2-40B4-BE49-F238E27FC236}">
                    <a16:creationId xmlns:a16="http://schemas.microsoft.com/office/drawing/2014/main" xmlns="" id="{73D7E2B0-8F40-4E5D-BC48-EFD3D8F71D23}"/>
                  </a:ext>
                </a:extLst>
              </p:cNvPr>
              <p:cNvSpPr/>
              <p:nvPr/>
            </p:nvSpPr>
            <p:spPr>
              <a:xfrm>
                <a:off x="8368803" y="1710103"/>
                <a:ext cx="149456" cy="505852"/>
              </a:xfrm>
              <a:custGeom>
                <a:avLst/>
                <a:gdLst>
                  <a:gd name="connsiteX0" fmla="*/ 59424 w 149456"/>
                  <a:gd name="connsiteY0" fmla="*/ 0 h 505852"/>
                  <a:gd name="connsiteX1" fmla="*/ 149864 w 149456"/>
                  <a:gd name="connsiteY1" fmla="*/ 508918 h 505852"/>
                  <a:gd name="connsiteX2" fmla="*/ 1174 w 149456"/>
                  <a:gd name="connsiteY2" fmla="*/ 230316 h 505852"/>
                  <a:gd name="connsiteX3" fmla="*/ 36048 w 149456"/>
                  <a:gd name="connsiteY3" fmla="*/ 191227 h 505852"/>
                  <a:gd name="connsiteX4" fmla="*/ 1174 w 149456"/>
                  <a:gd name="connsiteY4" fmla="*/ 122631 h 505852"/>
                  <a:gd name="connsiteX5" fmla="*/ 59424 w 149456"/>
                  <a:gd name="connsiteY5" fmla="*/ 0 h 5058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49456" h="505852">
                    <a:moveTo>
                      <a:pt x="59424" y="0"/>
                    </a:moveTo>
                    <a:lnTo>
                      <a:pt x="149864" y="508918"/>
                    </a:lnTo>
                    <a:cubicBezTo>
                      <a:pt x="149864" y="508918"/>
                      <a:pt x="-5340" y="249094"/>
                      <a:pt x="1174" y="230316"/>
                    </a:cubicBezTo>
                    <a:cubicBezTo>
                      <a:pt x="7689" y="211155"/>
                      <a:pt x="36048" y="191227"/>
                      <a:pt x="36048" y="191227"/>
                    </a:cubicBezTo>
                    <a:cubicBezTo>
                      <a:pt x="36048" y="191227"/>
                      <a:pt x="-7640" y="152139"/>
                      <a:pt x="1174" y="122631"/>
                    </a:cubicBezTo>
                    <a:cubicBezTo>
                      <a:pt x="9605" y="92740"/>
                      <a:pt x="8839" y="26442"/>
                      <a:pt x="59424" y="0"/>
                    </a:cubicBezTo>
                    <a:close/>
                  </a:path>
                </a:pathLst>
              </a:custGeom>
              <a:solidFill>
                <a:srgbClr val="2C4773"/>
              </a:solidFill>
              <a:ln w="383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39" name="자유형: 도형 138">
                <a:extLst>
                  <a:ext uri="{FF2B5EF4-FFF2-40B4-BE49-F238E27FC236}">
                    <a16:creationId xmlns:a16="http://schemas.microsoft.com/office/drawing/2014/main" xmlns="" id="{4EA0F5ED-CA9B-4EAE-83C1-86989CFF6E67}"/>
                  </a:ext>
                </a:extLst>
              </p:cNvPr>
              <p:cNvSpPr/>
              <p:nvPr/>
            </p:nvSpPr>
            <p:spPr>
              <a:xfrm>
                <a:off x="8520966" y="1679445"/>
                <a:ext cx="95805" cy="103470"/>
              </a:xfrm>
              <a:custGeom>
                <a:avLst/>
                <a:gdLst>
                  <a:gd name="connsiteX0" fmla="*/ 61315 w 95805"/>
                  <a:gd name="connsiteY0" fmla="*/ 0 h 103469"/>
                  <a:gd name="connsiteX1" fmla="*/ 0 w 95805"/>
                  <a:gd name="connsiteY1" fmla="*/ 81243 h 103469"/>
                  <a:gd name="connsiteX2" fmla="*/ 34873 w 95805"/>
                  <a:gd name="connsiteY2" fmla="*/ 104236 h 103469"/>
                  <a:gd name="connsiteX3" fmla="*/ 96955 w 95805"/>
                  <a:gd name="connsiteY3" fmla="*/ 34873 h 1034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95805" h="103469">
                    <a:moveTo>
                      <a:pt x="61315" y="0"/>
                    </a:moveTo>
                    <a:lnTo>
                      <a:pt x="0" y="81243"/>
                    </a:lnTo>
                    <a:lnTo>
                      <a:pt x="34873" y="104236"/>
                    </a:lnTo>
                    <a:lnTo>
                      <a:pt x="96955" y="34873"/>
                    </a:lnTo>
                    <a:close/>
                  </a:path>
                </a:pathLst>
              </a:custGeom>
              <a:solidFill>
                <a:srgbClr val="F2F2F2"/>
              </a:solidFill>
              <a:ln w="383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40" name="자유형: 도형 139">
                <a:extLst>
                  <a:ext uri="{FF2B5EF4-FFF2-40B4-BE49-F238E27FC236}">
                    <a16:creationId xmlns:a16="http://schemas.microsoft.com/office/drawing/2014/main" xmlns="" id="{54C23A30-6050-40B3-8C5B-412A86CF7C28}"/>
                  </a:ext>
                </a:extLst>
              </p:cNvPr>
              <p:cNvSpPr/>
              <p:nvPr/>
            </p:nvSpPr>
            <p:spPr>
              <a:xfrm>
                <a:off x="8529014" y="1504313"/>
                <a:ext cx="22993" cy="65148"/>
              </a:xfrm>
              <a:custGeom>
                <a:avLst/>
                <a:gdLst>
                  <a:gd name="connsiteX0" fmla="*/ 0 w 22993"/>
                  <a:gd name="connsiteY0" fmla="*/ 0 h 65147"/>
                  <a:gd name="connsiteX1" fmla="*/ 22993 w 22993"/>
                  <a:gd name="connsiteY1" fmla="*/ 55567 h 65147"/>
                  <a:gd name="connsiteX2" fmla="*/ 0 w 22993"/>
                  <a:gd name="connsiteY2" fmla="*/ 67830 h 651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22993" h="65147">
                    <a:moveTo>
                      <a:pt x="0" y="0"/>
                    </a:moveTo>
                    <a:lnTo>
                      <a:pt x="22993" y="55567"/>
                    </a:lnTo>
                    <a:lnTo>
                      <a:pt x="0" y="67830"/>
                    </a:lnTo>
                    <a:close/>
                  </a:path>
                </a:pathLst>
              </a:custGeom>
              <a:solidFill>
                <a:srgbClr val="FFCEC7"/>
              </a:solidFill>
              <a:ln w="383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41" name="자유형: 도형 140">
                <a:extLst>
                  <a:ext uri="{FF2B5EF4-FFF2-40B4-BE49-F238E27FC236}">
                    <a16:creationId xmlns:a16="http://schemas.microsoft.com/office/drawing/2014/main" xmlns="" id="{76634E5A-CCFB-46EC-B3FC-4CBE5DEE255E}"/>
                  </a:ext>
                </a:extLst>
              </p:cNvPr>
              <p:cNvSpPr/>
              <p:nvPr/>
            </p:nvSpPr>
            <p:spPr>
              <a:xfrm>
                <a:off x="8520583" y="1710103"/>
                <a:ext cx="149456" cy="505852"/>
              </a:xfrm>
              <a:custGeom>
                <a:avLst/>
                <a:gdLst>
                  <a:gd name="connsiteX0" fmla="*/ 92739 w 149456"/>
                  <a:gd name="connsiteY0" fmla="*/ 0 h 505852"/>
                  <a:gd name="connsiteX1" fmla="*/ 0 w 149456"/>
                  <a:gd name="connsiteY1" fmla="*/ 508918 h 505852"/>
                  <a:gd name="connsiteX2" fmla="*/ 148690 w 149456"/>
                  <a:gd name="connsiteY2" fmla="*/ 230316 h 505852"/>
                  <a:gd name="connsiteX3" fmla="*/ 113817 w 149456"/>
                  <a:gd name="connsiteY3" fmla="*/ 191227 h 505852"/>
                  <a:gd name="connsiteX4" fmla="*/ 149073 w 149456"/>
                  <a:gd name="connsiteY4" fmla="*/ 122631 h 505852"/>
                  <a:gd name="connsiteX5" fmla="*/ 92739 w 149456"/>
                  <a:gd name="connsiteY5" fmla="*/ 0 h 5058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49456" h="505852">
                    <a:moveTo>
                      <a:pt x="92739" y="0"/>
                    </a:moveTo>
                    <a:lnTo>
                      <a:pt x="0" y="508918"/>
                    </a:lnTo>
                    <a:cubicBezTo>
                      <a:pt x="0" y="508918"/>
                      <a:pt x="155204" y="249094"/>
                      <a:pt x="148690" y="230316"/>
                    </a:cubicBezTo>
                    <a:cubicBezTo>
                      <a:pt x="142175" y="211155"/>
                      <a:pt x="113817" y="191227"/>
                      <a:pt x="113817" y="191227"/>
                    </a:cubicBezTo>
                    <a:cubicBezTo>
                      <a:pt x="113817" y="191227"/>
                      <a:pt x="157504" y="152139"/>
                      <a:pt x="149073" y="122631"/>
                    </a:cubicBezTo>
                    <a:cubicBezTo>
                      <a:pt x="140642" y="92740"/>
                      <a:pt x="143708" y="26442"/>
                      <a:pt x="92739" y="0"/>
                    </a:cubicBezTo>
                    <a:close/>
                  </a:path>
                </a:pathLst>
              </a:custGeom>
              <a:solidFill>
                <a:srgbClr val="2C4773"/>
              </a:solidFill>
              <a:ln w="383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42" name="자유형: 도형 141">
                <a:extLst>
                  <a:ext uri="{FF2B5EF4-FFF2-40B4-BE49-F238E27FC236}">
                    <a16:creationId xmlns:a16="http://schemas.microsoft.com/office/drawing/2014/main" xmlns="" id="{6912FFE3-A476-4E87-9E6B-BA7B35E4408E}"/>
                  </a:ext>
                </a:extLst>
              </p:cNvPr>
              <p:cNvSpPr/>
              <p:nvPr/>
            </p:nvSpPr>
            <p:spPr>
              <a:xfrm>
                <a:off x="8364320" y="1274478"/>
                <a:ext cx="203107" cy="241429"/>
              </a:xfrm>
              <a:custGeom>
                <a:avLst/>
                <a:gdLst>
                  <a:gd name="connsiteX0" fmla="*/ 205315 w 203107"/>
                  <a:gd name="connsiteY0" fmla="*/ 85361 h 241429"/>
                  <a:gd name="connsiteX1" fmla="*/ 45512 w 203107"/>
                  <a:gd name="connsiteY1" fmla="*/ 189980 h 241429"/>
                  <a:gd name="connsiteX2" fmla="*/ 23669 w 203107"/>
                  <a:gd name="connsiteY2" fmla="*/ 245164 h 241429"/>
                  <a:gd name="connsiteX3" fmla="*/ 675 w 203107"/>
                  <a:gd name="connsiteY3" fmla="*/ 132880 h 241429"/>
                  <a:gd name="connsiteX4" fmla="*/ 157413 w 203107"/>
                  <a:gd name="connsiteY4" fmla="*/ 669 h 241429"/>
                  <a:gd name="connsiteX5" fmla="*/ 205315 w 203107"/>
                  <a:gd name="connsiteY5" fmla="*/ 85361 h 2414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03107" h="241429">
                    <a:moveTo>
                      <a:pt x="205315" y="85361"/>
                    </a:moveTo>
                    <a:cubicBezTo>
                      <a:pt x="205315" y="85361"/>
                      <a:pt x="93032" y="178867"/>
                      <a:pt x="45512" y="189980"/>
                    </a:cubicBezTo>
                    <a:cubicBezTo>
                      <a:pt x="45512" y="189980"/>
                      <a:pt x="24818" y="231368"/>
                      <a:pt x="23669" y="245164"/>
                    </a:cubicBezTo>
                    <a:cubicBezTo>
                      <a:pt x="23669" y="245164"/>
                      <a:pt x="-4690" y="191130"/>
                      <a:pt x="675" y="132880"/>
                    </a:cubicBezTo>
                    <a:cubicBezTo>
                      <a:pt x="7190" y="65050"/>
                      <a:pt x="53943" y="-7762"/>
                      <a:pt x="157413" y="669"/>
                    </a:cubicBezTo>
                    <a:cubicBezTo>
                      <a:pt x="210297" y="5267"/>
                      <a:pt x="206848" y="42440"/>
                      <a:pt x="205315" y="85361"/>
                    </a:cubicBezTo>
                    <a:close/>
                  </a:path>
                </a:pathLst>
              </a:custGeom>
              <a:solidFill>
                <a:srgbClr val="5B493F"/>
              </a:solidFill>
              <a:ln w="383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43" name="자유형: 도형 142">
                <a:extLst>
                  <a:ext uri="{FF2B5EF4-FFF2-40B4-BE49-F238E27FC236}">
                    <a16:creationId xmlns:a16="http://schemas.microsoft.com/office/drawing/2014/main" xmlns="" id="{57D1C17B-DCD0-4F73-A8E0-8D103E90DA00}"/>
                  </a:ext>
                </a:extLst>
              </p:cNvPr>
              <p:cNvSpPr/>
              <p:nvPr/>
            </p:nvSpPr>
            <p:spPr>
              <a:xfrm>
                <a:off x="8637082" y="2391087"/>
                <a:ext cx="226100" cy="187778"/>
              </a:xfrm>
              <a:custGeom>
                <a:avLst/>
                <a:gdLst>
                  <a:gd name="connsiteX0" fmla="*/ 19161 w 226100"/>
                  <a:gd name="connsiteY0" fmla="*/ 0 h 187778"/>
                  <a:gd name="connsiteX1" fmla="*/ 65531 w 226100"/>
                  <a:gd name="connsiteY1" fmla="*/ 11113 h 187778"/>
                  <a:gd name="connsiteX2" fmla="*/ 156354 w 226100"/>
                  <a:gd name="connsiteY2" fmla="*/ 13796 h 187778"/>
                  <a:gd name="connsiteX3" fmla="*/ 226100 w 226100"/>
                  <a:gd name="connsiteY3" fmla="*/ 32191 h 187778"/>
                  <a:gd name="connsiteX4" fmla="*/ 165935 w 226100"/>
                  <a:gd name="connsiteY4" fmla="*/ 41005 h 187778"/>
                  <a:gd name="connsiteX5" fmla="*/ 159803 w 226100"/>
                  <a:gd name="connsiteY5" fmla="*/ 72812 h 187778"/>
                  <a:gd name="connsiteX6" fmla="*/ 213071 w 226100"/>
                  <a:gd name="connsiteY6" fmla="*/ 150606 h 187778"/>
                  <a:gd name="connsiteX7" fmla="*/ 206173 w 226100"/>
                  <a:gd name="connsiteY7" fmla="*/ 155971 h 187778"/>
                  <a:gd name="connsiteX8" fmla="*/ 170150 w 226100"/>
                  <a:gd name="connsiteY8" fmla="*/ 120715 h 187778"/>
                  <a:gd name="connsiteX9" fmla="*/ 166318 w 226100"/>
                  <a:gd name="connsiteY9" fmla="*/ 123397 h 187778"/>
                  <a:gd name="connsiteX10" fmla="*/ 169384 w 226100"/>
                  <a:gd name="connsiteY10" fmla="*/ 128762 h 187778"/>
                  <a:gd name="connsiteX11" fmla="*/ 177048 w 226100"/>
                  <a:gd name="connsiteY11" fmla="*/ 137576 h 187778"/>
                  <a:gd name="connsiteX12" fmla="*/ 188162 w 226100"/>
                  <a:gd name="connsiteY12" fmla="*/ 151372 h 187778"/>
                  <a:gd name="connsiteX13" fmla="*/ 196592 w 226100"/>
                  <a:gd name="connsiteY13" fmla="*/ 164019 h 187778"/>
                  <a:gd name="connsiteX14" fmla="*/ 184329 w 226100"/>
                  <a:gd name="connsiteY14" fmla="*/ 168234 h 187778"/>
                  <a:gd name="connsiteX15" fmla="*/ 166318 w 226100"/>
                  <a:gd name="connsiteY15" fmla="*/ 152905 h 187778"/>
                  <a:gd name="connsiteX16" fmla="*/ 158653 w 226100"/>
                  <a:gd name="connsiteY16" fmla="*/ 144474 h 187778"/>
                  <a:gd name="connsiteX17" fmla="*/ 151756 w 226100"/>
                  <a:gd name="connsiteY17" fmla="*/ 138726 h 187778"/>
                  <a:gd name="connsiteX18" fmla="*/ 147157 w 226100"/>
                  <a:gd name="connsiteY18" fmla="*/ 141409 h 187778"/>
                  <a:gd name="connsiteX19" fmla="*/ 177814 w 226100"/>
                  <a:gd name="connsiteY19" fmla="*/ 177431 h 187778"/>
                  <a:gd name="connsiteX20" fmla="*/ 165935 w 226100"/>
                  <a:gd name="connsiteY20" fmla="*/ 183946 h 187778"/>
                  <a:gd name="connsiteX21" fmla="*/ 144474 w 226100"/>
                  <a:gd name="connsiteY21" fmla="*/ 163636 h 187778"/>
                  <a:gd name="connsiteX22" fmla="*/ 137576 w 226100"/>
                  <a:gd name="connsiteY22" fmla="*/ 156354 h 187778"/>
                  <a:gd name="connsiteX23" fmla="*/ 133361 w 226100"/>
                  <a:gd name="connsiteY23" fmla="*/ 151372 h 187778"/>
                  <a:gd name="connsiteX24" fmla="*/ 128379 w 226100"/>
                  <a:gd name="connsiteY24" fmla="*/ 152905 h 187778"/>
                  <a:gd name="connsiteX25" fmla="*/ 137576 w 226100"/>
                  <a:gd name="connsiteY25" fmla="*/ 165935 h 187778"/>
                  <a:gd name="connsiteX26" fmla="*/ 154438 w 226100"/>
                  <a:gd name="connsiteY26" fmla="*/ 184713 h 187778"/>
                  <a:gd name="connsiteX27" fmla="*/ 150606 w 226100"/>
                  <a:gd name="connsiteY27" fmla="*/ 191227 h 187778"/>
                  <a:gd name="connsiteX28" fmla="*/ 98105 w 226100"/>
                  <a:gd name="connsiteY28" fmla="*/ 144858 h 187778"/>
                  <a:gd name="connsiteX29" fmla="*/ 36023 w 226100"/>
                  <a:gd name="connsiteY29" fmla="*/ 68597 h 187778"/>
                  <a:gd name="connsiteX30" fmla="*/ 0 w 226100"/>
                  <a:gd name="connsiteY30" fmla="*/ 61315 h 187778"/>
                  <a:gd name="connsiteX31" fmla="*/ 19161 w 226100"/>
                  <a:gd name="connsiteY31" fmla="*/ 0 h 1877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</a:cxnLst>
                <a:rect l="l" t="t" r="r" b="b"/>
                <a:pathLst>
                  <a:path w="226100" h="187778">
                    <a:moveTo>
                      <a:pt x="19161" y="0"/>
                    </a:moveTo>
                    <a:cubicBezTo>
                      <a:pt x="19161" y="0"/>
                      <a:pt x="54034" y="9197"/>
                      <a:pt x="65531" y="11113"/>
                    </a:cubicBezTo>
                    <a:cubicBezTo>
                      <a:pt x="77027" y="12646"/>
                      <a:pt x="123014" y="6515"/>
                      <a:pt x="156354" y="13796"/>
                    </a:cubicBezTo>
                    <a:cubicBezTo>
                      <a:pt x="189694" y="20694"/>
                      <a:pt x="234148" y="23760"/>
                      <a:pt x="226100" y="32191"/>
                    </a:cubicBezTo>
                    <a:cubicBezTo>
                      <a:pt x="217670" y="41005"/>
                      <a:pt x="177431" y="37939"/>
                      <a:pt x="165935" y="41005"/>
                    </a:cubicBezTo>
                    <a:cubicBezTo>
                      <a:pt x="154055" y="44070"/>
                      <a:pt x="147540" y="59399"/>
                      <a:pt x="159803" y="72812"/>
                    </a:cubicBezTo>
                    <a:cubicBezTo>
                      <a:pt x="172449" y="86225"/>
                      <a:pt x="216137" y="141409"/>
                      <a:pt x="213071" y="150606"/>
                    </a:cubicBezTo>
                    <a:cubicBezTo>
                      <a:pt x="212304" y="152522"/>
                      <a:pt x="210388" y="156354"/>
                      <a:pt x="206173" y="155971"/>
                    </a:cubicBezTo>
                    <a:cubicBezTo>
                      <a:pt x="191994" y="154438"/>
                      <a:pt x="172066" y="121098"/>
                      <a:pt x="170150" y="120715"/>
                    </a:cubicBezTo>
                    <a:cubicBezTo>
                      <a:pt x="168234" y="120331"/>
                      <a:pt x="166701" y="121864"/>
                      <a:pt x="166318" y="123397"/>
                    </a:cubicBezTo>
                    <a:cubicBezTo>
                      <a:pt x="165935" y="125697"/>
                      <a:pt x="167851" y="127230"/>
                      <a:pt x="169384" y="128762"/>
                    </a:cubicBezTo>
                    <a:cubicBezTo>
                      <a:pt x="172066" y="131828"/>
                      <a:pt x="174366" y="134511"/>
                      <a:pt x="177048" y="137576"/>
                    </a:cubicBezTo>
                    <a:cubicBezTo>
                      <a:pt x="183563" y="145624"/>
                      <a:pt x="182030" y="143325"/>
                      <a:pt x="188162" y="151372"/>
                    </a:cubicBezTo>
                    <a:cubicBezTo>
                      <a:pt x="195059" y="160186"/>
                      <a:pt x="192377" y="155588"/>
                      <a:pt x="196592" y="164019"/>
                    </a:cubicBezTo>
                    <a:cubicBezTo>
                      <a:pt x="200041" y="171300"/>
                      <a:pt x="190461" y="173216"/>
                      <a:pt x="184329" y="168234"/>
                    </a:cubicBezTo>
                    <a:cubicBezTo>
                      <a:pt x="177431" y="162486"/>
                      <a:pt x="172833" y="160570"/>
                      <a:pt x="166318" y="152905"/>
                    </a:cubicBezTo>
                    <a:cubicBezTo>
                      <a:pt x="164019" y="150223"/>
                      <a:pt x="161336" y="147157"/>
                      <a:pt x="158653" y="144474"/>
                    </a:cubicBezTo>
                    <a:cubicBezTo>
                      <a:pt x="156737" y="142558"/>
                      <a:pt x="154438" y="139493"/>
                      <a:pt x="151756" y="138726"/>
                    </a:cubicBezTo>
                    <a:cubicBezTo>
                      <a:pt x="149839" y="137960"/>
                      <a:pt x="147157" y="139109"/>
                      <a:pt x="147157" y="141409"/>
                    </a:cubicBezTo>
                    <a:cubicBezTo>
                      <a:pt x="147157" y="143708"/>
                      <a:pt x="172833" y="170917"/>
                      <a:pt x="177814" y="177431"/>
                    </a:cubicBezTo>
                    <a:cubicBezTo>
                      <a:pt x="180114" y="180114"/>
                      <a:pt x="173216" y="188545"/>
                      <a:pt x="165935" y="183946"/>
                    </a:cubicBezTo>
                    <a:cubicBezTo>
                      <a:pt x="158653" y="179348"/>
                      <a:pt x="150606" y="170150"/>
                      <a:pt x="144474" y="163636"/>
                    </a:cubicBezTo>
                    <a:cubicBezTo>
                      <a:pt x="142175" y="161336"/>
                      <a:pt x="139876" y="158654"/>
                      <a:pt x="137576" y="156354"/>
                    </a:cubicBezTo>
                    <a:cubicBezTo>
                      <a:pt x="136043" y="154821"/>
                      <a:pt x="134894" y="152905"/>
                      <a:pt x="133361" y="151372"/>
                    </a:cubicBezTo>
                    <a:cubicBezTo>
                      <a:pt x="131828" y="149840"/>
                      <a:pt x="129529" y="151756"/>
                      <a:pt x="128379" y="152905"/>
                    </a:cubicBezTo>
                    <a:cubicBezTo>
                      <a:pt x="126846" y="154438"/>
                      <a:pt x="135277" y="163636"/>
                      <a:pt x="137576" y="165935"/>
                    </a:cubicBezTo>
                    <a:cubicBezTo>
                      <a:pt x="143708" y="171683"/>
                      <a:pt x="149839" y="178964"/>
                      <a:pt x="154438" y="184713"/>
                    </a:cubicBezTo>
                    <a:cubicBezTo>
                      <a:pt x="157887" y="188928"/>
                      <a:pt x="150989" y="191227"/>
                      <a:pt x="150606" y="191227"/>
                    </a:cubicBezTo>
                    <a:cubicBezTo>
                      <a:pt x="133361" y="188545"/>
                      <a:pt x="119182" y="169384"/>
                      <a:pt x="98105" y="144858"/>
                    </a:cubicBezTo>
                    <a:cubicBezTo>
                      <a:pt x="77027" y="120331"/>
                      <a:pt x="36023" y="68597"/>
                      <a:pt x="36023" y="68597"/>
                    </a:cubicBezTo>
                    <a:lnTo>
                      <a:pt x="0" y="61315"/>
                    </a:lnTo>
                    <a:lnTo>
                      <a:pt x="19161" y="0"/>
                    </a:lnTo>
                    <a:close/>
                  </a:path>
                </a:pathLst>
              </a:custGeom>
              <a:solidFill>
                <a:srgbClr val="FEE6E0"/>
              </a:solidFill>
              <a:ln w="383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44" name="자유형: 도형 143">
                <a:extLst>
                  <a:ext uri="{FF2B5EF4-FFF2-40B4-BE49-F238E27FC236}">
                    <a16:creationId xmlns:a16="http://schemas.microsoft.com/office/drawing/2014/main" xmlns="" id="{8CAD2923-59FE-4F83-87C2-EDF263A8E1DF}"/>
                  </a:ext>
                </a:extLst>
              </p:cNvPr>
              <p:cNvSpPr/>
              <p:nvPr/>
            </p:nvSpPr>
            <p:spPr>
              <a:xfrm>
                <a:off x="8170234" y="1757178"/>
                <a:ext cx="502019" cy="720456"/>
              </a:xfrm>
              <a:custGeom>
                <a:avLst/>
                <a:gdLst>
                  <a:gd name="connsiteX0" fmla="*/ 116201 w 502019"/>
                  <a:gd name="connsiteY0" fmla="*/ 61 h 720456"/>
                  <a:gd name="connsiteX1" fmla="*/ 156056 w 502019"/>
                  <a:gd name="connsiteY1" fmla="*/ 38000 h 720456"/>
                  <a:gd name="connsiteX2" fmla="*/ 136512 w 502019"/>
                  <a:gd name="connsiteY2" fmla="*/ 560714 h 720456"/>
                  <a:gd name="connsiteX3" fmla="*/ 502105 w 502019"/>
                  <a:gd name="connsiteY3" fmla="*/ 628544 h 720456"/>
                  <a:gd name="connsiteX4" fmla="*/ 502488 w 502019"/>
                  <a:gd name="connsiteY4" fmla="*/ 721284 h 720456"/>
                  <a:gd name="connsiteX5" fmla="*/ 8900 w 502019"/>
                  <a:gd name="connsiteY5" fmla="*/ 656903 h 720456"/>
                  <a:gd name="connsiteX6" fmla="*/ 116201 w 502019"/>
                  <a:gd name="connsiteY6" fmla="*/ 61 h 7204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502019" h="720456">
                    <a:moveTo>
                      <a:pt x="116201" y="61"/>
                    </a:moveTo>
                    <a:cubicBezTo>
                      <a:pt x="133063" y="1211"/>
                      <a:pt x="142644" y="7726"/>
                      <a:pt x="156056" y="38000"/>
                    </a:cubicBezTo>
                    <a:cubicBezTo>
                      <a:pt x="207025" y="155649"/>
                      <a:pt x="136512" y="560714"/>
                      <a:pt x="136512" y="560714"/>
                    </a:cubicBezTo>
                    <a:lnTo>
                      <a:pt x="502105" y="628544"/>
                    </a:lnTo>
                    <a:lnTo>
                      <a:pt x="502488" y="721284"/>
                    </a:lnTo>
                    <a:cubicBezTo>
                      <a:pt x="502488" y="721284"/>
                      <a:pt x="69448" y="717068"/>
                      <a:pt x="8900" y="656903"/>
                    </a:cubicBezTo>
                    <a:cubicBezTo>
                      <a:pt x="-12178" y="636975"/>
                      <a:pt x="-2980" y="-7220"/>
                      <a:pt x="116201" y="61"/>
                    </a:cubicBezTo>
                    <a:close/>
                  </a:path>
                </a:pathLst>
              </a:custGeom>
              <a:solidFill>
                <a:srgbClr val="1D2F4D"/>
              </a:solidFill>
              <a:ln w="383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45" name="자유형: 도형 144">
                <a:extLst>
                  <a:ext uri="{FF2B5EF4-FFF2-40B4-BE49-F238E27FC236}">
                    <a16:creationId xmlns:a16="http://schemas.microsoft.com/office/drawing/2014/main" xmlns="" id="{61972ED6-3E7B-4EAC-BD23-20C47F91113C}"/>
                  </a:ext>
                </a:extLst>
              </p:cNvPr>
              <p:cNvSpPr/>
              <p:nvPr/>
            </p:nvSpPr>
            <p:spPr>
              <a:xfrm>
                <a:off x="8530348" y="1286258"/>
                <a:ext cx="141792" cy="229933"/>
              </a:xfrm>
              <a:custGeom>
                <a:avLst/>
                <a:gdLst>
                  <a:gd name="connsiteX0" fmla="*/ 5181 w 141791"/>
                  <a:gd name="connsiteY0" fmla="*/ 54420 h 229932"/>
                  <a:gd name="connsiteX1" fmla="*/ 107118 w 141791"/>
                  <a:gd name="connsiteY1" fmla="*/ 176668 h 229932"/>
                  <a:gd name="connsiteX2" fmla="*/ 124363 w 141791"/>
                  <a:gd name="connsiteY2" fmla="*/ 233385 h 229932"/>
                  <a:gd name="connsiteX3" fmla="*/ 19360 w 141791"/>
                  <a:gd name="connsiteY3" fmla="*/ 3 h 229932"/>
                  <a:gd name="connsiteX4" fmla="*/ 5181 w 141791"/>
                  <a:gd name="connsiteY4" fmla="*/ 54420 h 2299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41791" h="229932">
                    <a:moveTo>
                      <a:pt x="5181" y="54420"/>
                    </a:moveTo>
                    <a:cubicBezTo>
                      <a:pt x="5181" y="54420"/>
                      <a:pt x="60365" y="161722"/>
                      <a:pt x="107118" y="176668"/>
                    </a:cubicBezTo>
                    <a:cubicBezTo>
                      <a:pt x="107118" y="176668"/>
                      <a:pt x="134710" y="209625"/>
                      <a:pt x="124363" y="233385"/>
                    </a:cubicBezTo>
                    <a:cubicBezTo>
                      <a:pt x="124363" y="233385"/>
                      <a:pt x="212887" y="5751"/>
                      <a:pt x="19360" y="3"/>
                    </a:cubicBezTo>
                    <a:cubicBezTo>
                      <a:pt x="-3250" y="-380"/>
                      <a:pt x="-3250" y="39475"/>
                      <a:pt x="5181" y="54420"/>
                    </a:cubicBezTo>
                    <a:close/>
                  </a:path>
                </a:pathLst>
              </a:custGeom>
              <a:solidFill>
                <a:srgbClr val="5B493F"/>
              </a:solidFill>
              <a:ln w="383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46" name="자유형: 도형 145">
                <a:extLst>
                  <a:ext uri="{FF2B5EF4-FFF2-40B4-BE49-F238E27FC236}">
                    <a16:creationId xmlns:a16="http://schemas.microsoft.com/office/drawing/2014/main" xmlns="" id="{1F89A9F6-A6B5-408C-897B-E5A73AFC8D65}"/>
                  </a:ext>
                </a:extLst>
              </p:cNvPr>
              <p:cNvSpPr/>
              <p:nvPr/>
            </p:nvSpPr>
            <p:spPr>
              <a:xfrm>
                <a:off x="8634017" y="1476188"/>
                <a:ext cx="53651" cy="76644"/>
              </a:xfrm>
              <a:custGeom>
                <a:avLst/>
                <a:gdLst>
                  <a:gd name="connsiteX0" fmla="*/ 9581 w 53650"/>
                  <a:gd name="connsiteY0" fmla="*/ 18545 h 76644"/>
                  <a:gd name="connsiteX1" fmla="*/ 44837 w 53650"/>
                  <a:gd name="connsiteY1" fmla="*/ 2833 h 76644"/>
                  <a:gd name="connsiteX2" fmla="*/ 40621 w 53650"/>
                  <a:gd name="connsiteY2" fmla="*/ 54185 h 76644"/>
                  <a:gd name="connsiteX3" fmla="*/ 0 w 53650"/>
                  <a:gd name="connsiteY3" fmla="*/ 77561 h 76644"/>
                  <a:gd name="connsiteX4" fmla="*/ 9581 w 53650"/>
                  <a:gd name="connsiteY4" fmla="*/ 18545 h 766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3650" h="76644">
                    <a:moveTo>
                      <a:pt x="9581" y="18545"/>
                    </a:moveTo>
                    <a:cubicBezTo>
                      <a:pt x="9581" y="18545"/>
                      <a:pt x="28358" y="-8664"/>
                      <a:pt x="44837" y="2833"/>
                    </a:cubicBezTo>
                    <a:cubicBezTo>
                      <a:pt x="61315" y="14713"/>
                      <a:pt x="55950" y="37323"/>
                      <a:pt x="40621" y="54185"/>
                    </a:cubicBezTo>
                    <a:cubicBezTo>
                      <a:pt x="25293" y="71046"/>
                      <a:pt x="0" y="77561"/>
                      <a:pt x="0" y="77561"/>
                    </a:cubicBezTo>
                    <a:lnTo>
                      <a:pt x="9581" y="18545"/>
                    </a:lnTo>
                    <a:close/>
                  </a:path>
                </a:pathLst>
              </a:custGeom>
              <a:solidFill>
                <a:srgbClr val="FED8CD"/>
              </a:solidFill>
              <a:ln w="383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47" name="자유형: 도형 146">
                <a:extLst>
                  <a:ext uri="{FF2B5EF4-FFF2-40B4-BE49-F238E27FC236}">
                    <a16:creationId xmlns:a16="http://schemas.microsoft.com/office/drawing/2014/main" xmlns="" id="{63C1F194-5742-4720-9FC3-D8F7575A7D03}"/>
                  </a:ext>
                </a:extLst>
              </p:cNvPr>
              <p:cNvSpPr/>
              <p:nvPr/>
            </p:nvSpPr>
            <p:spPr>
              <a:xfrm>
                <a:off x="8347245" y="1479883"/>
                <a:ext cx="53651" cy="76644"/>
              </a:xfrm>
              <a:custGeom>
                <a:avLst/>
                <a:gdLst>
                  <a:gd name="connsiteX0" fmla="*/ 43809 w 53650"/>
                  <a:gd name="connsiteY0" fmla="*/ 18682 h 76644"/>
                  <a:gd name="connsiteX1" fmla="*/ 10086 w 53650"/>
                  <a:gd name="connsiteY1" fmla="*/ 2970 h 76644"/>
                  <a:gd name="connsiteX2" fmla="*/ 14301 w 53650"/>
                  <a:gd name="connsiteY2" fmla="*/ 54322 h 76644"/>
                  <a:gd name="connsiteX3" fmla="*/ 54539 w 53650"/>
                  <a:gd name="connsiteY3" fmla="*/ 80381 h 76644"/>
                  <a:gd name="connsiteX4" fmla="*/ 43809 w 53650"/>
                  <a:gd name="connsiteY4" fmla="*/ 18682 h 766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3650" h="76644">
                    <a:moveTo>
                      <a:pt x="43809" y="18682"/>
                    </a:moveTo>
                    <a:cubicBezTo>
                      <a:pt x="43809" y="18682"/>
                      <a:pt x="26947" y="-8910"/>
                      <a:pt x="10086" y="2970"/>
                    </a:cubicBezTo>
                    <a:cubicBezTo>
                      <a:pt x="-6393" y="14850"/>
                      <a:pt x="-1028" y="37460"/>
                      <a:pt x="14301" y="54322"/>
                    </a:cubicBezTo>
                    <a:cubicBezTo>
                      <a:pt x="29630" y="71184"/>
                      <a:pt x="54539" y="80381"/>
                      <a:pt x="54539" y="80381"/>
                    </a:cubicBezTo>
                    <a:lnTo>
                      <a:pt x="43809" y="18682"/>
                    </a:lnTo>
                    <a:close/>
                  </a:path>
                </a:pathLst>
              </a:custGeom>
              <a:solidFill>
                <a:srgbClr val="FED8CD"/>
              </a:solidFill>
              <a:ln w="383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48" name="자유형: 도형 147">
                <a:extLst>
                  <a:ext uri="{FF2B5EF4-FFF2-40B4-BE49-F238E27FC236}">
                    <a16:creationId xmlns:a16="http://schemas.microsoft.com/office/drawing/2014/main" xmlns="" id="{6287C878-8171-4E59-8D61-A3CCD970CD89}"/>
                  </a:ext>
                </a:extLst>
              </p:cNvPr>
              <p:cNvSpPr/>
              <p:nvPr/>
            </p:nvSpPr>
            <p:spPr>
              <a:xfrm>
                <a:off x="8371127" y="1541869"/>
                <a:ext cx="11497" cy="11497"/>
              </a:xfrm>
              <a:custGeom>
                <a:avLst/>
                <a:gdLst>
                  <a:gd name="connsiteX0" fmla="*/ 13029 w 11496"/>
                  <a:gd name="connsiteY0" fmla="*/ 6515 h 11496"/>
                  <a:gd name="connsiteX1" fmla="*/ 6515 w 11496"/>
                  <a:gd name="connsiteY1" fmla="*/ 13030 h 11496"/>
                  <a:gd name="connsiteX2" fmla="*/ 0 w 11496"/>
                  <a:gd name="connsiteY2" fmla="*/ 6515 h 11496"/>
                  <a:gd name="connsiteX3" fmla="*/ 6515 w 11496"/>
                  <a:gd name="connsiteY3" fmla="*/ 0 h 11496"/>
                  <a:gd name="connsiteX4" fmla="*/ 13029 w 11496"/>
                  <a:gd name="connsiteY4" fmla="*/ 6515 h 114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496" h="11496">
                    <a:moveTo>
                      <a:pt x="13029" y="6515"/>
                    </a:moveTo>
                    <a:cubicBezTo>
                      <a:pt x="13029" y="10113"/>
                      <a:pt x="10113" y="13030"/>
                      <a:pt x="6515" y="13030"/>
                    </a:cubicBezTo>
                    <a:cubicBezTo>
                      <a:pt x="2917" y="13030"/>
                      <a:pt x="0" y="10113"/>
                      <a:pt x="0" y="6515"/>
                    </a:cubicBezTo>
                    <a:cubicBezTo>
                      <a:pt x="0" y="2917"/>
                      <a:pt x="2917" y="0"/>
                      <a:pt x="6515" y="0"/>
                    </a:cubicBezTo>
                    <a:cubicBezTo>
                      <a:pt x="10113" y="0"/>
                      <a:pt x="13029" y="2917"/>
                      <a:pt x="13029" y="6515"/>
                    </a:cubicBezTo>
                    <a:close/>
                  </a:path>
                </a:pathLst>
              </a:custGeom>
              <a:solidFill>
                <a:srgbClr val="FFFFFF"/>
              </a:solidFill>
              <a:ln w="383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49" name="자유형: 도형 148">
                <a:extLst>
                  <a:ext uri="{FF2B5EF4-FFF2-40B4-BE49-F238E27FC236}">
                    <a16:creationId xmlns:a16="http://schemas.microsoft.com/office/drawing/2014/main" xmlns="" id="{5CAC7E7E-F5CF-45FD-9E21-511C5F302F2D}"/>
                  </a:ext>
                </a:extLst>
              </p:cNvPr>
              <p:cNvSpPr/>
              <p:nvPr/>
            </p:nvSpPr>
            <p:spPr>
              <a:xfrm>
                <a:off x="8650112" y="1541869"/>
                <a:ext cx="11497" cy="11497"/>
              </a:xfrm>
              <a:custGeom>
                <a:avLst/>
                <a:gdLst>
                  <a:gd name="connsiteX0" fmla="*/ 13030 w 11496"/>
                  <a:gd name="connsiteY0" fmla="*/ 6515 h 11496"/>
                  <a:gd name="connsiteX1" fmla="*/ 6515 w 11496"/>
                  <a:gd name="connsiteY1" fmla="*/ 13030 h 11496"/>
                  <a:gd name="connsiteX2" fmla="*/ 0 w 11496"/>
                  <a:gd name="connsiteY2" fmla="*/ 6515 h 11496"/>
                  <a:gd name="connsiteX3" fmla="*/ 6515 w 11496"/>
                  <a:gd name="connsiteY3" fmla="*/ 0 h 11496"/>
                  <a:gd name="connsiteX4" fmla="*/ 13030 w 11496"/>
                  <a:gd name="connsiteY4" fmla="*/ 6515 h 114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496" h="11496">
                    <a:moveTo>
                      <a:pt x="13030" y="6515"/>
                    </a:moveTo>
                    <a:cubicBezTo>
                      <a:pt x="13030" y="10113"/>
                      <a:pt x="10113" y="13030"/>
                      <a:pt x="6515" y="13030"/>
                    </a:cubicBezTo>
                    <a:cubicBezTo>
                      <a:pt x="2917" y="13030"/>
                      <a:pt x="0" y="10113"/>
                      <a:pt x="0" y="6515"/>
                    </a:cubicBezTo>
                    <a:cubicBezTo>
                      <a:pt x="0" y="2917"/>
                      <a:pt x="2917" y="0"/>
                      <a:pt x="6515" y="0"/>
                    </a:cubicBezTo>
                    <a:cubicBezTo>
                      <a:pt x="10113" y="0"/>
                      <a:pt x="13030" y="2917"/>
                      <a:pt x="13030" y="6515"/>
                    </a:cubicBezTo>
                    <a:close/>
                  </a:path>
                </a:pathLst>
              </a:custGeom>
              <a:solidFill>
                <a:srgbClr val="FFFFFF"/>
              </a:solidFill>
              <a:ln w="383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  <p:grpSp>
          <p:nvGrpSpPr>
            <p:cNvPr id="150" name="그래픽 7">
              <a:extLst>
                <a:ext uri="{FF2B5EF4-FFF2-40B4-BE49-F238E27FC236}">
                  <a16:creationId xmlns:a16="http://schemas.microsoft.com/office/drawing/2014/main" xmlns="" id="{9C988CA0-F706-468D-814F-2CB4DF3FB768}"/>
                </a:ext>
              </a:extLst>
            </p:cNvPr>
            <p:cNvGrpSpPr/>
            <p:nvPr/>
          </p:nvGrpSpPr>
          <p:grpSpPr>
            <a:xfrm>
              <a:off x="9341066" y="2820709"/>
              <a:ext cx="286403" cy="320097"/>
              <a:chOff x="9341066" y="2820709"/>
              <a:chExt cx="286403" cy="320097"/>
            </a:xfrm>
            <a:solidFill>
              <a:schemeClr val="accent1"/>
            </a:solidFill>
          </p:grpSpPr>
          <p:sp>
            <p:nvSpPr>
              <p:cNvPr id="151" name="자유형: 도형 150">
                <a:extLst>
                  <a:ext uri="{FF2B5EF4-FFF2-40B4-BE49-F238E27FC236}">
                    <a16:creationId xmlns:a16="http://schemas.microsoft.com/office/drawing/2014/main" xmlns="" id="{C5C19A84-F649-4D6E-B777-A2B7628EBE6C}"/>
                  </a:ext>
                </a:extLst>
              </p:cNvPr>
              <p:cNvSpPr/>
              <p:nvPr/>
            </p:nvSpPr>
            <p:spPr>
              <a:xfrm>
                <a:off x="9341066" y="2820709"/>
                <a:ext cx="286403" cy="320097"/>
              </a:xfrm>
              <a:custGeom>
                <a:avLst/>
                <a:gdLst>
                  <a:gd name="connsiteX0" fmla="*/ 81772 w 286403"/>
                  <a:gd name="connsiteY0" fmla="*/ 327679 h 320097"/>
                  <a:gd name="connsiteX1" fmla="*/ 207284 w 286403"/>
                  <a:gd name="connsiteY1" fmla="*/ 327679 h 320097"/>
                  <a:gd name="connsiteX2" fmla="*/ 272146 w 286403"/>
                  <a:gd name="connsiteY2" fmla="*/ 184477 h 320097"/>
                  <a:gd name="connsiteX3" fmla="*/ 250245 w 286403"/>
                  <a:gd name="connsiteY3" fmla="*/ 208906 h 320097"/>
                  <a:gd name="connsiteX4" fmla="*/ 223289 w 286403"/>
                  <a:gd name="connsiteY4" fmla="*/ 77497 h 320097"/>
                  <a:gd name="connsiteX5" fmla="*/ 212338 w 286403"/>
                  <a:gd name="connsiteY5" fmla="*/ 122985 h 320097"/>
                  <a:gd name="connsiteX6" fmla="*/ 146634 w 286403"/>
                  <a:gd name="connsiteY6" fmla="*/ 0 h 320097"/>
                  <a:gd name="connsiteX7" fmla="*/ 142422 w 286403"/>
                  <a:gd name="connsiteY7" fmla="*/ 0 h 320097"/>
                  <a:gd name="connsiteX8" fmla="*/ 77560 w 286403"/>
                  <a:gd name="connsiteY8" fmla="*/ 122985 h 320097"/>
                  <a:gd name="connsiteX9" fmla="*/ 66610 w 286403"/>
                  <a:gd name="connsiteY9" fmla="*/ 78340 h 320097"/>
                  <a:gd name="connsiteX10" fmla="*/ 39654 w 286403"/>
                  <a:gd name="connsiteY10" fmla="*/ 209748 h 320097"/>
                  <a:gd name="connsiteX11" fmla="*/ 16910 w 286403"/>
                  <a:gd name="connsiteY11" fmla="*/ 184477 h 320097"/>
                  <a:gd name="connsiteX12" fmla="*/ 81772 w 286403"/>
                  <a:gd name="connsiteY12" fmla="*/ 327679 h 3200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86403" h="320097">
                    <a:moveTo>
                      <a:pt x="81772" y="327679"/>
                    </a:moveTo>
                    <a:lnTo>
                      <a:pt x="207284" y="327679"/>
                    </a:lnTo>
                    <a:cubicBezTo>
                      <a:pt x="239294" y="313359"/>
                      <a:pt x="326057" y="265344"/>
                      <a:pt x="272146" y="184477"/>
                    </a:cubicBezTo>
                    <a:lnTo>
                      <a:pt x="250245" y="208906"/>
                    </a:lnTo>
                    <a:cubicBezTo>
                      <a:pt x="250245" y="208906"/>
                      <a:pt x="266249" y="143201"/>
                      <a:pt x="223289" y="77497"/>
                    </a:cubicBezTo>
                    <a:lnTo>
                      <a:pt x="212338" y="122985"/>
                    </a:lnTo>
                    <a:cubicBezTo>
                      <a:pt x="212338" y="122985"/>
                      <a:pt x="212338" y="77497"/>
                      <a:pt x="146634" y="0"/>
                    </a:cubicBezTo>
                    <a:lnTo>
                      <a:pt x="142422" y="0"/>
                    </a:lnTo>
                    <a:cubicBezTo>
                      <a:pt x="77560" y="78340"/>
                      <a:pt x="77560" y="122985"/>
                      <a:pt x="77560" y="122985"/>
                    </a:cubicBezTo>
                    <a:lnTo>
                      <a:pt x="66610" y="78340"/>
                    </a:lnTo>
                    <a:cubicBezTo>
                      <a:pt x="22807" y="144044"/>
                      <a:pt x="39654" y="209748"/>
                      <a:pt x="39654" y="209748"/>
                    </a:cubicBezTo>
                    <a:lnTo>
                      <a:pt x="16910" y="184477"/>
                    </a:lnTo>
                    <a:cubicBezTo>
                      <a:pt x="-36159" y="266186"/>
                      <a:pt x="49762" y="313359"/>
                      <a:pt x="81772" y="327679"/>
                    </a:cubicBezTo>
                    <a:close/>
                  </a:path>
                </a:pathLst>
              </a:custGeom>
              <a:solidFill>
                <a:srgbClr val="E2564B"/>
              </a:solidFill>
              <a:ln w="840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2" name="자유형: 도형 151">
                <a:extLst>
                  <a:ext uri="{FF2B5EF4-FFF2-40B4-BE49-F238E27FC236}">
                    <a16:creationId xmlns:a16="http://schemas.microsoft.com/office/drawing/2014/main" xmlns="" id="{54204C26-EE03-4201-9EC3-97998A547283}"/>
                  </a:ext>
                </a:extLst>
              </p:cNvPr>
              <p:cNvSpPr/>
              <p:nvPr/>
            </p:nvSpPr>
            <p:spPr>
              <a:xfrm>
                <a:off x="9383563" y="2925162"/>
                <a:ext cx="202167" cy="219014"/>
              </a:xfrm>
              <a:custGeom>
                <a:avLst/>
                <a:gdLst>
                  <a:gd name="connsiteX0" fmla="*/ 40118 w 202166"/>
                  <a:gd name="connsiteY0" fmla="*/ 223226 h 219014"/>
                  <a:gd name="connsiteX1" fmla="*/ 165630 w 202166"/>
                  <a:gd name="connsiteY1" fmla="*/ 223226 h 219014"/>
                  <a:gd name="connsiteX2" fmla="*/ 193428 w 202166"/>
                  <a:gd name="connsiteY2" fmla="*/ 131408 h 219014"/>
                  <a:gd name="connsiteX3" fmla="*/ 178265 w 202166"/>
                  <a:gd name="connsiteY3" fmla="*/ 149098 h 219014"/>
                  <a:gd name="connsiteX4" fmla="*/ 158891 w 202166"/>
                  <a:gd name="connsiteY4" fmla="*/ 55596 h 219014"/>
                  <a:gd name="connsiteX5" fmla="*/ 151310 w 202166"/>
                  <a:gd name="connsiteY5" fmla="*/ 87606 h 219014"/>
                  <a:gd name="connsiteX6" fmla="*/ 104980 w 202166"/>
                  <a:gd name="connsiteY6" fmla="*/ 0 h 219014"/>
                  <a:gd name="connsiteX7" fmla="*/ 100768 w 202166"/>
                  <a:gd name="connsiteY7" fmla="*/ 0 h 219014"/>
                  <a:gd name="connsiteX8" fmla="*/ 54438 w 202166"/>
                  <a:gd name="connsiteY8" fmla="*/ 87606 h 219014"/>
                  <a:gd name="connsiteX9" fmla="*/ 46857 w 202166"/>
                  <a:gd name="connsiteY9" fmla="*/ 55596 h 219014"/>
                  <a:gd name="connsiteX10" fmla="*/ 27482 w 202166"/>
                  <a:gd name="connsiteY10" fmla="*/ 149098 h 219014"/>
                  <a:gd name="connsiteX11" fmla="*/ 12320 w 202166"/>
                  <a:gd name="connsiteY11" fmla="*/ 131408 h 219014"/>
                  <a:gd name="connsiteX12" fmla="*/ 40118 w 202166"/>
                  <a:gd name="connsiteY12" fmla="*/ 223226 h 2190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02166" h="219014">
                    <a:moveTo>
                      <a:pt x="40118" y="223226"/>
                    </a:moveTo>
                    <a:lnTo>
                      <a:pt x="165630" y="223226"/>
                    </a:lnTo>
                    <a:cubicBezTo>
                      <a:pt x="191743" y="207221"/>
                      <a:pt x="223753" y="176896"/>
                      <a:pt x="193428" y="131408"/>
                    </a:cubicBezTo>
                    <a:lnTo>
                      <a:pt x="178265" y="149098"/>
                    </a:lnTo>
                    <a:cubicBezTo>
                      <a:pt x="178265" y="149098"/>
                      <a:pt x="190058" y="102768"/>
                      <a:pt x="158891" y="55596"/>
                    </a:cubicBezTo>
                    <a:lnTo>
                      <a:pt x="151310" y="87606"/>
                    </a:lnTo>
                    <a:cubicBezTo>
                      <a:pt x="151310" y="87606"/>
                      <a:pt x="151310" y="55596"/>
                      <a:pt x="104980" y="0"/>
                    </a:cubicBezTo>
                    <a:lnTo>
                      <a:pt x="100768" y="0"/>
                    </a:lnTo>
                    <a:cubicBezTo>
                      <a:pt x="54438" y="55596"/>
                      <a:pt x="54438" y="87606"/>
                      <a:pt x="54438" y="87606"/>
                    </a:cubicBezTo>
                    <a:lnTo>
                      <a:pt x="46857" y="55596"/>
                    </a:lnTo>
                    <a:cubicBezTo>
                      <a:pt x="15689" y="101926"/>
                      <a:pt x="27482" y="149098"/>
                      <a:pt x="27482" y="149098"/>
                    </a:cubicBezTo>
                    <a:lnTo>
                      <a:pt x="12320" y="131408"/>
                    </a:lnTo>
                    <a:cubicBezTo>
                      <a:pt x="-18005" y="176896"/>
                      <a:pt x="14005" y="208063"/>
                      <a:pt x="40118" y="223226"/>
                    </a:cubicBezTo>
                    <a:close/>
                  </a:path>
                </a:pathLst>
              </a:custGeom>
              <a:solidFill>
                <a:srgbClr val="F9916B">
                  <a:alpha val="50000"/>
                </a:srgbClr>
              </a:solidFill>
              <a:ln w="840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3" name="자유형: 도형 152">
                <a:extLst>
                  <a:ext uri="{FF2B5EF4-FFF2-40B4-BE49-F238E27FC236}">
                    <a16:creationId xmlns:a16="http://schemas.microsoft.com/office/drawing/2014/main" xmlns="" id="{ABFA1657-D37F-46EC-944E-ED610BD22485}"/>
                  </a:ext>
                </a:extLst>
              </p:cNvPr>
              <p:cNvSpPr/>
              <p:nvPr/>
            </p:nvSpPr>
            <p:spPr>
              <a:xfrm>
                <a:off x="9416972" y="3003501"/>
                <a:ext cx="134778" cy="143201"/>
              </a:xfrm>
              <a:custGeom>
                <a:avLst/>
                <a:gdLst>
                  <a:gd name="connsiteX0" fmla="*/ 19344 w 134777"/>
                  <a:gd name="connsiteY0" fmla="*/ 144886 h 143201"/>
                  <a:gd name="connsiteX1" fmla="*/ 118743 w 134777"/>
                  <a:gd name="connsiteY1" fmla="*/ 144886 h 143201"/>
                  <a:gd name="connsiteX2" fmla="*/ 129694 w 134777"/>
                  <a:gd name="connsiteY2" fmla="*/ 88448 h 143201"/>
                  <a:gd name="connsiteX3" fmla="*/ 119585 w 134777"/>
                  <a:gd name="connsiteY3" fmla="*/ 100241 h 143201"/>
                  <a:gd name="connsiteX4" fmla="*/ 106950 w 134777"/>
                  <a:gd name="connsiteY4" fmla="*/ 37906 h 143201"/>
                  <a:gd name="connsiteX5" fmla="*/ 101053 w 134777"/>
                  <a:gd name="connsiteY5" fmla="*/ 58965 h 143201"/>
                  <a:gd name="connsiteX6" fmla="*/ 69886 w 134777"/>
                  <a:gd name="connsiteY6" fmla="*/ 0 h 143201"/>
                  <a:gd name="connsiteX7" fmla="*/ 67359 w 134777"/>
                  <a:gd name="connsiteY7" fmla="*/ 0 h 143201"/>
                  <a:gd name="connsiteX8" fmla="*/ 36192 w 134777"/>
                  <a:gd name="connsiteY8" fmla="*/ 58965 h 143201"/>
                  <a:gd name="connsiteX9" fmla="*/ 31137 w 134777"/>
                  <a:gd name="connsiteY9" fmla="*/ 37906 h 143201"/>
                  <a:gd name="connsiteX10" fmla="*/ 18502 w 134777"/>
                  <a:gd name="connsiteY10" fmla="*/ 100241 h 143201"/>
                  <a:gd name="connsiteX11" fmla="*/ 8394 w 134777"/>
                  <a:gd name="connsiteY11" fmla="*/ 88448 h 143201"/>
                  <a:gd name="connsiteX12" fmla="*/ 19344 w 134777"/>
                  <a:gd name="connsiteY12" fmla="*/ 144886 h 1432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34777" h="143201">
                    <a:moveTo>
                      <a:pt x="19344" y="144886"/>
                    </a:moveTo>
                    <a:lnTo>
                      <a:pt x="118743" y="144886"/>
                    </a:lnTo>
                    <a:cubicBezTo>
                      <a:pt x="133906" y="133093"/>
                      <a:pt x="147383" y="114561"/>
                      <a:pt x="129694" y="88448"/>
                    </a:cubicBezTo>
                    <a:lnTo>
                      <a:pt x="119585" y="100241"/>
                    </a:lnTo>
                    <a:cubicBezTo>
                      <a:pt x="119585" y="100241"/>
                      <a:pt x="127167" y="69074"/>
                      <a:pt x="106950" y="37906"/>
                    </a:cubicBezTo>
                    <a:lnTo>
                      <a:pt x="101053" y="58965"/>
                    </a:lnTo>
                    <a:cubicBezTo>
                      <a:pt x="101053" y="58965"/>
                      <a:pt x="101053" y="37906"/>
                      <a:pt x="69886" y="0"/>
                    </a:cubicBezTo>
                    <a:lnTo>
                      <a:pt x="67359" y="0"/>
                    </a:lnTo>
                    <a:cubicBezTo>
                      <a:pt x="36192" y="37064"/>
                      <a:pt x="36192" y="58965"/>
                      <a:pt x="36192" y="58965"/>
                    </a:cubicBezTo>
                    <a:lnTo>
                      <a:pt x="31137" y="37906"/>
                    </a:lnTo>
                    <a:cubicBezTo>
                      <a:pt x="10078" y="69074"/>
                      <a:pt x="18502" y="100241"/>
                      <a:pt x="18502" y="100241"/>
                    </a:cubicBezTo>
                    <a:lnTo>
                      <a:pt x="8394" y="88448"/>
                    </a:lnTo>
                    <a:cubicBezTo>
                      <a:pt x="-9296" y="114561"/>
                      <a:pt x="4182" y="133935"/>
                      <a:pt x="19344" y="144886"/>
                    </a:cubicBezTo>
                    <a:close/>
                  </a:path>
                </a:pathLst>
              </a:custGeom>
              <a:solidFill>
                <a:srgbClr val="FF9271"/>
              </a:solidFill>
              <a:ln w="8404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  <p:grpSp>
          <p:nvGrpSpPr>
            <p:cNvPr id="154" name="그래픽 8">
              <a:extLst>
                <a:ext uri="{FF2B5EF4-FFF2-40B4-BE49-F238E27FC236}">
                  <a16:creationId xmlns:a16="http://schemas.microsoft.com/office/drawing/2014/main" xmlns="" id="{7F8FB5C6-5370-42C0-A55C-317865406877}"/>
                </a:ext>
              </a:extLst>
            </p:cNvPr>
            <p:cNvGrpSpPr/>
            <p:nvPr/>
          </p:nvGrpSpPr>
          <p:grpSpPr>
            <a:xfrm>
              <a:off x="9148191" y="2439302"/>
              <a:ext cx="314325" cy="466725"/>
              <a:chOff x="9148191" y="2439302"/>
              <a:chExt cx="314325" cy="466725"/>
            </a:xfrm>
            <a:solidFill>
              <a:schemeClr val="accent1"/>
            </a:solidFill>
          </p:grpSpPr>
          <p:sp>
            <p:nvSpPr>
              <p:cNvPr id="155" name="자유형: 도형 154">
                <a:extLst>
                  <a:ext uri="{FF2B5EF4-FFF2-40B4-BE49-F238E27FC236}">
                    <a16:creationId xmlns:a16="http://schemas.microsoft.com/office/drawing/2014/main" xmlns="" id="{8D9C630B-F949-4F9D-AF86-3D8F9DB9B662}"/>
                  </a:ext>
                </a:extLst>
              </p:cNvPr>
              <p:cNvSpPr/>
              <p:nvPr/>
            </p:nvSpPr>
            <p:spPr>
              <a:xfrm>
                <a:off x="9159621" y="2439302"/>
                <a:ext cx="304800" cy="466725"/>
              </a:xfrm>
              <a:custGeom>
                <a:avLst/>
                <a:gdLst>
                  <a:gd name="connsiteX0" fmla="*/ 241935 w 304800"/>
                  <a:gd name="connsiteY0" fmla="*/ 0 h 466725"/>
                  <a:gd name="connsiteX1" fmla="*/ 0 w 304800"/>
                  <a:gd name="connsiteY1" fmla="*/ 254318 h 466725"/>
                  <a:gd name="connsiteX2" fmla="*/ 146685 w 304800"/>
                  <a:gd name="connsiteY2" fmla="*/ 254318 h 466725"/>
                  <a:gd name="connsiteX3" fmla="*/ 49530 w 304800"/>
                  <a:gd name="connsiteY3" fmla="*/ 473393 h 466725"/>
                  <a:gd name="connsiteX4" fmla="*/ 310515 w 304800"/>
                  <a:gd name="connsiteY4" fmla="*/ 203835 h 466725"/>
                  <a:gd name="connsiteX5" fmla="*/ 135255 w 304800"/>
                  <a:gd name="connsiteY5" fmla="*/ 202883 h 4667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04800" h="466725">
                    <a:moveTo>
                      <a:pt x="241935" y="0"/>
                    </a:moveTo>
                    <a:lnTo>
                      <a:pt x="0" y="254318"/>
                    </a:lnTo>
                    <a:lnTo>
                      <a:pt x="146685" y="254318"/>
                    </a:lnTo>
                    <a:lnTo>
                      <a:pt x="49530" y="473393"/>
                    </a:lnTo>
                    <a:lnTo>
                      <a:pt x="310515" y="203835"/>
                    </a:lnTo>
                    <a:lnTo>
                      <a:pt x="135255" y="202883"/>
                    </a:lnTo>
                    <a:close/>
                  </a:path>
                </a:pathLst>
              </a:custGeom>
              <a:solidFill>
                <a:srgbClr val="020202">
                  <a:alpha val="20000"/>
                </a:srgb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56" name="자유형: 도형 155">
                <a:extLst>
                  <a:ext uri="{FF2B5EF4-FFF2-40B4-BE49-F238E27FC236}">
                    <a16:creationId xmlns:a16="http://schemas.microsoft.com/office/drawing/2014/main" xmlns="" id="{A9FE8309-AF0E-45B3-92BF-DEFC4E83942C}"/>
                  </a:ext>
                </a:extLst>
              </p:cNvPr>
              <p:cNvSpPr/>
              <p:nvPr/>
            </p:nvSpPr>
            <p:spPr>
              <a:xfrm>
                <a:off x="9148191" y="2439302"/>
                <a:ext cx="304800" cy="466725"/>
              </a:xfrm>
              <a:custGeom>
                <a:avLst/>
                <a:gdLst>
                  <a:gd name="connsiteX0" fmla="*/ 241935 w 304800"/>
                  <a:gd name="connsiteY0" fmla="*/ 0 h 466725"/>
                  <a:gd name="connsiteX1" fmla="*/ 0 w 304800"/>
                  <a:gd name="connsiteY1" fmla="*/ 254318 h 466725"/>
                  <a:gd name="connsiteX2" fmla="*/ 146685 w 304800"/>
                  <a:gd name="connsiteY2" fmla="*/ 254318 h 466725"/>
                  <a:gd name="connsiteX3" fmla="*/ 49530 w 304800"/>
                  <a:gd name="connsiteY3" fmla="*/ 473393 h 466725"/>
                  <a:gd name="connsiteX4" fmla="*/ 310515 w 304800"/>
                  <a:gd name="connsiteY4" fmla="*/ 203835 h 466725"/>
                  <a:gd name="connsiteX5" fmla="*/ 135255 w 304800"/>
                  <a:gd name="connsiteY5" fmla="*/ 202883 h 4667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04800" h="466725">
                    <a:moveTo>
                      <a:pt x="241935" y="0"/>
                    </a:moveTo>
                    <a:lnTo>
                      <a:pt x="0" y="254318"/>
                    </a:lnTo>
                    <a:lnTo>
                      <a:pt x="146685" y="254318"/>
                    </a:lnTo>
                    <a:lnTo>
                      <a:pt x="49530" y="473393"/>
                    </a:lnTo>
                    <a:lnTo>
                      <a:pt x="310515" y="203835"/>
                    </a:lnTo>
                    <a:lnTo>
                      <a:pt x="135255" y="202883"/>
                    </a:lnTo>
                    <a:close/>
                  </a:path>
                </a:pathLst>
              </a:custGeom>
              <a:solidFill>
                <a:srgbClr val="FDEA8D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</p:grpSp>
      <p:sp>
        <p:nvSpPr>
          <p:cNvPr id="4" name="직사각형 3">
            <a:extLst>
              <a:ext uri="{FF2B5EF4-FFF2-40B4-BE49-F238E27FC236}">
                <a16:creationId xmlns:a16="http://schemas.microsoft.com/office/drawing/2014/main" xmlns="" id="{66FB8063-D30C-4D4B-8981-DCE901B7E160}"/>
              </a:ext>
            </a:extLst>
          </p:cNvPr>
          <p:cNvSpPr/>
          <p:nvPr/>
        </p:nvSpPr>
        <p:spPr>
          <a:xfrm>
            <a:off x="-1" y="4167579"/>
            <a:ext cx="12191999" cy="2690421"/>
          </a:xfrm>
          <a:prstGeom prst="rect">
            <a:avLst/>
          </a:prstGeom>
          <a:solidFill>
            <a:srgbClr val="E8E9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xmlns="" id="{03DB797C-C666-407B-989D-4AC7BC3382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5954" y="444116"/>
            <a:ext cx="4414991" cy="480131"/>
          </a:xfrm>
        </p:spPr>
        <p:txBody>
          <a:bodyPr/>
          <a:lstStyle/>
          <a:p>
            <a:r>
              <a:rPr lang="ko-KR" altLang="en-US" dirty="0" err="1"/>
              <a:t>업무연속성계획</a:t>
            </a:r>
            <a:r>
              <a:rPr lang="en-US" altLang="ko-KR" dirty="0"/>
              <a:t>(BCP)</a:t>
            </a:r>
            <a:r>
              <a:rPr lang="ko-KR" altLang="en-US" dirty="0"/>
              <a:t>의 정의</a:t>
            </a:r>
            <a:endParaRPr lang="en-US" altLang="ko-KR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CA35D587-C29E-4777-93DA-75F806436F63}"/>
              </a:ext>
            </a:extLst>
          </p:cNvPr>
          <p:cNvSpPr txBox="1"/>
          <p:nvPr/>
        </p:nvSpPr>
        <p:spPr>
          <a:xfrm>
            <a:off x="170973" y="274031"/>
            <a:ext cx="78739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4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bg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0</a:t>
            </a:r>
            <a:r>
              <a:rPr lang="en-US" altLang="ko-KR" sz="4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1</a:t>
            </a:r>
            <a:endParaRPr lang="ko-KR" altLang="en-US" sz="4400" b="1" spc="-200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rgbClr val="000B75"/>
              </a:solidFill>
              <a:latin typeface="+mj-lt"/>
              <a:ea typeface="+mj-ea"/>
              <a:cs typeface="+mj-cs"/>
            </a:endParaRPr>
          </a:p>
        </p:txBody>
      </p:sp>
      <p:cxnSp>
        <p:nvCxnSpPr>
          <p:cNvPr id="14" name="직선 연결선 13">
            <a:extLst>
              <a:ext uri="{FF2B5EF4-FFF2-40B4-BE49-F238E27FC236}">
                <a16:creationId xmlns:a16="http://schemas.microsoft.com/office/drawing/2014/main" xmlns="" id="{83B41650-11E3-4E89-A291-CD8A802EE99E}"/>
              </a:ext>
            </a:extLst>
          </p:cNvPr>
          <p:cNvCxnSpPr>
            <a:cxnSpLocks/>
          </p:cNvCxnSpPr>
          <p:nvPr/>
        </p:nvCxnSpPr>
        <p:spPr>
          <a:xfrm>
            <a:off x="539432" y="2414957"/>
            <a:ext cx="202057" cy="188108"/>
          </a:xfrm>
          <a:prstGeom prst="line">
            <a:avLst/>
          </a:prstGeom>
          <a:solidFill>
            <a:schemeClr val="bg1"/>
          </a:solidFill>
          <a:ln w="19050">
            <a:solidFill>
              <a:srgbClr val="065DC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35" name="TextBox 34"/>
          <p:cNvSpPr txBox="1"/>
          <p:nvPr/>
        </p:nvSpPr>
        <p:spPr>
          <a:xfrm>
            <a:off x="411968" y="1766957"/>
            <a:ext cx="7208031" cy="600164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>
            <a:defPPr>
              <a:defRPr lang="ko-KR"/>
            </a:defPPr>
            <a:lvl1pPr>
              <a:lnSpc>
                <a:spcPct val="150000"/>
              </a:lnSpc>
              <a:defRPr sz="1600" b="1"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pPr fontAlgn="base" latinLnBrk="0"/>
            <a:r>
              <a:rPr lang="ko-KR" altLang="en-US" sz="2200" b="0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rPr>
              <a:t>재난</a:t>
            </a:r>
            <a:r>
              <a:rPr lang="en-US" altLang="ko-KR" sz="2200" b="0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rPr>
              <a:t>(</a:t>
            </a:r>
            <a:r>
              <a:rPr lang="ko-KR" altLang="en-US" sz="2200" b="0" spc="-200" dirty="0" err="1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rPr>
              <a:t>감염병</a:t>
            </a:r>
            <a:r>
              <a:rPr lang="ko-KR" altLang="en-US" sz="2200" b="0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rPr>
              <a:t>  등</a:t>
            </a:r>
            <a:r>
              <a:rPr lang="en-US" altLang="ko-KR" sz="2200" b="0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rPr>
              <a:t>) </a:t>
            </a:r>
            <a:r>
              <a:rPr lang="ko-KR" altLang="en-US" sz="2200" b="0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rPr>
              <a:t>발생으로  </a:t>
            </a:r>
            <a:r>
              <a:rPr lang="ko-KR" altLang="en-US" sz="2200" b="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rPr>
              <a:t>갑작스러운 위기 상황에서도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506238" y="1150681"/>
            <a:ext cx="5687454" cy="643509"/>
          </a:xfrm>
          <a:prstGeom prst="rect">
            <a:avLst/>
          </a:prstGeom>
          <a:noFill/>
        </p:spPr>
        <p:txBody>
          <a:bodyPr wrap="none" lIns="0" tIns="0" rIns="0" bIns="0" rtlCol="0" anchor="t">
            <a:spAutoFit/>
          </a:bodyPr>
          <a:lstStyle>
            <a:defPPr>
              <a:defRPr lang="ko-KR"/>
            </a:defPPr>
            <a:lvl1pPr algn="ctr">
              <a:lnSpc>
                <a:spcPct val="150000"/>
              </a:lnSpc>
              <a:defRPr sz="1200" b="1">
                <a:solidFill>
                  <a:schemeClr val="tx1">
                    <a:lumMod val="75000"/>
                    <a:lumOff val="25000"/>
                  </a:schemeClr>
                </a:solidFill>
                <a:latin typeface="Noto Sans" panose="020B0502040504020204" pitchFamily="34" charset="0"/>
              </a:defRPr>
            </a:lvl1pPr>
          </a:lstStyle>
          <a:p>
            <a:pPr algn="l" fontAlgn="base" latinLnBrk="0"/>
            <a:r>
              <a:rPr lang="en-US" altLang="ko-KR" sz="3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Business Continuity Planning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8ED41990-1501-4DE2-A038-5E9418C8FE1E}"/>
              </a:ext>
            </a:extLst>
          </p:cNvPr>
          <p:cNvSpPr txBox="1"/>
          <p:nvPr/>
        </p:nvSpPr>
        <p:spPr>
          <a:xfrm>
            <a:off x="840594" y="2515377"/>
            <a:ext cx="5147563" cy="907941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>
            <a:defPPr>
              <a:defRPr lang="ko-KR"/>
            </a:defPPr>
            <a:lvl1pPr>
              <a:lnSpc>
                <a:spcPct val="150000"/>
              </a:lnSpc>
              <a:defRPr sz="1600" b="1"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pPr fontAlgn="base" latinLnBrk="0">
              <a:lnSpc>
                <a:spcPct val="100000"/>
              </a:lnSpc>
              <a:spcAft>
                <a:spcPts val="600"/>
              </a:spcAft>
            </a:pPr>
            <a:r>
              <a:rPr lang="ko-KR" altLang="en-US" sz="24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65DC7"/>
                </a:solidFill>
                <a:latin typeface="+mj-lt"/>
                <a:ea typeface="+mj-ea"/>
                <a:cs typeface="+mj-cs"/>
              </a:rPr>
              <a:t>기업</a:t>
            </a:r>
            <a:r>
              <a:rPr lang="ko-KR" altLang="en-US" sz="2200" b="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65DC7"/>
                </a:solidFill>
                <a:latin typeface="+mj-lt"/>
                <a:ea typeface="+mj-ea"/>
                <a:cs typeface="+mj-cs"/>
              </a:rPr>
              <a:t>이</a:t>
            </a:r>
            <a:r>
              <a:rPr lang="ko-KR" altLang="en-US" sz="24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65DC7"/>
                </a:solidFill>
                <a:latin typeface="+mj-lt"/>
                <a:ea typeface="+mj-ea"/>
                <a:cs typeface="+mj-cs"/>
              </a:rPr>
              <a:t> 핵심적인 업무</a:t>
            </a:r>
            <a:r>
              <a:rPr lang="ko-KR" altLang="en-US" sz="2200" b="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65DC7"/>
                </a:solidFill>
                <a:latin typeface="+mj-lt"/>
                <a:ea typeface="+mj-ea"/>
                <a:cs typeface="+mj-cs"/>
              </a:rPr>
              <a:t>를</a:t>
            </a:r>
            <a:r>
              <a:rPr lang="ko-KR" altLang="en-US" sz="24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65DC7"/>
                </a:solidFill>
                <a:latin typeface="+mj-lt"/>
                <a:ea typeface="+mj-ea"/>
                <a:cs typeface="+mj-cs"/>
              </a:rPr>
              <a:t> </a:t>
            </a:r>
            <a:r>
              <a:rPr lang="ko-KR" altLang="en-US" sz="2200" b="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65DC7"/>
                </a:solidFill>
                <a:latin typeface="+mj-lt"/>
                <a:ea typeface="+mj-ea"/>
                <a:cs typeface="+mj-cs"/>
              </a:rPr>
              <a:t>지속할 수 있도록</a:t>
            </a:r>
            <a:endParaRPr lang="en-US" altLang="ko-KR" sz="2200" b="0" spc="-200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rgbClr val="065DC7"/>
              </a:solidFill>
              <a:latin typeface="+mj-lt"/>
              <a:ea typeface="+mj-ea"/>
              <a:cs typeface="+mj-cs"/>
            </a:endParaRPr>
          </a:p>
          <a:p>
            <a:pPr fontAlgn="base" latinLnBrk="0">
              <a:lnSpc>
                <a:spcPct val="100000"/>
              </a:lnSpc>
              <a:spcAft>
                <a:spcPts val="600"/>
              </a:spcAft>
            </a:pPr>
            <a:r>
              <a:rPr lang="ko-KR" altLang="en-US" sz="24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65DC7"/>
                </a:solidFill>
                <a:latin typeface="+mj-lt"/>
                <a:ea typeface="+mj-ea"/>
                <a:cs typeface="+mj-cs"/>
              </a:rPr>
              <a:t>미리</a:t>
            </a:r>
            <a:r>
              <a:rPr lang="en-US" altLang="ko-KR" sz="24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65DC7"/>
                </a:solidFill>
                <a:latin typeface="+mj-lt"/>
                <a:ea typeface="+mj-ea"/>
                <a:cs typeface="+mj-cs"/>
              </a:rPr>
              <a:t> </a:t>
            </a:r>
            <a:r>
              <a:rPr lang="ko-KR" altLang="en-US" sz="24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65DC7"/>
                </a:solidFill>
                <a:latin typeface="+mj-lt"/>
                <a:ea typeface="+mj-ea"/>
                <a:cs typeface="+mj-cs"/>
              </a:rPr>
              <a:t>준비</a:t>
            </a:r>
            <a:r>
              <a:rPr lang="ko-KR" altLang="en-US" sz="2400" b="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65DC7"/>
                </a:solidFill>
                <a:latin typeface="+mj-lt"/>
                <a:ea typeface="+mj-ea"/>
                <a:cs typeface="+mj-cs"/>
              </a:rPr>
              <a:t>하는</a:t>
            </a:r>
            <a:r>
              <a:rPr lang="ko-KR" altLang="en-US" sz="24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65DC7"/>
                </a:solidFill>
                <a:latin typeface="+mj-lt"/>
                <a:ea typeface="+mj-ea"/>
                <a:cs typeface="+mj-cs"/>
              </a:rPr>
              <a:t> 위기대응 체계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9D00621C-F7AC-49A8-B90A-78642962E752}"/>
              </a:ext>
            </a:extLst>
          </p:cNvPr>
          <p:cNvSpPr txBox="1"/>
          <p:nvPr/>
        </p:nvSpPr>
        <p:spPr>
          <a:xfrm>
            <a:off x="6102261" y="4458764"/>
            <a:ext cx="5609229" cy="430887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>
            <a:defPPr>
              <a:defRPr lang="ko-KR"/>
            </a:defPPr>
            <a:lvl1pPr>
              <a:lnSpc>
                <a:spcPct val="150000"/>
              </a:lnSpc>
              <a:defRPr sz="1600" b="1"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pPr algn="r" fontAlgn="base" latinLnBrk="0">
              <a:lnSpc>
                <a:spcPct val="100000"/>
              </a:lnSpc>
            </a:pPr>
            <a:r>
              <a:rPr lang="ko-KR" altLang="en-US" sz="2200" b="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rPr>
              <a:t>원재료 확보에서부터</a:t>
            </a:r>
            <a:r>
              <a:rPr lang="en-US" altLang="ko-KR" sz="2200" b="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ko-KR" altLang="en-US" sz="2200" b="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rPr>
              <a:t>최종 소비자에 이르기까지</a:t>
            </a:r>
          </a:p>
        </p:txBody>
      </p:sp>
      <p:grpSp>
        <p:nvGrpSpPr>
          <p:cNvPr id="158" name="그룹 157">
            <a:extLst>
              <a:ext uri="{FF2B5EF4-FFF2-40B4-BE49-F238E27FC236}">
                <a16:creationId xmlns:a16="http://schemas.microsoft.com/office/drawing/2014/main" xmlns="" id="{EEC24B5C-5557-4BC2-A49B-CC0AC5047BD0}"/>
              </a:ext>
            </a:extLst>
          </p:cNvPr>
          <p:cNvGrpSpPr/>
          <p:nvPr/>
        </p:nvGrpSpPr>
        <p:grpSpPr>
          <a:xfrm>
            <a:off x="3429000" y="4966492"/>
            <a:ext cx="8254999" cy="1525022"/>
            <a:chOff x="3429000" y="4991892"/>
            <a:chExt cx="8254999" cy="1525022"/>
          </a:xfrm>
        </p:grpSpPr>
        <p:sp>
          <p:nvSpPr>
            <p:cNvPr id="19" name="직사각형 18">
              <a:extLst>
                <a:ext uri="{FF2B5EF4-FFF2-40B4-BE49-F238E27FC236}">
                  <a16:creationId xmlns:a16="http://schemas.microsoft.com/office/drawing/2014/main" xmlns="" id="{97F173CE-A2BE-409A-95B0-DDB2761A3FDB}"/>
                </a:ext>
              </a:extLst>
            </p:cNvPr>
            <p:cNvSpPr/>
            <p:nvPr/>
          </p:nvSpPr>
          <p:spPr>
            <a:xfrm>
              <a:off x="3429000" y="4991892"/>
              <a:ext cx="8254999" cy="1525022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25AEC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6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65DC7"/>
                </a:solidFill>
                <a:latin typeface="+mj-lt"/>
                <a:ea typeface="+mj-ea"/>
                <a:cs typeface="+mj-cs"/>
              </a:endParaRPr>
            </a:p>
          </p:txBody>
        </p:sp>
        <p:cxnSp>
          <p:nvCxnSpPr>
            <p:cNvPr id="20" name="직선 연결선 19">
              <a:extLst>
                <a:ext uri="{FF2B5EF4-FFF2-40B4-BE49-F238E27FC236}">
                  <a16:creationId xmlns:a16="http://schemas.microsoft.com/office/drawing/2014/main" xmlns="" id="{8C500910-7367-4C01-88F0-7C66CC0770B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481942" y="4993635"/>
              <a:ext cx="202057" cy="188108"/>
            </a:xfrm>
            <a:prstGeom prst="line">
              <a:avLst/>
            </a:prstGeom>
            <a:solidFill>
              <a:schemeClr val="bg1"/>
            </a:solidFill>
            <a:ln w="19050">
              <a:solidFill>
                <a:srgbClr val="25AEC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xmlns="" id="{04900DA4-C40F-4B84-BB7B-058094682436}"/>
                </a:ext>
              </a:extLst>
            </p:cNvPr>
            <p:cNvSpPr txBox="1"/>
            <p:nvPr/>
          </p:nvSpPr>
          <p:spPr>
            <a:xfrm>
              <a:off x="6209756" y="5124282"/>
              <a:ext cx="4823756" cy="1354217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lstStyle>
              <a:defPPr>
                <a:defRPr lang="ko-KR"/>
              </a:defPPr>
              <a:lvl1pPr>
                <a:lnSpc>
                  <a:spcPct val="150000"/>
                </a:lnSpc>
                <a:defRPr sz="1600" b="1">
                  <a:latin typeface="나눔스퀘어" panose="020B0600000101010101" pitchFamily="50" charset="-127"/>
                  <a:ea typeface="나눔스퀘어" panose="020B0600000101010101" pitchFamily="50" charset="-127"/>
                </a:defRPr>
              </a:lvl1pPr>
            </a:lstStyle>
            <a:p>
              <a:pPr fontAlgn="base" latinLnBrk="0">
                <a:lnSpc>
                  <a:spcPct val="100000"/>
                </a:lnSpc>
                <a:spcAft>
                  <a:spcPts val="600"/>
                </a:spcAft>
              </a:pPr>
              <a:r>
                <a:rPr lang="ko-KR" altLang="en-US" sz="2400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25AEC1"/>
                  </a:solidFill>
                  <a:latin typeface="+mj-lt"/>
                  <a:ea typeface="+mj-ea"/>
                  <a:cs typeface="+mj-cs"/>
                </a:rPr>
                <a:t>기업의 모든 활동 범위</a:t>
              </a:r>
              <a:r>
                <a:rPr lang="ko-KR" altLang="en-US" sz="2200" b="0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25AEC1"/>
                  </a:solidFill>
                  <a:latin typeface="+mj-lt"/>
                  <a:ea typeface="+mj-ea"/>
                  <a:cs typeface="+mj-cs"/>
                </a:rPr>
                <a:t>에 대한 </a:t>
              </a:r>
              <a:r>
                <a:rPr lang="ko-KR" altLang="en-US" sz="2400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25AEC1"/>
                  </a:solidFill>
                  <a:latin typeface="+mj-lt"/>
                  <a:ea typeface="+mj-ea"/>
                  <a:cs typeface="+mj-cs"/>
                </a:rPr>
                <a:t>위험</a:t>
              </a:r>
              <a:endParaRPr lang="en-US" altLang="ko-KR" sz="24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25AEC1"/>
                </a:solidFill>
                <a:latin typeface="+mj-lt"/>
                <a:ea typeface="+mj-ea"/>
                <a:cs typeface="+mj-cs"/>
              </a:endParaRPr>
            </a:p>
            <a:p>
              <a:pPr fontAlgn="base" latinLnBrk="0">
                <a:lnSpc>
                  <a:spcPct val="100000"/>
                </a:lnSpc>
                <a:spcAft>
                  <a:spcPts val="600"/>
                </a:spcAft>
              </a:pPr>
              <a:r>
                <a:rPr lang="ko-KR" altLang="en-US" sz="2400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25AEC1"/>
                  </a:solidFill>
                  <a:latin typeface="+mj-lt"/>
                  <a:ea typeface="+mj-ea"/>
                  <a:cs typeface="+mj-cs"/>
                </a:rPr>
                <a:t>발생가능성</a:t>
              </a:r>
              <a:r>
                <a:rPr lang="ko-KR" altLang="en-US" sz="2200" b="0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25AEC1"/>
                  </a:solidFill>
                  <a:latin typeface="+mj-lt"/>
                  <a:ea typeface="+mj-ea"/>
                  <a:cs typeface="+mj-cs"/>
                </a:rPr>
                <a:t>을 미리 </a:t>
              </a:r>
              <a:r>
                <a:rPr lang="ko-KR" altLang="en-US" sz="2200" b="0" spc="-200" dirty="0" smtClean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25AEC1"/>
                  </a:solidFill>
                  <a:latin typeface="+mj-lt"/>
                  <a:ea typeface="+mj-ea"/>
                  <a:cs typeface="+mj-cs"/>
                </a:rPr>
                <a:t>예측하고 </a:t>
              </a:r>
              <a:r>
                <a:rPr lang="ko-KR" altLang="en-US" sz="2400" spc="-200" dirty="0" smtClean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25AEC1"/>
                  </a:solidFill>
                  <a:latin typeface="+mj-lt"/>
                  <a:ea typeface="+mj-ea"/>
                  <a:cs typeface="+mj-cs"/>
                </a:rPr>
                <a:t>단계별로 </a:t>
              </a:r>
              <a:endParaRPr lang="en-US" altLang="ko-KR" sz="2400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25AEC1"/>
                </a:solidFill>
                <a:latin typeface="+mj-lt"/>
                <a:ea typeface="+mj-ea"/>
                <a:cs typeface="+mj-cs"/>
              </a:endParaRPr>
            </a:p>
            <a:p>
              <a:pPr fontAlgn="base" latinLnBrk="0">
                <a:lnSpc>
                  <a:spcPct val="100000"/>
                </a:lnSpc>
                <a:spcAft>
                  <a:spcPts val="600"/>
                </a:spcAft>
              </a:pPr>
              <a:r>
                <a:rPr lang="ko-KR" altLang="en-US" sz="2400" spc="-200" dirty="0" smtClean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25AEC1"/>
                  </a:solidFill>
                  <a:latin typeface="+mj-lt"/>
                  <a:ea typeface="+mj-ea"/>
                  <a:cs typeface="+mj-cs"/>
                </a:rPr>
                <a:t>대응계획</a:t>
              </a:r>
              <a:r>
                <a:rPr lang="ko-KR" altLang="en-US" sz="2200" b="0" spc="-200" dirty="0" smtClean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25AEC1"/>
                  </a:solidFill>
                  <a:latin typeface="+mj-lt"/>
                  <a:ea typeface="+mj-ea"/>
                  <a:cs typeface="+mj-cs"/>
                </a:rPr>
                <a:t>을 </a:t>
              </a:r>
              <a:r>
                <a:rPr lang="ko-KR" altLang="en-US" sz="2200" b="0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25AEC1"/>
                  </a:solidFill>
                  <a:latin typeface="+mj-lt"/>
                  <a:ea typeface="+mj-ea"/>
                  <a:cs typeface="+mj-cs"/>
                </a:rPr>
                <a:t>수립하는 것</a:t>
              </a:r>
            </a:p>
          </p:txBody>
        </p:sp>
      </p:grpSp>
      <p:pic>
        <p:nvPicPr>
          <p:cNvPr id="29" name="그래픽 28">
            <a:extLst>
              <a:ext uri="{FF2B5EF4-FFF2-40B4-BE49-F238E27FC236}">
                <a16:creationId xmlns:a16="http://schemas.microsoft.com/office/drawing/2014/main" xmlns="" id="{AAC81714-FA26-4C23-9FF4-D2482F92039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rcRect l="10916"/>
          <a:stretch/>
        </p:blipFill>
        <p:spPr>
          <a:xfrm>
            <a:off x="-1" y="3729144"/>
            <a:ext cx="5549901" cy="3128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5116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>
            <a:extLst>
              <a:ext uri="{FF2B5EF4-FFF2-40B4-BE49-F238E27FC236}">
                <a16:creationId xmlns:a16="http://schemas.microsoft.com/office/drawing/2014/main" xmlns="" id="{53813F6D-6161-44FF-9FEE-908E56F89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5954" y="444116"/>
            <a:ext cx="4859022" cy="480131"/>
          </a:xfrm>
        </p:spPr>
        <p:txBody>
          <a:bodyPr/>
          <a:lstStyle/>
          <a:p>
            <a:r>
              <a:rPr lang="ko-KR" altLang="en-US" dirty="0" smtClean="0"/>
              <a:t>기업 </a:t>
            </a:r>
            <a:r>
              <a:rPr lang="ko-KR" altLang="en-US" dirty="0"/>
              <a:t>사례로 </a:t>
            </a:r>
            <a:r>
              <a:rPr lang="ko-KR" altLang="en-US" dirty="0" smtClean="0"/>
              <a:t>보는 </a:t>
            </a:r>
            <a:r>
              <a:rPr lang="en-US" altLang="ko-KR" dirty="0"/>
              <a:t>BCP</a:t>
            </a:r>
            <a:r>
              <a:rPr lang="ko-KR" altLang="en-US" dirty="0"/>
              <a:t>의 중요성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2489101C-8A90-4D95-99CA-3417B02E900F}"/>
              </a:ext>
            </a:extLst>
          </p:cNvPr>
          <p:cNvSpPr txBox="1"/>
          <p:nvPr/>
        </p:nvSpPr>
        <p:spPr>
          <a:xfrm>
            <a:off x="170973" y="274031"/>
            <a:ext cx="78739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4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bg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0</a:t>
            </a:r>
            <a:r>
              <a:rPr lang="en-US" altLang="ko-KR" sz="4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2</a:t>
            </a:r>
            <a:endParaRPr lang="ko-KR" altLang="en-US" sz="4400" b="1" spc="-200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rgbClr val="000B75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5790C115-705D-409D-A8B6-3DED083A969D}"/>
              </a:ext>
            </a:extLst>
          </p:cNvPr>
          <p:cNvSpPr txBox="1"/>
          <p:nvPr/>
        </p:nvSpPr>
        <p:spPr>
          <a:xfrm>
            <a:off x="923991" y="1244538"/>
            <a:ext cx="5508239" cy="9848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0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2000</a:t>
            </a:r>
            <a:r>
              <a:rPr lang="ko-KR" altLang="en-US" sz="24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년</a:t>
            </a:r>
            <a:r>
              <a:rPr lang="ko-KR" altLang="en-US" sz="28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 미국 </a:t>
            </a:r>
            <a:r>
              <a:rPr lang="ko-KR" altLang="en-US" sz="2800" b="1" spc="-200" dirty="0" err="1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뉴멕시코주</a:t>
            </a:r>
            <a:r>
              <a:rPr lang="ko-KR" altLang="en-US" sz="28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 낙뢰사고</a:t>
            </a:r>
            <a:r>
              <a:rPr lang="ko-KR" altLang="en-US" sz="24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로</a:t>
            </a:r>
            <a:r>
              <a:rPr lang="en-US" altLang="ko-KR" sz="28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/>
            </a:r>
            <a:br>
              <a:rPr lang="en-US" altLang="ko-KR" sz="28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</a:br>
            <a:r>
              <a:rPr lang="ko-KR" altLang="en-US" sz="28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필립스 반도체공장 화재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xmlns="" id="{25D02292-E1BC-4DF6-A81D-A0A792EFF347}"/>
              </a:ext>
            </a:extLst>
          </p:cNvPr>
          <p:cNvSpPr txBox="1"/>
          <p:nvPr/>
        </p:nvSpPr>
        <p:spPr>
          <a:xfrm>
            <a:off x="8419851" y="1259927"/>
            <a:ext cx="261962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28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휴대폰용 반도체</a:t>
            </a:r>
            <a:r>
              <a:rPr lang="en-US" altLang="ko-KR" sz="28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/>
            </a:r>
            <a:br>
              <a:rPr lang="en-US" altLang="ko-KR" sz="28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</a:br>
            <a:r>
              <a:rPr lang="ko-KR" altLang="en-US" sz="28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부품 공급 중단</a:t>
            </a:r>
          </a:p>
        </p:txBody>
      </p:sp>
      <p:pic>
        <p:nvPicPr>
          <p:cNvPr id="36" name="그림 35" descr="Untitled-2 copy.png">
            <a:extLst>
              <a:ext uri="{FF2B5EF4-FFF2-40B4-BE49-F238E27FC236}">
                <a16:creationId xmlns:a16="http://schemas.microsoft.com/office/drawing/2014/main" xmlns="" id="{A515E336-48B2-4629-B8A6-10EFFCA383B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40000"/>
                    </a14:imgEffect>
                  </a14:imgLayer>
                </a14:imgProps>
              </a:ext>
            </a:extLst>
          </a:blip>
          <a:srcRect t="54427"/>
          <a:stretch>
            <a:fillRect/>
          </a:stretch>
        </p:blipFill>
        <p:spPr>
          <a:xfrm rot="16200000">
            <a:off x="6429853" y="1014521"/>
            <a:ext cx="1229871" cy="1756523"/>
          </a:xfrm>
          <a:prstGeom prst="rect">
            <a:avLst/>
          </a:prstGeom>
        </p:spPr>
      </p:pic>
      <p:grpSp>
        <p:nvGrpSpPr>
          <p:cNvPr id="78" name="그룹 77">
            <a:extLst>
              <a:ext uri="{FF2B5EF4-FFF2-40B4-BE49-F238E27FC236}">
                <a16:creationId xmlns:a16="http://schemas.microsoft.com/office/drawing/2014/main" xmlns="" id="{F99ABDAB-8BC9-4627-A696-F1587E946CCA}"/>
              </a:ext>
            </a:extLst>
          </p:cNvPr>
          <p:cNvGrpSpPr/>
          <p:nvPr/>
        </p:nvGrpSpPr>
        <p:grpSpPr>
          <a:xfrm>
            <a:off x="0" y="2705100"/>
            <a:ext cx="12192001" cy="4152900"/>
            <a:chOff x="0" y="2728686"/>
            <a:chExt cx="12192001" cy="4129314"/>
          </a:xfrm>
        </p:grpSpPr>
        <p:sp>
          <p:nvSpPr>
            <p:cNvPr id="11" name="직사각형 10">
              <a:extLst>
                <a:ext uri="{FF2B5EF4-FFF2-40B4-BE49-F238E27FC236}">
                  <a16:creationId xmlns:a16="http://schemas.microsoft.com/office/drawing/2014/main" xmlns="" id="{9D8838FC-B249-4E94-BD6D-477415B120C3}"/>
                </a:ext>
              </a:extLst>
            </p:cNvPr>
            <p:cNvSpPr/>
            <p:nvPr/>
          </p:nvSpPr>
          <p:spPr>
            <a:xfrm>
              <a:off x="0" y="2728687"/>
              <a:ext cx="12192000" cy="4129313"/>
            </a:xfrm>
            <a:prstGeom prst="rect">
              <a:avLst/>
            </a:prstGeom>
            <a:solidFill>
              <a:srgbClr val="E8E9E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38" name="평행 사변형 37">
              <a:extLst>
                <a:ext uri="{FF2B5EF4-FFF2-40B4-BE49-F238E27FC236}">
                  <a16:creationId xmlns:a16="http://schemas.microsoft.com/office/drawing/2014/main" xmlns="" id="{F281118B-498C-455B-AFFA-9C03FF6ABCF5}"/>
                </a:ext>
              </a:extLst>
            </p:cNvPr>
            <p:cNvSpPr/>
            <p:nvPr/>
          </p:nvSpPr>
          <p:spPr>
            <a:xfrm flipV="1">
              <a:off x="5769353" y="2728686"/>
              <a:ext cx="6086485" cy="4129313"/>
            </a:xfrm>
            <a:prstGeom prst="parallelogram">
              <a:avLst>
                <a:gd name="adj" fmla="val 13401"/>
              </a:avLst>
            </a:prstGeom>
            <a:solidFill>
              <a:srgbClr val="CFCFC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39" name="평행 사변형 38">
              <a:extLst>
                <a:ext uri="{FF2B5EF4-FFF2-40B4-BE49-F238E27FC236}">
                  <a16:creationId xmlns:a16="http://schemas.microsoft.com/office/drawing/2014/main" xmlns="" id="{425BB706-61C6-437A-8D2A-4A5AFCF41728}"/>
                </a:ext>
              </a:extLst>
            </p:cNvPr>
            <p:cNvSpPr/>
            <p:nvPr/>
          </p:nvSpPr>
          <p:spPr>
            <a:xfrm>
              <a:off x="7364649" y="2728686"/>
              <a:ext cx="4827352" cy="4129313"/>
            </a:xfrm>
            <a:prstGeom prst="parallelogram">
              <a:avLst>
                <a:gd name="adj" fmla="val 0"/>
              </a:avLst>
            </a:prstGeom>
            <a:solidFill>
              <a:srgbClr val="CFCFC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40" name="TextBox 39">
            <a:extLst>
              <a:ext uri="{FF2B5EF4-FFF2-40B4-BE49-F238E27FC236}">
                <a16:creationId xmlns:a16="http://schemas.microsoft.com/office/drawing/2014/main" xmlns="" id="{63180218-1AFD-4E95-8757-B24157EE6967}"/>
              </a:ext>
            </a:extLst>
          </p:cNvPr>
          <p:cNvSpPr txBox="1"/>
          <p:nvPr/>
        </p:nvSpPr>
        <p:spPr>
          <a:xfrm>
            <a:off x="3191415" y="2779084"/>
            <a:ext cx="19832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노키아</a:t>
            </a:r>
            <a:r>
              <a:rPr lang="en-US" altLang="ko-KR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(</a:t>
            </a:r>
            <a:r>
              <a:rPr lang="ko-KR" altLang="en-US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핀란드</a:t>
            </a:r>
            <a:r>
              <a:rPr lang="en-US" altLang="ko-KR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)</a:t>
            </a:r>
            <a:endParaRPr lang="ko-KR" altLang="en-US" sz="2800" spc="-200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rgbClr val="000B75"/>
              </a:solidFill>
              <a:latin typeface="+mj-lt"/>
              <a:ea typeface="+mj-ea"/>
              <a:cs typeface="+mj-cs"/>
            </a:endParaRPr>
          </a:p>
        </p:txBody>
      </p:sp>
      <p:grpSp>
        <p:nvGrpSpPr>
          <p:cNvPr id="41" name="그룹 40">
            <a:extLst>
              <a:ext uri="{FF2B5EF4-FFF2-40B4-BE49-F238E27FC236}">
                <a16:creationId xmlns:a16="http://schemas.microsoft.com/office/drawing/2014/main" xmlns="" id="{E8DA2A18-9BD0-4B36-B56D-871BA3E652BA}"/>
              </a:ext>
            </a:extLst>
          </p:cNvPr>
          <p:cNvGrpSpPr/>
          <p:nvPr/>
        </p:nvGrpSpPr>
        <p:grpSpPr>
          <a:xfrm>
            <a:off x="644785" y="2563561"/>
            <a:ext cx="2487168" cy="579810"/>
            <a:chOff x="1724764" y="3070727"/>
            <a:chExt cx="3073716" cy="716545"/>
          </a:xfrm>
          <a:effectLst>
            <a:outerShdw blurRad="63500" dist="38100" dir="5400000" algn="t" rotWithShape="0">
              <a:prstClr val="black">
                <a:alpha val="20000"/>
              </a:prstClr>
            </a:outerShdw>
          </a:effectLst>
        </p:grpSpPr>
        <p:sp>
          <p:nvSpPr>
            <p:cNvPr id="14" name="사각형: 둥근 모서리 13">
              <a:extLst>
                <a:ext uri="{FF2B5EF4-FFF2-40B4-BE49-F238E27FC236}">
                  <a16:creationId xmlns:a16="http://schemas.microsoft.com/office/drawing/2014/main" xmlns="" id="{6A13A9C1-097E-430E-8130-15977C0C1633}"/>
                </a:ext>
              </a:extLst>
            </p:cNvPr>
            <p:cNvSpPr/>
            <p:nvPr/>
          </p:nvSpPr>
          <p:spPr>
            <a:xfrm>
              <a:off x="1724764" y="3070727"/>
              <a:ext cx="3073716" cy="716545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rgbClr val="065DC7"/>
              </a:solidFill>
            </a:ln>
            <a:effectLst>
              <a:outerShdw blurRad="190500" dir="5400000" algn="t" rotWithShape="0">
                <a:prstClr val="black">
                  <a:alpha val="1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28" name="Picture 3" descr="C:\Users\User\Documents\MOTIE 메신저 받은 파일\노키아.jpg">
              <a:extLst>
                <a:ext uri="{FF2B5EF4-FFF2-40B4-BE49-F238E27FC236}">
                  <a16:creationId xmlns:a16="http://schemas.microsoft.com/office/drawing/2014/main" xmlns="" id="{F64B082C-122C-4C4F-8A16-2862094C99C2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396" t="31687" r="14505" b="31014"/>
            <a:stretch/>
          </p:blipFill>
          <p:spPr bwMode="auto">
            <a:xfrm>
              <a:off x="2184626" y="3194445"/>
              <a:ext cx="2153992" cy="4691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44" name="TextBox 43">
            <a:extLst>
              <a:ext uri="{FF2B5EF4-FFF2-40B4-BE49-F238E27FC236}">
                <a16:creationId xmlns:a16="http://schemas.microsoft.com/office/drawing/2014/main" xmlns="" id="{0A8CC383-40D4-48FC-A27E-FD35C6DF3900}"/>
              </a:ext>
            </a:extLst>
          </p:cNvPr>
          <p:cNvSpPr txBox="1"/>
          <p:nvPr/>
        </p:nvSpPr>
        <p:spPr>
          <a:xfrm>
            <a:off x="9418044" y="2779084"/>
            <a:ext cx="19832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b="1" spc="-200" dirty="0" err="1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bg2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에릭슨</a:t>
            </a:r>
            <a:r>
              <a:rPr lang="en-US" altLang="ko-KR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bg2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(</a:t>
            </a:r>
            <a:r>
              <a:rPr lang="ko-KR" altLang="en-US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bg2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스웨덴</a:t>
            </a:r>
            <a:r>
              <a:rPr lang="en-US" altLang="ko-KR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bg2">
                    <a:lumMod val="10000"/>
                  </a:schemeClr>
                </a:solidFill>
                <a:latin typeface="+mj-lt"/>
                <a:ea typeface="+mj-ea"/>
                <a:cs typeface="+mj-cs"/>
              </a:rPr>
              <a:t>)</a:t>
            </a:r>
            <a:endParaRPr lang="ko-KR" altLang="en-US" sz="2800" spc="-200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chemeClr val="bg2">
                  <a:lumMod val="10000"/>
                </a:schemeClr>
              </a:solidFill>
              <a:latin typeface="+mj-lt"/>
              <a:ea typeface="+mj-ea"/>
              <a:cs typeface="+mj-cs"/>
            </a:endParaRPr>
          </a:p>
        </p:txBody>
      </p:sp>
      <p:grpSp>
        <p:nvGrpSpPr>
          <p:cNvPr id="50" name="그룹 49">
            <a:extLst>
              <a:ext uri="{FF2B5EF4-FFF2-40B4-BE49-F238E27FC236}">
                <a16:creationId xmlns:a16="http://schemas.microsoft.com/office/drawing/2014/main" xmlns="" id="{46141EA5-B9BD-4A0D-A98D-6B6AD35AF2D3}"/>
              </a:ext>
            </a:extLst>
          </p:cNvPr>
          <p:cNvGrpSpPr/>
          <p:nvPr/>
        </p:nvGrpSpPr>
        <p:grpSpPr>
          <a:xfrm>
            <a:off x="6871414" y="2563561"/>
            <a:ext cx="2487168" cy="579810"/>
            <a:chOff x="6985714" y="2972794"/>
            <a:chExt cx="2487168" cy="579810"/>
          </a:xfrm>
          <a:effectLst>
            <a:outerShdw blurRad="63500" dist="38100" dir="5400000" algn="t" rotWithShape="0">
              <a:prstClr val="black">
                <a:alpha val="20000"/>
              </a:prstClr>
            </a:outerShdw>
          </a:effectLst>
        </p:grpSpPr>
        <p:sp>
          <p:nvSpPr>
            <p:cNvPr id="46" name="사각형: 둥근 모서리 45">
              <a:extLst>
                <a:ext uri="{FF2B5EF4-FFF2-40B4-BE49-F238E27FC236}">
                  <a16:creationId xmlns:a16="http://schemas.microsoft.com/office/drawing/2014/main" xmlns="" id="{09C62FEF-BB51-4242-8671-FA582B90DA6B}"/>
                </a:ext>
              </a:extLst>
            </p:cNvPr>
            <p:cNvSpPr/>
            <p:nvPr/>
          </p:nvSpPr>
          <p:spPr>
            <a:xfrm>
              <a:off x="6985714" y="2972794"/>
              <a:ext cx="2487168" cy="579810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chemeClr val="bg1">
                  <a:lumMod val="65000"/>
                </a:schemeClr>
              </a:solidFill>
            </a:ln>
            <a:effectLst>
              <a:outerShdw blurRad="190500" dir="5400000" algn="t" rotWithShape="0">
                <a:prstClr val="black">
                  <a:alpha val="1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dirty="0"/>
            </a:p>
          </p:txBody>
        </p:sp>
        <p:pic>
          <p:nvPicPr>
            <p:cNvPr id="48" name="Picture 4" descr="C:\Users\User\Documents\MOTIE 메신저 받은 파일\에릭슨.jpg">
              <a:extLst>
                <a:ext uri="{FF2B5EF4-FFF2-40B4-BE49-F238E27FC236}">
                  <a16:creationId xmlns:a16="http://schemas.microsoft.com/office/drawing/2014/main" xmlns="" id="{B1859A4E-52D4-4036-AA80-23FADA0883EC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6479" b="21961"/>
            <a:stretch/>
          </p:blipFill>
          <p:spPr bwMode="auto">
            <a:xfrm>
              <a:off x="7177469" y="3047196"/>
              <a:ext cx="2165408" cy="4310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53" name="그룹 52">
            <a:extLst>
              <a:ext uri="{FF2B5EF4-FFF2-40B4-BE49-F238E27FC236}">
                <a16:creationId xmlns:a16="http://schemas.microsoft.com/office/drawing/2014/main" xmlns="" id="{46209BBF-CB21-4800-8F60-D077DFBD7ED9}"/>
              </a:ext>
            </a:extLst>
          </p:cNvPr>
          <p:cNvGrpSpPr/>
          <p:nvPr/>
        </p:nvGrpSpPr>
        <p:grpSpPr>
          <a:xfrm>
            <a:off x="530721" y="3447704"/>
            <a:ext cx="4644220" cy="1091012"/>
            <a:chOff x="525943" y="3857191"/>
            <a:chExt cx="4644220" cy="1091012"/>
          </a:xfrm>
        </p:grpSpPr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xmlns="" id="{8B665E73-F2EF-41AC-85B2-6EB35F6C5386}"/>
                </a:ext>
              </a:extLst>
            </p:cNvPr>
            <p:cNvSpPr txBox="1"/>
            <p:nvPr/>
          </p:nvSpPr>
          <p:spPr>
            <a:xfrm>
              <a:off x="525943" y="3857191"/>
              <a:ext cx="4644220" cy="4154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266700" indent="-266700">
                <a:buBlip>
                  <a:blip r:embed="rId7"/>
                </a:buBlip>
              </a:pPr>
              <a:r>
                <a:rPr lang="en-US" altLang="ko-KR" sz="2100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000B75"/>
                  </a:solidFill>
                  <a:latin typeface="+mj-lt"/>
                  <a:ea typeface="+mj-ea"/>
                  <a:cs typeface="+mj-cs"/>
                </a:rPr>
                <a:t>30</a:t>
              </a:r>
              <a:r>
                <a:rPr lang="ko-KR" altLang="en-US" sz="2100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000B75"/>
                  </a:solidFill>
                  <a:latin typeface="+mj-lt"/>
                  <a:ea typeface="+mj-ea"/>
                  <a:cs typeface="+mj-cs"/>
                </a:rPr>
                <a:t>명의 대응팀을 구성하여 적극적 대응</a:t>
              </a:r>
            </a:p>
          </p:txBody>
        </p:sp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xmlns="" id="{215A2339-2A9A-4EB0-BE3E-C7A4AE72AE55}"/>
                </a:ext>
              </a:extLst>
            </p:cNvPr>
            <p:cNvSpPr txBox="1"/>
            <p:nvPr/>
          </p:nvSpPr>
          <p:spPr>
            <a:xfrm>
              <a:off x="866454" y="4240317"/>
              <a:ext cx="2884123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196850" indent="-196850">
                <a:buFont typeface="맑은 고딕" panose="020B0503020000020004" pitchFamily="50" charset="-127"/>
                <a:buChar char="-"/>
              </a:pPr>
              <a:r>
                <a:rPr lang="ko-KR" altLang="en-US" sz="2000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000B75"/>
                  </a:solidFill>
                  <a:latin typeface="+mj-lt"/>
                  <a:ea typeface="+mj-ea"/>
                  <a:cs typeface="+mj-cs"/>
                </a:rPr>
                <a:t>매일 피해 현황 체크</a:t>
              </a:r>
              <a:endParaRPr lang="en-US" altLang="ko-KR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endParaRPr>
            </a:p>
            <a:p>
              <a:pPr marL="196850" indent="-196850">
                <a:buFont typeface="맑은 고딕" panose="020B0503020000020004" pitchFamily="50" charset="-127"/>
                <a:buChar char="-"/>
              </a:pPr>
              <a:r>
                <a:rPr lang="ko-KR" altLang="en-US" sz="2000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000B75"/>
                  </a:solidFill>
                  <a:latin typeface="+mj-lt"/>
                  <a:ea typeface="+mj-ea"/>
                  <a:cs typeface="+mj-cs"/>
                </a:rPr>
                <a:t>공급망 다변화 전략 시행</a:t>
              </a:r>
            </a:p>
          </p:txBody>
        </p:sp>
      </p:grpSp>
      <p:sp>
        <p:nvSpPr>
          <p:cNvPr id="55" name="TextBox 54">
            <a:extLst>
              <a:ext uri="{FF2B5EF4-FFF2-40B4-BE49-F238E27FC236}">
                <a16:creationId xmlns:a16="http://schemas.microsoft.com/office/drawing/2014/main" xmlns="" id="{E571DC23-A27F-49F3-980D-2BB31B1E8F42}"/>
              </a:ext>
            </a:extLst>
          </p:cNvPr>
          <p:cNvSpPr txBox="1"/>
          <p:nvPr/>
        </p:nvSpPr>
        <p:spPr>
          <a:xfrm>
            <a:off x="530721" y="4648978"/>
            <a:ext cx="4453463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66700" indent="-266700">
              <a:buBlip>
                <a:blip r:embed="rId7"/>
              </a:buBlip>
            </a:pPr>
            <a:r>
              <a:rPr lang="ko-KR" altLang="en-US" sz="21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비상 조달을 통한 지속적인 제품 생산</a:t>
            </a:r>
          </a:p>
        </p:txBody>
      </p:sp>
      <p:grpSp>
        <p:nvGrpSpPr>
          <p:cNvPr id="60" name="그룹 59">
            <a:extLst>
              <a:ext uri="{FF2B5EF4-FFF2-40B4-BE49-F238E27FC236}">
                <a16:creationId xmlns:a16="http://schemas.microsoft.com/office/drawing/2014/main" xmlns="" id="{241C117F-8B67-4FF7-BAA7-2E0D94B0D74F}"/>
              </a:ext>
            </a:extLst>
          </p:cNvPr>
          <p:cNvGrpSpPr/>
          <p:nvPr/>
        </p:nvGrpSpPr>
        <p:grpSpPr>
          <a:xfrm>
            <a:off x="5594706" y="4050960"/>
            <a:ext cx="850656" cy="1116256"/>
            <a:chOff x="5613758" y="4438180"/>
            <a:chExt cx="850656" cy="1116256"/>
          </a:xfrm>
        </p:grpSpPr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xmlns="" id="{003795F3-56AE-49A9-977F-121F2BE39F3E}"/>
                </a:ext>
              </a:extLst>
            </p:cNvPr>
            <p:cNvSpPr txBox="1"/>
            <p:nvPr/>
          </p:nvSpPr>
          <p:spPr>
            <a:xfrm>
              <a:off x="5613758" y="4438180"/>
              <a:ext cx="572593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4800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CFCFCF"/>
                  </a:solidFill>
                  <a:latin typeface="+mj-lt"/>
                  <a:ea typeface="+mj-ea"/>
                  <a:cs typeface="+mj-cs"/>
                </a:rPr>
                <a:t>V</a:t>
              </a:r>
              <a:endParaRPr lang="ko-KR" altLang="en-US" sz="48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CFCFCF"/>
                </a:solidFill>
                <a:latin typeface="+mj-lt"/>
                <a:ea typeface="+mj-ea"/>
                <a:cs typeface="+mj-cs"/>
              </a:endParaRPr>
            </a:p>
          </p:txBody>
        </p:sp>
        <p:sp>
          <p:nvSpPr>
            <p:cNvPr id="59" name="TextBox 58">
              <a:extLst>
                <a:ext uri="{FF2B5EF4-FFF2-40B4-BE49-F238E27FC236}">
                  <a16:creationId xmlns:a16="http://schemas.microsoft.com/office/drawing/2014/main" xmlns="" id="{6DC17646-2C68-4B68-A7F9-E593E038B430}"/>
                </a:ext>
              </a:extLst>
            </p:cNvPr>
            <p:cNvSpPr txBox="1"/>
            <p:nvPr/>
          </p:nvSpPr>
          <p:spPr>
            <a:xfrm>
              <a:off x="5957544" y="4723439"/>
              <a:ext cx="506870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4800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E8E9ED"/>
                  </a:solidFill>
                  <a:latin typeface="+mj-lt"/>
                  <a:ea typeface="+mj-ea"/>
                  <a:cs typeface="+mj-cs"/>
                </a:rPr>
                <a:t>S</a:t>
              </a:r>
              <a:endParaRPr lang="ko-KR" altLang="en-US" sz="48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E8E9ED"/>
                </a:solidFill>
                <a:latin typeface="+mj-lt"/>
                <a:ea typeface="+mj-ea"/>
                <a:cs typeface="+mj-cs"/>
              </a:endParaRPr>
            </a:p>
          </p:txBody>
        </p:sp>
      </p:grpSp>
      <p:grpSp>
        <p:nvGrpSpPr>
          <p:cNvPr id="69" name="그룹 68">
            <a:extLst>
              <a:ext uri="{FF2B5EF4-FFF2-40B4-BE49-F238E27FC236}">
                <a16:creationId xmlns:a16="http://schemas.microsoft.com/office/drawing/2014/main" xmlns="" id="{FDAB98B0-0531-4184-A3C8-3EFE4A958166}"/>
              </a:ext>
            </a:extLst>
          </p:cNvPr>
          <p:cNvGrpSpPr/>
          <p:nvPr/>
        </p:nvGrpSpPr>
        <p:grpSpPr>
          <a:xfrm>
            <a:off x="479723" y="5420086"/>
            <a:ext cx="5289629" cy="984966"/>
            <a:chOff x="479723" y="5698671"/>
            <a:chExt cx="5289629" cy="984966"/>
          </a:xfrm>
        </p:grpSpPr>
        <p:sp>
          <p:nvSpPr>
            <p:cNvPr id="61" name="직사각형 60">
              <a:extLst>
                <a:ext uri="{FF2B5EF4-FFF2-40B4-BE49-F238E27FC236}">
                  <a16:creationId xmlns:a16="http://schemas.microsoft.com/office/drawing/2014/main" xmlns="" id="{DCAD88AC-75B5-4AF8-B74E-6469A5C0EAD1}"/>
                </a:ext>
              </a:extLst>
            </p:cNvPr>
            <p:cNvSpPr/>
            <p:nvPr/>
          </p:nvSpPr>
          <p:spPr>
            <a:xfrm>
              <a:off x="479724" y="5698671"/>
              <a:ext cx="5289628" cy="984966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065DC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100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000B75"/>
                  </a:solidFill>
                  <a:latin typeface="+mj-lt"/>
                  <a:ea typeface="+mj-ea"/>
                  <a:cs typeface="+mj-cs"/>
                </a:rPr>
                <a:t>이익 </a:t>
              </a:r>
              <a:r>
                <a:rPr lang="en-US" altLang="ko-KR" sz="2100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000B75"/>
                  </a:solidFill>
                  <a:latin typeface="+mj-lt"/>
                  <a:ea typeface="+mj-ea"/>
                  <a:cs typeface="+mj-cs"/>
                </a:rPr>
                <a:t>42% </a:t>
              </a:r>
              <a:r>
                <a:rPr lang="ko-KR" altLang="en-US" sz="2100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000B75"/>
                  </a:solidFill>
                  <a:latin typeface="+mj-lt"/>
                  <a:ea typeface="+mj-ea"/>
                  <a:cs typeface="+mj-cs"/>
                </a:rPr>
                <a:t>증가</a:t>
              </a:r>
              <a:r>
                <a:rPr lang="en-US" altLang="ko-KR" sz="2100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000B75"/>
                  </a:solidFill>
                  <a:latin typeface="+mj-lt"/>
                  <a:ea typeface="+mj-ea"/>
                  <a:cs typeface="+mj-cs"/>
                </a:rPr>
                <a:t>, </a:t>
              </a:r>
              <a:r>
                <a:rPr lang="ko-KR" altLang="en-US" sz="2100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000B75"/>
                  </a:solidFill>
                  <a:latin typeface="+mj-lt"/>
                  <a:ea typeface="+mj-ea"/>
                  <a:cs typeface="+mj-cs"/>
                </a:rPr>
                <a:t>점유율 </a:t>
              </a:r>
              <a:r>
                <a:rPr lang="en-US" altLang="ko-KR" sz="2100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000B75"/>
                  </a:solidFill>
                  <a:latin typeface="+mj-lt"/>
                  <a:ea typeface="+mj-ea"/>
                  <a:cs typeface="+mj-cs"/>
                </a:rPr>
                <a:t>3% </a:t>
              </a:r>
              <a:r>
                <a:rPr lang="ko-KR" altLang="en-US" sz="2100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000B75"/>
                  </a:solidFill>
                  <a:latin typeface="+mj-lt"/>
                  <a:ea typeface="+mj-ea"/>
                  <a:cs typeface="+mj-cs"/>
                </a:rPr>
                <a:t>증가</a:t>
              </a:r>
              <a:br>
                <a:rPr lang="ko-KR" altLang="en-US" sz="2100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000B75"/>
                  </a:solidFill>
                  <a:latin typeface="+mj-lt"/>
                  <a:ea typeface="+mj-ea"/>
                  <a:cs typeface="+mj-cs"/>
                </a:rPr>
              </a:br>
              <a:r>
                <a:rPr lang="ko-KR" altLang="en-US" sz="2400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00B0F0"/>
                  </a:solidFill>
                  <a:latin typeface="+mj-lt"/>
                  <a:ea typeface="+mj-ea"/>
                  <a:cs typeface="+mj-cs"/>
                </a:rPr>
                <a:t>시장 점유율 </a:t>
              </a:r>
              <a:r>
                <a:rPr lang="en-US" altLang="ko-KR" sz="2400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00B0F0"/>
                  </a:solidFill>
                  <a:latin typeface="+mj-lt"/>
                  <a:ea typeface="+mj-ea"/>
                  <a:cs typeface="+mj-cs"/>
                </a:rPr>
                <a:t>1</a:t>
              </a:r>
              <a:r>
                <a:rPr lang="ko-KR" altLang="en-US" sz="2400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00B0F0"/>
                  </a:solidFill>
                  <a:latin typeface="+mj-lt"/>
                  <a:ea typeface="+mj-ea"/>
                  <a:cs typeface="+mj-cs"/>
                </a:rPr>
                <a:t>위 유지</a:t>
              </a:r>
              <a:endParaRPr lang="ko-KR" altLang="en-US" sz="21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B0F0"/>
                </a:solidFill>
                <a:latin typeface="+mj-lt"/>
                <a:ea typeface="+mj-ea"/>
                <a:cs typeface="+mj-cs"/>
              </a:endParaRPr>
            </a:p>
          </p:txBody>
        </p:sp>
        <p:cxnSp>
          <p:nvCxnSpPr>
            <p:cNvPr id="66" name="직선 연결선 65">
              <a:extLst>
                <a:ext uri="{FF2B5EF4-FFF2-40B4-BE49-F238E27FC236}">
                  <a16:creationId xmlns:a16="http://schemas.microsoft.com/office/drawing/2014/main" xmlns="" id="{EDA3A3B4-D5C8-4590-9CDF-EB7439DD0B3E}"/>
                </a:ext>
              </a:extLst>
            </p:cNvPr>
            <p:cNvCxnSpPr>
              <a:cxnSpLocks/>
            </p:cNvCxnSpPr>
            <p:nvPr/>
          </p:nvCxnSpPr>
          <p:spPr>
            <a:xfrm>
              <a:off x="479723" y="5700702"/>
              <a:ext cx="221317" cy="212418"/>
            </a:xfrm>
            <a:prstGeom prst="line">
              <a:avLst/>
            </a:prstGeom>
            <a:solidFill>
              <a:schemeClr val="bg1"/>
            </a:solidFill>
            <a:ln w="38100">
              <a:solidFill>
                <a:srgbClr val="065DC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grpSp>
        <p:nvGrpSpPr>
          <p:cNvPr id="70" name="그룹 69">
            <a:extLst>
              <a:ext uri="{FF2B5EF4-FFF2-40B4-BE49-F238E27FC236}">
                <a16:creationId xmlns:a16="http://schemas.microsoft.com/office/drawing/2014/main" xmlns="" id="{F778F803-B904-4297-89FB-FC698AE503BB}"/>
              </a:ext>
            </a:extLst>
          </p:cNvPr>
          <p:cNvGrpSpPr/>
          <p:nvPr/>
        </p:nvGrpSpPr>
        <p:grpSpPr>
          <a:xfrm>
            <a:off x="6590238" y="5420086"/>
            <a:ext cx="5289629" cy="984966"/>
            <a:chOff x="479723" y="5698671"/>
            <a:chExt cx="5289629" cy="984966"/>
          </a:xfrm>
        </p:grpSpPr>
        <p:sp>
          <p:nvSpPr>
            <p:cNvPr id="71" name="직사각형 70">
              <a:extLst>
                <a:ext uri="{FF2B5EF4-FFF2-40B4-BE49-F238E27FC236}">
                  <a16:creationId xmlns:a16="http://schemas.microsoft.com/office/drawing/2014/main" xmlns="" id="{AEFAB637-A345-4DD4-B00C-B8A685682790}"/>
                </a:ext>
              </a:extLst>
            </p:cNvPr>
            <p:cNvSpPr/>
            <p:nvPr/>
          </p:nvSpPr>
          <p:spPr>
            <a:xfrm>
              <a:off x="479724" y="5698671"/>
              <a:ext cx="5289628" cy="984966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100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>
                      <a:lumMod val="50000"/>
                    </a:schemeClr>
                  </a:solidFill>
                  <a:latin typeface="+mj-lt"/>
                  <a:ea typeface="+mj-ea"/>
                  <a:cs typeface="+mj-cs"/>
                </a:rPr>
                <a:t>23</a:t>
              </a:r>
              <a:r>
                <a:rPr lang="ko-KR" altLang="en-US" sz="2100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>
                      <a:lumMod val="50000"/>
                    </a:schemeClr>
                  </a:solidFill>
                  <a:latin typeface="+mj-lt"/>
                  <a:ea typeface="+mj-ea"/>
                  <a:cs typeface="+mj-cs"/>
                </a:rPr>
                <a:t>억</a:t>
              </a:r>
              <a:r>
                <a:rPr lang="en-US" altLang="ko-KR" sz="2100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>
                      <a:lumMod val="50000"/>
                    </a:schemeClr>
                  </a:solidFill>
                  <a:latin typeface="+mj-lt"/>
                  <a:ea typeface="+mj-ea"/>
                  <a:cs typeface="+mj-cs"/>
                </a:rPr>
                <a:t>40</a:t>
              </a:r>
              <a:r>
                <a:rPr lang="ko-KR" altLang="en-US" sz="2100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>
                      <a:lumMod val="50000"/>
                    </a:schemeClr>
                  </a:solidFill>
                  <a:latin typeface="+mj-lt"/>
                  <a:ea typeface="+mj-ea"/>
                  <a:cs typeface="+mj-cs"/>
                </a:rPr>
                <a:t>만 불 손해</a:t>
              </a:r>
              <a:r>
                <a:rPr lang="en-US" altLang="ko-KR" sz="2100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>
                      <a:lumMod val="50000"/>
                    </a:schemeClr>
                  </a:solidFill>
                  <a:latin typeface="+mj-lt"/>
                  <a:ea typeface="+mj-ea"/>
                  <a:cs typeface="+mj-cs"/>
                </a:rPr>
                <a:t>, </a:t>
              </a:r>
              <a:r>
                <a:rPr lang="ko-KR" altLang="en-US" sz="2100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>
                      <a:lumMod val="50000"/>
                    </a:schemeClr>
                  </a:solidFill>
                  <a:latin typeface="+mj-lt"/>
                  <a:ea typeface="+mj-ea"/>
                  <a:cs typeface="+mj-cs"/>
                </a:rPr>
                <a:t>점유율 </a:t>
              </a:r>
              <a:r>
                <a:rPr lang="en-US" altLang="ko-KR" sz="2100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>
                      <a:lumMod val="50000"/>
                    </a:schemeClr>
                  </a:solidFill>
                  <a:latin typeface="+mj-lt"/>
                  <a:ea typeface="+mj-ea"/>
                  <a:cs typeface="+mj-cs"/>
                </a:rPr>
                <a:t>3% </a:t>
              </a:r>
              <a:r>
                <a:rPr lang="ko-KR" altLang="en-US" sz="2100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>
                      <a:lumMod val="50000"/>
                    </a:schemeClr>
                  </a:solidFill>
                  <a:latin typeface="+mj-lt"/>
                  <a:ea typeface="+mj-ea"/>
                  <a:cs typeface="+mj-cs"/>
                </a:rPr>
                <a:t>감소</a:t>
              </a:r>
            </a:p>
            <a:p>
              <a:pPr algn="ctr"/>
              <a:r>
                <a:rPr lang="ko-KR" altLang="en-US" sz="2400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E26714"/>
                  </a:solidFill>
                  <a:latin typeface="+mj-lt"/>
                  <a:ea typeface="+mj-ea"/>
                  <a:cs typeface="+mj-cs"/>
                </a:rPr>
                <a:t>휴대폰 사업 중단</a:t>
              </a:r>
              <a:endParaRPr lang="ko-KR" altLang="en-US" sz="21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E26714"/>
                </a:solidFill>
                <a:latin typeface="+mj-lt"/>
                <a:ea typeface="+mj-ea"/>
                <a:cs typeface="+mj-cs"/>
              </a:endParaRPr>
            </a:p>
          </p:txBody>
        </p:sp>
        <p:cxnSp>
          <p:nvCxnSpPr>
            <p:cNvPr id="72" name="직선 연결선 71">
              <a:extLst>
                <a:ext uri="{FF2B5EF4-FFF2-40B4-BE49-F238E27FC236}">
                  <a16:creationId xmlns:a16="http://schemas.microsoft.com/office/drawing/2014/main" xmlns="" id="{17A7D8B5-0906-4317-A249-0FCFD2FFB5BA}"/>
                </a:ext>
              </a:extLst>
            </p:cNvPr>
            <p:cNvCxnSpPr>
              <a:cxnSpLocks/>
            </p:cNvCxnSpPr>
            <p:nvPr/>
          </p:nvCxnSpPr>
          <p:spPr>
            <a:xfrm>
              <a:off x="479723" y="5700702"/>
              <a:ext cx="221317" cy="212418"/>
            </a:xfrm>
            <a:prstGeom prst="line">
              <a:avLst/>
            </a:prstGeom>
            <a:solidFill>
              <a:schemeClr val="bg1"/>
            </a:solidFill>
            <a:ln w="3810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grpSp>
        <p:nvGrpSpPr>
          <p:cNvPr id="74" name="그룹 73">
            <a:extLst>
              <a:ext uri="{FF2B5EF4-FFF2-40B4-BE49-F238E27FC236}">
                <a16:creationId xmlns:a16="http://schemas.microsoft.com/office/drawing/2014/main" xmlns="" id="{572B4276-94AE-400A-8DF7-535C3C34FA0D}"/>
              </a:ext>
            </a:extLst>
          </p:cNvPr>
          <p:cNvGrpSpPr/>
          <p:nvPr/>
        </p:nvGrpSpPr>
        <p:grpSpPr>
          <a:xfrm>
            <a:off x="6815407" y="3447704"/>
            <a:ext cx="3661580" cy="1091012"/>
            <a:chOff x="525943" y="3857191"/>
            <a:chExt cx="3661580" cy="1091012"/>
          </a:xfrm>
        </p:grpSpPr>
        <p:sp>
          <p:nvSpPr>
            <p:cNvPr id="75" name="TextBox 74">
              <a:extLst>
                <a:ext uri="{FF2B5EF4-FFF2-40B4-BE49-F238E27FC236}">
                  <a16:creationId xmlns:a16="http://schemas.microsoft.com/office/drawing/2014/main" xmlns="" id="{D3CE1F0F-BF01-4965-B8DC-1723C4FEC87B}"/>
                </a:ext>
              </a:extLst>
            </p:cNvPr>
            <p:cNvSpPr txBox="1"/>
            <p:nvPr/>
          </p:nvSpPr>
          <p:spPr>
            <a:xfrm>
              <a:off x="525943" y="3857191"/>
              <a:ext cx="3661580" cy="4154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342900" indent="-342900">
                <a:buBlip>
                  <a:blip r:embed="rId8"/>
                </a:buBlip>
              </a:pPr>
              <a:r>
                <a:rPr lang="ko-KR" altLang="en-US" sz="2100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+mj-lt"/>
                  <a:ea typeface="+mj-ea"/>
                  <a:cs typeface="+mj-cs"/>
                </a:rPr>
                <a:t>위기대응 조치를 취하지 않음</a:t>
              </a:r>
            </a:p>
          </p:txBody>
        </p:sp>
        <p:sp>
          <p:nvSpPr>
            <p:cNvPr id="76" name="TextBox 75">
              <a:extLst>
                <a:ext uri="{FF2B5EF4-FFF2-40B4-BE49-F238E27FC236}">
                  <a16:creationId xmlns:a16="http://schemas.microsoft.com/office/drawing/2014/main" xmlns="" id="{8A362470-FB41-47A2-BF7F-59D471362FD9}"/>
                </a:ext>
              </a:extLst>
            </p:cNvPr>
            <p:cNvSpPr txBox="1"/>
            <p:nvPr/>
          </p:nvSpPr>
          <p:spPr>
            <a:xfrm>
              <a:off x="866454" y="4240317"/>
              <a:ext cx="2820003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196850" indent="-196850">
                <a:buFont typeface="맑은 고딕" panose="020B0503020000020004" pitchFamily="50" charset="-127"/>
                <a:buChar char="-"/>
              </a:pPr>
              <a:r>
                <a:rPr lang="ko-KR" altLang="en-US" sz="2000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+mj-lt"/>
                  <a:ea typeface="+mj-ea"/>
                  <a:cs typeface="+mj-cs"/>
                </a:rPr>
                <a:t>엔지니어의 보고 불이행</a:t>
              </a:r>
              <a:endParaRPr lang="en-US" altLang="ko-KR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endParaRPr>
            </a:p>
            <a:p>
              <a:pPr marL="196850" indent="-196850">
                <a:buFont typeface="맑은 고딕" panose="020B0503020000020004" pitchFamily="50" charset="-127"/>
                <a:buChar char="-"/>
              </a:pPr>
              <a:r>
                <a:rPr lang="ko-KR" altLang="en-US" sz="2000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+mj-lt"/>
                  <a:ea typeface="+mj-ea"/>
                  <a:cs typeface="+mj-cs"/>
                </a:rPr>
                <a:t>막대한 생산 차질 발생</a:t>
              </a:r>
            </a:p>
          </p:txBody>
        </p:sp>
      </p:grpSp>
      <p:sp>
        <p:nvSpPr>
          <p:cNvPr id="77" name="TextBox 76">
            <a:extLst>
              <a:ext uri="{FF2B5EF4-FFF2-40B4-BE49-F238E27FC236}">
                <a16:creationId xmlns:a16="http://schemas.microsoft.com/office/drawing/2014/main" xmlns="" id="{247BFF02-DC47-41DF-8697-B4B50C28053D}"/>
              </a:ext>
            </a:extLst>
          </p:cNvPr>
          <p:cNvSpPr txBox="1"/>
          <p:nvPr/>
        </p:nvSpPr>
        <p:spPr>
          <a:xfrm>
            <a:off x="6815407" y="4648978"/>
            <a:ext cx="4575291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Blip>
                <a:blip r:embed="rId8"/>
              </a:buBlip>
            </a:pPr>
            <a:r>
              <a:rPr lang="ko-KR" altLang="en-US" sz="2100" b="1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rPr>
              <a:t>대규</a:t>
            </a:r>
            <a:r>
              <a:rPr lang="ko-KR" altLang="en-US" sz="21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rPr>
              <a:t>모</a:t>
            </a:r>
            <a:r>
              <a:rPr lang="ko-KR" altLang="en-US" sz="2100" b="1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ko-KR" altLang="en-US" sz="21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rPr>
              <a:t>생산 차질</a:t>
            </a:r>
            <a:r>
              <a:rPr lang="en-US" altLang="ko-KR" sz="21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rPr>
              <a:t>, </a:t>
            </a:r>
            <a:r>
              <a:rPr lang="ko-KR" altLang="en-US" sz="21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rPr>
              <a:t>신제품 출시 불가능</a:t>
            </a:r>
          </a:p>
        </p:txBody>
      </p:sp>
      <p:cxnSp>
        <p:nvCxnSpPr>
          <p:cNvPr id="102" name="직선 연결선 101">
            <a:extLst>
              <a:ext uri="{FF2B5EF4-FFF2-40B4-BE49-F238E27FC236}">
                <a16:creationId xmlns:a16="http://schemas.microsoft.com/office/drawing/2014/main" xmlns="" id="{FFFE4B0D-F3FD-46D6-A506-88C65EE215F7}"/>
              </a:ext>
            </a:extLst>
          </p:cNvPr>
          <p:cNvCxnSpPr>
            <a:cxnSpLocks/>
          </p:cNvCxnSpPr>
          <p:nvPr/>
        </p:nvCxnSpPr>
        <p:spPr>
          <a:xfrm>
            <a:off x="3305175" y="3283865"/>
            <a:ext cx="1774155" cy="0"/>
          </a:xfrm>
          <a:prstGeom prst="line">
            <a:avLst/>
          </a:prstGeom>
          <a:ln w="9525">
            <a:solidFill>
              <a:srgbClr val="065DC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직선 연결선 104">
            <a:extLst>
              <a:ext uri="{FF2B5EF4-FFF2-40B4-BE49-F238E27FC236}">
                <a16:creationId xmlns:a16="http://schemas.microsoft.com/office/drawing/2014/main" xmlns="" id="{7322C0E9-0718-410F-B3C3-262377E676AA}"/>
              </a:ext>
            </a:extLst>
          </p:cNvPr>
          <p:cNvCxnSpPr>
            <a:cxnSpLocks/>
          </p:cNvCxnSpPr>
          <p:nvPr/>
        </p:nvCxnSpPr>
        <p:spPr>
          <a:xfrm>
            <a:off x="9539286" y="3283865"/>
            <a:ext cx="1774155" cy="0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42264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8" name="그림 157" descr="Untitled-2 copy.png">
            <a:extLst>
              <a:ext uri="{FF2B5EF4-FFF2-40B4-BE49-F238E27FC236}">
                <a16:creationId xmlns:a16="http://schemas.microsoft.com/office/drawing/2014/main" xmlns="" id="{CCF37A75-2B11-4ED7-BD2E-CB5F7637625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40000"/>
                    </a14:imgEffect>
                  </a14:imgLayer>
                </a14:imgProps>
              </a:ext>
            </a:extLst>
          </a:blip>
          <a:srcRect t="54427"/>
          <a:stretch>
            <a:fillRect/>
          </a:stretch>
        </p:blipFill>
        <p:spPr>
          <a:xfrm>
            <a:off x="7862905" y="3065976"/>
            <a:ext cx="1061633" cy="1300374"/>
          </a:xfrm>
          <a:prstGeom prst="rect">
            <a:avLst/>
          </a:prstGeom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xmlns="" id="{5294A74A-5941-41F5-B6CD-D18949DB39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5954" y="444116"/>
            <a:ext cx="2222083" cy="480131"/>
          </a:xfrm>
        </p:spPr>
        <p:txBody>
          <a:bodyPr/>
          <a:lstStyle/>
          <a:p>
            <a:r>
              <a:rPr lang="en-US" altLang="ko-KR" dirty="0" smtClean="0"/>
              <a:t>BCP</a:t>
            </a:r>
            <a:r>
              <a:rPr lang="ko-KR" altLang="en-US" dirty="0" smtClean="0"/>
              <a:t>의 </a:t>
            </a:r>
            <a:r>
              <a:rPr lang="ko-KR" altLang="en-US" dirty="0"/>
              <a:t>필요성</a:t>
            </a:r>
            <a:endParaRPr lang="en-US" altLang="ko-KR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0F3F2A45-1023-4128-A426-BEAD7560EA63}"/>
              </a:ext>
            </a:extLst>
          </p:cNvPr>
          <p:cNvSpPr txBox="1"/>
          <p:nvPr/>
        </p:nvSpPr>
        <p:spPr>
          <a:xfrm>
            <a:off x="170973" y="274031"/>
            <a:ext cx="78739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4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bg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0</a:t>
            </a:r>
            <a:r>
              <a:rPr lang="en-US" altLang="ko-KR" sz="4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3</a:t>
            </a:r>
            <a:endParaRPr lang="ko-KR" altLang="en-US" sz="4400" b="1" spc="-200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rgbClr val="000B75"/>
              </a:solidFill>
              <a:latin typeface="+mj-lt"/>
              <a:ea typeface="+mj-ea"/>
              <a:cs typeface="+mj-cs"/>
            </a:endParaRPr>
          </a:p>
        </p:txBody>
      </p:sp>
      <p:grpSp>
        <p:nvGrpSpPr>
          <p:cNvPr id="42" name="그룹 41">
            <a:extLst>
              <a:ext uri="{FF2B5EF4-FFF2-40B4-BE49-F238E27FC236}">
                <a16:creationId xmlns:a16="http://schemas.microsoft.com/office/drawing/2014/main" xmlns="" id="{8A91A566-6A5D-492A-A68C-808C8C1B95CF}"/>
              </a:ext>
            </a:extLst>
          </p:cNvPr>
          <p:cNvGrpSpPr/>
          <p:nvPr/>
        </p:nvGrpSpPr>
        <p:grpSpPr>
          <a:xfrm>
            <a:off x="315132" y="1307582"/>
            <a:ext cx="4868640" cy="1018227"/>
            <a:chOff x="315132" y="1307582"/>
            <a:chExt cx="4868640" cy="1018227"/>
          </a:xfrm>
        </p:grpSpPr>
        <p:sp>
          <p:nvSpPr>
            <p:cNvPr id="41" name="직사각형 40">
              <a:extLst>
                <a:ext uri="{FF2B5EF4-FFF2-40B4-BE49-F238E27FC236}">
                  <a16:creationId xmlns:a16="http://schemas.microsoft.com/office/drawing/2014/main" xmlns="" id="{9F82DDF3-1386-4B4C-BB67-1BA7F1EE6A7B}"/>
                </a:ext>
              </a:extLst>
            </p:cNvPr>
            <p:cNvSpPr/>
            <p:nvPr/>
          </p:nvSpPr>
          <p:spPr>
            <a:xfrm>
              <a:off x="2250616" y="1829899"/>
              <a:ext cx="2511884" cy="480131"/>
            </a:xfrm>
            <a:prstGeom prst="rect">
              <a:avLst/>
            </a:prstGeom>
            <a:solidFill>
              <a:srgbClr val="065DC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xmlns="" id="{45ED7C72-4FD6-48BF-A6C5-3CB2FBA7E75F}"/>
                </a:ext>
              </a:extLst>
            </p:cNvPr>
            <p:cNvSpPr/>
            <p:nvPr/>
          </p:nvSpPr>
          <p:spPr>
            <a:xfrm>
              <a:off x="315132" y="1307582"/>
              <a:ext cx="4868640" cy="101822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spcAft>
                  <a:spcPts val="500"/>
                </a:spcAft>
                <a:defRPr/>
              </a:pPr>
              <a:r>
                <a:rPr lang="en-US" altLang="ko-KR" sz="2800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+mj-lt"/>
                  <a:ea typeface="+mj-ea"/>
                  <a:cs typeface="+mj-cs"/>
                </a:rPr>
                <a:t>2011 </a:t>
              </a:r>
              <a:r>
                <a:rPr lang="ko-KR" altLang="en-US" sz="2800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+mj-lt"/>
                  <a:ea typeface="+mj-ea"/>
                  <a:cs typeface="+mj-cs"/>
                </a:rPr>
                <a:t>동일본 </a:t>
              </a:r>
              <a:r>
                <a:rPr lang="ko-KR" altLang="en-US" sz="2800" b="1" spc="-200" dirty="0" smtClean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+mj-lt"/>
                  <a:ea typeface="+mj-ea"/>
                  <a:cs typeface="+mj-cs"/>
                </a:rPr>
                <a:t>지진해일</a:t>
              </a:r>
              <a:r>
                <a:rPr lang="en-US" altLang="ko-KR" sz="2800" b="1" spc="-200" dirty="0" smtClean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+mj-lt"/>
                  <a:ea typeface="+mj-ea"/>
                  <a:cs typeface="+mj-cs"/>
                </a:rPr>
                <a:t>(</a:t>
              </a:r>
              <a:r>
                <a:rPr lang="ko-KR" altLang="en-US" sz="2400" b="1" spc="-200" dirty="0" err="1" smtClean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+mj-lt"/>
                  <a:ea typeface="+mj-ea"/>
                  <a:cs typeface="+mj-cs"/>
                </a:rPr>
                <a:t>쓰나미</a:t>
              </a:r>
              <a:r>
                <a:rPr lang="en-US" altLang="ko-KR" sz="2400" b="1" spc="-200" dirty="0" smtClean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+mj-lt"/>
                  <a:ea typeface="+mj-ea"/>
                  <a:cs typeface="+mj-cs"/>
                </a:rPr>
                <a:t>)</a:t>
              </a:r>
              <a:r>
                <a:rPr lang="ko-KR" altLang="en-US" sz="2400" b="1" spc="-200" dirty="0" smtClean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+mj-lt"/>
                  <a:ea typeface="+mj-ea"/>
                  <a:cs typeface="+mj-cs"/>
                </a:rPr>
                <a:t>로</a:t>
              </a:r>
              <a:endParaRPr lang="en-US" altLang="ko-KR" sz="2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endParaRPr>
            </a:p>
            <a:p>
              <a:pPr algn="ctr">
                <a:spcAft>
                  <a:spcPts val="500"/>
                </a:spcAft>
                <a:defRPr/>
              </a:pPr>
              <a:r>
                <a:rPr lang="en-US" altLang="ko-KR" sz="2400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+mj-lt"/>
                  <a:ea typeface="+mj-ea"/>
                  <a:cs typeface="+mj-cs"/>
                </a:rPr>
                <a:t>6</a:t>
              </a:r>
              <a:r>
                <a:rPr lang="ko-KR" altLang="en-US" sz="2400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+mj-lt"/>
                  <a:ea typeface="+mj-ea"/>
                  <a:cs typeface="+mj-cs"/>
                </a:rPr>
                <a:t>개월 동안  </a:t>
              </a:r>
              <a:r>
                <a:rPr lang="en-US" altLang="ko-KR" sz="2800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+mj-lt"/>
                  <a:ea typeface="+mj-ea"/>
                  <a:cs typeface="+mj-cs"/>
                </a:rPr>
                <a:t>337</a:t>
              </a:r>
              <a:r>
                <a:rPr lang="ko-KR" altLang="en-US" sz="2800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+mj-lt"/>
                  <a:ea typeface="+mj-ea"/>
                  <a:cs typeface="+mj-cs"/>
                </a:rPr>
                <a:t>개 기업 도산</a:t>
              </a:r>
            </a:p>
          </p:txBody>
        </p:sp>
      </p:grpSp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xmlns="" id="{6B54FF3D-A1ED-4ABD-9ECC-3B879365AFB3}"/>
              </a:ext>
            </a:extLst>
          </p:cNvPr>
          <p:cNvCxnSpPr>
            <a:cxnSpLocks/>
          </p:cNvCxnSpPr>
          <p:nvPr/>
        </p:nvCxnSpPr>
        <p:spPr>
          <a:xfrm>
            <a:off x="2480938" y="2530928"/>
            <a:ext cx="537029" cy="0"/>
          </a:xfrm>
          <a:prstGeom prst="line">
            <a:avLst/>
          </a:prstGeom>
          <a:ln w="69850" cap="rnd">
            <a:solidFill>
              <a:schemeClr val="tx2">
                <a:lumMod val="40000"/>
                <a:lumOff val="60000"/>
              </a:schemeClr>
            </a:solidFill>
            <a:prstDash val="sysDot"/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7" name="직선 연결선 146">
            <a:extLst>
              <a:ext uri="{FF2B5EF4-FFF2-40B4-BE49-F238E27FC236}">
                <a16:creationId xmlns:a16="http://schemas.microsoft.com/office/drawing/2014/main" xmlns="" id="{D9700B91-5A25-4E8C-972C-635DC740ACE5}"/>
              </a:ext>
            </a:extLst>
          </p:cNvPr>
          <p:cNvCxnSpPr>
            <a:cxnSpLocks/>
          </p:cNvCxnSpPr>
          <p:nvPr/>
        </p:nvCxnSpPr>
        <p:spPr>
          <a:xfrm>
            <a:off x="5626100" y="-306181"/>
            <a:ext cx="6553200" cy="0"/>
          </a:xfrm>
          <a:prstGeom prst="line">
            <a:avLst/>
          </a:prstGeom>
          <a:ln w="12700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사각형: 둥근 모서리 35">
            <a:extLst>
              <a:ext uri="{FF2B5EF4-FFF2-40B4-BE49-F238E27FC236}">
                <a16:creationId xmlns:a16="http://schemas.microsoft.com/office/drawing/2014/main" xmlns="" id="{3603E5EF-E587-472A-80EF-7FB6B544EDBE}"/>
              </a:ext>
            </a:extLst>
          </p:cNvPr>
          <p:cNvSpPr/>
          <p:nvPr/>
        </p:nvSpPr>
        <p:spPr>
          <a:xfrm>
            <a:off x="5331631" y="1228725"/>
            <a:ext cx="6225608" cy="2457450"/>
          </a:xfrm>
          <a:prstGeom prst="roundRect">
            <a:avLst>
              <a:gd name="adj" fmla="val 4225"/>
            </a:avLst>
          </a:prstGeom>
          <a:solidFill>
            <a:schemeClr val="bg1"/>
          </a:solidFill>
          <a:ln w="15875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/>
              <a:t>5</a:t>
            </a:r>
            <a:endParaRPr lang="ko-KR" altLang="en-US" dirty="0"/>
          </a:p>
        </p:txBody>
      </p:sp>
      <p:sp>
        <p:nvSpPr>
          <p:cNvPr id="33" name="직사각형 32">
            <a:extLst>
              <a:ext uri="{FF2B5EF4-FFF2-40B4-BE49-F238E27FC236}">
                <a16:creationId xmlns:a16="http://schemas.microsoft.com/office/drawing/2014/main" xmlns="" id="{12DA4B76-BC97-469D-ADC8-CFE77B308F17}"/>
              </a:ext>
            </a:extLst>
          </p:cNvPr>
          <p:cNvSpPr/>
          <p:nvPr/>
        </p:nvSpPr>
        <p:spPr>
          <a:xfrm>
            <a:off x="7254233" y="3177021"/>
            <a:ext cx="1443645" cy="34894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영향권 내 기업</a:t>
            </a:r>
          </a:p>
        </p:txBody>
      </p:sp>
      <p:sp>
        <p:nvSpPr>
          <p:cNvPr id="30" name="직사각형 29">
            <a:extLst>
              <a:ext uri="{FF2B5EF4-FFF2-40B4-BE49-F238E27FC236}">
                <a16:creationId xmlns:a16="http://schemas.microsoft.com/office/drawing/2014/main" xmlns="" id="{05BC1B75-E981-4669-A76E-14790BE24543}"/>
              </a:ext>
            </a:extLst>
          </p:cNvPr>
          <p:cNvSpPr/>
          <p:nvPr/>
        </p:nvSpPr>
        <p:spPr>
          <a:xfrm>
            <a:off x="9522976" y="3177021"/>
            <a:ext cx="1443645" cy="34894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영향권 밖 기업</a:t>
            </a:r>
          </a:p>
        </p:txBody>
      </p:sp>
      <p:sp>
        <p:nvSpPr>
          <p:cNvPr id="34" name="직사각형 33">
            <a:extLst>
              <a:ext uri="{FF2B5EF4-FFF2-40B4-BE49-F238E27FC236}">
                <a16:creationId xmlns:a16="http://schemas.microsoft.com/office/drawing/2014/main" xmlns="" id="{5DCBEDEF-0363-49B2-81F5-0D9ADEA99E9B}"/>
              </a:ext>
            </a:extLst>
          </p:cNvPr>
          <p:cNvSpPr/>
          <p:nvPr/>
        </p:nvSpPr>
        <p:spPr>
          <a:xfrm>
            <a:off x="7654062" y="2097949"/>
            <a:ext cx="625803" cy="3780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ko-KR" sz="2000" b="1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</a:rPr>
              <a:t>46</a:t>
            </a:r>
            <a:r>
              <a:rPr lang="ko-KR" altLang="en-US" sz="14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+mj-lt"/>
                <a:ea typeface="+mj-ea"/>
                <a:cs typeface="+mj-cs"/>
              </a:rPr>
              <a:t>개</a:t>
            </a:r>
            <a:endParaRPr lang="ko-KR" altLang="en-US" sz="2400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chemeClr val="tx2">
                  <a:lumMod val="60000"/>
                  <a:lumOff val="40000"/>
                </a:schemeClr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1" name="직사각형 30">
            <a:extLst>
              <a:ext uri="{FF2B5EF4-FFF2-40B4-BE49-F238E27FC236}">
                <a16:creationId xmlns:a16="http://schemas.microsoft.com/office/drawing/2014/main" xmlns="" id="{1D21767D-A546-4FBD-BB5D-A3F68780CCAF}"/>
              </a:ext>
            </a:extLst>
          </p:cNvPr>
          <p:cNvSpPr/>
          <p:nvPr/>
        </p:nvSpPr>
        <p:spPr>
          <a:xfrm>
            <a:off x="9748640" y="1356989"/>
            <a:ext cx="992317" cy="552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ko-KR" sz="32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65DC7"/>
                </a:solidFill>
                <a:latin typeface="+mj-lt"/>
                <a:ea typeface="+mj-ea"/>
                <a:cs typeface="+mj-cs"/>
              </a:rPr>
              <a:t>291</a:t>
            </a:r>
            <a:r>
              <a:rPr lang="ko-KR" altLang="en-US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65DC7"/>
                </a:solidFill>
                <a:latin typeface="+mj-lt"/>
                <a:ea typeface="+mj-ea"/>
                <a:cs typeface="+mj-cs"/>
              </a:rPr>
              <a:t>개</a:t>
            </a:r>
            <a:endParaRPr lang="ko-KR" altLang="en-US" sz="3200" spc="-200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rgbClr val="065DC7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7" name="화살표: 갈매기형 수장 26">
            <a:extLst>
              <a:ext uri="{FF2B5EF4-FFF2-40B4-BE49-F238E27FC236}">
                <a16:creationId xmlns:a16="http://schemas.microsoft.com/office/drawing/2014/main" xmlns="" id="{2667A213-5CD7-4682-8EAF-DBD337078455}"/>
              </a:ext>
            </a:extLst>
          </p:cNvPr>
          <p:cNvSpPr/>
          <p:nvPr/>
        </p:nvSpPr>
        <p:spPr>
          <a:xfrm flipH="1">
            <a:off x="8735209" y="2217970"/>
            <a:ext cx="378374" cy="627931"/>
          </a:xfrm>
          <a:prstGeom prst="chevron">
            <a:avLst>
              <a:gd name="adj" fmla="val 81682"/>
            </a:avLst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tx1"/>
              </a:solidFill>
              <a:latin typeface="+mj-lt"/>
            </a:endParaRPr>
          </a:p>
        </p:txBody>
      </p:sp>
      <p:pic>
        <p:nvPicPr>
          <p:cNvPr id="109" name="그림 108">
            <a:extLst>
              <a:ext uri="{FF2B5EF4-FFF2-40B4-BE49-F238E27FC236}">
                <a16:creationId xmlns:a16="http://schemas.microsoft.com/office/drawing/2014/main" xmlns="" id="{74B5DA8E-B544-4AD6-AD0A-DC2368DBC215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b="4394"/>
          <a:stretch/>
        </p:blipFill>
        <p:spPr>
          <a:xfrm>
            <a:off x="7676556" y="2509282"/>
            <a:ext cx="557310" cy="573500"/>
          </a:xfrm>
          <a:prstGeom prst="rect">
            <a:avLst/>
          </a:prstGeom>
        </p:spPr>
      </p:pic>
      <p:cxnSp>
        <p:nvCxnSpPr>
          <p:cNvPr id="44" name="직선 연결선 43">
            <a:extLst>
              <a:ext uri="{FF2B5EF4-FFF2-40B4-BE49-F238E27FC236}">
                <a16:creationId xmlns:a16="http://schemas.microsoft.com/office/drawing/2014/main" xmlns="" id="{E95135E5-44E1-48C2-B55E-34582FEB88F8}"/>
              </a:ext>
            </a:extLst>
          </p:cNvPr>
          <p:cNvCxnSpPr>
            <a:cxnSpLocks/>
          </p:cNvCxnSpPr>
          <p:nvPr/>
        </p:nvCxnSpPr>
        <p:spPr>
          <a:xfrm>
            <a:off x="6558088" y="3077120"/>
            <a:ext cx="4711700" cy="0"/>
          </a:xfrm>
          <a:prstGeom prst="line">
            <a:avLst/>
          </a:prstGeom>
          <a:ln w="127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직선 연결선 110">
            <a:extLst>
              <a:ext uri="{FF2B5EF4-FFF2-40B4-BE49-F238E27FC236}">
                <a16:creationId xmlns:a16="http://schemas.microsoft.com/office/drawing/2014/main" xmlns="" id="{BA9D6CF6-BC7E-49FB-A146-455038522EDC}"/>
              </a:ext>
            </a:extLst>
          </p:cNvPr>
          <p:cNvCxnSpPr/>
          <p:nvPr/>
        </p:nvCxnSpPr>
        <p:spPr>
          <a:xfrm>
            <a:off x="9051396" y="3248646"/>
            <a:ext cx="0" cy="205698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7" name="그룹 46">
            <a:extLst>
              <a:ext uri="{FF2B5EF4-FFF2-40B4-BE49-F238E27FC236}">
                <a16:creationId xmlns:a16="http://schemas.microsoft.com/office/drawing/2014/main" xmlns="" id="{95D29E5F-05AA-40D8-9D4A-D918A3E437F6}"/>
              </a:ext>
            </a:extLst>
          </p:cNvPr>
          <p:cNvGrpSpPr/>
          <p:nvPr/>
        </p:nvGrpSpPr>
        <p:grpSpPr>
          <a:xfrm>
            <a:off x="5717822" y="2637397"/>
            <a:ext cx="893205" cy="893204"/>
            <a:chOff x="5587457" y="2674768"/>
            <a:chExt cx="945386" cy="945384"/>
          </a:xfrm>
        </p:grpSpPr>
        <p:sp>
          <p:nvSpPr>
            <p:cNvPr id="46" name="타원 45">
              <a:extLst>
                <a:ext uri="{FF2B5EF4-FFF2-40B4-BE49-F238E27FC236}">
                  <a16:creationId xmlns:a16="http://schemas.microsoft.com/office/drawing/2014/main" xmlns="" id="{D7721C44-9D34-4644-958D-2AB211CF6F30}"/>
                </a:ext>
              </a:extLst>
            </p:cNvPr>
            <p:cNvSpPr/>
            <p:nvPr/>
          </p:nvSpPr>
          <p:spPr>
            <a:xfrm>
              <a:off x="5587457" y="2674768"/>
              <a:ext cx="945386" cy="945384"/>
            </a:xfrm>
            <a:prstGeom prst="ellipse">
              <a:avLst/>
            </a:prstGeom>
            <a:solidFill>
              <a:schemeClr val="tx2"/>
            </a:solidFill>
          </p:spPr>
          <p:txBody>
            <a:bodyPr wrap="none">
              <a:noAutofit/>
            </a:bodyPr>
            <a:lstStyle/>
            <a:p>
              <a:endParaRPr lang="ko-KR" altLang="en-US" sz="1100" b="1" dirty="0">
                <a:ln>
                  <a:solidFill>
                    <a:srgbClr val="1B6883">
                      <a:alpha val="0"/>
                    </a:srgb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+mj-lt"/>
                <a:ea typeface="KoPub돋움체 Bold" panose="02020603020101020101" pitchFamily="18" charset="-127"/>
              </a:endParaRPr>
            </a:p>
          </p:txBody>
        </p:sp>
        <p:sp>
          <p:nvSpPr>
            <p:cNvPr id="38" name="직사각형 37">
              <a:extLst>
                <a:ext uri="{FF2B5EF4-FFF2-40B4-BE49-F238E27FC236}">
                  <a16:creationId xmlns:a16="http://schemas.microsoft.com/office/drawing/2014/main" xmlns="" id="{31D15E8D-A210-4997-B4DB-84BD2BF7CB5E}"/>
                </a:ext>
              </a:extLst>
            </p:cNvPr>
            <p:cNvSpPr/>
            <p:nvPr/>
          </p:nvSpPr>
          <p:spPr>
            <a:xfrm>
              <a:off x="5593330" y="2939470"/>
              <a:ext cx="928406" cy="42348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sz="2000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+mj-lt"/>
                  <a:ea typeface="+mj-ea"/>
                  <a:cs typeface="+mj-cs"/>
                </a:rPr>
                <a:t>쓰나미</a:t>
              </a:r>
              <a:endParaRPr lang="ko-KR" altLang="en-US" sz="16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j-lt"/>
                <a:ea typeface="+mj-ea"/>
                <a:cs typeface="+mj-cs"/>
              </a:endParaRPr>
            </a:p>
          </p:txBody>
        </p:sp>
      </p:grpSp>
      <p:pic>
        <p:nvPicPr>
          <p:cNvPr id="144" name="그림 143">
            <a:extLst>
              <a:ext uri="{FF2B5EF4-FFF2-40B4-BE49-F238E27FC236}">
                <a16:creationId xmlns:a16="http://schemas.microsoft.com/office/drawing/2014/main" xmlns="" id="{E6115EEA-C5B1-430E-AC2C-F30956C6D66D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1" b="4396"/>
          <a:stretch/>
        </p:blipFill>
        <p:spPr>
          <a:xfrm>
            <a:off x="9697794" y="2003450"/>
            <a:ext cx="1036805" cy="1079333"/>
          </a:xfrm>
          <a:prstGeom prst="rect">
            <a:avLst/>
          </a:prstGeom>
        </p:spPr>
      </p:pic>
      <p:sp>
        <p:nvSpPr>
          <p:cNvPr id="157" name="직사각형 156">
            <a:extLst>
              <a:ext uri="{FF2B5EF4-FFF2-40B4-BE49-F238E27FC236}">
                <a16:creationId xmlns:a16="http://schemas.microsoft.com/office/drawing/2014/main" xmlns="" id="{C40589C3-D3D2-4B8D-8622-69EB6B90A533}"/>
              </a:ext>
            </a:extLst>
          </p:cNvPr>
          <p:cNvSpPr/>
          <p:nvPr/>
        </p:nvSpPr>
        <p:spPr>
          <a:xfrm>
            <a:off x="4939928" y="4526300"/>
            <a:ext cx="7239372" cy="764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Aft>
                <a:spcPts val="200"/>
              </a:spcAft>
            </a:pPr>
            <a:r>
              <a:rPr lang="ko-KR" altLang="en-US" sz="22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공급망 관리 실패</a:t>
            </a:r>
            <a:r>
              <a:rPr lang="ko-KR" altLang="en-US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로</a:t>
            </a:r>
            <a:r>
              <a:rPr lang="ko-KR" altLang="en-US" sz="22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 쓰나미 영향권 밖</a:t>
            </a:r>
            <a:r>
              <a:rPr lang="ko-KR" altLang="en-US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의</a:t>
            </a:r>
            <a:r>
              <a:rPr lang="ko-KR" altLang="en-US" sz="22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 많은 기업</a:t>
            </a:r>
            <a:r>
              <a:rPr lang="ko-KR" altLang="en-US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이</a:t>
            </a:r>
            <a:r>
              <a:rPr lang="ko-KR" altLang="en-US" sz="22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 도산</a:t>
            </a:r>
            <a:endParaRPr lang="en-US" altLang="ko-KR" sz="2200" b="1" spc="-200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+mj-lt"/>
              <a:ea typeface="+mj-ea"/>
              <a:cs typeface="+mj-cs"/>
            </a:endParaRPr>
          </a:p>
          <a:p>
            <a:pPr algn="ctr" fontAlgn="base">
              <a:spcAft>
                <a:spcPts val="200"/>
              </a:spcAft>
            </a:pPr>
            <a:r>
              <a:rPr lang="ko-KR" altLang="en-US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재난이 </a:t>
            </a:r>
            <a:r>
              <a:rPr lang="ko-KR" altLang="en-US" sz="2000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발생하면 </a:t>
            </a:r>
            <a:r>
              <a:rPr lang="ko-KR" altLang="en-US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사회</a:t>
            </a:r>
            <a:r>
              <a:rPr lang="en-US" altLang="ko-KR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, </a:t>
            </a:r>
            <a:r>
              <a:rPr lang="ko-KR" altLang="en-US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경제 전반에 </a:t>
            </a:r>
            <a:r>
              <a:rPr lang="ko-KR" altLang="en-US" sz="2000" spc="-200" dirty="0" err="1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파급력이</a:t>
            </a:r>
            <a:r>
              <a:rPr lang="ko-KR" altLang="en-US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 큼</a:t>
            </a:r>
            <a:endParaRPr lang="en-US" altLang="ko-KR" sz="2000" spc="-200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60" name="직사각형 159">
            <a:extLst>
              <a:ext uri="{FF2B5EF4-FFF2-40B4-BE49-F238E27FC236}">
                <a16:creationId xmlns:a16="http://schemas.microsoft.com/office/drawing/2014/main" xmlns="" id="{73CC402A-1BF4-4B95-B30C-29C0F8141465}"/>
              </a:ext>
            </a:extLst>
          </p:cNvPr>
          <p:cNvSpPr/>
          <p:nvPr/>
        </p:nvSpPr>
        <p:spPr>
          <a:xfrm>
            <a:off x="5331631" y="5538996"/>
            <a:ext cx="6225608" cy="845081"/>
          </a:xfrm>
          <a:prstGeom prst="rect">
            <a:avLst/>
          </a:prstGeom>
          <a:solidFill>
            <a:schemeClr val="bg1"/>
          </a:solidFill>
          <a:ln w="38100">
            <a:solidFill>
              <a:srgbClr val="065DC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700" b="1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BCP</a:t>
            </a:r>
            <a:r>
              <a:rPr lang="ko-KR" altLang="en-US" sz="24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는</a:t>
            </a:r>
            <a:r>
              <a:rPr lang="ko-KR" altLang="en-US" sz="26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altLang="ko-KR" sz="28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65DC7"/>
                </a:solidFill>
                <a:latin typeface="+mj-lt"/>
                <a:ea typeface="+mj-ea"/>
                <a:cs typeface="+mj-cs"/>
              </a:rPr>
              <a:t>“</a:t>
            </a:r>
            <a:r>
              <a:rPr lang="ko-KR" altLang="en-US" sz="28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65DC7"/>
                </a:solidFill>
                <a:latin typeface="+mj-lt"/>
                <a:ea typeface="+mj-ea"/>
                <a:cs typeface="+mj-cs"/>
              </a:rPr>
              <a:t>모든</a:t>
            </a:r>
            <a:r>
              <a:rPr lang="en-US" altLang="ko-KR" sz="28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65DC7"/>
                </a:solidFill>
                <a:latin typeface="+mj-lt"/>
                <a:ea typeface="+mj-ea"/>
                <a:cs typeface="+mj-cs"/>
              </a:rPr>
              <a:t>”</a:t>
            </a:r>
            <a:r>
              <a:rPr lang="ko-KR" altLang="en-US" sz="26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65DC7"/>
                </a:solidFill>
                <a:latin typeface="+mj-lt"/>
                <a:ea typeface="+mj-ea"/>
                <a:cs typeface="+mj-cs"/>
              </a:rPr>
              <a:t> </a:t>
            </a:r>
            <a:r>
              <a:rPr lang="ko-KR" altLang="en-US" sz="26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기업</a:t>
            </a:r>
            <a:r>
              <a:rPr lang="ko-KR" altLang="en-US" sz="24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에게</a:t>
            </a:r>
            <a:r>
              <a:rPr lang="ko-KR" altLang="en-US" sz="26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 필요</a:t>
            </a:r>
          </a:p>
        </p:txBody>
      </p:sp>
      <p:pic>
        <p:nvPicPr>
          <p:cNvPr id="170" name="그림 169" descr="실외, 잔디, 자연, 물이(가) 표시된 사진&#10;&#10;자동 생성된 설명">
            <a:extLst>
              <a:ext uri="{FF2B5EF4-FFF2-40B4-BE49-F238E27FC236}">
                <a16:creationId xmlns:a16="http://schemas.microsoft.com/office/drawing/2014/main" xmlns="" id="{1403FBF6-A61E-4E1C-9DEC-3BF4BD8FFE05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99"/>
          <a:stretch/>
        </p:blipFill>
        <p:spPr>
          <a:xfrm>
            <a:off x="565964" y="2906025"/>
            <a:ext cx="4373964" cy="3596376"/>
          </a:xfrm>
          <a:prstGeom prst="roundRect">
            <a:avLst>
              <a:gd name="adj" fmla="val 4560"/>
            </a:avLst>
          </a:prstGeom>
          <a:effectLst>
            <a:outerShdw dist="101600" dir="8100000" algn="tr" rotWithShape="0">
              <a:prstClr val="black">
                <a:alpha val="12000"/>
              </a:prstClr>
            </a:outerShdw>
          </a:effectLst>
        </p:spPr>
      </p:pic>
      <p:sp>
        <p:nvSpPr>
          <p:cNvPr id="32" name="직사각형 31">
            <a:extLst>
              <a:ext uri="{FF2B5EF4-FFF2-40B4-BE49-F238E27FC236}">
                <a16:creationId xmlns:a16="http://schemas.microsoft.com/office/drawing/2014/main" xmlns="" id="{3C3BDCE9-FB60-4638-AD54-9B8897553704}"/>
              </a:ext>
            </a:extLst>
          </p:cNvPr>
          <p:cNvSpPr/>
          <p:nvPr/>
        </p:nvSpPr>
        <p:spPr>
          <a:xfrm>
            <a:off x="5331631" y="5711168"/>
            <a:ext cx="127048" cy="500737"/>
          </a:xfrm>
          <a:prstGeom prst="rect">
            <a:avLst/>
          </a:prstGeom>
          <a:solidFill>
            <a:srgbClr val="065DC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7" name="직사각형 36">
            <a:extLst>
              <a:ext uri="{FF2B5EF4-FFF2-40B4-BE49-F238E27FC236}">
                <a16:creationId xmlns:a16="http://schemas.microsoft.com/office/drawing/2014/main" xmlns="" id="{BA49A278-65B2-431C-B276-D6D2667F7E96}"/>
              </a:ext>
            </a:extLst>
          </p:cNvPr>
          <p:cNvSpPr/>
          <p:nvPr/>
        </p:nvSpPr>
        <p:spPr>
          <a:xfrm>
            <a:off x="11430191" y="5711168"/>
            <a:ext cx="127048" cy="500737"/>
          </a:xfrm>
          <a:prstGeom prst="rect">
            <a:avLst/>
          </a:prstGeom>
          <a:solidFill>
            <a:srgbClr val="065DC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xmlns="" id="{851A964F-9455-48DD-87AD-055170390B94}"/>
              </a:ext>
            </a:extLst>
          </p:cNvPr>
          <p:cNvGrpSpPr/>
          <p:nvPr/>
        </p:nvGrpSpPr>
        <p:grpSpPr>
          <a:xfrm>
            <a:off x="5507839" y="1227860"/>
            <a:ext cx="1313180" cy="620290"/>
            <a:chOff x="5488175" y="1227860"/>
            <a:chExt cx="1313180" cy="620290"/>
          </a:xfrm>
        </p:grpSpPr>
        <p:sp>
          <p:nvSpPr>
            <p:cNvPr id="35" name="직사각형 34">
              <a:extLst>
                <a:ext uri="{FF2B5EF4-FFF2-40B4-BE49-F238E27FC236}">
                  <a16:creationId xmlns:a16="http://schemas.microsoft.com/office/drawing/2014/main" xmlns="" id="{A988E710-A442-4D17-89D2-1E34BCA41E58}"/>
                </a:ext>
              </a:extLst>
            </p:cNvPr>
            <p:cNvSpPr/>
            <p:nvPr/>
          </p:nvSpPr>
          <p:spPr>
            <a:xfrm>
              <a:off x="5488175" y="1386485"/>
              <a:ext cx="1313180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ko-KR" altLang="en-US" sz="2400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>
                      <a:lumMod val="75000"/>
                    </a:schemeClr>
                  </a:solidFill>
                  <a:latin typeface="+mj-lt"/>
                  <a:ea typeface="+mj-ea"/>
                  <a:cs typeface="+mj-cs"/>
                </a:rPr>
                <a:t>도산기업</a:t>
              </a:r>
            </a:p>
          </p:txBody>
        </p:sp>
        <p:sp>
          <p:nvSpPr>
            <p:cNvPr id="150" name="직사각형 149">
              <a:extLst>
                <a:ext uri="{FF2B5EF4-FFF2-40B4-BE49-F238E27FC236}">
                  <a16:creationId xmlns:a16="http://schemas.microsoft.com/office/drawing/2014/main" xmlns="" id="{721C239A-8E53-4F32-B1A6-9E8D78ADC0BB}"/>
                </a:ext>
              </a:extLst>
            </p:cNvPr>
            <p:cNvSpPr/>
            <p:nvPr/>
          </p:nvSpPr>
          <p:spPr>
            <a:xfrm>
              <a:off x="5585965" y="1227860"/>
              <a:ext cx="1117600" cy="82550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847077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xmlns="" id="{17BD9C79-B7A2-4C06-B2D0-855BC056CD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248531" y="1178538"/>
            <a:ext cx="3560067" cy="4725011"/>
          </a:xfrm>
          <a:prstGeom prst="rect">
            <a:avLst/>
          </a:prstGeom>
        </p:spPr>
      </p:pic>
      <p:sp>
        <p:nvSpPr>
          <p:cNvPr id="22" name="직사각형 21">
            <a:extLst>
              <a:ext uri="{FF2B5EF4-FFF2-40B4-BE49-F238E27FC236}">
                <a16:creationId xmlns:a16="http://schemas.microsoft.com/office/drawing/2014/main" xmlns="" id="{D7C466B9-AD87-4EF5-947E-78F4F8949DAE}"/>
              </a:ext>
            </a:extLst>
          </p:cNvPr>
          <p:cNvSpPr/>
          <p:nvPr/>
        </p:nvSpPr>
        <p:spPr>
          <a:xfrm>
            <a:off x="4034211" y="1978357"/>
            <a:ext cx="7546841" cy="21698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fontAlgn="base">
              <a:spcAft>
                <a:spcPts val="1200"/>
              </a:spcAft>
              <a:buBlip>
                <a:blip r:embed="rId5"/>
              </a:buBlip>
            </a:pPr>
            <a:r>
              <a:rPr lang="en-US" altLang="ko-KR" sz="21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‘19.12</a:t>
            </a:r>
            <a:r>
              <a:rPr lang="ko-KR" altLang="en-US" sz="21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월 중국 우한에서 시작된 이후 </a:t>
            </a:r>
            <a:r>
              <a:rPr lang="ko-KR" altLang="en-US" sz="21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약 </a:t>
            </a:r>
            <a:r>
              <a:rPr lang="en-US" altLang="ko-KR" sz="21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3</a:t>
            </a:r>
            <a:r>
              <a:rPr lang="ko-KR" altLang="en-US" sz="21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개월만에 전세계로 확산</a:t>
            </a:r>
            <a:endParaRPr lang="en-US" altLang="ko-KR" sz="2100" b="1" spc="-200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+mj-lt"/>
              <a:ea typeface="+mj-ea"/>
              <a:cs typeface="+mj-cs"/>
            </a:endParaRPr>
          </a:p>
          <a:p>
            <a:pPr marL="342900" indent="-342900" fontAlgn="base">
              <a:spcAft>
                <a:spcPts val="1200"/>
              </a:spcAft>
              <a:buBlip>
                <a:blip r:embed="rId5"/>
              </a:buBlip>
            </a:pPr>
            <a:r>
              <a:rPr lang="ko-KR" altLang="en-US" sz="21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제조</a:t>
            </a:r>
            <a:r>
              <a:rPr lang="en-US" altLang="ko-KR" sz="21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, </a:t>
            </a:r>
            <a:r>
              <a:rPr lang="ko-KR" altLang="en-US" sz="21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금융</a:t>
            </a:r>
            <a:r>
              <a:rPr lang="en-US" altLang="ko-KR" sz="21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, </a:t>
            </a:r>
            <a:r>
              <a:rPr lang="ko-KR" altLang="en-US" sz="21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서비스 등 </a:t>
            </a:r>
            <a:r>
              <a:rPr lang="ko-KR" altLang="en-US" sz="21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경제 전반에</a:t>
            </a:r>
            <a:r>
              <a:rPr lang="ko-KR" altLang="en-US" sz="21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ko-KR" altLang="en-US" sz="21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영향</a:t>
            </a:r>
            <a:r>
              <a:rPr lang="ko-KR" altLang="en-US" sz="21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을 미치며 </a:t>
            </a:r>
            <a:r>
              <a:rPr lang="ko-KR" altLang="en-US" sz="21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세계경제 마비</a:t>
            </a:r>
            <a:endParaRPr lang="en-US" altLang="ko-KR" sz="2100" b="1" spc="-200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+mj-lt"/>
              <a:ea typeface="+mj-ea"/>
              <a:cs typeface="+mj-cs"/>
            </a:endParaRPr>
          </a:p>
          <a:p>
            <a:pPr marL="342900" indent="-342900" fontAlgn="base">
              <a:spcAft>
                <a:spcPts val="1200"/>
              </a:spcAft>
              <a:buBlip>
                <a:blip r:embed="rId5"/>
              </a:buBlip>
            </a:pPr>
            <a:r>
              <a:rPr lang="ko-KR" altLang="en-US" sz="2100" b="1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국가 간 </a:t>
            </a:r>
            <a:r>
              <a:rPr lang="ko-KR" altLang="en-US" sz="21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이동 제한</a:t>
            </a:r>
            <a:r>
              <a:rPr lang="en-US" altLang="ko-KR" sz="21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, </a:t>
            </a:r>
            <a:r>
              <a:rPr lang="ko-KR" altLang="en-US" sz="21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생필품 공급 부족 등 국민의 일상생활 제한</a:t>
            </a:r>
            <a:endParaRPr lang="en-US" altLang="ko-KR" sz="2100" b="1" spc="-200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+mj-lt"/>
              <a:ea typeface="+mj-ea"/>
              <a:cs typeface="+mj-cs"/>
            </a:endParaRPr>
          </a:p>
          <a:p>
            <a:pPr marL="342900" indent="-342900" fontAlgn="base">
              <a:spcAft>
                <a:spcPts val="1200"/>
              </a:spcAft>
              <a:buBlip>
                <a:blip r:embed="rId5"/>
              </a:buBlip>
            </a:pPr>
            <a:r>
              <a:rPr lang="ko-KR" altLang="en-US" sz="21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사회적 거리두기</a:t>
            </a:r>
            <a:r>
              <a:rPr lang="en-US" altLang="ko-KR" sz="21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, </a:t>
            </a:r>
            <a:r>
              <a:rPr lang="ko-KR" altLang="en-US" sz="21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감염 고위험 시설</a:t>
            </a:r>
            <a:r>
              <a:rPr lang="ko-KR" altLang="en-US" sz="11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altLang="ko-KR" sz="21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(</a:t>
            </a:r>
            <a:r>
              <a:rPr lang="ko-KR" altLang="en-US" sz="21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종교시설</a:t>
            </a:r>
            <a:r>
              <a:rPr lang="en-US" altLang="ko-KR" sz="21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, </a:t>
            </a:r>
            <a:r>
              <a:rPr lang="ko-KR" altLang="en-US" sz="21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실내체육시설 등</a:t>
            </a:r>
            <a:r>
              <a:rPr lang="en-US" altLang="ko-KR" sz="21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)</a:t>
            </a:r>
            <a:r>
              <a:rPr lang="en-US" altLang="ko-KR" sz="21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/>
            </a:r>
            <a:br>
              <a:rPr lang="en-US" altLang="ko-KR" sz="21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</a:br>
            <a:r>
              <a:rPr lang="ko-KR" altLang="en-US" sz="21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운영제한 등 </a:t>
            </a:r>
            <a:r>
              <a:rPr lang="ko-KR" altLang="en-US" sz="21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추가 확산을 막기 위한</a:t>
            </a:r>
            <a:r>
              <a:rPr lang="ko-KR" altLang="en-US" sz="21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 전방위적 대응 실시</a:t>
            </a:r>
            <a:endParaRPr lang="en-US" altLang="ko-KR" sz="2100" b="1" spc="-200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xmlns="" id="{05762FC9-F64D-4D3F-86B2-C94F6477DE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5954" y="444115"/>
            <a:ext cx="6728124" cy="480131"/>
          </a:xfrm>
        </p:spPr>
        <p:txBody>
          <a:bodyPr/>
          <a:lstStyle/>
          <a:p>
            <a:r>
              <a:rPr lang="ko-KR" altLang="en-US" dirty="0"/>
              <a:t>현 상황에서 </a:t>
            </a:r>
            <a:r>
              <a:rPr lang="en-US" altLang="ko-KR" dirty="0"/>
              <a:t>BCP</a:t>
            </a:r>
            <a:r>
              <a:rPr lang="ko-KR" altLang="en-US" dirty="0"/>
              <a:t>에 관심을 가져야 하는 이유</a:t>
            </a:r>
            <a:endParaRPr lang="en-US" altLang="ko-KR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4B6E66E7-E76D-4AB1-B2D1-560BCCC1FFBD}"/>
              </a:ext>
            </a:extLst>
          </p:cNvPr>
          <p:cNvSpPr txBox="1"/>
          <p:nvPr/>
        </p:nvSpPr>
        <p:spPr>
          <a:xfrm>
            <a:off x="170973" y="274031"/>
            <a:ext cx="78739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4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bg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0</a:t>
            </a:r>
            <a:r>
              <a:rPr lang="en-US" altLang="ko-KR" sz="4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4</a:t>
            </a:r>
            <a:endParaRPr lang="ko-KR" altLang="en-US" sz="4400" b="1" spc="-200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rgbClr val="000B75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xmlns="" id="{141DEFF3-F124-4ECB-A699-8180949C7551}"/>
              </a:ext>
            </a:extLst>
          </p:cNvPr>
          <p:cNvSpPr/>
          <p:nvPr/>
        </p:nvSpPr>
        <p:spPr>
          <a:xfrm>
            <a:off x="0" y="4711700"/>
            <a:ext cx="12192000" cy="2146300"/>
          </a:xfrm>
          <a:prstGeom prst="rect">
            <a:avLst/>
          </a:prstGeom>
          <a:solidFill>
            <a:srgbClr val="E8E9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83" name="직선 연결선 82">
            <a:extLst>
              <a:ext uri="{FF2B5EF4-FFF2-40B4-BE49-F238E27FC236}">
                <a16:creationId xmlns:a16="http://schemas.microsoft.com/office/drawing/2014/main" xmlns="" id="{59F8A394-8783-4A0B-90A3-28F480CC362C}"/>
              </a:ext>
            </a:extLst>
          </p:cNvPr>
          <p:cNvCxnSpPr>
            <a:cxnSpLocks/>
          </p:cNvCxnSpPr>
          <p:nvPr/>
        </p:nvCxnSpPr>
        <p:spPr>
          <a:xfrm>
            <a:off x="4090219" y="1854200"/>
            <a:ext cx="8101781" cy="0"/>
          </a:xfrm>
          <a:prstGeom prst="line">
            <a:avLst/>
          </a:prstGeom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직사각형 2">
            <a:extLst>
              <a:ext uri="{FF2B5EF4-FFF2-40B4-BE49-F238E27FC236}">
                <a16:creationId xmlns:a16="http://schemas.microsoft.com/office/drawing/2014/main" xmlns="" id="{E9746DF6-D3D7-4C8D-8432-0D1747E78B94}"/>
              </a:ext>
            </a:extLst>
          </p:cNvPr>
          <p:cNvSpPr/>
          <p:nvPr/>
        </p:nvSpPr>
        <p:spPr>
          <a:xfrm>
            <a:off x="3981266" y="1212617"/>
            <a:ext cx="3347391" cy="6155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ko-KR" altLang="en-US" sz="32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3A92"/>
                </a:solidFill>
                <a:latin typeface="+mj-lt"/>
                <a:ea typeface="+mj-ea"/>
                <a:cs typeface="+mj-cs"/>
              </a:rPr>
              <a:t>코로나</a:t>
            </a:r>
            <a:r>
              <a:rPr lang="en-US" altLang="ko-KR" sz="3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3A92"/>
                </a:solidFill>
                <a:latin typeface="+mj-lt"/>
                <a:ea typeface="+mj-ea"/>
                <a:cs typeface="+mj-cs"/>
              </a:rPr>
              <a:t>19</a:t>
            </a:r>
            <a:r>
              <a:rPr lang="en-US" altLang="ko-KR" sz="32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3A92"/>
                </a:solidFill>
                <a:latin typeface="+mj-lt"/>
                <a:ea typeface="+mj-ea"/>
                <a:cs typeface="+mj-cs"/>
              </a:rPr>
              <a:t> </a:t>
            </a:r>
            <a:r>
              <a:rPr lang="ko-KR" altLang="en-US" sz="28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3A92"/>
                </a:solidFill>
                <a:latin typeface="+mj-lt"/>
                <a:ea typeface="+mj-ea"/>
                <a:cs typeface="+mj-cs"/>
              </a:rPr>
              <a:t>확산 현황</a:t>
            </a:r>
            <a:endParaRPr lang="en-US" altLang="ko-KR" sz="2800" b="1" spc="-200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rgbClr val="003A9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9" name="직사각형 38">
            <a:extLst>
              <a:ext uri="{FF2B5EF4-FFF2-40B4-BE49-F238E27FC236}">
                <a16:creationId xmlns:a16="http://schemas.microsoft.com/office/drawing/2014/main" xmlns="" id="{FEE5F3C2-DD18-4928-ADEC-7FFAFB067D8C}"/>
              </a:ext>
            </a:extLst>
          </p:cNvPr>
          <p:cNvSpPr/>
          <p:nvPr/>
        </p:nvSpPr>
        <p:spPr>
          <a:xfrm>
            <a:off x="7212048" y="1412500"/>
            <a:ext cx="134639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0"/>
              </a:spcBef>
            </a:pPr>
            <a:r>
              <a:rPr lang="en-US" altLang="ko-KR" sz="20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bg1">
                    <a:lumMod val="50000"/>
                  </a:schemeClr>
                </a:solidFill>
                <a:latin typeface="+mj-lt"/>
                <a:ea typeface="+mj-ea"/>
                <a:cs typeface="+mj-cs"/>
              </a:rPr>
              <a:t>COVID-19</a:t>
            </a:r>
            <a:endParaRPr lang="en-US" altLang="ko-KR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chemeClr val="bg1">
                  <a:lumMod val="50000"/>
                </a:schemeClr>
              </a:solidFill>
              <a:latin typeface="+mj-lt"/>
              <a:ea typeface="+mj-ea"/>
              <a:cs typeface="+mj-cs"/>
            </a:endParaRPr>
          </a:p>
        </p:txBody>
      </p:sp>
      <p:grpSp>
        <p:nvGrpSpPr>
          <p:cNvPr id="4" name="그룹 3">
            <a:extLst>
              <a:ext uri="{FF2B5EF4-FFF2-40B4-BE49-F238E27FC236}">
                <a16:creationId xmlns:a16="http://schemas.microsoft.com/office/drawing/2014/main" xmlns="" id="{710E8461-A1B9-4D70-B89E-5A7CBD1E3A35}"/>
              </a:ext>
            </a:extLst>
          </p:cNvPr>
          <p:cNvGrpSpPr/>
          <p:nvPr/>
        </p:nvGrpSpPr>
        <p:grpSpPr>
          <a:xfrm>
            <a:off x="540427" y="4543127"/>
            <a:ext cx="11111146" cy="1477108"/>
            <a:chOff x="540427" y="4780903"/>
            <a:chExt cx="11111146" cy="1477108"/>
          </a:xfrm>
        </p:grpSpPr>
        <p:grpSp>
          <p:nvGrpSpPr>
            <p:cNvPr id="19" name="그룹 18">
              <a:extLst>
                <a:ext uri="{FF2B5EF4-FFF2-40B4-BE49-F238E27FC236}">
                  <a16:creationId xmlns:a16="http://schemas.microsoft.com/office/drawing/2014/main" xmlns="" id="{70D1CF58-6B5D-44E9-82CD-09D1895F75C2}"/>
                </a:ext>
              </a:extLst>
            </p:cNvPr>
            <p:cNvGrpSpPr/>
            <p:nvPr/>
          </p:nvGrpSpPr>
          <p:grpSpPr>
            <a:xfrm>
              <a:off x="1537512" y="5424320"/>
              <a:ext cx="8993138" cy="0"/>
              <a:chOff x="1537512" y="5611073"/>
              <a:chExt cx="8993138" cy="0"/>
            </a:xfrm>
          </p:grpSpPr>
          <p:cxnSp>
            <p:nvCxnSpPr>
              <p:cNvPr id="30" name="직선 연결선 29">
                <a:extLst>
                  <a:ext uri="{FF2B5EF4-FFF2-40B4-BE49-F238E27FC236}">
                    <a16:creationId xmlns:a16="http://schemas.microsoft.com/office/drawing/2014/main" xmlns="" id="{23B714C1-A459-4236-B885-6358009271C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537512" y="5611073"/>
                <a:ext cx="298792" cy="0"/>
              </a:xfrm>
              <a:prstGeom prst="line">
                <a:avLst/>
              </a:prstGeom>
              <a:ln w="12700"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직선 연결선 33">
                <a:extLst>
                  <a:ext uri="{FF2B5EF4-FFF2-40B4-BE49-F238E27FC236}">
                    <a16:creationId xmlns:a16="http://schemas.microsoft.com/office/drawing/2014/main" xmlns="" id="{7B838665-84AD-4084-9FAD-D04463E8D6D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311789" y="5611073"/>
                <a:ext cx="298792" cy="0"/>
              </a:xfrm>
              <a:prstGeom prst="line">
                <a:avLst/>
              </a:prstGeom>
              <a:ln w="12700"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직선 연결선 37">
                <a:extLst>
                  <a:ext uri="{FF2B5EF4-FFF2-40B4-BE49-F238E27FC236}">
                    <a16:creationId xmlns:a16="http://schemas.microsoft.com/office/drawing/2014/main" xmlns="" id="{9D27DA89-2359-4F20-8BAD-A7348F03F15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193695" y="5611073"/>
                <a:ext cx="298792" cy="0"/>
              </a:xfrm>
              <a:prstGeom prst="line">
                <a:avLst/>
              </a:prstGeom>
              <a:ln w="12700"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4" name="직선 연결선 43">
                <a:extLst>
                  <a:ext uri="{FF2B5EF4-FFF2-40B4-BE49-F238E27FC236}">
                    <a16:creationId xmlns:a16="http://schemas.microsoft.com/office/drawing/2014/main" xmlns="" id="{DE2AA082-A109-4BC4-80E9-A0D261E73DF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231858" y="5611073"/>
                <a:ext cx="298792" cy="0"/>
              </a:xfrm>
              <a:prstGeom prst="line">
                <a:avLst/>
              </a:prstGeom>
              <a:ln w="12700"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pic>
          <p:nvPicPr>
            <p:cNvPr id="50" name="그림 49" descr="Untitled-2 copy.png">
              <a:extLst>
                <a:ext uri="{FF2B5EF4-FFF2-40B4-BE49-F238E27FC236}">
                  <a16:creationId xmlns:a16="http://schemas.microsoft.com/office/drawing/2014/main" xmlns="" id="{BDD84794-ED07-437A-97F6-279EE6D1947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rightnessContrast bright="-40000"/>
                      </a14:imgEffect>
                    </a14:imgLayer>
                  </a14:imgProps>
                </a:ext>
              </a:extLst>
            </a:blip>
            <a:srcRect t="54427"/>
            <a:stretch>
              <a:fillRect/>
            </a:stretch>
          </p:blipFill>
          <p:spPr>
            <a:xfrm rot="16200000">
              <a:off x="2230970" y="5081341"/>
              <a:ext cx="898421" cy="1100457"/>
            </a:xfrm>
            <a:prstGeom prst="rect">
              <a:avLst/>
            </a:prstGeom>
          </p:spPr>
        </p:pic>
        <p:pic>
          <p:nvPicPr>
            <p:cNvPr id="55" name="그림 54" descr="Untitled-2 copy.png">
              <a:extLst>
                <a:ext uri="{FF2B5EF4-FFF2-40B4-BE49-F238E27FC236}">
                  <a16:creationId xmlns:a16="http://schemas.microsoft.com/office/drawing/2014/main" xmlns="" id="{BA50D807-B26C-4CC6-AB09-E1805C9B116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rightnessContrast bright="-40000"/>
                      </a14:imgEffect>
                    </a14:imgLayer>
                  </a14:imgProps>
                </a:ext>
              </a:extLst>
            </a:blip>
            <a:srcRect t="54427"/>
            <a:stretch>
              <a:fillRect/>
            </a:stretch>
          </p:blipFill>
          <p:spPr>
            <a:xfrm rot="16200000">
              <a:off x="8041220" y="5081341"/>
              <a:ext cx="898421" cy="1100457"/>
            </a:xfrm>
            <a:prstGeom prst="rect">
              <a:avLst/>
            </a:prstGeom>
          </p:spPr>
        </p:pic>
        <p:pic>
          <p:nvPicPr>
            <p:cNvPr id="54" name="그림 53" descr="Untitled-2 copy.png">
              <a:extLst>
                <a:ext uri="{FF2B5EF4-FFF2-40B4-BE49-F238E27FC236}">
                  <a16:creationId xmlns:a16="http://schemas.microsoft.com/office/drawing/2014/main" xmlns="" id="{C583A296-1E5C-48B3-8879-F05FBFC5B09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rightnessContrast bright="-40000"/>
                      </a14:imgEffect>
                    </a14:imgLayer>
                  </a14:imgProps>
                </a:ext>
              </a:extLst>
            </a:blip>
            <a:srcRect t="54427"/>
            <a:stretch>
              <a:fillRect/>
            </a:stretch>
          </p:blipFill>
          <p:spPr>
            <a:xfrm rot="16200000">
              <a:off x="4993220" y="5081341"/>
              <a:ext cx="898421" cy="1100457"/>
            </a:xfrm>
            <a:prstGeom prst="rect">
              <a:avLst/>
            </a:prstGeom>
          </p:spPr>
        </p:pic>
        <p:grpSp>
          <p:nvGrpSpPr>
            <p:cNvPr id="45" name="그룹 44">
              <a:extLst>
                <a:ext uri="{FF2B5EF4-FFF2-40B4-BE49-F238E27FC236}">
                  <a16:creationId xmlns:a16="http://schemas.microsoft.com/office/drawing/2014/main" xmlns="" id="{743A4A3F-7F8B-4171-8151-90856555392C}"/>
                </a:ext>
              </a:extLst>
            </p:cNvPr>
            <p:cNvGrpSpPr/>
            <p:nvPr/>
          </p:nvGrpSpPr>
          <p:grpSpPr>
            <a:xfrm>
              <a:off x="540427" y="4780903"/>
              <a:ext cx="11111146" cy="1477108"/>
              <a:chOff x="540427" y="4780903"/>
              <a:chExt cx="11111146" cy="1477108"/>
            </a:xfrm>
          </p:grpSpPr>
          <p:grpSp>
            <p:nvGrpSpPr>
              <p:cNvPr id="29" name="그룹 28">
                <a:extLst>
                  <a:ext uri="{FF2B5EF4-FFF2-40B4-BE49-F238E27FC236}">
                    <a16:creationId xmlns:a16="http://schemas.microsoft.com/office/drawing/2014/main" xmlns="" id="{081E0738-EA83-42DD-BB3C-DC2361BE0611}"/>
                  </a:ext>
                </a:extLst>
              </p:cNvPr>
              <p:cNvGrpSpPr/>
              <p:nvPr/>
            </p:nvGrpSpPr>
            <p:grpSpPr>
              <a:xfrm>
                <a:off x="3314704" y="4780903"/>
                <a:ext cx="2292962" cy="1477108"/>
                <a:chOff x="3314704" y="4780903"/>
                <a:chExt cx="2292962" cy="1477108"/>
              </a:xfrm>
            </p:grpSpPr>
            <p:sp>
              <p:nvSpPr>
                <p:cNvPr id="25" name="사각형: 둥근 모서리 24">
                  <a:extLst>
                    <a:ext uri="{FF2B5EF4-FFF2-40B4-BE49-F238E27FC236}">
                      <a16:creationId xmlns:a16="http://schemas.microsoft.com/office/drawing/2014/main" xmlns="" id="{81457A32-1DB8-4E19-BCCF-DFEBB3DFBBEE}"/>
                    </a:ext>
                  </a:extLst>
                </p:cNvPr>
                <p:cNvSpPr/>
                <p:nvPr/>
              </p:nvSpPr>
              <p:spPr>
                <a:xfrm>
                  <a:off x="3314704" y="4780903"/>
                  <a:ext cx="2292962" cy="1477108"/>
                </a:xfrm>
                <a:prstGeom prst="roundRect">
                  <a:avLst>
                    <a:gd name="adj" fmla="val 9087"/>
                  </a:avLst>
                </a:prstGeom>
                <a:solidFill>
                  <a:schemeClr val="bg1"/>
                </a:solidFill>
                <a:ln w="19050">
                  <a:solidFill>
                    <a:schemeClr val="tx2"/>
                  </a:solidFill>
                </a:ln>
                <a:effectLst>
                  <a:outerShdw blurRad="190500" dir="5400000" algn="t" rotWithShape="0">
                    <a:prstClr val="black">
                      <a:alpha val="1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dirty="0"/>
                </a:p>
              </p:txBody>
            </p:sp>
            <p:sp>
              <p:nvSpPr>
                <p:cNvPr id="32" name="직사각형 31">
                  <a:extLst>
                    <a:ext uri="{FF2B5EF4-FFF2-40B4-BE49-F238E27FC236}">
                      <a16:creationId xmlns:a16="http://schemas.microsoft.com/office/drawing/2014/main" xmlns="" id="{94613F5B-299D-442C-A451-0EAD1B4E1E85}"/>
                    </a:ext>
                  </a:extLst>
                </p:cNvPr>
                <p:cNvSpPr/>
                <p:nvPr/>
              </p:nvSpPr>
              <p:spPr>
                <a:xfrm>
                  <a:off x="3546785" y="4884911"/>
                  <a:ext cx="1828800" cy="430887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en-US" altLang="ko-KR" sz="22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000B75"/>
                      </a:solidFill>
                      <a:latin typeface="+mj-lt"/>
                      <a:ea typeface="+mj-ea"/>
                      <a:cs typeface="+mj-cs"/>
                    </a:rPr>
                    <a:t>‘</a:t>
                  </a:r>
                  <a:r>
                    <a:rPr lang="en-US" altLang="ko-KR" sz="2200" b="1" dirty="0" smtClean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000B75"/>
                      </a:solidFill>
                      <a:latin typeface="+mj-lt"/>
                      <a:ea typeface="+mj-ea"/>
                      <a:cs typeface="+mj-cs"/>
                    </a:rPr>
                    <a:t>20.1</a:t>
                  </a:r>
                  <a:r>
                    <a:rPr lang="ko-KR" altLang="en-US" sz="2200" b="1" spc="-200" dirty="0" smtClean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000B75"/>
                      </a:solidFill>
                      <a:latin typeface="+mj-lt"/>
                      <a:ea typeface="+mj-ea"/>
                      <a:cs typeface="+mj-cs"/>
                    </a:rPr>
                    <a:t>월</a:t>
                  </a:r>
                  <a:r>
                    <a:rPr lang="en-US" altLang="ko-KR" sz="2200" b="1" spc="-200" dirty="0" smtClean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000B75"/>
                      </a:solidFill>
                      <a:latin typeface="+mj-lt"/>
                      <a:ea typeface="+mj-ea"/>
                      <a:cs typeface="+mj-cs"/>
                    </a:rPr>
                    <a:t>20</a:t>
                  </a:r>
                  <a:r>
                    <a:rPr lang="ko-KR" altLang="en-US" sz="2200" b="1" spc="-200" dirty="0" smtClean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000B75"/>
                      </a:solidFill>
                      <a:latin typeface="+mj-lt"/>
                      <a:ea typeface="+mj-ea"/>
                      <a:cs typeface="+mj-cs"/>
                    </a:rPr>
                    <a:t>일</a:t>
                  </a:r>
                  <a:endParaRPr lang="en-US" altLang="ko-KR" sz="2200" b="1" spc="-20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000B75"/>
                    </a:solidFill>
                    <a:latin typeface="+mj-lt"/>
                    <a:ea typeface="+mj-ea"/>
                    <a:cs typeface="+mj-cs"/>
                  </a:endParaRPr>
                </a:p>
              </p:txBody>
            </p:sp>
            <p:sp>
              <p:nvSpPr>
                <p:cNvPr id="33" name="직사각형 32">
                  <a:extLst>
                    <a:ext uri="{FF2B5EF4-FFF2-40B4-BE49-F238E27FC236}">
                      <a16:creationId xmlns:a16="http://schemas.microsoft.com/office/drawing/2014/main" xmlns="" id="{EB11700D-13EF-4587-BC5B-FC2E84A35875}"/>
                    </a:ext>
                  </a:extLst>
                </p:cNvPr>
                <p:cNvSpPr/>
                <p:nvPr/>
              </p:nvSpPr>
              <p:spPr>
                <a:xfrm>
                  <a:off x="3655519" y="5472157"/>
                  <a:ext cx="1611339" cy="677108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lvl="0" algn="ctr"/>
                  <a:r>
                    <a:rPr lang="ko-KR" altLang="en-US" sz="1900" spc="-200" dirty="0" smtClean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000B75"/>
                      </a:solidFill>
                      <a:latin typeface="+mj-lt"/>
                      <a:ea typeface="+mj-ea"/>
                      <a:cs typeface="+mj-cs"/>
                    </a:rPr>
                    <a:t>국내에서 </a:t>
                  </a:r>
                  <a:endParaRPr lang="en-US" altLang="ko-KR" sz="1900" spc="-200" dirty="0" smtClean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000B75"/>
                    </a:solidFill>
                    <a:latin typeface="+mj-lt"/>
                    <a:ea typeface="+mj-ea"/>
                    <a:cs typeface="+mj-cs"/>
                  </a:endParaRPr>
                </a:p>
                <a:p>
                  <a:pPr lvl="0" algn="ctr"/>
                  <a:r>
                    <a:rPr lang="ko-KR" altLang="en-US" sz="1900" spc="-200" dirty="0" smtClean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000B75"/>
                      </a:solidFill>
                      <a:latin typeface="+mj-lt"/>
                      <a:ea typeface="+mj-ea"/>
                      <a:cs typeface="+mj-cs"/>
                    </a:rPr>
                    <a:t>첫 </a:t>
                  </a:r>
                  <a:r>
                    <a:rPr lang="ko-KR" altLang="en-US" sz="1900" spc="-200" dirty="0" err="1" smtClean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000B75"/>
                      </a:solidFill>
                      <a:latin typeface="+mj-lt"/>
                      <a:ea typeface="+mj-ea"/>
                      <a:cs typeface="+mj-cs"/>
                    </a:rPr>
                    <a:t>확진자</a:t>
                  </a:r>
                  <a:r>
                    <a:rPr lang="en-US" altLang="ko-KR" sz="1900" spc="-200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000B75"/>
                      </a:solidFill>
                      <a:latin typeface="+mj-lt"/>
                      <a:ea typeface="+mj-ea"/>
                      <a:cs typeface="+mj-cs"/>
                    </a:rPr>
                    <a:t> </a:t>
                  </a:r>
                  <a:r>
                    <a:rPr lang="ko-KR" altLang="en-US" sz="1900" spc="-200" dirty="0" smtClean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000B75"/>
                      </a:solidFill>
                      <a:latin typeface="+mj-lt"/>
                      <a:ea typeface="+mj-ea"/>
                      <a:cs typeface="+mj-cs"/>
                    </a:rPr>
                    <a:t>발생</a:t>
                  </a:r>
                  <a:endParaRPr lang="ko-KR" altLang="en-US" sz="1900" spc="-20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000B75"/>
                    </a:solidFill>
                    <a:latin typeface="+mj-lt"/>
                    <a:ea typeface="+mj-ea"/>
                    <a:cs typeface="+mj-cs"/>
                  </a:endParaRPr>
                </a:p>
              </p:txBody>
            </p:sp>
          </p:grpSp>
          <p:grpSp>
            <p:nvGrpSpPr>
              <p:cNvPr id="23" name="그룹 22">
                <a:extLst>
                  <a:ext uri="{FF2B5EF4-FFF2-40B4-BE49-F238E27FC236}">
                    <a16:creationId xmlns:a16="http://schemas.microsoft.com/office/drawing/2014/main" xmlns="" id="{877AEB80-8AE6-4120-9FF7-0146CF49460E}"/>
                  </a:ext>
                </a:extLst>
              </p:cNvPr>
              <p:cNvGrpSpPr/>
              <p:nvPr/>
            </p:nvGrpSpPr>
            <p:grpSpPr>
              <a:xfrm>
                <a:off x="540427" y="4780903"/>
                <a:ext cx="2292962" cy="1477108"/>
                <a:chOff x="540427" y="4780903"/>
                <a:chExt cx="2292962" cy="1477108"/>
              </a:xfrm>
            </p:grpSpPr>
            <p:sp>
              <p:nvSpPr>
                <p:cNvPr id="24" name="사각형: 둥근 모서리 23">
                  <a:extLst>
                    <a:ext uri="{FF2B5EF4-FFF2-40B4-BE49-F238E27FC236}">
                      <a16:creationId xmlns:a16="http://schemas.microsoft.com/office/drawing/2014/main" xmlns="" id="{A491385D-100B-4E10-A0C7-D7BB4C192DE1}"/>
                    </a:ext>
                  </a:extLst>
                </p:cNvPr>
                <p:cNvSpPr/>
                <p:nvPr/>
              </p:nvSpPr>
              <p:spPr>
                <a:xfrm>
                  <a:off x="540427" y="4780903"/>
                  <a:ext cx="2292962" cy="1477108"/>
                </a:xfrm>
                <a:prstGeom prst="roundRect">
                  <a:avLst>
                    <a:gd name="adj" fmla="val 9087"/>
                  </a:avLst>
                </a:prstGeom>
                <a:solidFill>
                  <a:schemeClr val="bg1"/>
                </a:solidFill>
                <a:ln w="19050">
                  <a:solidFill>
                    <a:schemeClr val="tx2"/>
                  </a:solidFill>
                </a:ln>
                <a:effectLst>
                  <a:outerShdw blurRad="190500" dir="5400000" algn="t" rotWithShape="0">
                    <a:prstClr val="black">
                      <a:alpha val="1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dirty="0"/>
                </a:p>
              </p:txBody>
            </p:sp>
            <p:sp>
              <p:nvSpPr>
                <p:cNvPr id="21" name="직사각형 20">
                  <a:extLst>
                    <a:ext uri="{FF2B5EF4-FFF2-40B4-BE49-F238E27FC236}">
                      <a16:creationId xmlns:a16="http://schemas.microsoft.com/office/drawing/2014/main" xmlns="" id="{60F98D83-5F28-4C11-B97B-3DDD54E3BF33}"/>
                    </a:ext>
                  </a:extLst>
                </p:cNvPr>
                <p:cNvSpPr/>
                <p:nvPr/>
              </p:nvSpPr>
              <p:spPr>
                <a:xfrm>
                  <a:off x="772508" y="4884911"/>
                  <a:ext cx="1828800" cy="430887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lvl="0" algn="ctr"/>
                  <a:r>
                    <a:rPr lang="en-US" altLang="ko-KR" sz="22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000B75"/>
                      </a:solidFill>
                      <a:latin typeface="+mj-lt"/>
                      <a:ea typeface="+mj-ea"/>
                      <a:cs typeface="+mj-cs"/>
                    </a:rPr>
                    <a:t>’19.12</a:t>
                  </a:r>
                  <a:r>
                    <a:rPr lang="ko-KR" altLang="en-US" sz="2200" b="1" spc="-200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000B75"/>
                      </a:solidFill>
                      <a:latin typeface="+mj-lt"/>
                      <a:ea typeface="+mj-ea"/>
                      <a:cs typeface="+mj-cs"/>
                    </a:rPr>
                    <a:t>월</a:t>
                  </a:r>
                  <a:endParaRPr lang="en-US" altLang="ko-KR" sz="2200" b="1" spc="-20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000B75"/>
                    </a:solidFill>
                    <a:latin typeface="+mj-lt"/>
                    <a:ea typeface="+mj-ea"/>
                    <a:cs typeface="+mj-cs"/>
                  </a:endParaRPr>
                </a:p>
              </p:txBody>
            </p:sp>
            <p:sp>
              <p:nvSpPr>
                <p:cNvPr id="28" name="직사각형 27">
                  <a:extLst>
                    <a:ext uri="{FF2B5EF4-FFF2-40B4-BE49-F238E27FC236}">
                      <a16:creationId xmlns:a16="http://schemas.microsoft.com/office/drawing/2014/main" xmlns="" id="{4A9FBE51-4AB0-45F9-89A0-BC81BBB41ACB}"/>
                    </a:ext>
                  </a:extLst>
                </p:cNvPr>
                <p:cNvSpPr/>
                <p:nvPr/>
              </p:nvSpPr>
              <p:spPr>
                <a:xfrm>
                  <a:off x="910895" y="5472157"/>
                  <a:ext cx="1552028" cy="677108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algn="ctr"/>
                  <a:r>
                    <a:rPr lang="ko-KR" altLang="en-US" sz="1900" spc="-200" dirty="0" smtClean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000B75"/>
                      </a:solidFill>
                      <a:latin typeface="+mj-lt"/>
                      <a:ea typeface="+mj-ea"/>
                      <a:cs typeface="+mj-cs"/>
                    </a:rPr>
                    <a:t>중국 </a:t>
                  </a:r>
                  <a:r>
                    <a:rPr lang="ko-KR" altLang="en-US" sz="1900" spc="-200" dirty="0" err="1" smtClean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000B75"/>
                      </a:solidFill>
                      <a:latin typeface="+mj-lt"/>
                      <a:ea typeface="+mj-ea"/>
                      <a:cs typeface="+mj-cs"/>
                    </a:rPr>
                    <a:t>우한에서</a:t>
                  </a:r>
                  <a:r>
                    <a:rPr lang="en-US" altLang="ko-KR" sz="1900" spc="-200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000B75"/>
                      </a:solidFill>
                      <a:latin typeface="+mj-lt"/>
                      <a:ea typeface="+mj-ea"/>
                      <a:cs typeface="+mj-cs"/>
                    </a:rPr>
                    <a:t/>
                  </a:r>
                  <a:br>
                    <a:rPr lang="en-US" altLang="ko-KR" sz="1900" spc="-200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000B75"/>
                      </a:solidFill>
                      <a:latin typeface="+mj-lt"/>
                      <a:ea typeface="+mj-ea"/>
                      <a:cs typeface="+mj-cs"/>
                    </a:rPr>
                  </a:br>
                  <a:r>
                    <a:rPr lang="ko-KR" altLang="en-US" sz="1900" spc="-200" dirty="0" smtClean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000B75"/>
                      </a:solidFill>
                      <a:latin typeface="+mj-lt"/>
                      <a:ea typeface="+mj-ea"/>
                      <a:cs typeface="+mj-cs"/>
                    </a:rPr>
                    <a:t>첫 발생</a:t>
                  </a:r>
                  <a:endParaRPr lang="ko-KR" altLang="en-US" sz="1900" spc="-20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000B75"/>
                    </a:solidFill>
                    <a:latin typeface="+mj-lt"/>
                    <a:ea typeface="+mj-ea"/>
                    <a:cs typeface="+mj-cs"/>
                  </a:endParaRPr>
                </a:p>
              </p:txBody>
            </p:sp>
          </p:grpSp>
          <p:grpSp>
            <p:nvGrpSpPr>
              <p:cNvPr id="31" name="그룹 30">
                <a:extLst>
                  <a:ext uri="{FF2B5EF4-FFF2-40B4-BE49-F238E27FC236}">
                    <a16:creationId xmlns:a16="http://schemas.microsoft.com/office/drawing/2014/main" xmlns="" id="{5E9E440B-70E4-4675-A595-9631725B4D1B}"/>
                  </a:ext>
                </a:extLst>
              </p:cNvPr>
              <p:cNvGrpSpPr/>
              <p:nvPr/>
            </p:nvGrpSpPr>
            <p:grpSpPr>
              <a:xfrm>
                <a:off x="6088981" y="4780903"/>
                <a:ext cx="2540638" cy="1477108"/>
                <a:chOff x="6088981" y="4780903"/>
                <a:chExt cx="2540638" cy="1477108"/>
              </a:xfrm>
            </p:grpSpPr>
            <p:sp>
              <p:nvSpPr>
                <p:cNvPr id="26" name="사각형: 둥근 모서리 25">
                  <a:extLst>
                    <a:ext uri="{FF2B5EF4-FFF2-40B4-BE49-F238E27FC236}">
                      <a16:creationId xmlns:a16="http://schemas.microsoft.com/office/drawing/2014/main" xmlns="" id="{BD7C0102-829F-4EBB-819A-AFCF9319CCC3}"/>
                    </a:ext>
                  </a:extLst>
                </p:cNvPr>
                <p:cNvSpPr/>
                <p:nvPr/>
              </p:nvSpPr>
              <p:spPr>
                <a:xfrm>
                  <a:off x="6088981" y="4780903"/>
                  <a:ext cx="2540638" cy="1477108"/>
                </a:xfrm>
                <a:prstGeom prst="roundRect">
                  <a:avLst>
                    <a:gd name="adj" fmla="val 9087"/>
                  </a:avLst>
                </a:prstGeom>
                <a:solidFill>
                  <a:schemeClr val="bg1"/>
                </a:solidFill>
                <a:ln w="19050">
                  <a:solidFill>
                    <a:schemeClr val="tx2"/>
                  </a:solidFill>
                </a:ln>
                <a:effectLst>
                  <a:outerShdw blurRad="190500" dir="5400000" algn="t" rotWithShape="0">
                    <a:prstClr val="black">
                      <a:alpha val="1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dirty="0"/>
                </a:p>
              </p:txBody>
            </p:sp>
            <p:sp>
              <p:nvSpPr>
                <p:cNvPr id="36" name="직사각형 35">
                  <a:extLst>
                    <a:ext uri="{FF2B5EF4-FFF2-40B4-BE49-F238E27FC236}">
                      <a16:creationId xmlns:a16="http://schemas.microsoft.com/office/drawing/2014/main" xmlns="" id="{9270CCC4-9028-4496-BFEB-0B7A2F9BEC55}"/>
                    </a:ext>
                  </a:extLst>
                </p:cNvPr>
                <p:cNvSpPr/>
                <p:nvPr/>
              </p:nvSpPr>
              <p:spPr>
                <a:xfrm>
                  <a:off x="6428691" y="4797637"/>
                  <a:ext cx="1828800" cy="769441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lvl="0" algn="ctr"/>
                  <a:r>
                    <a:rPr lang="ko-KR" altLang="en-US" sz="2200" b="1" spc="-200" dirty="0" err="1" smtClean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000B75"/>
                      </a:solidFill>
                      <a:latin typeface="+mj-lt"/>
                      <a:ea typeface="+mj-ea"/>
                      <a:cs typeface="+mj-cs"/>
                    </a:rPr>
                    <a:t>감염병</a:t>
                  </a:r>
                  <a:r>
                    <a:rPr lang="ko-KR" altLang="en-US" sz="2200" b="1" spc="-200" dirty="0" smtClean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000B75"/>
                      </a:solidFill>
                      <a:latin typeface="+mj-lt"/>
                      <a:ea typeface="+mj-ea"/>
                      <a:cs typeface="+mj-cs"/>
                    </a:rPr>
                    <a:t> </a:t>
                  </a:r>
                  <a:endParaRPr lang="en-US" altLang="ko-KR" sz="2200" b="1" spc="-200" dirty="0" smtClean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000B75"/>
                    </a:solidFill>
                    <a:latin typeface="+mj-lt"/>
                    <a:ea typeface="+mj-ea"/>
                    <a:cs typeface="+mj-cs"/>
                  </a:endParaRPr>
                </a:p>
                <a:p>
                  <a:pPr lvl="0" algn="ctr"/>
                  <a:r>
                    <a:rPr lang="ko-KR" altLang="en-US" sz="2200" b="1" spc="-200" dirty="0" smtClean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000B75"/>
                      </a:solidFill>
                      <a:latin typeface="+mj-lt"/>
                      <a:ea typeface="+mj-ea"/>
                      <a:cs typeface="+mj-cs"/>
                    </a:rPr>
                    <a:t>위기단계 </a:t>
                  </a:r>
                  <a:r>
                    <a:rPr lang="ko-KR" altLang="en-US" sz="2200" b="1" spc="-200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000B75"/>
                      </a:solidFill>
                      <a:latin typeface="+mj-lt"/>
                      <a:ea typeface="+mj-ea"/>
                      <a:cs typeface="+mj-cs"/>
                    </a:rPr>
                    <a:t>격상</a:t>
                  </a:r>
                  <a:endParaRPr lang="en-US" altLang="ko-KR" sz="2200" b="1" spc="-20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000B75"/>
                    </a:solidFill>
                    <a:latin typeface="+mj-lt"/>
                    <a:ea typeface="+mj-ea"/>
                    <a:cs typeface="+mj-cs"/>
                  </a:endParaRPr>
                </a:p>
              </p:txBody>
            </p:sp>
            <p:sp>
              <p:nvSpPr>
                <p:cNvPr id="37" name="직사각형 36">
                  <a:extLst>
                    <a:ext uri="{FF2B5EF4-FFF2-40B4-BE49-F238E27FC236}">
                      <a16:creationId xmlns:a16="http://schemas.microsoft.com/office/drawing/2014/main" xmlns="" id="{71F4EDF5-E8E7-4890-B2F0-145945F192BC}"/>
                    </a:ext>
                  </a:extLst>
                </p:cNvPr>
                <p:cNvSpPr/>
                <p:nvPr/>
              </p:nvSpPr>
              <p:spPr>
                <a:xfrm>
                  <a:off x="6240245" y="5472157"/>
                  <a:ext cx="2238113" cy="677108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algn="ctr"/>
                  <a:r>
                    <a:rPr lang="en-US" altLang="ko-KR" sz="1900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000B75"/>
                      </a:solidFill>
                      <a:latin typeface="+mj-lt"/>
                      <a:ea typeface="+mj-ea"/>
                      <a:cs typeface="+mj-cs"/>
                    </a:rPr>
                    <a:t>1.20.</a:t>
                  </a:r>
                  <a:r>
                    <a:rPr lang="ko-KR" altLang="en-US" sz="1900" spc="-200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000B75"/>
                      </a:solidFill>
                      <a:latin typeface="+mj-lt"/>
                      <a:ea typeface="+mj-ea"/>
                      <a:cs typeface="+mj-cs"/>
                    </a:rPr>
                    <a:t>주의</a:t>
                  </a:r>
                  <a:r>
                    <a:rPr lang="ko-KR" altLang="en-US" sz="1200" spc="-200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000B75"/>
                      </a:solidFill>
                      <a:latin typeface="+mj-lt"/>
                      <a:ea typeface="+mj-ea"/>
                      <a:cs typeface="+mj-cs"/>
                    </a:rPr>
                    <a:t> </a:t>
                  </a:r>
                  <a:r>
                    <a:rPr lang="en-US" altLang="ko-KR" sz="1900" spc="-200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000B75"/>
                      </a:solidFill>
                      <a:latin typeface="+mj-lt"/>
                      <a:ea typeface="+mj-ea"/>
                      <a:cs typeface="+mj-cs"/>
                    </a:rPr>
                    <a:t>-</a:t>
                  </a:r>
                  <a:r>
                    <a:rPr lang="en-US" altLang="ko-KR" sz="1200" spc="-200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000B75"/>
                      </a:solidFill>
                      <a:latin typeface="+mj-lt"/>
                      <a:ea typeface="+mj-ea"/>
                      <a:cs typeface="+mj-cs"/>
                    </a:rPr>
                    <a:t> </a:t>
                  </a:r>
                  <a:r>
                    <a:rPr lang="en-US" altLang="ko-KR" sz="1900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000B75"/>
                      </a:solidFill>
                      <a:latin typeface="+mj-lt"/>
                      <a:ea typeface="+mj-ea"/>
                      <a:cs typeface="+mj-cs"/>
                    </a:rPr>
                    <a:t>1.27.</a:t>
                  </a:r>
                  <a:r>
                    <a:rPr lang="ko-KR" altLang="en-US" sz="1900" spc="-200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000B75"/>
                      </a:solidFill>
                      <a:latin typeface="+mj-lt"/>
                      <a:ea typeface="+mj-ea"/>
                      <a:cs typeface="+mj-cs"/>
                    </a:rPr>
                    <a:t>경계</a:t>
                  </a:r>
                  <a:endParaRPr lang="en-US" altLang="ko-KR" sz="1900" spc="-20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000B75"/>
                    </a:solidFill>
                    <a:latin typeface="+mj-lt"/>
                    <a:ea typeface="+mj-ea"/>
                    <a:cs typeface="+mj-cs"/>
                  </a:endParaRPr>
                </a:p>
                <a:p>
                  <a:pPr algn="ctr"/>
                  <a:r>
                    <a:rPr lang="en-US" altLang="ko-KR" sz="1900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000B75"/>
                      </a:solidFill>
                      <a:latin typeface="+mj-lt"/>
                      <a:ea typeface="+mj-ea"/>
                      <a:cs typeface="+mj-cs"/>
                    </a:rPr>
                    <a:t>-</a:t>
                  </a:r>
                  <a:r>
                    <a:rPr lang="en-US" altLang="ko-KR" sz="1200" spc="-200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000B75"/>
                      </a:solidFill>
                      <a:latin typeface="+mj-lt"/>
                      <a:ea typeface="+mj-ea"/>
                      <a:cs typeface="+mj-cs"/>
                    </a:rPr>
                    <a:t> </a:t>
                  </a:r>
                  <a:r>
                    <a:rPr lang="en-US" altLang="ko-KR" sz="1900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000B75"/>
                      </a:solidFill>
                      <a:latin typeface="+mj-lt"/>
                      <a:ea typeface="+mj-ea"/>
                      <a:cs typeface="+mj-cs"/>
                    </a:rPr>
                    <a:t>2.23.</a:t>
                  </a:r>
                  <a:r>
                    <a:rPr lang="ko-KR" altLang="en-US" sz="1900" spc="-200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000B75"/>
                      </a:solidFill>
                      <a:latin typeface="+mj-lt"/>
                      <a:ea typeface="+mj-ea"/>
                      <a:cs typeface="+mj-cs"/>
                    </a:rPr>
                    <a:t>심각</a:t>
                  </a:r>
                </a:p>
              </p:txBody>
            </p:sp>
          </p:grpSp>
          <p:grpSp>
            <p:nvGrpSpPr>
              <p:cNvPr id="35" name="그룹 34">
                <a:extLst>
                  <a:ext uri="{FF2B5EF4-FFF2-40B4-BE49-F238E27FC236}">
                    <a16:creationId xmlns:a16="http://schemas.microsoft.com/office/drawing/2014/main" xmlns="" id="{876D0AA9-D362-4BE6-A779-9DB5F0286BF5}"/>
                  </a:ext>
                </a:extLst>
              </p:cNvPr>
              <p:cNvGrpSpPr/>
              <p:nvPr/>
            </p:nvGrpSpPr>
            <p:grpSpPr>
              <a:xfrm>
                <a:off x="9110935" y="4780903"/>
                <a:ext cx="2540638" cy="1477108"/>
                <a:chOff x="9110935" y="4780903"/>
                <a:chExt cx="2540638" cy="1477108"/>
              </a:xfrm>
            </p:grpSpPr>
            <p:sp>
              <p:nvSpPr>
                <p:cNvPr id="27" name="사각형: 둥근 모서리 26">
                  <a:extLst>
                    <a:ext uri="{FF2B5EF4-FFF2-40B4-BE49-F238E27FC236}">
                      <a16:creationId xmlns:a16="http://schemas.microsoft.com/office/drawing/2014/main" xmlns="" id="{BEDF8BDF-4EBF-42C5-835D-3202A7C463BD}"/>
                    </a:ext>
                  </a:extLst>
                </p:cNvPr>
                <p:cNvSpPr/>
                <p:nvPr/>
              </p:nvSpPr>
              <p:spPr>
                <a:xfrm>
                  <a:off x="9110935" y="4780903"/>
                  <a:ext cx="2540638" cy="1477108"/>
                </a:xfrm>
                <a:prstGeom prst="roundRect">
                  <a:avLst>
                    <a:gd name="adj" fmla="val 9087"/>
                  </a:avLst>
                </a:prstGeom>
                <a:solidFill>
                  <a:schemeClr val="bg1"/>
                </a:solidFill>
                <a:ln w="19050">
                  <a:solidFill>
                    <a:schemeClr val="tx2"/>
                  </a:solidFill>
                </a:ln>
                <a:effectLst>
                  <a:outerShdw blurRad="190500" dir="5400000" algn="t" rotWithShape="0">
                    <a:prstClr val="black">
                      <a:alpha val="1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dirty="0"/>
                </a:p>
              </p:txBody>
            </p:sp>
            <p:sp>
              <p:nvSpPr>
                <p:cNvPr id="42" name="직사각형 41">
                  <a:extLst>
                    <a:ext uri="{FF2B5EF4-FFF2-40B4-BE49-F238E27FC236}">
                      <a16:creationId xmlns:a16="http://schemas.microsoft.com/office/drawing/2014/main" xmlns="" id="{24E7EF1A-8B92-41C8-AC22-A9330B1A94E5}"/>
                    </a:ext>
                  </a:extLst>
                </p:cNvPr>
                <p:cNvSpPr/>
                <p:nvPr/>
              </p:nvSpPr>
              <p:spPr>
                <a:xfrm>
                  <a:off x="9466854" y="4884911"/>
                  <a:ext cx="1828800" cy="430887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en-US" altLang="ko-KR" sz="22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000B75"/>
                      </a:solidFill>
                      <a:latin typeface="+mj-lt"/>
                      <a:ea typeface="+mj-ea"/>
                      <a:cs typeface="+mj-cs"/>
                    </a:rPr>
                    <a:t>‘20.3</a:t>
                  </a:r>
                  <a:r>
                    <a:rPr lang="ko-KR" altLang="en-US" sz="2200" b="1" spc="-200" dirty="0" smtClean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000B75"/>
                      </a:solidFill>
                      <a:latin typeface="+mj-lt"/>
                      <a:ea typeface="+mj-ea"/>
                      <a:cs typeface="+mj-cs"/>
                    </a:rPr>
                    <a:t>월</a:t>
                  </a:r>
                  <a:r>
                    <a:rPr lang="en-US" altLang="ko-KR" sz="2200" b="1" spc="-200" dirty="0" smtClean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000B75"/>
                      </a:solidFill>
                      <a:latin typeface="+mj-lt"/>
                      <a:ea typeface="+mj-ea"/>
                      <a:cs typeface="+mj-cs"/>
                    </a:rPr>
                    <a:t>11</a:t>
                  </a:r>
                  <a:r>
                    <a:rPr lang="ko-KR" altLang="en-US" sz="2200" b="1" spc="-200" dirty="0" smtClean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000B75"/>
                      </a:solidFill>
                      <a:latin typeface="+mj-lt"/>
                      <a:ea typeface="+mj-ea"/>
                      <a:cs typeface="+mj-cs"/>
                    </a:rPr>
                    <a:t>일</a:t>
                  </a:r>
                  <a:endParaRPr lang="en-US" altLang="ko-KR" sz="2200" b="1" spc="-20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000B75"/>
                    </a:solidFill>
                    <a:latin typeface="+mj-lt"/>
                    <a:ea typeface="+mj-ea"/>
                    <a:cs typeface="+mj-cs"/>
                  </a:endParaRPr>
                </a:p>
              </p:txBody>
            </p:sp>
            <p:sp>
              <p:nvSpPr>
                <p:cNvPr id="43" name="직사각형 42">
                  <a:extLst>
                    <a:ext uri="{FF2B5EF4-FFF2-40B4-BE49-F238E27FC236}">
                      <a16:creationId xmlns:a16="http://schemas.microsoft.com/office/drawing/2014/main" xmlns="" id="{3027F80A-E1E1-43BE-9882-38AEDEDB4C31}"/>
                    </a:ext>
                  </a:extLst>
                </p:cNvPr>
                <p:cNvSpPr/>
                <p:nvPr/>
              </p:nvSpPr>
              <p:spPr>
                <a:xfrm>
                  <a:off x="9276624" y="5472157"/>
                  <a:ext cx="2209259" cy="677108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lvl="0" algn="ctr"/>
                  <a:r>
                    <a:rPr lang="ko-KR" altLang="en-US" sz="1900" spc="-200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000B75"/>
                      </a:solidFill>
                      <a:latin typeface="+mj-lt"/>
                      <a:ea typeface="+mj-ea"/>
                      <a:cs typeface="+mj-cs"/>
                    </a:rPr>
                    <a:t>전세계 확산 및 </a:t>
                  </a:r>
                  <a:endParaRPr lang="en-US" altLang="ko-KR" sz="1900" spc="-20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000B75"/>
                    </a:solidFill>
                    <a:latin typeface="+mj-lt"/>
                    <a:ea typeface="+mj-ea"/>
                    <a:cs typeface="+mj-cs"/>
                  </a:endParaRPr>
                </a:p>
                <a:p>
                  <a:pPr lvl="0" algn="ctr"/>
                  <a:r>
                    <a:rPr lang="en-US" altLang="ko-KR" sz="1900" dirty="0" smtClean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000B75"/>
                      </a:solidFill>
                      <a:latin typeface="+mj-lt"/>
                      <a:ea typeface="+mj-ea"/>
                      <a:cs typeface="+mj-cs"/>
                    </a:rPr>
                    <a:t>WHO</a:t>
                  </a:r>
                  <a:r>
                    <a:rPr lang="ko-KR" altLang="en-US" sz="1900" spc="-200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000B75"/>
                      </a:solidFill>
                      <a:latin typeface="+mj-lt"/>
                      <a:ea typeface="+mj-ea"/>
                      <a:cs typeface="+mj-cs"/>
                    </a:rPr>
                    <a:t>의 </a:t>
                  </a:r>
                  <a:r>
                    <a:rPr lang="ko-KR" altLang="en-US" sz="1900" spc="-200" dirty="0" err="1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000B75"/>
                      </a:solidFill>
                      <a:latin typeface="+mj-lt"/>
                      <a:ea typeface="+mj-ea"/>
                      <a:cs typeface="+mj-cs"/>
                    </a:rPr>
                    <a:t>팬</a:t>
                  </a:r>
                  <a:r>
                    <a:rPr lang="ko-KR" altLang="en-US" sz="1900" spc="-200" dirty="0" err="1" smtClean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000B75"/>
                      </a:solidFill>
                      <a:latin typeface="+mj-lt"/>
                      <a:ea typeface="+mj-ea"/>
                      <a:cs typeface="+mj-cs"/>
                    </a:rPr>
                    <a:t>데믹</a:t>
                  </a:r>
                  <a:r>
                    <a:rPr lang="ko-KR" altLang="en-US" sz="1900" spc="-200" dirty="0" smtClean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000B75"/>
                      </a:solidFill>
                      <a:latin typeface="+mj-lt"/>
                      <a:ea typeface="+mj-ea"/>
                      <a:cs typeface="+mj-cs"/>
                    </a:rPr>
                    <a:t> </a:t>
                  </a:r>
                  <a:r>
                    <a:rPr lang="ko-KR" altLang="en-US" sz="1900" spc="-200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000B75"/>
                      </a:solidFill>
                      <a:latin typeface="+mj-lt"/>
                      <a:ea typeface="+mj-ea"/>
                      <a:cs typeface="+mj-cs"/>
                    </a:rPr>
                    <a:t>선언</a:t>
                  </a:r>
                  <a:endParaRPr lang="en-US" altLang="ko-KR" sz="1900" spc="-20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000B75"/>
                    </a:solidFill>
                    <a:latin typeface="+mj-lt"/>
                    <a:ea typeface="+mj-ea"/>
                    <a:cs typeface="+mj-cs"/>
                  </a:endParaRPr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2532575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3">
            <a:extLst>
              <a:ext uri="{FF2B5EF4-FFF2-40B4-BE49-F238E27FC236}">
                <a16:creationId xmlns:a16="http://schemas.microsoft.com/office/drawing/2014/main" xmlns="" id="{8A1C553B-D12F-4203-95F7-1D42BE0BD6EF}"/>
              </a:ext>
            </a:extLst>
          </p:cNvPr>
          <p:cNvGrpSpPr/>
          <p:nvPr/>
        </p:nvGrpSpPr>
        <p:grpSpPr>
          <a:xfrm>
            <a:off x="8162122" y="4442418"/>
            <a:ext cx="3628222" cy="1745588"/>
            <a:chOff x="7997722" y="4442418"/>
            <a:chExt cx="3628222" cy="1745588"/>
          </a:xfrm>
        </p:grpSpPr>
        <p:sp>
          <p:nvSpPr>
            <p:cNvPr id="45" name="자유형: 도형 44">
              <a:extLst>
                <a:ext uri="{FF2B5EF4-FFF2-40B4-BE49-F238E27FC236}">
                  <a16:creationId xmlns:a16="http://schemas.microsoft.com/office/drawing/2014/main" xmlns="" id="{C2B716E3-FCE0-4F06-ADD5-9AF3D80E3654}"/>
                </a:ext>
              </a:extLst>
            </p:cNvPr>
            <p:cNvSpPr/>
            <p:nvPr/>
          </p:nvSpPr>
          <p:spPr>
            <a:xfrm>
              <a:off x="7997722" y="4746171"/>
              <a:ext cx="3628222" cy="1441835"/>
            </a:xfrm>
            <a:custGeom>
              <a:avLst/>
              <a:gdLst>
                <a:gd name="connsiteX0" fmla="*/ 0 w 3628222"/>
                <a:gd name="connsiteY0" fmla="*/ 0 h 1441835"/>
                <a:gd name="connsiteX1" fmla="*/ 3628222 w 3628222"/>
                <a:gd name="connsiteY1" fmla="*/ 0 h 1441835"/>
                <a:gd name="connsiteX2" fmla="*/ 3628222 w 3628222"/>
                <a:gd name="connsiteY2" fmla="*/ 1164530 h 1441835"/>
                <a:gd name="connsiteX3" fmla="*/ 3350917 w 3628222"/>
                <a:gd name="connsiteY3" fmla="*/ 1441835 h 1441835"/>
                <a:gd name="connsiteX4" fmla="*/ 277305 w 3628222"/>
                <a:gd name="connsiteY4" fmla="*/ 1441835 h 1441835"/>
                <a:gd name="connsiteX5" fmla="*/ 0 w 3628222"/>
                <a:gd name="connsiteY5" fmla="*/ 1164530 h 14418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628222" h="1441835">
                  <a:moveTo>
                    <a:pt x="0" y="0"/>
                  </a:moveTo>
                  <a:lnTo>
                    <a:pt x="3628222" y="0"/>
                  </a:lnTo>
                  <a:lnTo>
                    <a:pt x="3628222" y="1164530"/>
                  </a:lnTo>
                  <a:cubicBezTo>
                    <a:pt x="3628222" y="1317681"/>
                    <a:pt x="3504068" y="1441835"/>
                    <a:pt x="3350917" y="1441835"/>
                  </a:cubicBezTo>
                  <a:lnTo>
                    <a:pt x="277305" y="1441835"/>
                  </a:lnTo>
                  <a:cubicBezTo>
                    <a:pt x="124154" y="1441835"/>
                    <a:pt x="0" y="1317681"/>
                    <a:pt x="0" y="1164530"/>
                  </a:cubicBezTo>
                  <a:close/>
                </a:path>
              </a:pathLst>
            </a:custGeom>
            <a:solidFill>
              <a:srgbClr val="065DC7"/>
            </a:solidFill>
            <a:ln w="349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  <p:grpSp>
          <p:nvGrpSpPr>
            <p:cNvPr id="50" name="그룹 49">
              <a:extLst>
                <a:ext uri="{FF2B5EF4-FFF2-40B4-BE49-F238E27FC236}">
                  <a16:creationId xmlns:a16="http://schemas.microsoft.com/office/drawing/2014/main" xmlns="" id="{65C769AA-2B82-43D9-A635-B77D7015F3DF}"/>
                </a:ext>
              </a:extLst>
            </p:cNvPr>
            <p:cNvGrpSpPr/>
            <p:nvPr/>
          </p:nvGrpSpPr>
          <p:grpSpPr>
            <a:xfrm rot="16200000" flipH="1">
              <a:off x="9608458" y="4444424"/>
              <a:ext cx="400052" cy="396040"/>
              <a:chOff x="3172022" y="2142122"/>
              <a:chExt cx="366532" cy="362857"/>
            </a:xfrm>
          </p:grpSpPr>
          <p:sp>
            <p:nvSpPr>
              <p:cNvPr id="51" name="화살표: 갈매기형 수장 50">
                <a:extLst>
                  <a:ext uri="{FF2B5EF4-FFF2-40B4-BE49-F238E27FC236}">
                    <a16:creationId xmlns:a16="http://schemas.microsoft.com/office/drawing/2014/main" xmlns="" id="{0C56D066-A3C2-453D-BEC8-890B6A5F96A8}"/>
                  </a:ext>
                </a:extLst>
              </p:cNvPr>
              <p:cNvSpPr/>
              <p:nvPr/>
            </p:nvSpPr>
            <p:spPr>
              <a:xfrm>
                <a:off x="3335467" y="2142122"/>
                <a:ext cx="203087" cy="362857"/>
              </a:xfrm>
              <a:prstGeom prst="chevron">
                <a:avLst>
                  <a:gd name="adj" fmla="val 72496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52" name="화살표: 갈매기형 수장 51">
                <a:extLst>
                  <a:ext uri="{FF2B5EF4-FFF2-40B4-BE49-F238E27FC236}">
                    <a16:creationId xmlns:a16="http://schemas.microsoft.com/office/drawing/2014/main" xmlns="" id="{BE9AF935-D7EC-4218-9682-068A7E017C46}"/>
                  </a:ext>
                </a:extLst>
              </p:cNvPr>
              <p:cNvSpPr/>
              <p:nvPr/>
            </p:nvSpPr>
            <p:spPr>
              <a:xfrm>
                <a:off x="3287001" y="2142122"/>
                <a:ext cx="203087" cy="362857"/>
              </a:xfrm>
              <a:prstGeom prst="chevron">
                <a:avLst>
                  <a:gd name="adj" fmla="val 72496"/>
                </a:avLst>
              </a:prstGeom>
              <a:solidFill>
                <a:srgbClr val="8497B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53" name="화살표: 갈매기형 수장 52">
                <a:extLst>
                  <a:ext uri="{FF2B5EF4-FFF2-40B4-BE49-F238E27FC236}">
                    <a16:creationId xmlns:a16="http://schemas.microsoft.com/office/drawing/2014/main" xmlns="" id="{A3D8F291-C397-42CF-9F95-0F8BEC02FE44}"/>
                  </a:ext>
                </a:extLst>
              </p:cNvPr>
              <p:cNvSpPr/>
              <p:nvPr/>
            </p:nvSpPr>
            <p:spPr>
              <a:xfrm>
                <a:off x="3172022" y="2142122"/>
                <a:ext cx="203087" cy="362857"/>
              </a:xfrm>
              <a:prstGeom prst="chevron">
                <a:avLst>
                  <a:gd name="adj" fmla="val 72496"/>
                </a:avLst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chemeClr val="tx1"/>
                  </a:solidFill>
                </a:endParaRPr>
              </a:p>
            </p:txBody>
          </p:sp>
        </p:grpSp>
      </p:grpSp>
      <p:sp>
        <p:nvSpPr>
          <p:cNvPr id="34" name="자유형: 도형 33">
            <a:extLst>
              <a:ext uri="{FF2B5EF4-FFF2-40B4-BE49-F238E27FC236}">
                <a16:creationId xmlns:a16="http://schemas.microsoft.com/office/drawing/2014/main" xmlns="" id="{C6E58CC7-F1B0-4BC1-A877-99BB870DBBA1}"/>
              </a:ext>
            </a:extLst>
          </p:cNvPr>
          <p:cNvSpPr/>
          <p:nvPr/>
        </p:nvSpPr>
        <p:spPr>
          <a:xfrm>
            <a:off x="435779" y="4746171"/>
            <a:ext cx="3628222" cy="1441835"/>
          </a:xfrm>
          <a:custGeom>
            <a:avLst/>
            <a:gdLst>
              <a:gd name="connsiteX0" fmla="*/ 0 w 3628222"/>
              <a:gd name="connsiteY0" fmla="*/ 0 h 1441835"/>
              <a:gd name="connsiteX1" fmla="*/ 3628222 w 3628222"/>
              <a:gd name="connsiteY1" fmla="*/ 0 h 1441835"/>
              <a:gd name="connsiteX2" fmla="*/ 3628222 w 3628222"/>
              <a:gd name="connsiteY2" fmla="*/ 1164530 h 1441835"/>
              <a:gd name="connsiteX3" fmla="*/ 3350917 w 3628222"/>
              <a:gd name="connsiteY3" fmla="*/ 1441835 h 1441835"/>
              <a:gd name="connsiteX4" fmla="*/ 277305 w 3628222"/>
              <a:gd name="connsiteY4" fmla="*/ 1441835 h 1441835"/>
              <a:gd name="connsiteX5" fmla="*/ 0 w 3628222"/>
              <a:gd name="connsiteY5" fmla="*/ 1164530 h 14418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628222" h="1441835">
                <a:moveTo>
                  <a:pt x="0" y="0"/>
                </a:moveTo>
                <a:lnTo>
                  <a:pt x="3628222" y="0"/>
                </a:lnTo>
                <a:lnTo>
                  <a:pt x="3628222" y="1164530"/>
                </a:lnTo>
                <a:cubicBezTo>
                  <a:pt x="3628222" y="1317681"/>
                  <a:pt x="3504068" y="1441835"/>
                  <a:pt x="3350917" y="1441835"/>
                </a:cubicBezTo>
                <a:lnTo>
                  <a:pt x="277305" y="1441835"/>
                </a:lnTo>
                <a:cubicBezTo>
                  <a:pt x="124154" y="1441835"/>
                  <a:pt x="0" y="1317681"/>
                  <a:pt x="0" y="1164530"/>
                </a:cubicBezTo>
                <a:close/>
              </a:path>
            </a:pathLst>
          </a:custGeom>
          <a:solidFill>
            <a:srgbClr val="065DC7"/>
          </a:solidFill>
          <a:ln w="349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xmlns="" id="{D45DCFB1-CD08-4F30-BD9D-60C0D4DB3F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5954" y="444116"/>
            <a:ext cx="6728124" cy="480131"/>
          </a:xfrm>
        </p:spPr>
        <p:txBody>
          <a:bodyPr/>
          <a:lstStyle/>
          <a:p>
            <a:r>
              <a:rPr lang="ko-KR" altLang="en-US" dirty="0"/>
              <a:t>현 상황에서 </a:t>
            </a:r>
            <a:r>
              <a:rPr lang="en-US" altLang="ko-KR" dirty="0"/>
              <a:t>BCP</a:t>
            </a:r>
            <a:r>
              <a:rPr lang="ko-KR" altLang="en-US" dirty="0"/>
              <a:t>에 관심을 가져야 하는 이유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4B16A4BA-EBE6-4178-BD27-90BC8662AB1B}"/>
              </a:ext>
            </a:extLst>
          </p:cNvPr>
          <p:cNvSpPr txBox="1"/>
          <p:nvPr/>
        </p:nvSpPr>
        <p:spPr>
          <a:xfrm>
            <a:off x="170973" y="274031"/>
            <a:ext cx="78739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4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bg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0</a:t>
            </a:r>
            <a:r>
              <a:rPr lang="en-US" altLang="ko-KR" sz="4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4</a:t>
            </a:r>
            <a:endParaRPr lang="ko-KR" altLang="en-US" sz="4400" b="1" spc="-200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rgbClr val="000B75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5" name="사각형: 둥근 모서리 4">
            <a:extLst>
              <a:ext uri="{FF2B5EF4-FFF2-40B4-BE49-F238E27FC236}">
                <a16:creationId xmlns:a16="http://schemas.microsoft.com/office/drawing/2014/main" xmlns="" id="{105149ED-8D78-4233-A971-767A132AE106}"/>
              </a:ext>
            </a:extLst>
          </p:cNvPr>
          <p:cNvSpPr/>
          <p:nvPr/>
        </p:nvSpPr>
        <p:spPr>
          <a:xfrm>
            <a:off x="435779" y="1545772"/>
            <a:ext cx="3628222" cy="4642234"/>
          </a:xfrm>
          <a:prstGeom prst="roundRect">
            <a:avLst>
              <a:gd name="adj" fmla="val 7643"/>
            </a:avLst>
          </a:prstGeom>
          <a:noFill/>
          <a:ln w="3492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사각형: 둥근 모서리 14">
            <a:extLst>
              <a:ext uri="{FF2B5EF4-FFF2-40B4-BE49-F238E27FC236}">
                <a16:creationId xmlns:a16="http://schemas.microsoft.com/office/drawing/2014/main" xmlns="" id="{D259D254-C2D4-4285-B50C-54944169FEE9}"/>
              </a:ext>
            </a:extLst>
          </p:cNvPr>
          <p:cNvSpPr/>
          <p:nvPr/>
        </p:nvSpPr>
        <p:spPr>
          <a:xfrm>
            <a:off x="4298951" y="1545772"/>
            <a:ext cx="3628222" cy="4642234"/>
          </a:xfrm>
          <a:prstGeom prst="roundRect">
            <a:avLst>
              <a:gd name="adj" fmla="val 7643"/>
            </a:avLst>
          </a:prstGeom>
          <a:solidFill>
            <a:schemeClr val="bg1"/>
          </a:solidFill>
          <a:ln w="3492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사각형: 둥근 모서리 15">
            <a:extLst>
              <a:ext uri="{FF2B5EF4-FFF2-40B4-BE49-F238E27FC236}">
                <a16:creationId xmlns:a16="http://schemas.microsoft.com/office/drawing/2014/main" xmlns="" id="{A91C7C08-A0F9-40B9-AF21-1E28AE0DC309}"/>
              </a:ext>
            </a:extLst>
          </p:cNvPr>
          <p:cNvSpPr/>
          <p:nvPr/>
        </p:nvSpPr>
        <p:spPr>
          <a:xfrm>
            <a:off x="8162122" y="1545772"/>
            <a:ext cx="3628222" cy="4642234"/>
          </a:xfrm>
          <a:prstGeom prst="roundRect">
            <a:avLst>
              <a:gd name="adj" fmla="val 7643"/>
            </a:avLst>
          </a:prstGeom>
          <a:noFill/>
          <a:ln w="3492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xmlns="" id="{56ED413A-6EF6-4740-B251-B7D381AD1096}"/>
              </a:ext>
            </a:extLst>
          </p:cNvPr>
          <p:cNvSpPr/>
          <p:nvPr/>
        </p:nvSpPr>
        <p:spPr>
          <a:xfrm>
            <a:off x="1567894" y="1301821"/>
            <a:ext cx="1363992" cy="487903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xmlns="" id="{80689138-B946-40F8-9A5D-F3B94F43D01D}"/>
              </a:ext>
            </a:extLst>
          </p:cNvPr>
          <p:cNvSpPr/>
          <p:nvPr/>
        </p:nvSpPr>
        <p:spPr>
          <a:xfrm>
            <a:off x="1856194" y="1255587"/>
            <a:ext cx="78739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ko-KR" sz="4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65DC7">
                    <a:alpha val="47000"/>
                  </a:srgbClr>
                </a:solidFill>
                <a:latin typeface="+mj-lt"/>
                <a:ea typeface="+mj-ea"/>
                <a:cs typeface="+mj-cs"/>
              </a:rPr>
              <a:t>0</a:t>
            </a:r>
            <a:r>
              <a:rPr lang="en-US" altLang="ko-KR" sz="4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65DC7"/>
                </a:solidFill>
                <a:latin typeface="+mj-lt"/>
                <a:ea typeface="+mj-ea"/>
                <a:cs typeface="+mj-cs"/>
              </a:rPr>
              <a:t>1</a:t>
            </a:r>
            <a:endParaRPr lang="ko-KR" altLang="en-US" sz="4400" b="1" spc="-200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rgbClr val="065DC7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xmlns="" id="{1DBDFB5E-CC43-4D0C-AE6C-ED3C62627284}"/>
              </a:ext>
            </a:extLst>
          </p:cNvPr>
          <p:cNvSpPr/>
          <p:nvPr/>
        </p:nvSpPr>
        <p:spPr>
          <a:xfrm>
            <a:off x="5431066" y="1301821"/>
            <a:ext cx="1363992" cy="487903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xmlns="" id="{0F1440B3-B9EF-45AD-B7CC-CE6B53532879}"/>
              </a:ext>
            </a:extLst>
          </p:cNvPr>
          <p:cNvSpPr/>
          <p:nvPr/>
        </p:nvSpPr>
        <p:spPr>
          <a:xfrm>
            <a:off x="5719366" y="1255587"/>
            <a:ext cx="78739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ko-KR" sz="4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65DC7">
                    <a:alpha val="47000"/>
                  </a:srgbClr>
                </a:solidFill>
                <a:latin typeface="+mj-lt"/>
                <a:ea typeface="+mj-ea"/>
                <a:cs typeface="+mj-cs"/>
              </a:rPr>
              <a:t>0</a:t>
            </a:r>
            <a:r>
              <a:rPr lang="en-US" altLang="ko-KR" sz="4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65DC7"/>
                </a:solidFill>
                <a:latin typeface="+mj-lt"/>
                <a:ea typeface="+mj-ea"/>
                <a:cs typeface="+mj-cs"/>
              </a:rPr>
              <a:t>2</a:t>
            </a:r>
            <a:endParaRPr lang="ko-KR" altLang="en-US" sz="4400" b="1" spc="-200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rgbClr val="065DC7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xmlns="" id="{9E4FAC00-BFAC-44D9-A509-F88FF8FD3515}"/>
              </a:ext>
            </a:extLst>
          </p:cNvPr>
          <p:cNvSpPr/>
          <p:nvPr/>
        </p:nvSpPr>
        <p:spPr>
          <a:xfrm>
            <a:off x="9294237" y="1301821"/>
            <a:ext cx="1363992" cy="487903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직사각형 25">
            <a:extLst>
              <a:ext uri="{FF2B5EF4-FFF2-40B4-BE49-F238E27FC236}">
                <a16:creationId xmlns:a16="http://schemas.microsoft.com/office/drawing/2014/main" xmlns="" id="{C436BAB2-9A95-4376-ACEE-B97E8D2D7398}"/>
              </a:ext>
            </a:extLst>
          </p:cNvPr>
          <p:cNvSpPr/>
          <p:nvPr/>
        </p:nvSpPr>
        <p:spPr>
          <a:xfrm>
            <a:off x="9582537" y="1255587"/>
            <a:ext cx="78739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ko-KR" sz="4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65DC7">
                    <a:alpha val="47000"/>
                  </a:srgbClr>
                </a:solidFill>
                <a:latin typeface="+mj-lt"/>
                <a:ea typeface="+mj-ea"/>
                <a:cs typeface="+mj-cs"/>
              </a:rPr>
              <a:t>0</a:t>
            </a:r>
            <a:r>
              <a:rPr lang="en-US" altLang="ko-KR" sz="4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65DC7"/>
                </a:solidFill>
                <a:latin typeface="+mj-lt"/>
                <a:ea typeface="+mj-ea"/>
                <a:cs typeface="+mj-cs"/>
              </a:rPr>
              <a:t>3</a:t>
            </a:r>
            <a:endParaRPr lang="ko-KR" altLang="en-US" sz="4400" b="1" spc="-200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rgbClr val="065DC7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xmlns="" id="{D68C5C85-0B43-4406-BD28-8B035DA224F9}"/>
              </a:ext>
            </a:extLst>
          </p:cNvPr>
          <p:cNvSpPr/>
          <p:nvPr/>
        </p:nvSpPr>
        <p:spPr>
          <a:xfrm>
            <a:off x="699287" y="2173066"/>
            <a:ext cx="3281668" cy="21441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spcAft>
                <a:spcPts val="400"/>
              </a:spcAft>
            </a:pPr>
            <a:r>
              <a:rPr lang="ko-KR" altLang="en-US" sz="2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코로나 </a:t>
            </a:r>
            <a:r>
              <a:rPr lang="en-US" altLang="ko-KR" sz="2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19</a:t>
            </a:r>
            <a:r>
              <a:rPr lang="ko-KR" altLang="en-US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의</a:t>
            </a:r>
            <a:r>
              <a:rPr lang="ko-KR" altLang="en-US" sz="2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 영향 범위</a:t>
            </a:r>
            <a:endParaRPr lang="en-US" altLang="ko-KR" sz="2400" b="1" spc="-200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+mj-lt"/>
              <a:ea typeface="+mj-ea"/>
              <a:cs typeface="+mj-cs"/>
            </a:endParaRPr>
          </a:p>
          <a:p>
            <a:pPr fontAlgn="base">
              <a:spcAft>
                <a:spcPts val="400"/>
              </a:spcAft>
            </a:pPr>
            <a:r>
              <a:rPr lang="ko-KR" altLang="en-US" sz="2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확대</a:t>
            </a:r>
            <a:r>
              <a:rPr lang="en-US" altLang="ko-KR" sz="2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, </a:t>
            </a:r>
            <a:r>
              <a:rPr lang="ko-KR" altLang="en-US" sz="2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장기화</a:t>
            </a:r>
            <a:r>
              <a:rPr lang="ko-KR" altLang="en-US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가</a:t>
            </a:r>
            <a:r>
              <a:rPr lang="ko-KR" altLang="en-US" sz="2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 예상</a:t>
            </a:r>
            <a:r>
              <a:rPr lang="ko-KR" altLang="en-US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되는</a:t>
            </a:r>
            <a:endParaRPr lang="en-US" altLang="ko-KR" sz="2000" spc="-200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+mj-lt"/>
              <a:ea typeface="+mj-ea"/>
              <a:cs typeface="+mj-cs"/>
            </a:endParaRPr>
          </a:p>
          <a:p>
            <a:pPr fontAlgn="base">
              <a:spcAft>
                <a:spcPts val="400"/>
              </a:spcAft>
            </a:pPr>
            <a:r>
              <a:rPr lang="ko-KR" altLang="en-US" sz="2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상황</a:t>
            </a:r>
            <a:r>
              <a:rPr lang="ko-KR" altLang="en-US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에서</a:t>
            </a:r>
            <a:r>
              <a:rPr lang="ko-KR" altLang="en-US" sz="2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 효과적 대응</a:t>
            </a:r>
            <a:r>
              <a:rPr lang="ko-KR" altLang="en-US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을</a:t>
            </a:r>
            <a:endParaRPr lang="en-US" altLang="ko-KR" sz="2000" spc="-200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+mj-lt"/>
              <a:ea typeface="+mj-ea"/>
              <a:cs typeface="+mj-cs"/>
            </a:endParaRPr>
          </a:p>
          <a:p>
            <a:pPr fontAlgn="base">
              <a:spcAft>
                <a:spcPts val="400"/>
              </a:spcAft>
            </a:pPr>
            <a:r>
              <a:rPr lang="ko-KR" altLang="en-US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위해서는</a:t>
            </a:r>
            <a:r>
              <a:rPr lang="ko-KR" altLang="en-US" sz="2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ko-KR" altLang="en-US" sz="2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65DC7"/>
                </a:solidFill>
                <a:latin typeface="+mj-lt"/>
                <a:ea typeface="+mj-ea"/>
                <a:cs typeface="+mj-cs"/>
              </a:rPr>
              <a:t>다양한 </a:t>
            </a:r>
            <a:r>
              <a:rPr lang="ko-KR" altLang="en-US" sz="2400" b="1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65DC7"/>
                </a:solidFill>
                <a:latin typeface="+mj-lt"/>
                <a:ea typeface="+mj-ea"/>
                <a:cs typeface="+mj-cs"/>
              </a:rPr>
              <a:t>가능성</a:t>
            </a:r>
            <a:r>
              <a:rPr lang="ko-KR" altLang="en-US" sz="2000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65DC7"/>
                </a:solidFill>
              </a:rPr>
              <a:t>에</a:t>
            </a:r>
            <a:r>
              <a:rPr lang="ko-KR" altLang="en-US" sz="2400" b="1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65DC7"/>
                </a:solidFill>
                <a:latin typeface="+mj-lt"/>
                <a:ea typeface="+mj-ea"/>
                <a:cs typeface="+mj-cs"/>
              </a:rPr>
              <a:t> </a:t>
            </a:r>
            <a:endParaRPr lang="en-US" altLang="ko-KR" sz="2400" b="1" spc="-200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rgbClr val="065DC7"/>
              </a:solidFill>
              <a:latin typeface="+mj-lt"/>
              <a:ea typeface="+mj-ea"/>
              <a:cs typeface="+mj-cs"/>
            </a:endParaRPr>
          </a:p>
          <a:p>
            <a:pPr fontAlgn="base">
              <a:spcAft>
                <a:spcPts val="400"/>
              </a:spcAft>
            </a:pPr>
            <a:r>
              <a:rPr lang="ko-KR" altLang="en-US" sz="2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65DC7"/>
                </a:solidFill>
                <a:latin typeface="+mj-lt"/>
                <a:ea typeface="+mj-ea"/>
                <a:cs typeface="+mj-cs"/>
              </a:rPr>
              <a:t>대비</a:t>
            </a:r>
            <a:r>
              <a:rPr lang="ko-KR" altLang="en-US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가</a:t>
            </a:r>
            <a:r>
              <a:rPr lang="ko-KR" altLang="en-US" sz="2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 필요</a:t>
            </a:r>
            <a:endParaRPr lang="en-US" altLang="ko-KR" sz="2400" b="1" spc="-200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+mj-lt"/>
              <a:ea typeface="+mj-ea"/>
              <a:cs typeface="+mj-cs"/>
            </a:endParaRPr>
          </a:p>
        </p:txBody>
      </p:sp>
      <p:cxnSp>
        <p:nvCxnSpPr>
          <p:cNvPr id="28" name="직선 연결선 27">
            <a:extLst>
              <a:ext uri="{FF2B5EF4-FFF2-40B4-BE49-F238E27FC236}">
                <a16:creationId xmlns:a16="http://schemas.microsoft.com/office/drawing/2014/main" xmlns="" id="{7C9705BD-5B34-4113-8B80-FDE3B1236672}"/>
              </a:ext>
            </a:extLst>
          </p:cNvPr>
          <p:cNvCxnSpPr>
            <a:cxnSpLocks/>
          </p:cNvCxnSpPr>
          <p:nvPr/>
        </p:nvCxnSpPr>
        <p:spPr>
          <a:xfrm>
            <a:off x="2040163" y="2014946"/>
            <a:ext cx="412751" cy="0"/>
          </a:xfrm>
          <a:prstGeom prst="line">
            <a:avLst/>
          </a:prstGeom>
          <a:ln>
            <a:solidFill>
              <a:srgbClr val="065DC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직선 연결선 30">
            <a:extLst>
              <a:ext uri="{FF2B5EF4-FFF2-40B4-BE49-F238E27FC236}">
                <a16:creationId xmlns:a16="http://schemas.microsoft.com/office/drawing/2014/main" xmlns="" id="{4A78B85D-6ED4-404D-9B9B-6275A49DDC4E}"/>
              </a:ext>
            </a:extLst>
          </p:cNvPr>
          <p:cNvCxnSpPr>
            <a:cxnSpLocks/>
          </p:cNvCxnSpPr>
          <p:nvPr/>
        </p:nvCxnSpPr>
        <p:spPr>
          <a:xfrm>
            <a:off x="5929991" y="2014946"/>
            <a:ext cx="412751" cy="0"/>
          </a:xfrm>
          <a:prstGeom prst="line">
            <a:avLst/>
          </a:prstGeom>
          <a:ln>
            <a:solidFill>
              <a:srgbClr val="065DC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직선 연결선 31">
            <a:extLst>
              <a:ext uri="{FF2B5EF4-FFF2-40B4-BE49-F238E27FC236}">
                <a16:creationId xmlns:a16="http://schemas.microsoft.com/office/drawing/2014/main" xmlns="" id="{0F225EC2-3556-483C-88E5-1E447402557D}"/>
              </a:ext>
            </a:extLst>
          </p:cNvPr>
          <p:cNvCxnSpPr>
            <a:cxnSpLocks/>
          </p:cNvCxnSpPr>
          <p:nvPr/>
        </p:nvCxnSpPr>
        <p:spPr>
          <a:xfrm>
            <a:off x="9790791" y="2014946"/>
            <a:ext cx="412751" cy="0"/>
          </a:xfrm>
          <a:prstGeom prst="line">
            <a:avLst/>
          </a:prstGeom>
          <a:ln>
            <a:solidFill>
              <a:srgbClr val="065DC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직사각형 36">
            <a:extLst>
              <a:ext uri="{FF2B5EF4-FFF2-40B4-BE49-F238E27FC236}">
                <a16:creationId xmlns:a16="http://schemas.microsoft.com/office/drawing/2014/main" xmlns="" id="{6F5B8709-2189-4F75-A8BA-68225170E4B2}"/>
              </a:ext>
            </a:extLst>
          </p:cNvPr>
          <p:cNvSpPr/>
          <p:nvPr/>
        </p:nvSpPr>
        <p:spPr>
          <a:xfrm>
            <a:off x="4570613" y="2173066"/>
            <a:ext cx="3070071" cy="21441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spcAft>
                <a:spcPts val="400"/>
              </a:spcAft>
            </a:pPr>
            <a:r>
              <a:rPr lang="ko-KR" altLang="en-US" sz="2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코로나</a:t>
            </a:r>
            <a:r>
              <a:rPr lang="en-US" altLang="ko-KR" sz="2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19</a:t>
            </a:r>
            <a:r>
              <a:rPr lang="ko-KR" altLang="en-US" sz="2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 대응</a:t>
            </a:r>
            <a:r>
              <a:rPr lang="ko-KR" altLang="en-US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을</a:t>
            </a:r>
            <a:r>
              <a:rPr lang="ko-KR" altLang="en-US" sz="2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 위한</a:t>
            </a:r>
            <a:endParaRPr lang="en-US" altLang="ko-KR" sz="2400" b="1" spc="-200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+mj-lt"/>
              <a:ea typeface="+mj-ea"/>
              <a:cs typeface="+mj-cs"/>
            </a:endParaRPr>
          </a:p>
          <a:p>
            <a:pPr fontAlgn="base">
              <a:spcAft>
                <a:spcPts val="400"/>
              </a:spcAft>
            </a:pPr>
            <a:r>
              <a:rPr lang="ko-KR" altLang="en-US" sz="2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일회성 작업</a:t>
            </a:r>
            <a:r>
              <a:rPr lang="ko-KR" altLang="en-US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으로</a:t>
            </a:r>
            <a:r>
              <a:rPr lang="ko-KR" altLang="en-US" sz="2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 끝나지</a:t>
            </a:r>
            <a:endParaRPr lang="en-US" altLang="ko-KR" sz="2400" b="1" spc="-200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+mj-lt"/>
              <a:ea typeface="+mj-ea"/>
              <a:cs typeface="+mj-cs"/>
            </a:endParaRPr>
          </a:p>
          <a:p>
            <a:pPr fontAlgn="base">
              <a:spcAft>
                <a:spcPts val="400"/>
              </a:spcAft>
            </a:pPr>
            <a:r>
              <a:rPr lang="ko-KR" altLang="en-US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않고</a:t>
            </a:r>
            <a:r>
              <a:rPr lang="en-US" altLang="ko-KR" sz="2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altLang="ko-KR" sz="2400" b="1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BCP</a:t>
            </a:r>
            <a:r>
              <a:rPr lang="ko-KR" altLang="en-US" sz="2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수립</a:t>
            </a:r>
            <a:r>
              <a:rPr lang="ko-KR" altLang="en-US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을</a:t>
            </a:r>
            <a:r>
              <a:rPr lang="en-US" altLang="ko-KR" sz="2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ko-KR" altLang="en-US" sz="2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통해</a:t>
            </a:r>
            <a:endParaRPr lang="en-US" altLang="ko-KR" sz="2400" b="1" spc="-200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+mj-lt"/>
              <a:ea typeface="+mj-ea"/>
              <a:cs typeface="+mj-cs"/>
            </a:endParaRPr>
          </a:p>
          <a:p>
            <a:pPr fontAlgn="base">
              <a:spcAft>
                <a:spcPts val="400"/>
              </a:spcAft>
            </a:pPr>
            <a:r>
              <a:rPr lang="ko-KR" altLang="en-US" sz="2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65DC7"/>
                </a:solidFill>
                <a:latin typeface="+mj-lt"/>
                <a:ea typeface="+mj-ea"/>
                <a:cs typeface="+mj-cs"/>
              </a:rPr>
              <a:t>또 다른 위기</a:t>
            </a:r>
            <a:r>
              <a:rPr lang="ko-KR" altLang="en-US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65DC7"/>
                </a:solidFill>
                <a:latin typeface="+mj-lt"/>
                <a:ea typeface="+mj-ea"/>
                <a:cs typeface="+mj-cs"/>
              </a:rPr>
              <a:t>에</a:t>
            </a:r>
            <a:r>
              <a:rPr lang="ko-KR" altLang="en-US" sz="2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65DC7"/>
                </a:solidFill>
                <a:latin typeface="+mj-lt"/>
                <a:ea typeface="+mj-ea"/>
                <a:cs typeface="+mj-cs"/>
              </a:rPr>
              <a:t> 대한</a:t>
            </a:r>
            <a:endParaRPr lang="en-US" altLang="ko-KR" sz="2400" b="1" spc="-200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rgbClr val="065DC7"/>
              </a:solidFill>
              <a:latin typeface="+mj-lt"/>
              <a:ea typeface="+mj-ea"/>
              <a:cs typeface="+mj-cs"/>
            </a:endParaRPr>
          </a:p>
          <a:p>
            <a:pPr fontAlgn="base">
              <a:spcAft>
                <a:spcPts val="400"/>
              </a:spcAft>
            </a:pPr>
            <a:r>
              <a:rPr lang="ko-KR" altLang="en-US" sz="2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65DC7"/>
                </a:solidFill>
                <a:latin typeface="+mj-lt"/>
                <a:ea typeface="+mj-ea"/>
                <a:cs typeface="+mj-cs"/>
              </a:rPr>
              <a:t>대응능력 제고</a:t>
            </a:r>
            <a:endParaRPr lang="en-US" altLang="ko-KR" sz="2400" b="1" spc="-200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rgbClr val="065DC7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9" name="직사각형 38">
            <a:extLst>
              <a:ext uri="{FF2B5EF4-FFF2-40B4-BE49-F238E27FC236}">
                <a16:creationId xmlns:a16="http://schemas.microsoft.com/office/drawing/2014/main" xmlns="" id="{6A56E2B1-7B6D-4FC8-9BB0-F2742A33950C}"/>
              </a:ext>
            </a:extLst>
          </p:cNvPr>
          <p:cNvSpPr/>
          <p:nvPr/>
        </p:nvSpPr>
        <p:spPr>
          <a:xfrm>
            <a:off x="8358844" y="2173066"/>
            <a:ext cx="3121367" cy="172354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spcAft>
                <a:spcPts val="400"/>
              </a:spcAft>
            </a:pPr>
            <a:r>
              <a:rPr lang="ko-KR" altLang="en-US" sz="2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코로나 </a:t>
            </a:r>
            <a:r>
              <a:rPr lang="en-US" altLang="ko-KR" sz="2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19 </a:t>
            </a:r>
            <a:r>
              <a:rPr lang="ko-KR" altLang="en-US" sz="2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이후</a:t>
            </a:r>
            <a:endParaRPr lang="en-US" altLang="ko-KR" sz="2400" b="1" spc="-200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+mj-lt"/>
              <a:ea typeface="+mj-ea"/>
              <a:cs typeface="+mj-cs"/>
            </a:endParaRPr>
          </a:p>
          <a:p>
            <a:pPr fontAlgn="base">
              <a:spcAft>
                <a:spcPts val="400"/>
              </a:spcAft>
            </a:pPr>
            <a:r>
              <a:rPr lang="ko-KR" altLang="en-US" sz="2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65DC7"/>
                </a:solidFill>
                <a:latin typeface="+mj-lt"/>
                <a:ea typeface="+mj-ea"/>
                <a:cs typeface="+mj-cs"/>
              </a:rPr>
              <a:t>체계적인 복구</a:t>
            </a:r>
            <a:r>
              <a:rPr lang="ko-KR" altLang="en-US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65DC7"/>
                </a:solidFill>
                <a:latin typeface="+mj-lt"/>
                <a:ea typeface="+mj-ea"/>
                <a:cs typeface="+mj-cs"/>
              </a:rPr>
              <a:t>를</a:t>
            </a:r>
            <a:r>
              <a:rPr lang="ko-KR" altLang="en-US" sz="2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65DC7"/>
                </a:solidFill>
                <a:latin typeface="+mj-lt"/>
                <a:ea typeface="+mj-ea"/>
                <a:cs typeface="+mj-cs"/>
              </a:rPr>
              <a:t> </a:t>
            </a:r>
            <a:r>
              <a:rPr lang="ko-KR" altLang="en-US" sz="2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위하여</a:t>
            </a:r>
            <a:endParaRPr lang="en-US" altLang="ko-KR" sz="2400" b="1" spc="-200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+mj-lt"/>
              <a:ea typeface="+mj-ea"/>
              <a:cs typeface="+mj-cs"/>
            </a:endParaRPr>
          </a:p>
          <a:p>
            <a:pPr fontAlgn="base">
              <a:spcAft>
                <a:spcPts val="400"/>
              </a:spcAft>
            </a:pPr>
            <a:r>
              <a:rPr lang="ko-KR" altLang="en-US" sz="2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현재 시점</a:t>
            </a:r>
            <a:r>
              <a:rPr lang="ko-KR" altLang="en-US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에서</a:t>
            </a:r>
            <a:endParaRPr lang="en-US" altLang="ko-KR" sz="2000" spc="-200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+mj-lt"/>
              <a:ea typeface="+mj-ea"/>
              <a:cs typeface="+mj-cs"/>
            </a:endParaRPr>
          </a:p>
          <a:p>
            <a:pPr fontAlgn="base">
              <a:spcAft>
                <a:spcPts val="400"/>
              </a:spcAft>
            </a:pPr>
            <a:r>
              <a:rPr lang="ko-KR" altLang="en-US" sz="2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65DC7"/>
                </a:solidFill>
                <a:latin typeface="+mj-lt"/>
                <a:ea typeface="+mj-ea"/>
                <a:cs typeface="+mj-cs"/>
              </a:rPr>
              <a:t>미리 </a:t>
            </a:r>
            <a:r>
              <a:rPr lang="ko-KR" altLang="en-US" sz="2400" b="1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65DC7"/>
                </a:solidFill>
                <a:latin typeface="+mj-lt"/>
                <a:ea typeface="+mj-ea"/>
                <a:cs typeface="+mj-cs"/>
              </a:rPr>
              <a:t>준비</a:t>
            </a:r>
            <a:r>
              <a:rPr lang="ko-KR" altLang="en-US" sz="2000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</a:rPr>
              <a:t>할</a:t>
            </a:r>
            <a:r>
              <a:rPr lang="ko-KR" altLang="en-US" sz="2400" b="1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ko-KR" altLang="en-US" sz="2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</a:rPr>
              <a:t>필요</a:t>
            </a:r>
            <a:endParaRPr lang="en-US" altLang="ko-KR" sz="2400" b="1" spc="-200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rgbClr val="065DC7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40" name="직사각형 39">
            <a:extLst>
              <a:ext uri="{FF2B5EF4-FFF2-40B4-BE49-F238E27FC236}">
                <a16:creationId xmlns:a16="http://schemas.microsoft.com/office/drawing/2014/main" xmlns="" id="{36181461-EA2C-4765-8F40-A67401B572E8}"/>
              </a:ext>
            </a:extLst>
          </p:cNvPr>
          <p:cNvSpPr/>
          <p:nvPr/>
        </p:nvSpPr>
        <p:spPr>
          <a:xfrm>
            <a:off x="8850437" y="4967796"/>
            <a:ext cx="2286203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ko-KR" sz="2800" b="1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FFFF00"/>
                </a:solidFill>
                <a:latin typeface="+mj-lt"/>
                <a:ea typeface="+mj-ea"/>
                <a:cs typeface="+mj-cs"/>
              </a:rPr>
              <a:t>BCP</a:t>
            </a:r>
            <a:r>
              <a:rPr lang="ko-KR" altLang="en-US" sz="24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FFFF00"/>
                </a:solidFill>
                <a:latin typeface="+mj-lt"/>
                <a:ea typeface="+mj-ea"/>
                <a:cs typeface="+mj-cs"/>
              </a:rPr>
              <a:t>를</a:t>
            </a:r>
            <a:r>
              <a:rPr lang="ko-KR" altLang="en-US" sz="28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FFFF00"/>
                </a:solidFill>
                <a:latin typeface="+mj-lt"/>
                <a:ea typeface="+mj-ea"/>
                <a:cs typeface="+mj-cs"/>
              </a:rPr>
              <a:t> </a:t>
            </a:r>
            <a:r>
              <a:rPr lang="ko-KR" altLang="en-US" sz="24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FFFF00"/>
                </a:solidFill>
                <a:latin typeface="+mj-lt"/>
                <a:ea typeface="+mj-ea"/>
                <a:cs typeface="+mj-cs"/>
              </a:rPr>
              <a:t>통한</a:t>
            </a:r>
            <a:endParaRPr lang="en-US" altLang="ko-KR" sz="2400" spc="-200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rgbClr val="FFFF00"/>
              </a:solidFill>
              <a:latin typeface="+mj-lt"/>
              <a:ea typeface="+mj-ea"/>
              <a:cs typeface="+mj-cs"/>
            </a:endParaRPr>
          </a:p>
          <a:p>
            <a:pPr algn="ctr"/>
            <a:r>
              <a:rPr lang="ko-KR" altLang="en-US" sz="2800" b="1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FFFF00"/>
                </a:solidFill>
                <a:latin typeface="+mj-lt"/>
                <a:ea typeface="+mj-ea"/>
                <a:cs typeface="+mj-cs"/>
              </a:rPr>
              <a:t>복구준비 필요</a:t>
            </a:r>
            <a:endParaRPr lang="ko-KR" altLang="en-US" sz="2800" b="1" spc="-200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rgbClr val="FFFF00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63" name="그림 62">
            <a:extLst>
              <a:ext uri="{FF2B5EF4-FFF2-40B4-BE49-F238E27FC236}">
                <a16:creationId xmlns:a16="http://schemas.microsoft.com/office/drawing/2014/main" xmlns="" id="{F74C12E9-AB5E-40B8-B4E2-633EF2ED0B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5346" y="4556505"/>
            <a:ext cx="2075432" cy="1616442"/>
          </a:xfrm>
          <a:prstGeom prst="rect">
            <a:avLst/>
          </a:prstGeom>
        </p:spPr>
      </p:pic>
      <p:sp>
        <p:nvSpPr>
          <p:cNvPr id="36" name="직사각형 35">
            <a:extLst>
              <a:ext uri="{FF2B5EF4-FFF2-40B4-BE49-F238E27FC236}">
                <a16:creationId xmlns:a16="http://schemas.microsoft.com/office/drawing/2014/main" xmlns="" id="{65E8BBF2-930A-40C6-AE1F-B85392F8CE04}"/>
              </a:ext>
            </a:extLst>
          </p:cNvPr>
          <p:cNvSpPr/>
          <p:nvPr/>
        </p:nvSpPr>
        <p:spPr>
          <a:xfrm>
            <a:off x="840545" y="4967796"/>
            <a:ext cx="2811987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ko-KR" sz="2800" b="1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FFFF00"/>
                </a:solidFill>
                <a:latin typeface="+mj-lt"/>
                <a:ea typeface="+mj-ea"/>
                <a:cs typeface="+mj-cs"/>
              </a:rPr>
              <a:t>BCP</a:t>
            </a:r>
            <a:r>
              <a:rPr lang="ko-KR" altLang="en-US" sz="24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FFFF00"/>
                </a:solidFill>
                <a:latin typeface="+mj-lt"/>
                <a:ea typeface="+mj-ea"/>
                <a:cs typeface="+mj-cs"/>
              </a:rPr>
              <a:t>를</a:t>
            </a:r>
            <a:r>
              <a:rPr lang="ko-KR" altLang="en-US" sz="28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FFFF00"/>
                </a:solidFill>
                <a:latin typeface="+mj-lt"/>
                <a:ea typeface="+mj-ea"/>
                <a:cs typeface="+mj-cs"/>
              </a:rPr>
              <a:t> 지속적</a:t>
            </a:r>
            <a:r>
              <a:rPr lang="ko-KR" altLang="en-US" sz="24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FFFF00"/>
                </a:solidFill>
                <a:latin typeface="+mj-lt"/>
                <a:ea typeface="+mj-ea"/>
                <a:cs typeface="+mj-cs"/>
              </a:rPr>
              <a:t>으로</a:t>
            </a:r>
            <a:endParaRPr lang="en-US" altLang="ko-KR" sz="2400" spc="-200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rgbClr val="FFFF00"/>
              </a:solidFill>
              <a:latin typeface="+mj-lt"/>
              <a:ea typeface="+mj-ea"/>
              <a:cs typeface="+mj-cs"/>
            </a:endParaRPr>
          </a:p>
          <a:p>
            <a:pPr algn="ctr"/>
            <a:r>
              <a:rPr lang="ko-KR" altLang="en-US" sz="28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FFFF00"/>
                </a:solidFill>
                <a:latin typeface="+mj-lt"/>
                <a:ea typeface="+mj-ea"/>
                <a:cs typeface="+mj-cs"/>
              </a:rPr>
              <a:t>수정</a:t>
            </a:r>
            <a:r>
              <a:rPr lang="en-US" altLang="ko-KR" sz="28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FFFF00"/>
                </a:solidFill>
                <a:latin typeface="+mj-lt"/>
                <a:ea typeface="+mj-ea"/>
                <a:cs typeface="+mj-cs"/>
              </a:rPr>
              <a:t>, </a:t>
            </a:r>
            <a:r>
              <a:rPr lang="ko-KR" altLang="en-US" sz="2800" b="1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FFFF00"/>
                </a:solidFill>
                <a:latin typeface="+mj-lt"/>
                <a:ea typeface="+mj-ea"/>
                <a:cs typeface="+mj-cs"/>
              </a:rPr>
              <a:t>보완 필요</a:t>
            </a:r>
            <a:endParaRPr lang="ko-KR" altLang="en-US" sz="2800" b="1" spc="-200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rgbClr val="FFFF00"/>
              </a:solidFill>
              <a:latin typeface="+mj-lt"/>
              <a:ea typeface="+mj-ea"/>
              <a:cs typeface="+mj-cs"/>
            </a:endParaRPr>
          </a:p>
        </p:txBody>
      </p:sp>
      <p:grpSp>
        <p:nvGrpSpPr>
          <p:cNvPr id="35" name="그룹 34">
            <a:extLst>
              <a:ext uri="{FF2B5EF4-FFF2-40B4-BE49-F238E27FC236}">
                <a16:creationId xmlns:a16="http://schemas.microsoft.com/office/drawing/2014/main" xmlns="" id="{50A2F991-32DC-4B5B-8EA3-F75A277B13A1}"/>
              </a:ext>
            </a:extLst>
          </p:cNvPr>
          <p:cNvGrpSpPr/>
          <p:nvPr/>
        </p:nvGrpSpPr>
        <p:grpSpPr>
          <a:xfrm rot="16200000" flipH="1">
            <a:off x="2046515" y="4444424"/>
            <a:ext cx="400052" cy="396040"/>
            <a:chOff x="3172022" y="2142122"/>
            <a:chExt cx="366532" cy="362857"/>
          </a:xfrm>
        </p:grpSpPr>
        <p:sp>
          <p:nvSpPr>
            <p:cNvPr id="38" name="화살표: 갈매기형 수장 37">
              <a:extLst>
                <a:ext uri="{FF2B5EF4-FFF2-40B4-BE49-F238E27FC236}">
                  <a16:creationId xmlns:a16="http://schemas.microsoft.com/office/drawing/2014/main" xmlns="" id="{28435D9F-B211-4AB1-98DA-7F820DFE3A2E}"/>
                </a:ext>
              </a:extLst>
            </p:cNvPr>
            <p:cNvSpPr/>
            <p:nvPr/>
          </p:nvSpPr>
          <p:spPr>
            <a:xfrm>
              <a:off x="3335467" y="2142122"/>
              <a:ext cx="203087" cy="362857"/>
            </a:xfrm>
            <a:prstGeom prst="chevron">
              <a:avLst>
                <a:gd name="adj" fmla="val 72496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41" name="화살표: 갈매기형 수장 40">
              <a:extLst>
                <a:ext uri="{FF2B5EF4-FFF2-40B4-BE49-F238E27FC236}">
                  <a16:creationId xmlns:a16="http://schemas.microsoft.com/office/drawing/2014/main" xmlns="" id="{A6E1E253-C040-4451-B4F1-552E38008347}"/>
                </a:ext>
              </a:extLst>
            </p:cNvPr>
            <p:cNvSpPr/>
            <p:nvPr/>
          </p:nvSpPr>
          <p:spPr>
            <a:xfrm>
              <a:off x="3287001" y="2142122"/>
              <a:ext cx="203087" cy="362857"/>
            </a:xfrm>
            <a:prstGeom prst="chevron">
              <a:avLst>
                <a:gd name="adj" fmla="val 72496"/>
              </a:avLst>
            </a:prstGeom>
            <a:solidFill>
              <a:srgbClr val="8497B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42" name="화살표: 갈매기형 수장 41">
              <a:extLst>
                <a:ext uri="{FF2B5EF4-FFF2-40B4-BE49-F238E27FC236}">
                  <a16:creationId xmlns:a16="http://schemas.microsoft.com/office/drawing/2014/main" xmlns="" id="{58CAFE40-6698-44D8-9A23-A2CDB498CDC9}"/>
                </a:ext>
              </a:extLst>
            </p:cNvPr>
            <p:cNvSpPr/>
            <p:nvPr/>
          </p:nvSpPr>
          <p:spPr>
            <a:xfrm>
              <a:off x="3172022" y="2142122"/>
              <a:ext cx="203087" cy="362857"/>
            </a:xfrm>
            <a:prstGeom prst="chevron">
              <a:avLst>
                <a:gd name="adj" fmla="val 72496"/>
              </a:avLst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60882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직사각형 69">
            <a:extLst>
              <a:ext uri="{FF2B5EF4-FFF2-40B4-BE49-F238E27FC236}">
                <a16:creationId xmlns:a16="http://schemas.microsoft.com/office/drawing/2014/main" xmlns="" id="{E0F33436-00CE-428F-BAD0-A0B58F638666}"/>
              </a:ext>
            </a:extLst>
          </p:cNvPr>
          <p:cNvSpPr/>
          <p:nvPr/>
        </p:nvSpPr>
        <p:spPr>
          <a:xfrm>
            <a:off x="1639889" y="1589088"/>
            <a:ext cx="10552111" cy="51546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3" name="직사각형 42">
            <a:extLst>
              <a:ext uri="{FF2B5EF4-FFF2-40B4-BE49-F238E27FC236}">
                <a16:creationId xmlns:a16="http://schemas.microsoft.com/office/drawing/2014/main" xmlns="" id="{3B95DEBF-1227-478B-AC69-B2282E61A3A4}"/>
              </a:ext>
            </a:extLst>
          </p:cNvPr>
          <p:cNvSpPr/>
          <p:nvPr/>
        </p:nvSpPr>
        <p:spPr>
          <a:xfrm>
            <a:off x="2249714" y="4912384"/>
            <a:ext cx="9942286" cy="624112"/>
          </a:xfrm>
          <a:prstGeom prst="rect">
            <a:avLst/>
          </a:prstGeom>
          <a:solidFill>
            <a:srgbClr val="E5EB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2" name="직사각형 41">
            <a:extLst>
              <a:ext uri="{FF2B5EF4-FFF2-40B4-BE49-F238E27FC236}">
                <a16:creationId xmlns:a16="http://schemas.microsoft.com/office/drawing/2014/main" xmlns="" id="{A9FDEEAC-8968-4F53-9E30-E9BE18797296}"/>
              </a:ext>
            </a:extLst>
          </p:cNvPr>
          <p:cNvSpPr/>
          <p:nvPr/>
        </p:nvSpPr>
        <p:spPr>
          <a:xfrm>
            <a:off x="2249714" y="3197883"/>
            <a:ext cx="9942286" cy="624112"/>
          </a:xfrm>
          <a:prstGeom prst="rect">
            <a:avLst/>
          </a:prstGeom>
          <a:solidFill>
            <a:srgbClr val="E5EB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xmlns="" id="{F297F741-817D-4212-A995-830474E9543E}"/>
              </a:ext>
            </a:extLst>
          </p:cNvPr>
          <p:cNvSpPr/>
          <p:nvPr/>
        </p:nvSpPr>
        <p:spPr>
          <a:xfrm>
            <a:off x="2249714" y="1463223"/>
            <a:ext cx="9942286" cy="624112"/>
          </a:xfrm>
          <a:prstGeom prst="rect">
            <a:avLst/>
          </a:prstGeom>
          <a:solidFill>
            <a:srgbClr val="E5EB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xmlns="" id="{5F1CFF1D-CF08-4630-8147-CA1757DAAA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5954" y="444115"/>
            <a:ext cx="2759089" cy="480131"/>
          </a:xfrm>
        </p:spPr>
        <p:txBody>
          <a:bodyPr/>
          <a:lstStyle/>
          <a:p>
            <a:r>
              <a:rPr lang="en-US" altLang="ko-KR" dirty="0" smtClean="0"/>
              <a:t>BCP</a:t>
            </a:r>
            <a:r>
              <a:rPr lang="ko-KR" altLang="en-US" dirty="0" smtClean="0"/>
              <a:t>의 </a:t>
            </a:r>
            <a:r>
              <a:rPr lang="ko-KR" altLang="en-US" dirty="0"/>
              <a:t>주요 내용</a:t>
            </a:r>
            <a:endParaRPr lang="en-US" altLang="ko-KR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81ACC778-2880-48AB-9E29-455A45AF6CA8}"/>
              </a:ext>
            </a:extLst>
          </p:cNvPr>
          <p:cNvSpPr txBox="1"/>
          <p:nvPr/>
        </p:nvSpPr>
        <p:spPr>
          <a:xfrm>
            <a:off x="170973" y="274031"/>
            <a:ext cx="78739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4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bg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0</a:t>
            </a:r>
            <a:r>
              <a:rPr lang="en-US" altLang="ko-KR" sz="4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5</a:t>
            </a:r>
            <a:endParaRPr lang="ko-KR" altLang="en-US" sz="4400" b="1" spc="-200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rgbClr val="000B75"/>
              </a:solidFill>
              <a:latin typeface="+mj-lt"/>
              <a:ea typeface="+mj-ea"/>
              <a:cs typeface="+mj-cs"/>
            </a:endParaRPr>
          </a:p>
        </p:txBody>
      </p:sp>
      <p:grpSp>
        <p:nvGrpSpPr>
          <p:cNvPr id="9" name="그룹 8">
            <a:extLst>
              <a:ext uri="{FF2B5EF4-FFF2-40B4-BE49-F238E27FC236}">
                <a16:creationId xmlns:a16="http://schemas.microsoft.com/office/drawing/2014/main" xmlns="" id="{78BC574D-8B06-463C-92EF-CEEC8077375B}"/>
              </a:ext>
            </a:extLst>
          </p:cNvPr>
          <p:cNvGrpSpPr/>
          <p:nvPr/>
        </p:nvGrpSpPr>
        <p:grpSpPr>
          <a:xfrm>
            <a:off x="571535" y="1233083"/>
            <a:ext cx="1739865" cy="1538691"/>
            <a:chOff x="635035" y="1290233"/>
            <a:chExt cx="1796655" cy="1538691"/>
          </a:xfrm>
        </p:grpSpPr>
        <p:sp>
          <p:nvSpPr>
            <p:cNvPr id="22" name="사각형: 둥근 모서리 21">
              <a:extLst>
                <a:ext uri="{FF2B5EF4-FFF2-40B4-BE49-F238E27FC236}">
                  <a16:creationId xmlns:a16="http://schemas.microsoft.com/office/drawing/2014/main" xmlns="" id="{ADBE8121-E528-40E0-97B4-7B12EC5AD58E}"/>
                </a:ext>
              </a:extLst>
            </p:cNvPr>
            <p:cNvSpPr/>
            <p:nvPr/>
          </p:nvSpPr>
          <p:spPr>
            <a:xfrm>
              <a:off x="635036" y="1290233"/>
              <a:ext cx="1796654" cy="1538691"/>
            </a:xfrm>
            <a:prstGeom prst="roundRect">
              <a:avLst>
                <a:gd name="adj" fmla="val 3085"/>
              </a:avLst>
            </a:prstGeom>
            <a:solidFill>
              <a:schemeClr val="bg1"/>
            </a:solidFill>
            <a:ln w="38100">
              <a:solidFill>
                <a:srgbClr val="065DC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1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B0F0"/>
                </a:solidFill>
                <a:latin typeface="+mj-lt"/>
                <a:ea typeface="+mj-ea"/>
                <a:cs typeface="+mj-cs"/>
              </a:endParaRPr>
            </a:p>
          </p:txBody>
        </p:sp>
        <p:cxnSp>
          <p:nvCxnSpPr>
            <p:cNvPr id="24" name="직선 연결선 23">
              <a:extLst>
                <a:ext uri="{FF2B5EF4-FFF2-40B4-BE49-F238E27FC236}">
                  <a16:creationId xmlns:a16="http://schemas.microsoft.com/office/drawing/2014/main" xmlns="" id="{887F7234-93E8-470F-BBA5-F96CB3F7D3EF}"/>
                </a:ext>
              </a:extLst>
            </p:cNvPr>
            <p:cNvCxnSpPr>
              <a:cxnSpLocks/>
            </p:cNvCxnSpPr>
            <p:nvPr/>
          </p:nvCxnSpPr>
          <p:spPr>
            <a:xfrm>
              <a:off x="635035" y="1292096"/>
              <a:ext cx="175729" cy="194614"/>
            </a:xfrm>
            <a:prstGeom prst="line">
              <a:avLst/>
            </a:prstGeom>
            <a:solidFill>
              <a:schemeClr val="bg1"/>
            </a:solidFill>
            <a:ln w="38100">
              <a:solidFill>
                <a:srgbClr val="065DC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sp>
        <p:nvSpPr>
          <p:cNvPr id="3" name="직사각형 2">
            <a:extLst>
              <a:ext uri="{FF2B5EF4-FFF2-40B4-BE49-F238E27FC236}">
                <a16:creationId xmlns:a16="http://schemas.microsoft.com/office/drawing/2014/main" xmlns="" id="{494D01C2-30E5-43D3-BE1B-A0A8C0A61970}"/>
              </a:ext>
            </a:extLst>
          </p:cNvPr>
          <p:cNvSpPr/>
          <p:nvPr/>
        </p:nvSpPr>
        <p:spPr>
          <a:xfrm>
            <a:off x="3129906" y="1518391"/>
            <a:ext cx="496161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ko-KR" altLang="en-US" sz="26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회사 존립의 기반이 되는 </a:t>
            </a:r>
            <a:r>
              <a:rPr lang="ko-KR" altLang="en-US" sz="28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3A92"/>
                </a:solidFill>
                <a:latin typeface="+mj-lt"/>
                <a:ea typeface="+mj-ea"/>
                <a:cs typeface="+mj-cs"/>
              </a:rPr>
              <a:t>핵심사업</a:t>
            </a:r>
            <a:endParaRPr lang="en-US" altLang="ko-KR" sz="2800" b="1" spc="-200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rgbClr val="003A9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xmlns="" id="{CB8DDA36-EB9D-4512-8714-81FCD97A0520}"/>
              </a:ext>
            </a:extLst>
          </p:cNvPr>
          <p:cNvSpPr/>
          <p:nvPr/>
        </p:nvSpPr>
        <p:spPr>
          <a:xfrm>
            <a:off x="3129906" y="3255652"/>
            <a:ext cx="560762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ko-KR" altLang="en-US" sz="26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핵심 사업에 대한 </a:t>
            </a:r>
            <a:r>
              <a:rPr lang="ko-KR" altLang="en-US" sz="28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3A92"/>
                </a:solidFill>
                <a:latin typeface="+mj-lt"/>
                <a:ea typeface="+mj-ea"/>
                <a:cs typeface="+mj-cs"/>
              </a:rPr>
              <a:t>위험 요인</a:t>
            </a:r>
            <a:r>
              <a:rPr lang="ko-KR" altLang="en-US" sz="24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3A92"/>
                </a:solidFill>
                <a:latin typeface="+mj-lt"/>
                <a:ea typeface="+mj-ea"/>
                <a:cs typeface="+mj-cs"/>
              </a:rPr>
              <a:t>과</a:t>
            </a:r>
            <a:r>
              <a:rPr lang="ko-KR" altLang="en-US" sz="28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3A92"/>
                </a:solidFill>
                <a:latin typeface="+mj-lt"/>
                <a:ea typeface="+mj-ea"/>
                <a:cs typeface="+mj-cs"/>
              </a:rPr>
              <a:t> 그 </a:t>
            </a:r>
            <a:r>
              <a:rPr lang="ko-KR" altLang="en-US" sz="2800" b="1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3A92"/>
                </a:solidFill>
                <a:latin typeface="+mj-lt"/>
                <a:ea typeface="+mj-ea"/>
                <a:cs typeface="+mj-cs"/>
              </a:rPr>
              <a:t>영향</a:t>
            </a:r>
            <a:endParaRPr lang="en-US" altLang="ko-KR" sz="2600" spc="-200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xmlns="" id="{2B8B9D42-19A3-4B4C-A65C-1E91F6998766}"/>
              </a:ext>
            </a:extLst>
          </p:cNvPr>
          <p:cNvSpPr/>
          <p:nvPr/>
        </p:nvSpPr>
        <p:spPr>
          <a:xfrm>
            <a:off x="3129906" y="4974780"/>
            <a:ext cx="47227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ko-KR" altLang="en-US" sz="26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위험 요인에 대한 </a:t>
            </a:r>
            <a:r>
              <a:rPr lang="ko-KR" altLang="en-US" sz="28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3A92"/>
                </a:solidFill>
                <a:latin typeface="+mj-lt"/>
                <a:ea typeface="+mj-ea"/>
                <a:cs typeface="+mj-cs"/>
              </a:rPr>
              <a:t>대비</a:t>
            </a:r>
            <a:r>
              <a:rPr lang="en-US" altLang="ko-KR" sz="28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3A92"/>
                </a:solidFill>
                <a:latin typeface="+mj-lt"/>
                <a:ea typeface="+mj-ea"/>
                <a:cs typeface="+mj-cs"/>
              </a:rPr>
              <a:t>·</a:t>
            </a:r>
            <a:r>
              <a:rPr lang="ko-KR" altLang="en-US" sz="28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3A92"/>
                </a:solidFill>
                <a:latin typeface="+mj-lt"/>
                <a:ea typeface="+mj-ea"/>
                <a:cs typeface="+mj-cs"/>
              </a:rPr>
              <a:t>대응 </a:t>
            </a:r>
            <a:r>
              <a:rPr lang="ko-KR" altLang="en-US" sz="26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전략</a:t>
            </a:r>
            <a:endParaRPr lang="en-US" altLang="ko-KR" sz="2600" b="1" spc="-200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xmlns="" id="{EFFB322F-2F3E-4F0C-98B1-B3BED0D85CED}"/>
              </a:ext>
            </a:extLst>
          </p:cNvPr>
          <p:cNvSpPr/>
          <p:nvPr/>
        </p:nvSpPr>
        <p:spPr>
          <a:xfrm>
            <a:off x="3129906" y="2130119"/>
            <a:ext cx="841745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spcAft>
                <a:spcPts val="1200"/>
              </a:spcAft>
            </a:pPr>
            <a:r>
              <a:rPr lang="ko-KR" altLang="en-US" sz="2200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위기상황에서도 중단되어서는 안 되는 기업의 </a:t>
            </a:r>
            <a:r>
              <a:rPr lang="ko-KR" altLang="en-US" sz="2200" b="1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핵심 </a:t>
            </a:r>
            <a:r>
              <a:rPr lang="ko-KR" altLang="en-US" sz="22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사업</a:t>
            </a:r>
            <a:r>
              <a:rPr lang="ko-KR" altLang="en-US" sz="22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과 </a:t>
            </a:r>
            <a:r>
              <a:rPr lang="en-US" altLang="ko-KR" sz="2200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/>
            </a:r>
            <a:br>
              <a:rPr lang="en-US" altLang="ko-KR" sz="2200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</a:br>
            <a:r>
              <a:rPr lang="ko-KR" altLang="en-US" sz="2200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해당 </a:t>
            </a:r>
            <a:r>
              <a:rPr lang="ko-KR" altLang="en-US" sz="22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사업에 필요한 </a:t>
            </a:r>
            <a:r>
              <a:rPr lang="ko-KR" altLang="en-US" sz="22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필수자원</a:t>
            </a:r>
            <a:r>
              <a:rPr lang="ko-KR" altLang="en-US" sz="22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 확인</a:t>
            </a:r>
            <a:endParaRPr lang="en-US" altLang="ko-KR" sz="2200" spc="-200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8" name="직사각형 27">
            <a:extLst>
              <a:ext uri="{FF2B5EF4-FFF2-40B4-BE49-F238E27FC236}">
                <a16:creationId xmlns:a16="http://schemas.microsoft.com/office/drawing/2014/main" xmlns="" id="{3A474993-732E-476A-BF7B-1A318ECFBCB3}"/>
              </a:ext>
            </a:extLst>
          </p:cNvPr>
          <p:cNvSpPr/>
          <p:nvPr/>
        </p:nvSpPr>
        <p:spPr>
          <a:xfrm>
            <a:off x="3129906" y="3879089"/>
            <a:ext cx="866476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spcAft>
                <a:spcPts val="1200"/>
              </a:spcAft>
            </a:pPr>
            <a:r>
              <a:rPr lang="ko-KR" altLang="en-US" sz="22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감염병과 같은 </a:t>
            </a:r>
            <a:r>
              <a:rPr lang="ko-KR" altLang="en-US" sz="2200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위기상황에</a:t>
            </a:r>
            <a:r>
              <a:rPr lang="ko-KR" altLang="en-US" sz="22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서</a:t>
            </a:r>
            <a:r>
              <a:rPr lang="ko-KR" altLang="en-US" sz="2200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ko-KR" altLang="en-US" sz="22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핵심사업에 영향</a:t>
            </a:r>
            <a:r>
              <a:rPr lang="ko-KR" altLang="en-US" sz="22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을 미칠 </a:t>
            </a:r>
            <a:r>
              <a:rPr lang="ko-KR" altLang="en-US" sz="2200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수 있는</a:t>
            </a:r>
            <a:endParaRPr lang="en-US" altLang="ko-KR" sz="2200" spc="-200" dirty="0" smtClean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+mj-lt"/>
              <a:ea typeface="+mj-ea"/>
              <a:cs typeface="+mj-cs"/>
            </a:endParaRPr>
          </a:p>
          <a:p>
            <a:pPr fontAlgn="base">
              <a:spcAft>
                <a:spcPts val="1200"/>
              </a:spcAft>
            </a:pPr>
            <a:r>
              <a:rPr lang="ko-KR" altLang="en-US" sz="2200" b="1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위험 요인</a:t>
            </a:r>
            <a:r>
              <a:rPr lang="ko-KR" altLang="en-US" sz="2200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과 예상되는 </a:t>
            </a:r>
            <a:r>
              <a:rPr lang="ko-KR" altLang="en-US" sz="2200" b="1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피해의 정도</a:t>
            </a:r>
            <a:r>
              <a:rPr lang="ko-KR" altLang="en-US" sz="2200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 확인</a:t>
            </a:r>
            <a:endParaRPr lang="en-US" altLang="ko-KR" sz="2200" b="1" spc="-200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xmlns="" id="{6BDA088D-70E8-4B63-9B09-17CA743D04AF}"/>
              </a:ext>
            </a:extLst>
          </p:cNvPr>
          <p:cNvSpPr/>
          <p:nvPr/>
        </p:nvSpPr>
        <p:spPr>
          <a:xfrm>
            <a:off x="3129906" y="5550048"/>
            <a:ext cx="8664765" cy="795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spcAft>
                <a:spcPts val="200"/>
              </a:spcAft>
            </a:pPr>
            <a:r>
              <a:rPr lang="ko-KR" altLang="en-US" sz="22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공급</a:t>
            </a:r>
            <a:r>
              <a:rPr lang="en-US" altLang="ko-KR" sz="22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·</a:t>
            </a:r>
            <a:r>
              <a:rPr lang="ko-KR" altLang="en-US" sz="22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협력업체 관리</a:t>
            </a:r>
            <a:r>
              <a:rPr lang="en-US" altLang="ko-KR" sz="22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, </a:t>
            </a:r>
            <a:r>
              <a:rPr lang="ko-KR" altLang="en-US" sz="22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대체인력 확보</a:t>
            </a:r>
            <a:r>
              <a:rPr lang="en-US" altLang="ko-KR" sz="22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, </a:t>
            </a:r>
            <a:r>
              <a:rPr lang="ko-KR" altLang="en-US" sz="22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대내외 비상연락망 </a:t>
            </a:r>
            <a:r>
              <a:rPr lang="ko-KR" altLang="en-US" sz="2200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구축 등</a:t>
            </a:r>
            <a:endParaRPr lang="en-US" altLang="ko-KR" sz="2200" spc="-200" dirty="0" smtClean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+mj-lt"/>
              <a:ea typeface="+mj-ea"/>
              <a:cs typeface="+mj-cs"/>
            </a:endParaRPr>
          </a:p>
          <a:p>
            <a:pPr fontAlgn="base">
              <a:spcAft>
                <a:spcPts val="200"/>
              </a:spcAft>
            </a:pPr>
            <a:r>
              <a:rPr lang="ko-KR" altLang="en-US" sz="2200" b="1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위기상황</a:t>
            </a:r>
            <a:r>
              <a:rPr lang="ko-KR" altLang="en-US" sz="2200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에</a:t>
            </a:r>
            <a:r>
              <a:rPr lang="ko-KR" altLang="en-US" sz="2200" b="1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ko-KR" altLang="en-US" sz="2200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대응하기 위한 </a:t>
            </a:r>
            <a:r>
              <a:rPr lang="ko-KR" altLang="en-US" sz="2200" b="1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전략</a:t>
            </a:r>
            <a:r>
              <a:rPr lang="ko-KR" altLang="en-US" sz="2200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을 미리 준</a:t>
            </a:r>
            <a:r>
              <a:rPr lang="ko-KR" altLang="en-US" sz="22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비</a:t>
            </a:r>
            <a:endParaRPr lang="en-US" altLang="ko-KR" sz="2200" spc="-200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chemeClr val="tx2">
                  <a:lumMod val="75000"/>
                </a:schemeClr>
              </a:solidFill>
              <a:latin typeface="+mj-lt"/>
              <a:ea typeface="+mj-ea"/>
              <a:cs typeface="+mj-cs"/>
            </a:endParaRPr>
          </a:p>
        </p:txBody>
      </p:sp>
      <p:grpSp>
        <p:nvGrpSpPr>
          <p:cNvPr id="8" name="그룹 7">
            <a:extLst>
              <a:ext uri="{FF2B5EF4-FFF2-40B4-BE49-F238E27FC236}">
                <a16:creationId xmlns:a16="http://schemas.microsoft.com/office/drawing/2014/main" xmlns="" id="{9649DD6D-30E4-4076-B06C-99ADEA9A1815}"/>
              </a:ext>
            </a:extLst>
          </p:cNvPr>
          <p:cNvGrpSpPr/>
          <p:nvPr/>
        </p:nvGrpSpPr>
        <p:grpSpPr>
          <a:xfrm>
            <a:off x="571535" y="3000511"/>
            <a:ext cx="1739865" cy="1538691"/>
            <a:chOff x="635035" y="3110589"/>
            <a:chExt cx="1796655" cy="1538691"/>
          </a:xfrm>
        </p:grpSpPr>
        <p:sp>
          <p:nvSpPr>
            <p:cNvPr id="45" name="사각형: 둥근 모서리 44">
              <a:extLst>
                <a:ext uri="{FF2B5EF4-FFF2-40B4-BE49-F238E27FC236}">
                  <a16:creationId xmlns:a16="http://schemas.microsoft.com/office/drawing/2014/main" xmlns="" id="{06AE34E8-5714-4C8C-83F3-8603D6A2E35B}"/>
                </a:ext>
              </a:extLst>
            </p:cNvPr>
            <p:cNvSpPr/>
            <p:nvPr/>
          </p:nvSpPr>
          <p:spPr>
            <a:xfrm>
              <a:off x="635036" y="3110589"/>
              <a:ext cx="1796654" cy="1538691"/>
            </a:xfrm>
            <a:prstGeom prst="roundRect">
              <a:avLst>
                <a:gd name="adj" fmla="val 3085"/>
              </a:avLst>
            </a:prstGeom>
            <a:solidFill>
              <a:schemeClr val="bg1"/>
            </a:solidFill>
            <a:ln w="38100">
              <a:solidFill>
                <a:srgbClr val="065DC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1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B0F0"/>
                </a:solidFill>
                <a:latin typeface="+mj-lt"/>
                <a:ea typeface="+mj-ea"/>
                <a:cs typeface="+mj-cs"/>
              </a:endParaRPr>
            </a:p>
          </p:txBody>
        </p:sp>
        <p:cxnSp>
          <p:nvCxnSpPr>
            <p:cNvPr id="46" name="직선 연결선 45">
              <a:extLst>
                <a:ext uri="{FF2B5EF4-FFF2-40B4-BE49-F238E27FC236}">
                  <a16:creationId xmlns:a16="http://schemas.microsoft.com/office/drawing/2014/main" xmlns="" id="{D85B7255-0578-4B75-8985-F71B7FE7583C}"/>
                </a:ext>
              </a:extLst>
            </p:cNvPr>
            <p:cNvCxnSpPr>
              <a:cxnSpLocks/>
            </p:cNvCxnSpPr>
            <p:nvPr/>
          </p:nvCxnSpPr>
          <p:spPr>
            <a:xfrm>
              <a:off x="635035" y="3112452"/>
              <a:ext cx="175729" cy="194614"/>
            </a:xfrm>
            <a:prstGeom prst="line">
              <a:avLst/>
            </a:prstGeom>
            <a:solidFill>
              <a:schemeClr val="bg1"/>
            </a:solidFill>
            <a:ln w="38100">
              <a:solidFill>
                <a:srgbClr val="065DC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grpSp>
        <p:nvGrpSpPr>
          <p:cNvPr id="47" name="그룹 46">
            <a:extLst>
              <a:ext uri="{FF2B5EF4-FFF2-40B4-BE49-F238E27FC236}">
                <a16:creationId xmlns:a16="http://schemas.microsoft.com/office/drawing/2014/main" xmlns="" id="{2BB8F82B-6FB2-427B-BED6-736C23886449}"/>
              </a:ext>
            </a:extLst>
          </p:cNvPr>
          <p:cNvGrpSpPr/>
          <p:nvPr/>
        </p:nvGrpSpPr>
        <p:grpSpPr>
          <a:xfrm>
            <a:off x="571535" y="4767939"/>
            <a:ext cx="1739865" cy="1538691"/>
            <a:chOff x="635035" y="3110589"/>
            <a:chExt cx="1796655" cy="1538691"/>
          </a:xfrm>
        </p:grpSpPr>
        <p:sp>
          <p:nvSpPr>
            <p:cNvPr id="48" name="사각형: 둥근 모서리 47">
              <a:extLst>
                <a:ext uri="{FF2B5EF4-FFF2-40B4-BE49-F238E27FC236}">
                  <a16:creationId xmlns:a16="http://schemas.microsoft.com/office/drawing/2014/main" xmlns="" id="{31B6956F-0736-4BE1-9B51-1F19872D1C0C}"/>
                </a:ext>
              </a:extLst>
            </p:cNvPr>
            <p:cNvSpPr/>
            <p:nvPr/>
          </p:nvSpPr>
          <p:spPr>
            <a:xfrm>
              <a:off x="635036" y="3110589"/>
              <a:ext cx="1796654" cy="1538691"/>
            </a:xfrm>
            <a:prstGeom prst="roundRect">
              <a:avLst>
                <a:gd name="adj" fmla="val 3085"/>
              </a:avLst>
            </a:prstGeom>
            <a:solidFill>
              <a:schemeClr val="bg1"/>
            </a:solidFill>
            <a:ln w="38100">
              <a:solidFill>
                <a:srgbClr val="065DC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1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B0F0"/>
                </a:solidFill>
                <a:latin typeface="+mj-lt"/>
                <a:ea typeface="+mj-ea"/>
                <a:cs typeface="+mj-cs"/>
              </a:endParaRPr>
            </a:p>
          </p:txBody>
        </p:sp>
        <p:cxnSp>
          <p:nvCxnSpPr>
            <p:cNvPr id="49" name="직선 연결선 48">
              <a:extLst>
                <a:ext uri="{FF2B5EF4-FFF2-40B4-BE49-F238E27FC236}">
                  <a16:creationId xmlns:a16="http://schemas.microsoft.com/office/drawing/2014/main" xmlns="" id="{2D41CEB1-44FD-4C73-9D74-EDB9A24C7537}"/>
                </a:ext>
              </a:extLst>
            </p:cNvPr>
            <p:cNvCxnSpPr>
              <a:cxnSpLocks/>
            </p:cNvCxnSpPr>
            <p:nvPr/>
          </p:nvCxnSpPr>
          <p:spPr>
            <a:xfrm>
              <a:off x="635035" y="3112452"/>
              <a:ext cx="175729" cy="194614"/>
            </a:xfrm>
            <a:prstGeom prst="line">
              <a:avLst/>
            </a:prstGeom>
            <a:solidFill>
              <a:schemeClr val="bg1"/>
            </a:solidFill>
            <a:ln w="38100">
              <a:solidFill>
                <a:srgbClr val="065DC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grpSp>
        <p:nvGrpSpPr>
          <p:cNvPr id="11" name="그룹 10">
            <a:extLst>
              <a:ext uri="{FF2B5EF4-FFF2-40B4-BE49-F238E27FC236}">
                <a16:creationId xmlns:a16="http://schemas.microsoft.com/office/drawing/2014/main" xmlns="" id="{09837827-BD21-47F1-8A1B-784FCBBB0B40}"/>
              </a:ext>
            </a:extLst>
          </p:cNvPr>
          <p:cNvGrpSpPr/>
          <p:nvPr/>
        </p:nvGrpSpPr>
        <p:grpSpPr>
          <a:xfrm>
            <a:off x="2512072" y="1499341"/>
            <a:ext cx="550151" cy="523220"/>
            <a:chOff x="2486672" y="1613641"/>
            <a:chExt cx="550151" cy="523220"/>
          </a:xfrm>
        </p:grpSpPr>
        <p:sp>
          <p:nvSpPr>
            <p:cNvPr id="52" name="직사각형 51">
              <a:extLst>
                <a:ext uri="{FF2B5EF4-FFF2-40B4-BE49-F238E27FC236}">
                  <a16:creationId xmlns:a16="http://schemas.microsoft.com/office/drawing/2014/main" xmlns="" id="{5492B18F-0BC9-4309-B6DD-B364B8D84EEB}"/>
                </a:ext>
              </a:extLst>
            </p:cNvPr>
            <p:cNvSpPr/>
            <p:nvPr/>
          </p:nvSpPr>
          <p:spPr>
            <a:xfrm>
              <a:off x="2486672" y="1613641"/>
              <a:ext cx="550151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ko-KR" sz="2800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>
                      <a:alpha val="47000"/>
                    </a:schemeClr>
                  </a:solidFill>
                  <a:latin typeface="+mj-lt"/>
                  <a:ea typeface="+mj-ea"/>
                  <a:cs typeface="+mj-cs"/>
                </a:rPr>
                <a:t>0</a:t>
              </a:r>
              <a:r>
                <a:rPr lang="en-US" altLang="ko-KR" sz="2800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/>
                  </a:solidFill>
                  <a:latin typeface="+mj-lt"/>
                  <a:ea typeface="+mj-ea"/>
                  <a:cs typeface="+mj-cs"/>
                </a:rPr>
                <a:t>1</a:t>
              </a:r>
              <a:endParaRPr lang="ko-KR" altLang="en-US" sz="28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endParaRPr>
            </a:p>
          </p:txBody>
        </p:sp>
        <p:cxnSp>
          <p:nvCxnSpPr>
            <p:cNvPr id="53" name="직선 연결선 52">
              <a:extLst>
                <a:ext uri="{FF2B5EF4-FFF2-40B4-BE49-F238E27FC236}">
                  <a16:creationId xmlns:a16="http://schemas.microsoft.com/office/drawing/2014/main" xmlns="" id="{EFF24C03-9B80-415A-A06E-54CE5406A1CB}"/>
                </a:ext>
              </a:extLst>
            </p:cNvPr>
            <p:cNvCxnSpPr>
              <a:cxnSpLocks/>
            </p:cNvCxnSpPr>
            <p:nvPr/>
          </p:nvCxnSpPr>
          <p:spPr>
            <a:xfrm>
              <a:off x="2663322" y="2108841"/>
              <a:ext cx="216910" cy="0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4" name="그룹 53">
            <a:extLst>
              <a:ext uri="{FF2B5EF4-FFF2-40B4-BE49-F238E27FC236}">
                <a16:creationId xmlns:a16="http://schemas.microsoft.com/office/drawing/2014/main" xmlns="" id="{8D9D9C7A-F30D-4CBF-9332-DB853CF19380}"/>
              </a:ext>
            </a:extLst>
          </p:cNvPr>
          <p:cNvGrpSpPr/>
          <p:nvPr/>
        </p:nvGrpSpPr>
        <p:grpSpPr>
          <a:xfrm>
            <a:off x="2512072" y="3233936"/>
            <a:ext cx="550151" cy="523220"/>
            <a:chOff x="2486672" y="1613641"/>
            <a:chExt cx="550151" cy="523220"/>
          </a:xfrm>
        </p:grpSpPr>
        <p:sp>
          <p:nvSpPr>
            <p:cNvPr id="55" name="직사각형 54">
              <a:extLst>
                <a:ext uri="{FF2B5EF4-FFF2-40B4-BE49-F238E27FC236}">
                  <a16:creationId xmlns:a16="http://schemas.microsoft.com/office/drawing/2014/main" xmlns="" id="{F8A5CA95-82A0-468A-9AF2-475CECB79A02}"/>
                </a:ext>
              </a:extLst>
            </p:cNvPr>
            <p:cNvSpPr/>
            <p:nvPr/>
          </p:nvSpPr>
          <p:spPr>
            <a:xfrm>
              <a:off x="2486672" y="1613641"/>
              <a:ext cx="550151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ko-KR" sz="2800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>
                      <a:alpha val="47000"/>
                    </a:schemeClr>
                  </a:solidFill>
                  <a:latin typeface="+mj-lt"/>
                  <a:ea typeface="+mj-ea"/>
                  <a:cs typeface="+mj-cs"/>
                </a:rPr>
                <a:t>0</a:t>
              </a:r>
              <a:r>
                <a:rPr lang="en-US" altLang="ko-KR" sz="2800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/>
                  </a:solidFill>
                  <a:latin typeface="+mj-lt"/>
                  <a:ea typeface="+mj-ea"/>
                  <a:cs typeface="+mj-cs"/>
                </a:rPr>
                <a:t>2</a:t>
              </a:r>
              <a:endParaRPr lang="ko-KR" altLang="en-US" sz="28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endParaRPr>
            </a:p>
          </p:txBody>
        </p:sp>
        <p:cxnSp>
          <p:nvCxnSpPr>
            <p:cNvPr id="56" name="직선 연결선 55">
              <a:extLst>
                <a:ext uri="{FF2B5EF4-FFF2-40B4-BE49-F238E27FC236}">
                  <a16:creationId xmlns:a16="http://schemas.microsoft.com/office/drawing/2014/main" xmlns="" id="{C761E60A-D948-4007-B480-73F9F40C7CDE}"/>
                </a:ext>
              </a:extLst>
            </p:cNvPr>
            <p:cNvCxnSpPr>
              <a:cxnSpLocks/>
            </p:cNvCxnSpPr>
            <p:nvPr/>
          </p:nvCxnSpPr>
          <p:spPr>
            <a:xfrm>
              <a:off x="2663322" y="2108841"/>
              <a:ext cx="216910" cy="0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7" name="그룹 56">
            <a:extLst>
              <a:ext uri="{FF2B5EF4-FFF2-40B4-BE49-F238E27FC236}">
                <a16:creationId xmlns:a16="http://schemas.microsoft.com/office/drawing/2014/main" xmlns="" id="{A0077EB0-00DD-437E-944A-911D6AA5EA3B}"/>
              </a:ext>
            </a:extLst>
          </p:cNvPr>
          <p:cNvGrpSpPr/>
          <p:nvPr/>
        </p:nvGrpSpPr>
        <p:grpSpPr>
          <a:xfrm>
            <a:off x="2512072" y="4961136"/>
            <a:ext cx="550151" cy="523220"/>
            <a:chOff x="2486672" y="1613641"/>
            <a:chExt cx="550151" cy="523220"/>
          </a:xfrm>
        </p:grpSpPr>
        <p:sp>
          <p:nvSpPr>
            <p:cNvPr id="58" name="직사각형 57">
              <a:extLst>
                <a:ext uri="{FF2B5EF4-FFF2-40B4-BE49-F238E27FC236}">
                  <a16:creationId xmlns:a16="http://schemas.microsoft.com/office/drawing/2014/main" xmlns="" id="{705599DF-A6E4-4547-BBD9-2965EF9001BD}"/>
                </a:ext>
              </a:extLst>
            </p:cNvPr>
            <p:cNvSpPr/>
            <p:nvPr/>
          </p:nvSpPr>
          <p:spPr>
            <a:xfrm>
              <a:off x="2486672" y="1613641"/>
              <a:ext cx="550151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ko-KR" sz="2800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>
                      <a:alpha val="47000"/>
                    </a:schemeClr>
                  </a:solidFill>
                  <a:latin typeface="+mj-lt"/>
                  <a:ea typeface="+mj-ea"/>
                  <a:cs typeface="+mj-cs"/>
                </a:rPr>
                <a:t>0</a:t>
              </a:r>
              <a:r>
                <a:rPr lang="en-US" altLang="ko-KR" sz="2800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/>
                  </a:solidFill>
                  <a:latin typeface="+mj-lt"/>
                  <a:ea typeface="+mj-ea"/>
                  <a:cs typeface="+mj-cs"/>
                </a:rPr>
                <a:t>3</a:t>
              </a:r>
              <a:endParaRPr lang="ko-KR" altLang="en-US" sz="28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endParaRPr>
            </a:p>
          </p:txBody>
        </p:sp>
        <p:cxnSp>
          <p:nvCxnSpPr>
            <p:cNvPr id="59" name="직선 연결선 58">
              <a:extLst>
                <a:ext uri="{FF2B5EF4-FFF2-40B4-BE49-F238E27FC236}">
                  <a16:creationId xmlns:a16="http://schemas.microsoft.com/office/drawing/2014/main" xmlns="" id="{9E24FEC0-3C8F-497D-BD63-D456EF7EFDAA}"/>
                </a:ext>
              </a:extLst>
            </p:cNvPr>
            <p:cNvCxnSpPr>
              <a:cxnSpLocks/>
            </p:cNvCxnSpPr>
            <p:nvPr/>
          </p:nvCxnSpPr>
          <p:spPr>
            <a:xfrm>
              <a:off x="2663322" y="2108841"/>
              <a:ext cx="216910" cy="0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72" name="그림 71">
            <a:extLst>
              <a:ext uri="{FF2B5EF4-FFF2-40B4-BE49-F238E27FC236}">
                <a16:creationId xmlns:a16="http://schemas.microsoft.com/office/drawing/2014/main" xmlns="" id="{4A732610-0D69-45E4-910C-4871125635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7824" y="1442190"/>
            <a:ext cx="1062598" cy="1111857"/>
          </a:xfrm>
          <a:prstGeom prst="rect">
            <a:avLst/>
          </a:prstGeom>
        </p:spPr>
      </p:pic>
      <p:grpSp>
        <p:nvGrpSpPr>
          <p:cNvPr id="87" name="그룹 86">
            <a:extLst>
              <a:ext uri="{FF2B5EF4-FFF2-40B4-BE49-F238E27FC236}">
                <a16:creationId xmlns:a16="http://schemas.microsoft.com/office/drawing/2014/main" xmlns="" id="{1B5D5274-C140-4623-9323-3645E9A963B4}"/>
              </a:ext>
            </a:extLst>
          </p:cNvPr>
          <p:cNvGrpSpPr/>
          <p:nvPr/>
        </p:nvGrpSpPr>
        <p:grpSpPr>
          <a:xfrm>
            <a:off x="862013" y="1913617"/>
            <a:ext cx="130494" cy="129579"/>
            <a:chOff x="862013" y="2027917"/>
            <a:chExt cx="130494" cy="129579"/>
          </a:xfrm>
        </p:grpSpPr>
        <p:cxnSp>
          <p:nvCxnSpPr>
            <p:cNvPr id="74" name="직선 연결선 73">
              <a:extLst>
                <a:ext uri="{FF2B5EF4-FFF2-40B4-BE49-F238E27FC236}">
                  <a16:creationId xmlns:a16="http://schemas.microsoft.com/office/drawing/2014/main" xmlns="" id="{2AD504E4-FE74-4029-B90F-DFF65339007C}"/>
                </a:ext>
              </a:extLst>
            </p:cNvPr>
            <p:cNvCxnSpPr>
              <a:cxnSpLocks/>
            </p:cNvCxnSpPr>
            <p:nvPr/>
          </p:nvCxnSpPr>
          <p:spPr>
            <a:xfrm>
              <a:off x="862013" y="2138097"/>
              <a:ext cx="46639" cy="19399"/>
            </a:xfrm>
            <a:prstGeom prst="line">
              <a:avLst/>
            </a:prstGeom>
            <a:ln w="25400" cap="rnd">
              <a:solidFill>
                <a:srgbClr val="37588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직선 연결선 75">
              <a:extLst>
                <a:ext uri="{FF2B5EF4-FFF2-40B4-BE49-F238E27FC236}">
                  <a16:creationId xmlns:a16="http://schemas.microsoft.com/office/drawing/2014/main" xmlns="" id="{641C16D5-6036-4A3C-8703-D400F9EB1CE6}"/>
                </a:ext>
              </a:extLst>
            </p:cNvPr>
            <p:cNvCxnSpPr>
              <a:cxnSpLocks/>
            </p:cNvCxnSpPr>
            <p:nvPr/>
          </p:nvCxnSpPr>
          <p:spPr>
            <a:xfrm>
              <a:off x="909439" y="2067349"/>
              <a:ext cx="38201" cy="44861"/>
            </a:xfrm>
            <a:prstGeom prst="line">
              <a:avLst/>
            </a:prstGeom>
            <a:ln w="25400" cap="rnd">
              <a:solidFill>
                <a:srgbClr val="37588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직선 연결선 77">
              <a:extLst>
                <a:ext uri="{FF2B5EF4-FFF2-40B4-BE49-F238E27FC236}">
                  <a16:creationId xmlns:a16="http://schemas.microsoft.com/office/drawing/2014/main" xmlns="" id="{757171C1-03C7-4983-B3FA-CE72B4D2619F}"/>
                </a:ext>
              </a:extLst>
            </p:cNvPr>
            <p:cNvCxnSpPr>
              <a:cxnSpLocks/>
            </p:cNvCxnSpPr>
            <p:nvPr/>
          </p:nvCxnSpPr>
          <p:spPr>
            <a:xfrm>
              <a:off x="981659" y="2027917"/>
              <a:ext cx="10848" cy="53726"/>
            </a:xfrm>
            <a:prstGeom prst="line">
              <a:avLst/>
            </a:prstGeom>
            <a:ln w="25400" cap="rnd">
              <a:solidFill>
                <a:srgbClr val="37588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90" name="그림 89">
            <a:extLst>
              <a:ext uri="{FF2B5EF4-FFF2-40B4-BE49-F238E27FC236}">
                <a16:creationId xmlns:a16="http://schemas.microsoft.com/office/drawing/2014/main" xmlns="" id="{D8E3DD8C-4E9B-4644-9832-E207DB4FE3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7959" y="3461544"/>
            <a:ext cx="1246238" cy="742950"/>
          </a:xfrm>
          <a:prstGeom prst="rect">
            <a:avLst/>
          </a:prstGeom>
        </p:spPr>
      </p:pic>
      <p:pic>
        <p:nvPicPr>
          <p:cNvPr id="92" name="그림 91">
            <a:extLst>
              <a:ext uri="{FF2B5EF4-FFF2-40B4-BE49-F238E27FC236}">
                <a16:creationId xmlns:a16="http://schemas.microsoft.com/office/drawing/2014/main" xmlns="" id="{64EB23F3-548E-4C53-9A3D-4405CE3DD0F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3826" y="5000235"/>
            <a:ext cx="1020484" cy="1224581"/>
          </a:xfrm>
          <a:prstGeom prst="rect">
            <a:avLst/>
          </a:prstGeom>
        </p:spPr>
      </p:pic>
      <p:sp>
        <p:nvSpPr>
          <p:cNvPr id="94" name="더하기 기호 93">
            <a:extLst>
              <a:ext uri="{FF2B5EF4-FFF2-40B4-BE49-F238E27FC236}">
                <a16:creationId xmlns:a16="http://schemas.microsoft.com/office/drawing/2014/main" xmlns="" id="{0F814AD5-8E36-434D-A01C-7C8F1732E0D7}"/>
              </a:ext>
            </a:extLst>
          </p:cNvPr>
          <p:cNvSpPr/>
          <p:nvPr/>
        </p:nvSpPr>
        <p:spPr>
          <a:xfrm>
            <a:off x="1823766" y="5280483"/>
            <a:ext cx="115834" cy="115834"/>
          </a:xfrm>
          <a:prstGeom prst="mathPlus">
            <a:avLst>
              <a:gd name="adj1" fmla="val 1502"/>
            </a:avLst>
          </a:prstGeom>
          <a:ln w="25400" cap="rnd">
            <a:solidFill>
              <a:srgbClr val="37588D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5" name="더하기 기호 94">
            <a:extLst>
              <a:ext uri="{FF2B5EF4-FFF2-40B4-BE49-F238E27FC236}">
                <a16:creationId xmlns:a16="http://schemas.microsoft.com/office/drawing/2014/main" xmlns="" id="{14170508-D567-45C3-A001-4C7E2E52E538}"/>
              </a:ext>
            </a:extLst>
          </p:cNvPr>
          <p:cNvSpPr/>
          <p:nvPr/>
        </p:nvSpPr>
        <p:spPr>
          <a:xfrm>
            <a:off x="1041287" y="4973302"/>
            <a:ext cx="115834" cy="115834"/>
          </a:xfrm>
          <a:prstGeom prst="mathPlus">
            <a:avLst>
              <a:gd name="adj1" fmla="val 1502"/>
            </a:avLst>
          </a:prstGeom>
          <a:ln w="25400" cap="rnd">
            <a:solidFill>
              <a:srgbClr val="37588D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2143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>
            <a:extLst>
              <a:ext uri="{FF2B5EF4-FFF2-40B4-BE49-F238E27FC236}">
                <a16:creationId xmlns:a16="http://schemas.microsoft.com/office/drawing/2014/main" xmlns="" id="{1AA39C14-08FD-9549-A998-7224E7CBC4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5954" y="444115"/>
            <a:ext cx="5357557" cy="480131"/>
          </a:xfrm>
        </p:spPr>
        <p:txBody>
          <a:bodyPr/>
          <a:lstStyle/>
          <a:p>
            <a:r>
              <a:rPr kumimoji="1" lang="ko-KR" altLang="en-US" dirty="0" err="1"/>
              <a:t>감염병이</a:t>
            </a:r>
            <a:r>
              <a:rPr kumimoji="1" lang="ko-KR" altLang="en-US" dirty="0"/>
              <a:t> 기업에 미칠 수 있는 영향</a:t>
            </a:r>
            <a:endParaRPr kumimoji="1" lang="en-US" altLang="ko-KR" dirty="0"/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xmlns="" id="{A9C8F110-946A-CE46-9F45-AD8F36A778C6}"/>
              </a:ext>
            </a:extLst>
          </p:cNvPr>
          <p:cNvSpPr txBox="1"/>
          <p:nvPr/>
        </p:nvSpPr>
        <p:spPr>
          <a:xfrm>
            <a:off x="170973" y="274031"/>
            <a:ext cx="78739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4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bg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0</a:t>
            </a:r>
            <a:r>
              <a:rPr lang="en-US" altLang="ko-KR" sz="4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6</a:t>
            </a:r>
            <a:endParaRPr lang="ko-KR" altLang="en-US" sz="4400" b="1" spc="-200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rgbClr val="000B75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xmlns="" id="{D8786D80-C73E-4242-ACA7-03C06ADAE296}"/>
              </a:ext>
            </a:extLst>
          </p:cNvPr>
          <p:cNvSpPr/>
          <p:nvPr/>
        </p:nvSpPr>
        <p:spPr>
          <a:xfrm>
            <a:off x="4020457" y="968542"/>
            <a:ext cx="8171543" cy="5889458"/>
          </a:xfrm>
          <a:prstGeom prst="rect">
            <a:avLst/>
          </a:prstGeom>
          <a:solidFill>
            <a:srgbClr val="E8E9E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 altLang="en-US"/>
          </a:p>
        </p:txBody>
      </p:sp>
      <p:sp>
        <p:nvSpPr>
          <p:cNvPr id="2" name="사각형: 둥근 모서리 1">
            <a:extLst>
              <a:ext uri="{FF2B5EF4-FFF2-40B4-BE49-F238E27FC236}">
                <a16:creationId xmlns:a16="http://schemas.microsoft.com/office/drawing/2014/main" xmlns="" id="{ED3B5063-5E56-4B3E-83DB-8C70DEF9558B}"/>
              </a:ext>
            </a:extLst>
          </p:cNvPr>
          <p:cNvSpPr/>
          <p:nvPr/>
        </p:nvSpPr>
        <p:spPr>
          <a:xfrm>
            <a:off x="4379127" y="1217214"/>
            <a:ext cx="3586493" cy="2456198"/>
          </a:xfrm>
          <a:prstGeom prst="roundRect">
            <a:avLst>
              <a:gd name="adj" fmla="val 3825"/>
            </a:avLst>
          </a:prstGeom>
          <a:solidFill>
            <a:schemeClr val="bg1"/>
          </a:solidFill>
          <a:ln w="25400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xmlns="" id="{131C48A6-6232-4C77-8771-1C9FF9BE28C8}"/>
              </a:ext>
            </a:extLst>
          </p:cNvPr>
          <p:cNvSpPr txBox="1"/>
          <p:nvPr/>
        </p:nvSpPr>
        <p:spPr>
          <a:xfrm>
            <a:off x="4571873" y="1456477"/>
            <a:ext cx="1211870" cy="431845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ko-KR" altLang="en-US" sz="2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215FC0"/>
                </a:solidFill>
                <a:latin typeface="+mj-lt"/>
                <a:ea typeface="+mj-ea"/>
                <a:cs typeface="+mj-cs"/>
              </a:rPr>
              <a:t>직원 감염</a:t>
            </a:r>
            <a:endParaRPr lang="en-US" altLang="ko-KR" sz="2400" b="1" spc="-200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rgbClr val="215FC0"/>
              </a:solidFill>
              <a:latin typeface="+mj-lt"/>
              <a:ea typeface="+mj-ea"/>
              <a:cs typeface="+mj-cs"/>
            </a:endParaRPr>
          </a:p>
        </p:txBody>
      </p:sp>
      <p:cxnSp>
        <p:nvCxnSpPr>
          <p:cNvPr id="61" name="직선 연결선 101">
            <a:extLst>
              <a:ext uri="{FF2B5EF4-FFF2-40B4-BE49-F238E27FC236}">
                <a16:creationId xmlns:a16="http://schemas.microsoft.com/office/drawing/2014/main" xmlns="" id="{2B5D1CF9-A95A-40A6-B00A-4A8A761A7A40}"/>
              </a:ext>
            </a:extLst>
          </p:cNvPr>
          <p:cNvCxnSpPr>
            <a:cxnSpLocks/>
          </p:cNvCxnSpPr>
          <p:nvPr/>
        </p:nvCxnSpPr>
        <p:spPr>
          <a:xfrm>
            <a:off x="4371521" y="1405850"/>
            <a:ext cx="457200" cy="0"/>
          </a:xfrm>
          <a:prstGeom prst="line">
            <a:avLst/>
          </a:prstGeom>
          <a:ln w="12700">
            <a:solidFill>
              <a:srgbClr val="ADB9C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직사각형 46">
            <a:extLst>
              <a:ext uri="{FF2B5EF4-FFF2-40B4-BE49-F238E27FC236}">
                <a16:creationId xmlns:a16="http://schemas.microsoft.com/office/drawing/2014/main" xmlns="" id="{651976AC-9892-469A-B506-F689729BF879}"/>
              </a:ext>
            </a:extLst>
          </p:cNvPr>
          <p:cNvSpPr/>
          <p:nvPr/>
        </p:nvSpPr>
        <p:spPr>
          <a:xfrm>
            <a:off x="4583473" y="2052082"/>
            <a:ext cx="2851743" cy="605294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219075" indent="-219075">
              <a:spcBef>
                <a:spcPts val="400"/>
              </a:spcBef>
              <a:buBlip>
                <a:blip r:embed="rId3"/>
              </a:buBlip>
            </a:pPr>
            <a:r>
              <a:rPr lang="ko-KR" altLang="en-US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rPr>
              <a:t>핵심인력 결근으로 업무 차질</a:t>
            </a:r>
            <a:endParaRPr lang="en-US" altLang="ko-KR" b="1" spc="-200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+mj-ea"/>
              <a:cs typeface="+mj-cs"/>
            </a:endParaRPr>
          </a:p>
          <a:p>
            <a:pPr marL="219075" indent="-219075">
              <a:spcBef>
                <a:spcPts val="400"/>
              </a:spcBef>
              <a:buBlip>
                <a:blip r:embed="rId3"/>
              </a:buBlip>
            </a:pPr>
            <a:r>
              <a:rPr lang="ko-KR" altLang="en-US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rPr>
              <a:t>방역과정에서 생산 </a:t>
            </a:r>
            <a:r>
              <a:rPr lang="ko-KR" altLang="en-US" b="1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rPr>
              <a:t>일시 중단</a:t>
            </a:r>
            <a:endParaRPr lang="en-US" altLang="ko-KR" b="1" spc="-200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48" name="직사각형 47">
            <a:extLst>
              <a:ext uri="{FF2B5EF4-FFF2-40B4-BE49-F238E27FC236}">
                <a16:creationId xmlns:a16="http://schemas.microsoft.com/office/drawing/2014/main" xmlns="" id="{05FEC3BF-D3D0-4618-8855-4F0AEF25D678}"/>
              </a:ext>
            </a:extLst>
          </p:cNvPr>
          <p:cNvSpPr/>
          <p:nvPr/>
        </p:nvSpPr>
        <p:spPr>
          <a:xfrm>
            <a:off x="4600121" y="2888413"/>
            <a:ext cx="2826415" cy="461665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indent="11113"/>
            <a:r>
              <a:rPr lang="en-US" altLang="ko-KR" sz="15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rPr>
              <a:t>(</a:t>
            </a:r>
            <a:r>
              <a:rPr lang="ko-KR" altLang="en-US" sz="15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rPr>
              <a:t>예</a:t>
            </a:r>
            <a:r>
              <a:rPr lang="en-US" altLang="ko-KR" sz="15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rPr>
              <a:t>) </a:t>
            </a:r>
            <a:r>
              <a:rPr lang="ko-KR" altLang="en-US" sz="15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rPr>
              <a:t>현대차 울산</a:t>
            </a:r>
            <a:r>
              <a:rPr lang="en-US" altLang="ko-KR" sz="15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rPr>
              <a:t>2</a:t>
            </a:r>
            <a:r>
              <a:rPr lang="ko-KR" altLang="en-US" sz="15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rPr>
              <a:t>공장 생산라인 노동자</a:t>
            </a:r>
            <a:r>
              <a:rPr lang="en-US" altLang="ko-KR" sz="15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rPr>
              <a:t/>
            </a:r>
            <a:br>
              <a:rPr lang="en-US" altLang="ko-KR" sz="15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rPr>
            </a:br>
            <a:r>
              <a:rPr lang="en-US" altLang="ko-KR" sz="1500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rPr>
              <a:t>       </a:t>
            </a:r>
            <a:r>
              <a:rPr lang="ko-KR" altLang="en-US" sz="1500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rPr>
              <a:t>코로나 </a:t>
            </a:r>
            <a:r>
              <a:rPr lang="ko-KR" altLang="en-US" sz="15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rPr>
              <a:t>확진으로 가동 중단</a:t>
            </a:r>
            <a:endParaRPr lang="en-US" altLang="ko-KR" sz="1500" spc="-200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chemeClr val="tx1">
                  <a:lumMod val="50000"/>
                  <a:lumOff val="50000"/>
                </a:schemeClr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82" name="사각형: 둥근 모서리 81">
            <a:extLst>
              <a:ext uri="{FF2B5EF4-FFF2-40B4-BE49-F238E27FC236}">
                <a16:creationId xmlns:a16="http://schemas.microsoft.com/office/drawing/2014/main" xmlns="" id="{226563FF-22F4-4873-9F90-613A8A08D5E5}"/>
              </a:ext>
            </a:extLst>
          </p:cNvPr>
          <p:cNvSpPr/>
          <p:nvPr/>
        </p:nvSpPr>
        <p:spPr>
          <a:xfrm>
            <a:off x="8254442" y="1217214"/>
            <a:ext cx="3586493" cy="2456198"/>
          </a:xfrm>
          <a:prstGeom prst="roundRect">
            <a:avLst>
              <a:gd name="adj" fmla="val 3825"/>
            </a:avLst>
          </a:prstGeom>
          <a:solidFill>
            <a:schemeClr val="bg1"/>
          </a:solidFill>
          <a:ln w="25400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xmlns="" id="{4690E2EF-C677-4EAD-BDBC-4A6AC8F1A8C5}"/>
              </a:ext>
            </a:extLst>
          </p:cNvPr>
          <p:cNvSpPr txBox="1"/>
          <p:nvPr/>
        </p:nvSpPr>
        <p:spPr>
          <a:xfrm>
            <a:off x="8447187" y="1472633"/>
            <a:ext cx="2693457" cy="39953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ko-KR" altLang="en-US" sz="2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215FC0"/>
                </a:solidFill>
                <a:latin typeface="+mj-lt"/>
                <a:ea typeface="+mj-ea"/>
                <a:cs typeface="+mj-cs"/>
              </a:rPr>
              <a:t>원부자재 수급 차질</a:t>
            </a:r>
          </a:p>
        </p:txBody>
      </p:sp>
      <p:cxnSp>
        <p:nvCxnSpPr>
          <p:cNvPr id="88" name="직선 연결선 101">
            <a:extLst>
              <a:ext uri="{FF2B5EF4-FFF2-40B4-BE49-F238E27FC236}">
                <a16:creationId xmlns:a16="http://schemas.microsoft.com/office/drawing/2014/main" xmlns="" id="{F6199304-350B-4B97-A077-06D91FBDC033}"/>
              </a:ext>
            </a:extLst>
          </p:cNvPr>
          <p:cNvCxnSpPr>
            <a:cxnSpLocks/>
          </p:cNvCxnSpPr>
          <p:nvPr/>
        </p:nvCxnSpPr>
        <p:spPr>
          <a:xfrm>
            <a:off x="8246836" y="1405850"/>
            <a:ext cx="457200" cy="0"/>
          </a:xfrm>
          <a:prstGeom prst="line">
            <a:avLst/>
          </a:prstGeom>
          <a:ln w="12700">
            <a:solidFill>
              <a:srgbClr val="ADB9C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9" name="직사각형 88">
            <a:extLst>
              <a:ext uri="{FF2B5EF4-FFF2-40B4-BE49-F238E27FC236}">
                <a16:creationId xmlns:a16="http://schemas.microsoft.com/office/drawing/2014/main" xmlns="" id="{6466D49C-A8B7-4744-995C-FBEA78EAADDC}"/>
              </a:ext>
            </a:extLst>
          </p:cNvPr>
          <p:cNvSpPr/>
          <p:nvPr/>
        </p:nvSpPr>
        <p:spPr>
          <a:xfrm>
            <a:off x="8458788" y="2052082"/>
            <a:ext cx="2236190" cy="605294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219075" indent="-219075">
              <a:spcBef>
                <a:spcPts val="400"/>
              </a:spcBef>
              <a:buBlip>
                <a:blip r:embed="rId3"/>
              </a:buBlip>
            </a:pPr>
            <a:r>
              <a:rPr lang="ko-KR" altLang="en-US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rPr>
              <a:t>중국산 자재 수입 차질</a:t>
            </a:r>
          </a:p>
          <a:p>
            <a:pPr marL="219075" indent="-219075">
              <a:spcBef>
                <a:spcPts val="400"/>
              </a:spcBef>
              <a:buBlip>
                <a:blip r:embed="rId3"/>
              </a:buBlip>
            </a:pPr>
            <a:r>
              <a:rPr lang="ko-KR" altLang="en-US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rPr>
              <a:t>특정 물품</a:t>
            </a:r>
            <a:r>
              <a:rPr lang="en-US" altLang="ko-KR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rPr>
              <a:t>, </a:t>
            </a:r>
            <a:r>
              <a:rPr lang="ko-KR" altLang="en-US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rPr>
              <a:t>자재 부족</a:t>
            </a:r>
          </a:p>
        </p:txBody>
      </p:sp>
      <p:sp>
        <p:nvSpPr>
          <p:cNvPr id="90" name="직사각형 89">
            <a:extLst>
              <a:ext uri="{FF2B5EF4-FFF2-40B4-BE49-F238E27FC236}">
                <a16:creationId xmlns:a16="http://schemas.microsoft.com/office/drawing/2014/main" xmlns="" id="{87E700BC-6826-4F18-9CE2-96D747408626}"/>
              </a:ext>
            </a:extLst>
          </p:cNvPr>
          <p:cNvSpPr/>
          <p:nvPr/>
        </p:nvSpPr>
        <p:spPr>
          <a:xfrm>
            <a:off x="8475436" y="2888413"/>
            <a:ext cx="2579552" cy="461665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indent="11113"/>
            <a:r>
              <a:rPr lang="en-US" altLang="ko-KR" sz="15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rPr>
              <a:t>(</a:t>
            </a:r>
            <a:r>
              <a:rPr lang="ko-KR" altLang="en-US" sz="15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rPr>
              <a:t>예</a:t>
            </a:r>
            <a:r>
              <a:rPr lang="en-US" altLang="ko-KR" sz="15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rPr>
              <a:t>) </a:t>
            </a:r>
            <a:r>
              <a:rPr lang="ko-KR" altLang="en-US" sz="15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rPr>
              <a:t>자동차 </a:t>
            </a:r>
            <a:r>
              <a:rPr lang="ko-KR" altLang="en-US" sz="1500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rPr>
              <a:t>부품 </a:t>
            </a:r>
            <a:r>
              <a:rPr lang="en-US" altLang="ko-KR" sz="1500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rPr>
              <a:t>(</a:t>
            </a:r>
            <a:r>
              <a:rPr lang="ko-KR" altLang="en-US" sz="1500" spc="-200" dirty="0" err="1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rPr>
              <a:t>와이어링</a:t>
            </a:r>
            <a:r>
              <a:rPr lang="ko-KR" altLang="en-US" sz="15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rPr>
              <a:t> </a:t>
            </a:r>
            <a:r>
              <a:rPr lang="ko-KR" altLang="en-US" sz="1500" spc="-200" dirty="0" err="1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rPr>
              <a:t>하니스</a:t>
            </a:r>
            <a:r>
              <a:rPr lang="en-US" altLang="ko-KR" sz="15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rPr>
              <a:t>) , </a:t>
            </a:r>
            <a:br>
              <a:rPr lang="en-US" altLang="ko-KR" sz="15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rPr>
            </a:br>
            <a:r>
              <a:rPr lang="en-US" altLang="ko-KR" sz="1500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rPr>
              <a:t>       </a:t>
            </a:r>
            <a:r>
              <a:rPr lang="ko-KR" altLang="en-US" sz="1500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rPr>
              <a:t>마스크 </a:t>
            </a:r>
            <a:r>
              <a:rPr lang="en-US" altLang="ko-KR" sz="15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rPr>
              <a:t>MB</a:t>
            </a:r>
            <a:r>
              <a:rPr lang="ko-KR" altLang="en-US" sz="15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rPr>
              <a:t>필터 공급 부족 문제</a:t>
            </a:r>
          </a:p>
        </p:txBody>
      </p:sp>
      <p:sp>
        <p:nvSpPr>
          <p:cNvPr id="105" name="사각형: 둥근 모서리 104">
            <a:extLst>
              <a:ext uri="{FF2B5EF4-FFF2-40B4-BE49-F238E27FC236}">
                <a16:creationId xmlns:a16="http://schemas.microsoft.com/office/drawing/2014/main" xmlns="" id="{5AA07C7F-C8E9-45D3-81DF-CCF8916D35DB}"/>
              </a:ext>
            </a:extLst>
          </p:cNvPr>
          <p:cNvSpPr/>
          <p:nvPr/>
        </p:nvSpPr>
        <p:spPr>
          <a:xfrm>
            <a:off x="4379127" y="3915573"/>
            <a:ext cx="3586493" cy="2456198"/>
          </a:xfrm>
          <a:prstGeom prst="roundRect">
            <a:avLst>
              <a:gd name="adj" fmla="val 3825"/>
            </a:avLst>
          </a:prstGeom>
          <a:solidFill>
            <a:schemeClr val="bg1"/>
          </a:solidFill>
          <a:ln w="25400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6" name="TextBox 105">
            <a:extLst>
              <a:ext uri="{FF2B5EF4-FFF2-40B4-BE49-F238E27FC236}">
                <a16:creationId xmlns:a16="http://schemas.microsoft.com/office/drawing/2014/main" xmlns="" id="{DD53CCD8-5514-45D4-BE9F-FA25186376D8}"/>
              </a:ext>
            </a:extLst>
          </p:cNvPr>
          <p:cNvSpPr txBox="1"/>
          <p:nvPr/>
        </p:nvSpPr>
        <p:spPr>
          <a:xfrm>
            <a:off x="4571873" y="4170992"/>
            <a:ext cx="2661336" cy="39953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ko-KR" altLang="en-US" sz="2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215FC0"/>
                </a:solidFill>
                <a:latin typeface="+mj-lt"/>
                <a:ea typeface="+mj-ea"/>
                <a:cs typeface="+mj-cs"/>
              </a:rPr>
              <a:t>주요 사업활동 차질</a:t>
            </a:r>
          </a:p>
        </p:txBody>
      </p:sp>
      <p:cxnSp>
        <p:nvCxnSpPr>
          <p:cNvPr id="107" name="직선 연결선 101">
            <a:extLst>
              <a:ext uri="{FF2B5EF4-FFF2-40B4-BE49-F238E27FC236}">
                <a16:creationId xmlns:a16="http://schemas.microsoft.com/office/drawing/2014/main" xmlns="" id="{3F0B7458-A684-4015-AF60-AB5C6776FA03}"/>
              </a:ext>
            </a:extLst>
          </p:cNvPr>
          <p:cNvCxnSpPr>
            <a:cxnSpLocks/>
          </p:cNvCxnSpPr>
          <p:nvPr/>
        </p:nvCxnSpPr>
        <p:spPr>
          <a:xfrm>
            <a:off x="4371521" y="4104209"/>
            <a:ext cx="457200" cy="0"/>
          </a:xfrm>
          <a:prstGeom prst="line">
            <a:avLst/>
          </a:prstGeom>
          <a:ln w="12700">
            <a:solidFill>
              <a:srgbClr val="ADB9C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8" name="직사각형 107">
            <a:extLst>
              <a:ext uri="{FF2B5EF4-FFF2-40B4-BE49-F238E27FC236}">
                <a16:creationId xmlns:a16="http://schemas.microsoft.com/office/drawing/2014/main" xmlns="" id="{8FF56A48-6A19-437A-B4A4-0B8158C6C2FE}"/>
              </a:ext>
            </a:extLst>
          </p:cNvPr>
          <p:cNvSpPr/>
          <p:nvPr/>
        </p:nvSpPr>
        <p:spPr>
          <a:xfrm>
            <a:off x="4583473" y="4750441"/>
            <a:ext cx="2737929" cy="605294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219075" indent="-219075">
              <a:spcBef>
                <a:spcPts val="400"/>
              </a:spcBef>
              <a:buBlip>
                <a:blip r:embed="rId3"/>
              </a:buBlip>
            </a:pPr>
            <a:r>
              <a:rPr lang="ko-KR" altLang="en-US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rPr>
              <a:t>입국 금지로 출장</a:t>
            </a:r>
            <a:r>
              <a:rPr lang="en-US" altLang="ko-KR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rPr>
              <a:t>, </a:t>
            </a:r>
            <a:r>
              <a:rPr lang="ko-KR" altLang="en-US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rPr>
              <a:t>회의 불가</a:t>
            </a:r>
          </a:p>
          <a:p>
            <a:pPr marL="219075" indent="-219075">
              <a:spcBef>
                <a:spcPts val="400"/>
              </a:spcBef>
              <a:buBlip>
                <a:blip r:embed="rId3"/>
              </a:buBlip>
            </a:pPr>
            <a:r>
              <a:rPr lang="ko-KR" altLang="en-US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rPr>
              <a:t>주요 공연</a:t>
            </a:r>
            <a:r>
              <a:rPr lang="en-US" altLang="ko-KR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rPr>
              <a:t>, </a:t>
            </a:r>
            <a:r>
              <a:rPr lang="ko-KR" altLang="en-US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rPr>
              <a:t>전시</a:t>
            </a:r>
            <a:r>
              <a:rPr lang="en-US" altLang="ko-KR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rPr>
              <a:t>, </a:t>
            </a:r>
            <a:r>
              <a:rPr lang="ko-KR" altLang="en-US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rPr>
              <a:t>행사 중단</a:t>
            </a:r>
          </a:p>
        </p:txBody>
      </p:sp>
      <p:sp>
        <p:nvSpPr>
          <p:cNvPr id="117" name="직사각형 116">
            <a:extLst>
              <a:ext uri="{FF2B5EF4-FFF2-40B4-BE49-F238E27FC236}">
                <a16:creationId xmlns:a16="http://schemas.microsoft.com/office/drawing/2014/main" xmlns="" id="{A6979FA1-4E42-478C-9F32-099A5C038D66}"/>
              </a:ext>
            </a:extLst>
          </p:cNvPr>
          <p:cNvSpPr/>
          <p:nvPr/>
        </p:nvSpPr>
        <p:spPr>
          <a:xfrm>
            <a:off x="4600121" y="5586772"/>
            <a:ext cx="2803973" cy="461664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indent="11113"/>
            <a:r>
              <a:rPr lang="en-US" altLang="ko-KR" sz="15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rPr>
              <a:t>(</a:t>
            </a:r>
            <a:r>
              <a:rPr lang="ko-KR" altLang="en-US" sz="15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rPr>
              <a:t>예</a:t>
            </a:r>
            <a:r>
              <a:rPr lang="en-US" altLang="ko-KR" sz="15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rPr>
              <a:t>) </a:t>
            </a:r>
            <a:r>
              <a:rPr lang="ko-KR" altLang="en-US" sz="15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rPr>
              <a:t>주요 국제행사 취소로 신제품 홍보</a:t>
            </a:r>
            <a:r>
              <a:rPr lang="en-US" altLang="ko-KR" sz="15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rPr>
              <a:t>,</a:t>
            </a:r>
            <a:br>
              <a:rPr lang="en-US" altLang="ko-KR" sz="15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rPr>
            </a:br>
            <a:r>
              <a:rPr lang="en-US" altLang="ko-KR" sz="1500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rPr>
              <a:t>       </a:t>
            </a:r>
            <a:r>
              <a:rPr lang="ko-KR" altLang="en-US" sz="1500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rPr>
              <a:t>고객 </a:t>
            </a:r>
            <a:r>
              <a:rPr lang="ko-KR" altLang="en-US" sz="15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rPr>
              <a:t>확보 및 계약 체결 기회 축소</a:t>
            </a:r>
          </a:p>
        </p:txBody>
      </p:sp>
      <p:sp>
        <p:nvSpPr>
          <p:cNvPr id="94" name="사각형: 둥근 모서리 93">
            <a:extLst>
              <a:ext uri="{FF2B5EF4-FFF2-40B4-BE49-F238E27FC236}">
                <a16:creationId xmlns:a16="http://schemas.microsoft.com/office/drawing/2014/main" xmlns="" id="{46FE6DC9-2B40-45C8-B2D0-BE66A1F9BC86}"/>
              </a:ext>
            </a:extLst>
          </p:cNvPr>
          <p:cNvSpPr/>
          <p:nvPr/>
        </p:nvSpPr>
        <p:spPr>
          <a:xfrm>
            <a:off x="8254442" y="3915573"/>
            <a:ext cx="3586493" cy="2456198"/>
          </a:xfrm>
          <a:prstGeom prst="roundRect">
            <a:avLst>
              <a:gd name="adj" fmla="val 3825"/>
            </a:avLst>
          </a:prstGeom>
          <a:solidFill>
            <a:schemeClr val="bg1"/>
          </a:solidFill>
          <a:ln w="25400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5" name="TextBox 94">
            <a:extLst>
              <a:ext uri="{FF2B5EF4-FFF2-40B4-BE49-F238E27FC236}">
                <a16:creationId xmlns:a16="http://schemas.microsoft.com/office/drawing/2014/main" xmlns="" id="{331D89D0-57C7-439F-B4B5-D0456D3CA852}"/>
              </a:ext>
            </a:extLst>
          </p:cNvPr>
          <p:cNvSpPr txBox="1"/>
          <p:nvPr/>
        </p:nvSpPr>
        <p:spPr>
          <a:xfrm>
            <a:off x="8447188" y="4170992"/>
            <a:ext cx="1211870" cy="39953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ko-KR" altLang="en-US" sz="2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215FC0"/>
                </a:solidFill>
                <a:latin typeface="+mj-lt"/>
                <a:ea typeface="+mj-ea"/>
                <a:cs typeface="+mj-cs"/>
              </a:rPr>
              <a:t>매출 감소</a:t>
            </a:r>
          </a:p>
        </p:txBody>
      </p:sp>
      <p:cxnSp>
        <p:nvCxnSpPr>
          <p:cNvPr id="97" name="직선 연결선 101">
            <a:extLst>
              <a:ext uri="{FF2B5EF4-FFF2-40B4-BE49-F238E27FC236}">
                <a16:creationId xmlns:a16="http://schemas.microsoft.com/office/drawing/2014/main" xmlns="" id="{CCA6AD67-FB81-4D5F-8668-1B22C84A13DE}"/>
              </a:ext>
            </a:extLst>
          </p:cNvPr>
          <p:cNvCxnSpPr>
            <a:cxnSpLocks/>
          </p:cNvCxnSpPr>
          <p:nvPr/>
        </p:nvCxnSpPr>
        <p:spPr>
          <a:xfrm>
            <a:off x="8246836" y="4104209"/>
            <a:ext cx="457200" cy="0"/>
          </a:xfrm>
          <a:prstGeom prst="line">
            <a:avLst/>
          </a:prstGeom>
          <a:ln w="12700">
            <a:solidFill>
              <a:srgbClr val="ADB9C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직사각형 102">
            <a:extLst>
              <a:ext uri="{FF2B5EF4-FFF2-40B4-BE49-F238E27FC236}">
                <a16:creationId xmlns:a16="http://schemas.microsoft.com/office/drawing/2014/main" xmlns="" id="{815F5690-499F-497A-B88F-12FE0D7BA88A}"/>
              </a:ext>
            </a:extLst>
          </p:cNvPr>
          <p:cNvSpPr/>
          <p:nvPr/>
        </p:nvSpPr>
        <p:spPr>
          <a:xfrm>
            <a:off x="8458788" y="4750441"/>
            <a:ext cx="2646558" cy="882294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marL="219075" indent="-219075">
              <a:spcBef>
                <a:spcPts val="400"/>
              </a:spcBef>
              <a:buBlip>
                <a:blip r:embed="rId3"/>
              </a:buBlip>
            </a:pPr>
            <a:r>
              <a:rPr lang="ko-KR" altLang="en-US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rPr>
              <a:t>오프라인 매출 감소</a:t>
            </a:r>
          </a:p>
          <a:p>
            <a:pPr marL="219075" indent="-219075">
              <a:spcBef>
                <a:spcPts val="400"/>
              </a:spcBef>
              <a:buBlip>
                <a:blip r:embed="rId3"/>
              </a:buBlip>
            </a:pPr>
            <a:r>
              <a:rPr lang="ko-KR" altLang="en-US" b="1" spc="-200" dirty="0" err="1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rPr>
              <a:t>확진자</a:t>
            </a:r>
            <a:r>
              <a:rPr lang="ko-KR" altLang="en-US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rPr>
              <a:t> 동선에 포함된 매장</a:t>
            </a:r>
            <a:r>
              <a:rPr lang="en-US" altLang="ko-KR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rPr>
              <a:t/>
            </a:r>
            <a:br>
              <a:rPr lang="en-US" altLang="ko-KR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rPr>
            </a:br>
            <a:r>
              <a:rPr lang="ko-KR" altLang="en-US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rPr>
              <a:t>고객 감소</a:t>
            </a:r>
          </a:p>
        </p:txBody>
      </p:sp>
      <p:sp>
        <p:nvSpPr>
          <p:cNvPr id="104" name="직사각형 103">
            <a:extLst>
              <a:ext uri="{FF2B5EF4-FFF2-40B4-BE49-F238E27FC236}">
                <a16:creationId xmlns:a16="http://schemas.microsoft.com/office/drawing/2014/main" xmlns="" id="{E66FBBE1-D23F-4958-83F7-A20AD2467A1F}"/>
              </a:ext>
            </a:extLst>
          </p:cNvPr>
          <p:cNvSpPr/>
          <p:nvPr/>
        </p:nvSpPr>
        <p:spPr>
          <a:xfrm>
            <a:off x="8475436" y="5801252"/>
            <a:ext cx="3082580" cy="2308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indent="11113"/>
            <a:r>
              <a:rPr lang="en-US" altLang="ko-KR" sz="15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rPr>
              <a:t>(</a:t>
            </a:r>
            <a:r>
              <a:rPr lang="ko-KR" altLang="en-US" sz="15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rPr>
              <a:t>예</a:t>
            </a:r>
            <a:r>
              <a:rPr lang="en-US" altLang="ko-KR" sz="15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rPr>
              <a:t>) CGV </a:t>
            </a:r>
            <a:r>
              <a:rPr lang="ko-KR" altLang="en-US" sz="15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rPr>
              <a:t>고객 감소로 </a:t>
            </a:r>
            <a:r>
              <a:rPr lang="ko-KR" altLang="en-US" sz="1500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rPr>
              <a:t>극장의 </a:t>
            </a:r>
            <a:r>
              <a:rPr lang="en-US" altLang="ko-KR" sz="15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rPr>
              <a:t>30% </a:t>
            </a:r>
            <a:r>
              <a:rPr lang="ko-KR" altLang="en-US" sz="15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rPr>
              <a:t>영업중단</a:t>
            </a:r>
          </a:p>
        </p:txBody>
      </p:sp>
      <p:grpSp>
        <p:nvGrpSpPr>
          <p:cNvPr id="21" name="그룹 20">
            <a:extLst>
              <a:ext uri="{FF2B5EF4-FFF2-40B4-BE49-F238E27FC236}">
                <a16:creationId xmlns:a16="http://schemas.microsoft.com/office/drawing/2014/main" xmlns="" id="{E3E7F2E4-340B-4DE9-BE8B-7AA432AC7E85}"/>
              </a:ext>
            </a:extLst>
          </p:cNvPr>
          <p:cNvGrpSpPr/>
          <p:nvPr/>
        </p:nvGrpSpPr>
        <p:grpSpPr>
          <a:xfrm>
            <a:off x="-1" y="3842805"/>
            <a:ext cx="4198081" cy="3015196"/>
            <a:chOff x="0" y="4117247"/>
            <a:chExt cx="3815972" cy="2740753"/>
          </a:xfrm>
        </p:grpSpPr>
        <p:pic>
          <p:nvPicPr>
            <p:cNvPr id="18" name="그래픽 17">
              <a:extLst>
                <a:ext uri="{FF2B5EF4-FFF2-40B4-BE49-F238E27FC236}">
                  <a16:creationId xmlns:a16="http://schemas.microsoft.com/office/drawing/2014/main" xmlns="" id="{5B56B218-EB08-44AA-BFDC-D7470B379CC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p:blipFill>
          <p:spPr>
            <a:xfrm>
              <a:off x="0" y="4570525"/>
              <a:ext cx="3815972" cy="2287475"/>
            </a:xfrm>
            <a:prstGeom prst="rect">
              <a:avLst/>
            </a:prstGeom>
          </p:spPr>
        </p:pic>
        <p:pic>
          <p:nvPicPr>
            <p:cNvPr id="20" name="그래픽 19">
              <a:extLst>
                <a:ext uri="{FF2B5EF4-FFF2-40B4-BE49-F238E27FC236}">
                  <a16:creationId xmlns:a16="http://schemas.microsoft.com/office/drawing/2014/main" xmlns="" id="{F95E2128-59F4-4409-AFC8-66D65036DA8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p:blipFill>
          <p:spPr>
            <a:xfrm>
              <a:off x="3003561" y="4510764"/>
              <a:ext cx="771525" cy="1466850"/>
            </a:xfrm>
            <a:prstGeom prst="rect">
              <a:avLst/>
            </a:prstGeom>
          </p:spPr>
        </p:pic>
        <p:pic>
          <p:nvPicPr>
            <p:cNvPr id="123" name="그래픽 122">
              <a:extLst>
                <a:ext uri="{FF2B5EF4-FFF2-40B4-BE49-F238E27FC236}">
                  <a16:creationId xmlns:a16="http://schemas.microsoft.com/office/drawing/2014/main" xmlns="" id="{ED94A6A8-CDDB-4C36-885E-A18B432EBEA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p:blipFill>
          <p:spPr>
            <a:xfrm rot="4510794">
              <a:off x="784450" y="3840821"/>
              <a:ext cx="613439" cy="1166291"/>
            </a:xfrm>
            <a:prstGeom prst="rect">
              <a:avLst/>
            </a:prstGeom>
          </p:spPr>
        </p:pic>
      </p:grpSp>
      <p:grpSp>
        <p:nvGrpSpPr>
          <p:cNvPr id="22" name="그룹 21">
            <a:extLst>
              <a:ext uri="{FF2B5EF4-FFF2-40B4-BE49-F238E27FC236}">
                <a16:creationId xmlns:a16="http://schemas.microsoft.com/office/drawing/2014/main" xmlns="" id="{F9C562F2-9392-4E89-B25C-260449958098}"/>
              </a:ext>
            </a:extLst>
          </p:cNvPr>
          <p:cNvGrpSpPr/>
          <p:nvPr/>
        </p:nvGrpSpPr>
        <p:grpSpPr>
          <a:xfrm>
            <a:off x="436722" y="1278482"/>
            <a:ext cx="3256020" cy="2292118"/>
            <a:chOff x="436722" y="1456477"/>
            <a:chExt cx="3256020" cy="2033361"/>
          </a:xfrm>
        </p:grpSpPr>
        <p:sp>
          <p:nvSpPr>
            <p:cNvPr id="115" name="TextBox 114">
              <a:extLst>
                <a:ext uri="{FF2B5EF4-FFF2-40B4-BE49-F238E27FC236}">
                  <a16:creationId xmlns:a16="http://schemas.microsoft.com/office/drawing/2014/main" xmlns="" id="{604B3416-E4CC-F048-B93D-E3D8064CC8AF}"/>
                </a:ext>
              </a:extLst>
            </p:cNvPr>
            <p:cNvSpPr txBox="1"/>
            <p:nvPr/>
          </p:nvSpPr>
          <p:spPr>
            <a:xfrm>
              <a:off x="871135" y="1456477"/>
              <a:ext cx="2387193" cy="691600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 fontAlgn="base">
                <a:lnSpc>
                  <a:spcPct val="120000"/>
                </a:lnSpc>
                <a:defRPr/>
              </a:pPr>
              <a:r>
                <a:rPr lang="ko-KR" altLang="en-US" sz="3600" b="1" spc="-15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065DC7"/>
                  </a:solidFill>
                  <a:latin typeface="+mj-lt"/>
                  <a:ea typeface="+mj-ea"/>
                  <a:cs typeface="+mj-cs"/>
                </a:rPr>
                <a:t>코로나</a:t>
              </a:r>
              <a:r>
                <a:rPr lang="en-US" altLang="ko-KR" sz="3600" b="1" spc="-15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065DC7"/>
                  </a:solidFill>
                  <a:latin typeface="+mj-lt"/>
                  <a:ea typeface="+mj-ea"/>
                  <a:cs typeface="+mj-cs"/>
                </a:rPr>
                <a:t>19</a:t>
              </a:r>
              <a:r>
                <a:rPr lang="ko-KR" altLang="en-US" sz="2800" spc="-15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  <a:ea typeface="+mj-ea"/>
                  <a:cs typeface="+mj-cs"/>
                </a:rPr>
                <a:t>는</a:t>
              </a:r>
              <a:endParaRPr lang="en-US" altLang="ko-KR" sz="2800" spc="-15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endParaRPr>
            </a:p>
          </p:txBody>
        </p:sp>
        <p:sp>
          <p:nvSpPr>
            <p:cNvPr id="116" name="TextBox 115">
              <a:extLst>
                <a:ext uri="{FF2B5EF4-FFF2-40B4-BE49-F238E27FC236}">
                  <a16:creationId xmlns:a16="http://schemas.microsoft.com/office/drawing/2014/main" xmlns="" id="{18B6E58D-4B4B-F34C-8C21-7DD2C13FB834}"/>
                </a:ext>
              </a:extLst>
            </p:cNvPr>
            <p:cNvSpPr txBox="1"/>
            <p:nvPr/>
          </p:nvSpPr>
          <p:spPr>
            <a:xfrm>
              <a:off x="436722" y="2162904"/>
              <a:ext cx="3256020" cy="1326934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 fontAlgn="base">
                <a:lnSpc>
                  <a:spcPct val="120000"/>
                </a:lnSpc>
                <a:defRPr/>
              </a:pPr>
              <a:r>
                <a:rPr lang="ko-KR" altLang="en-US" sz="2400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065DC7"/>
                  </a:solidFill>
                  <a:latin typeface="+mn-ea"/>
                  <a:cs typeface="+mj-cs"/>
                </a:rPr>
                <a:t>기업 운영</a:t>
              </a:r>
              <a:r>
                <a:rPr lang="ko-KR" altLang="en-US" sz="2400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cs typeface="+mj-cs"/>
                </a:rPr>
                <a:t>에 </a:t>
              </a:r>
              <a:r>
                <a:rPr lang="ko-KR" altLang="en-US" sz="2400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065DC7"/>
                  </a:solidFill>
                  <a:latin typeface="+mn-ea"/>
                  <a:cs typeface="+mj-cs"/>
                </a:rPr>
                <a:t>영향</a:t>
              </a:r>
              <a:r>
                <a:rPr lang="ko-KR" altLang="en-US" sz="2400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cs typeface="+mj-cs"/>
                </a:rPr>
                <a:t>을</a:t>
              </a:r>
              <a:r>
                <a:rPr lang="en-US" altLang="ko-KR" sz="2400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cs typeface="+mj-cs"/>
                </a:rPr>
                <a:t/>
              </a:r>
              <a:br>
                <a:rPr lang="en-US" altLang="ko-KR" sz="2400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cs typeface="+mj-cs"/>
                </a:rPr>
              </a:br>
              <a:r>
                <a:rPr lang="ko-KR" altLang="en-US" sz="2400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cs typeface="+mj-cs"/>
                </a:rPr>
                <a:t>미칠 수 있어</a:t>
              </a:r>
              <a:r>
                <a:rPr lang="en-US" altLang="ko-KR" sz="2400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cs typeface="+mj-cs"/>
                </a:rPr>
                <a:t> </a:t>
              </a:r>
              <a:endParaRPr lang="en-US" altLang="ko-KR" sz="2400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endParaRPr>
            </a:p>
            <a:p>
              <a:pPr algn="ctr" fontAlgn="base">
                <a:lnSpc>
                  <a:spcPct val="120000"/>
                </a:lnSpc>
                <a:defRPr/>
              </a:pPr>
              <a:r>
                <a:rPr lang="en-US" altLang="ko-KR" sz="2800" b="1" spc="-150" dirty="0" smtClean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065DC7"/>
                  </a:solidFill>
                </a:rPr>
                <a:t>BCP</a:t>
              </a:r>
              <a:r>
                <a:rPr lang="en-US" altLang="ko-KR" sz="2400" b="1" dirty="0" smtClean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/>
                  </a:solidFill>
                </a:rPr>
                <a:t> </a:t>
              </a:r>
              <a:r>
                <a:rPr lang="ko-KR" altLang="en-US" sz="2400" spc="-200" dirty="0" smtClean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cs typeface="+mj-cs"/>
                </a:rPr>
                <a:t>준비가</a:t>
              </a:r>
              <a:r>
                <a:rPr lang="en-US" altLang="ko-KR" sz="2400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cs typeface="+mj-cs"/>
                </a:rPr>
                <a:t> </a:t>
              </a:r>
              <a:r>
                <a:rPr lang="ko-KR" altLang="en-US" sz="2400" spc="-200" dirty="0" smtClean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cs typeface="+mj-cs"/>
                </a:rPr>
                <a:t>필요합니다</a:t>
              </a:r>
              <a:endParaRPr lang="en-US" altLang="ko-KR" sz="24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endParaRPr>
            </a:p>
          </p:txBody>
        </p:sp>
      </p:grpSp>
      <p:sp>
        <p:nvSpPr>
          <p:cNvPr id="124" name="Freeform 995">
            <a:extLst>
              <a:ext uri="{FF2B5EF4-FFF2-40B4-BE49-F238E27FC236}">
                <a16:creationId xmlns:a16="http://schemas.microsoft.com/office/drawing/2014/main" xmlns="" id="{D1DF2916-D528-446C-99AE-6E007F50D60B}"/>
              </a:ext>
            </a:extLst>
          </p:cNvPr>
          <p:cNvSpPr>
            <a:spLocks noEditPoints="1"/>
          </p:cNvSpPr>
          <p:nvPr/>
        </p:nvSpPr>
        <p:spPr bwMode="auto">
          <a:xfrm>
            <a:off x="7062807" y="1445996"/>
            <a:ext cx="647368" cy="438033"/>
          </a:xfrm>
          <a:custGeom>
            <a:avLst/>
            <a:gdLst/>
            <a:ahLst/>
            <a:cxnLst>
              <a:cxn ang="0">
                <a:pos x="1542" y="1206"/>
              </a:cxn>
              <a:cxn ang="0">
                <a:pos x="1619" y="1298"/>
              </a:cxn>
              <a:cxn ang="0">
                <a:pos x="1619" y="1423"/>
              </a:cxn>
              <a:cxn ang="0">
                <a:pos x="1542" y="1515"/>
              </a:cxn>
              <a:cxn ang="0">
                <a:pos x="1419" y="1536"/>
              </a:cxn>
              <a:cxn ang="0">
                <a:pos x="1314" y="1476"/>
              </a:cxn>
              <a:cxn ang="0">
                <a:pos x="1272" y="1360"/>
              </a:cxn>
              <a:cxn ang="0">
                <a:pos x="1314" y="1245"/>
              </a:cxn>
              <a:cxn ang="0">
                <a:pos x="1419" y="1185"/>
              </a:cxn>
              <a:cxn ang="0">
                <a:pos x="2437" y="921"/>
              </a:cxn>
              <a:cxn ang="0">
                <a:pos x="2647" y="1015"/>
              </a:cxn>
              <a:cxn ang="0">
                <a:pos x="2800" y="1185"/>
              </a:cxn>
              <a:cxn ang="0">
                <a:pos x="2872" y="1405"/>
              </a:cxn>
              <a:cxn ang="0">
                <a:pos x="1758" y="1466"/>
              </a:cxn>
              <a:cxn ang="0">
                <a:pos x="1808" y="1236"/>
              </a:cxn>
              <a:cxn ang="0">
                <a:pos x="1942" y="1052"/>
              </a:cxn>
              <a:cxn ang="0">
                <a:pos x="2141" y="936"/>
              </a:cxn>
              <a:cxn ang="0">
                <a:pos x="559" y="908"/>
              </a:cxn>
              <a:cxn ang="0">
                <a:pos x="790" y="958"/>
              </a:cxn>
              <a:cxn ang="0">
                <a:pos x="974" y="1092"/>
              </a:cxn>
              <a:cxn ang="0">
                <a:pos x="1089" y="1290"/>
              </a:cxn>
              <a:cxn ang="0">
                <a:pos x="1117" y="1945"/>
              </a:cxn>
              <a:cxn ang="0">
                <a:pos x="12" y="1346"/>
              </a:cxn>
              <a:cxn ang="0">
                <a:pos x="108" y="1136"/>
              </a:cxn>
              <a:cxn ang="0">
                <a:pos x="277" y="984"/>
              </a:cxn>
              <a:cxn ang="0">
                <a:pos x="498" y="912"/>
              </a:cxn>
              <a:cxn ang="0">
                <a:pos x="1514" y="565"/>
              </a:cxn>
              <a:cxn ang="0">
                <a:pos x="1605" y="643"/>
              </a:cxn>
              <a:cxn ang="0">
                <a:pos x="1627" y="765"/>
              </a:cxn>
              <a:cxn ang="0">
                <a:pos x="1567" y="870"/>
              </a:cxn>
              <a:cxn ang="0">
                <a:pos x="1452" y="912"/>
              </a:cxn>
              <a:cxn ang="0">
                <a:pos x="1335" y="870"/>
              </a:cxn>
              <a:cxn ang="0">
                <a:pos x="1275" y="765"/>
              </a:cxn>
              <a:cxn ang="0">
                <a:pos x="1297" y="643"/>
              </a:cxn>
              <a:cxn ang="0">
                <a:pos x="1388" y="565"/>
              </a:cxn>
              <a:cxn ang="0">
                <a:pos x="2367" y="3"/>
              </a:cxn>
              <a:cxn ang="0">
                <a:pos x="2542" y="71"/>
              </a:cxn>
              <a:cxn ang="0">
                <a:pos x="2664" y="209"/>
              </a:cxn>
              <a:cxn ang="0">
                <a:pos x="2711" y="394"/>
              </a:cxn>
              <a:cxn ang="0">
                <a:pos x="2664" y="579"/>
              </a:cxn>
              <a:cxn ang="0">
                <a:pos x="2542" y="718"/>
              </a:cxn>
              <a:cxn ang="0">
                <a:pos x="2367" y="785"/>
              </a:cxn>
              <a:cxn ang="0">
                <a:pos x="2175" y="762"/>
              </a:cxn>
              <a:cxn ang="0">
                <a:pos x="2022" y="656"/>
              </a:cxn>
              <a:cxn ang="0">
                <a:pos x="1935" y="491"/>
              </a:cxn>
              <a:cxn ang="0">
                <a:pos x="1935" y="297"/>
              </a:cxn>
              <a:cxn ang="0">
                <a:pos x="2022" y="133"/>
              </a:cxn>
              <a:cxn ang="0">
                <a:pos x="2175" y="27"/>
              </a:cxn>
              <a:cxn ang="0">
                <a:pos x="559" y="0"/>
              </a:cxn>
              <a:cxn ang="0">
                <a:pos x="744" y="46"/>
              </a:cxn>
              <a:cxn ang="0">
                <a:pos x="882" y="169"/>
              </a:cxn>
              <a:cxn ang="0">
                <a:pos x="949" y="344"/>
              </a:cxn>
              <a:cxn ang="0">
                <a:pos x="926" y="536"/>
              </a:cxn>
              <a:cxn ang="0">
                <a:pos x="820" y="689"/>
              </a:cxn>
              <a:cxn ang="0">
                <a:pos x="656" y="776"/>
              </a:cxn>
              <a:cxn ang="0">
                <a:pos x="462" y="776"/>
              </a:cxn>
              <a:cxn ang="0">
                <a:pos x="297" y="689"/>
              </a:cxn>
              <a:cxn ang="0">
                <a:pos x="191" y="536"/>
              </a:cxn>
              <a:cxn ang="0">
                <a:pos x="168" y="344"/>
              </a:cxn>
              <a:cxn ang="0">
                <a:pos x="235" y="169"/>
              </a:cxn>
              <a:cxn ang="0">
                <a:pos x="374" y="46"/>
              </a:cxn>
              <a:cxn ang="0">
                <a:pos x="559" y="0"/>
              </a:cxn>
            </a:cxnLst>
            <a:rect l="0" t="0" r="r" b="b"/>
            <a:pathLst>
              <a:path w="2876" h="1945">
                <a:moveTo>
                  <a:pt x="1452" y="1182"/>
                </a:moveTo>
                <a:lnTo>
                  <a:pt x="1483" y="1185"/>
                </a:lnTo>
                <a:lnTo>
                  <a:pt x="1514" y="1193"/>
                </a:lnTo>
                <a:lnTo>
                  <a:pt x="1542" y="1206"/>
                </a:lnTo>
                <a:lnTo>
                  <a:pt x="1567" y="1223"/>
                </a:lnTo>
                <a:lnTo>
                  <a:pt x="1589" y="1245"/>
                </a:lnTo>
                <a:lnTo>
                  <a:pt x="1605" y="1270"/>
                </a:lnTo>
                <a:lnTo>
                  <a:pt x="1619" y="1298"/>
                </a:lnTo>
                <a:lnTo>
                  <a:pt x="1627" y="1328"/>
                </a:lnTo>
                <a:lnTo>
                  <a:pt x="1630" y="1360"/>
                </a:lnTo>
                <a:lnTo>
                  <a:pt x="1627" y="1393"/>
                </a:lnTo>
                <a:lnTo>
                  <a:pt x="1619" y="1423"/>
                </a:lnTo>
                <a:lnTo>
                  <a:pt x="1605" y="1450"/>
                </a:lnTo>
                <a:lnTo>
                  <a:pt x="1589" y="1476"/>
                </a:lnTo>
                <a:lnTo>
                  <a:pt x="1567" y="1498"/>
                </a:lnTo>
                <a:lnTo>
                  <a:pt x="1542" y="1515"/>
                </a:lnTo>
                <a:lnTo>
                  <a:pt x="1514" y="1528"/>
                </a:lnTo>
                <a:lnTo>
                  <a:pt x="1483" y="1536"/>
                </a:lnTo>
                <a:lnTo>
                  <a:pt x="1452" y="1540"/>
                </a:lnTo>
                <a:lnTo>
                  <a:pt x="1419" y="1536"/>
                </a:lnTo>
                <a:lnTo>
                  <a:pt x="1388" y="1528"/>
                </a:lnTo>
                <a:lnTo>
                  <a:pt x="1361" y="1515"/>
                </a:lnTo>
                <a:lnTo>
                  <a:pt x="1335" y="1498"/>
                </a:lnTo>
                <a:lnTo>
                  <a:pt x="1314" y="1476"/>
                </a:lnTo>
                <a:lnTo>
                  <a:pt x="1297" y="1450"/>
                </a:lnTo>
                <a:lnTo>
                  <a:pt x="1283" y="1423"/>
                </a:lnTo>
                <a:lnTo>
                  <a:pt x="1275" y="1393"/>
                </a:lnTo>
                <a:lnTo>
                  <a:pt x="1272" y="1360"/>
                </a:lnTo>
                <a:lnTo>
                  <a:pt x="1275" y="1328"/>
                </a:lnTo>
                <a:lnTo>
                  <a:pt x="1283" y="1298"/>
                </a:lnTo>
                <a:lnTo>
                  <a:pt x="1297" y="1270"/>
                </a:lnTo>
                <a:lnTo>
                  <a:pt x="1314" y="1245"/>
                </a:lnTo>
                <a:lnTo>
                  <a:pt x="1335" y="1223"/>
                </a:lnTo>
                <a:lnTo>
                  <a:pt x="1361" y="1206"/>
                </a:lnTo>
                <a:lnTo>
                  <a:pt x="1388" y="1193"/>
                </a:lnTo>
                <a:lnTo>
                  <a:pt x="1419" y="1185"/>
                </a:lnTo>
                <a:lnTo>
                  <a:pt x="1452" y="1182"/>
                </a:lnTo>
                <a:close/>
                <a:moveTo>
                  <a:pt x="2317" y="908"/>
                </a:moveTo>
                <a:lnTo>
                  <a:pt x="2378" y="912"/>
                </a:lnTo>
                <a:lnTo>
                  <a:pt x="2437" y="921"/>
                </a:lnTo>
                <a:lnTo>
                  <a:pt x="2494" y="936"/>
                </a:lnTo>
                <a:lnTo>
                  <a:pt x="2548" y="958"/>
                </a:lnTo>
                <a:lnTo>
                  <a:pt x="2599" y="984"/>
                </a:lnTo>
                <a:lnTo>
                  <a:pt x="2647" y="1015"/>
                </a:lnTo>
                <a:lnTo>
                  <a:pt x="2691" y="1052"/>
                </a:lnTo>
                <a:lnTo>
                  <a:pt x="2732" y="1092"/>
                </a:lnTo>
                <a:lnTo>
                  <a:pt x="2768" y="1136"/>
                </a:lnTo>
                <a:lnTo>
                  <a:pt x="2800" y="1185"/>
                </a:lnTo>
                <a:lnTo>
                  <a:pt x="2826" y="1236"/>
                </a:lnTo>
                <a:lnTo>
                  <a:pt x="2847" y="1290"/>
                </a:lnTo>
                <a:lnTo>
                  <a:pt x="2863" y="1346"/>
                </a:lnTo>
                <a:lnTo>
                  <a:pt x="2872" y="1405"/>
                </a:lnTo>
                <a:lnTo>
                  <a:pt x="2876" y="1466"/>
                </a:lnTo>
                <a:lnTo>
                  <a:pt x="2876" y="1945"/>
                </a:lnTo>
                <a:lnTo>
                  <a:pt x="1758" y="1945"/>
                </a:lnTo>
                <a:lnTo>
                  <a:pt x="1758" y="1466"/>
                </a:lnTo>
                <a:lnTo>
                  <a:pt x="1761" y="1405"/>
                </a:lnTo>
                <a:lnTo>
                  <a:pt x="1770" y="1346"/>
                </a:lnTo>
                <a:lnTo>
                  <a:pt x="1786" y="1290"/>
                </a:lnTo>
                <a:lnTo>
                  <a:pt x="1808" y="1236"/>
                </a:lnTo>
                <a:lnTo>
                  <a:pt x="1835" y="1185"/>
                </a:lnTo>
                <a:lnTo>
                  <a:pt x="1867" y="1136"/>
                </a:lnTo>
                <a:lnTo>
                  <a:pt x="1903" y="1092"/>
                </a:lnTo>
                <a:lnTo>
                  <a:pt x="1942" y="1052"/>
                </a:lnTo>
                <a:lnTo>
                  <a:pt x="1987" y="1015"/>
                </a:lnTo>
                <a:lnTo>
                  <a:pt x="2035" y="984"/>
                </a:lnTo>
                <a:lnTo>
                  <a:pt x="2087" y="958"/>
                </a:lnTo>
                <a:lnTo>
                  <a:pt x="2141" y="936"/>
                </a:lnTo>
                <a:lnTo>
                  <a:pt x="2198" y="921"/>
                </a:lnTo>
                <a:lnTo>
                  <a:pt x="2256" y="912"/>
                </a:lnTo>
                <a:lnTo>
                  <a:pt x="2317" y="908"/>
                </a:lnTo>
                <a:close/>
                <a:moveTo>
                  <a:pt x="559" y="908"/>
                </a:moveTo>
                <a:lnTo>
                  <a:pt x="620" y="912"/>
                </a:lnTo>
                <a:lnTo>
                  <a:pt x="679" y="921"/>
                </a:lnTo>
                <a:lnTo>
                  <a:pt x="735" y="936"/>
                </a:lnTo>
                <a:lnTo>
                  <a:pt x="790" y="958"/>
                </a:lnTo>
                <a:lnTo>
                  <a:pt x="840" y="984"/>
                </a:lnTo>
                <a:lnTo>
                  <a:pt x="889" y="1015"/>
                </a:lnTo>
                <a:lnTo>
                  <a:pt x="933" y="1052"/>
                </a:lnTo>
                <a:lnTo>
                  <a:pt x="974" y="1092"/>
                </a:lnTo>
                <a:lnTo>
                  <a:pt x="1010" y="1136"/>
                </a:lnTo>
                <a:lnTo>
                  <a:pt x="1042" y="1185"/>
                </a:lnTo>
                <a:lnTo>
                  <a:pt x="1068" y="1236"/>
                </a:lnTo>
                <a:lnTo>
                  <a:pt x="1089" y="1290"/>
                </a:lnTo>
                <a:lnTo>
                  <a:pt x="1105" y="1346"/>
                </a:lnTo>
                <a:lnTo>
                  <a:pt x="1114" y="1405"/>
                </a:lnTo>
                <a:lnTo>
                  <a:pt x="1117" y="1466"/>
                </a:lnTo>
                <a:lnTo>
                  <a:pt x="1117" y="1945"/>
                </a:lnTo>
                <a:lnTo>
                  <a:pt x="0" y="1945"/>
                </a:lnTo>
                <a:lnTo>
                  <a:pt x="0" y="1466"/>
                </a:lnTo>
                <a:lnTo>
                  <a:pt x="3" y="1405"/>
                </a:lnTo>
                <a:lnTo>
                  <a:pt x="12" y="1346"/>
                </a:lnTo>
                <a:lnTo>
                  <a:pt x="28" y="1290"/>
                </a:lnTo>
                <a:lnTo>
                  <a:pt x="49" y="1236"/>
                </a:lnTo>
                <a:lnTo>
                  <a:pt x="77" y="1185"/>
                </a:lnTo>
                <a:lnTo>
                  <a:pt x="108" y="1136"/>
                </a:lnTo>
                <a:lnTo>
                  <a:pt x="144" y="1092"/>
                </a:lnTo>
                <a:lnTo>
                  <a:pt x="184" y="1052"/>
                </a:lnTo>
                <a:lnTo>
                  <a:pt x="229" y="1015"/>
                </a:lnTo>
                <a:lnTo>
                  <a:pt x="277" y="984"/>
                </a:lnTo>
                <a:lnTo>
                  <a:pt x="329" y="958"/>
                </a:lnTo>
                <a:lnTo>
                  <a:pt x="383" y="936"/>
                </a:lnTo>
                <a:lnTo>
                  <a:pt x="439" y="921"/>
                </a:lnTo>
                <a:lnTo>
                  <a:pt x="498" y="912"/>
                </a:lnTo>
                <a:lnTo>
                  <a:pt x="559" y="908"/>
                </a:lnTo>
                <a:close/>
                <a:moveTo>
                  <a:pt x="1452" y="553"/>
                </a:moveTo>
                <a:lnTo>
                  <a:pt x="1483" y="557"/>
                </a:lnTo>
                <a:lnTo>
                  <a:pt x="1514" y="565"/>
                </a:lnTo>
                <a:lnTo>
                  <a:pt x="1542" y="578"/>
                </a:lnTo>
                <a:lnTo>
                  <a:pt x="1567" y="595"/>
                </a:lnTo>
                <a:lnTo>
                  <a:pt x="1589" y="617"/>
                </a:lnTo>
                <a:lnTo>
                  <a:pt x="1605" y="643"/>
                </a:lnTo>
                <a:lnTo>
                  <a:pt x="1619" y="670"/>
                </a:lnTo>
                <a:lnTo>
                  <a:pt x="1627" y="700"/>
                </a:lnTo>
                <a:lnTo>
                  <a:pt x="1630" y="733"/>
                </a:lnTo>
                <a:lnTo>
                  <a:pt x="1627" y="765"/>
                </a:lnTo>
                <a:lnTo>
                  <a:pt x="1619" y="795"/>
                </a:lnTo>
                <a:lnTo>
                  <a:pt x="1605" y="823"/>
                </a:lnTo>
                <a:lnTo>
                  <a:pt x="1589" y="848"/>
                </a:lnTo>
                <a:lnTo>
                  <a:pt x="1567" y="870"/>
                </a:lnTo>
                <a:lnTo>
                  <a:pt x="1542" y="887"/>
                </a:lnTo>
                <a:lnTo>
                  <a:pt x="1514" y="900"/>
                </a:lnTo>
                <a:lnTo>
                  <a:pt x="1483" y="908"/>
                </a:lnTo>
                <a:lnTo>
                  <a:pt x="1452" y="912"/>
                </a:lnTo>
                <a:lnTo>
                  <a:pt x="1419" y="908"/>
                </a:lnTo>
                <a:lnTo>
                  <a:pt x="1388" y="900"/>
                </a:lnTo>
                <a:lnTo>
                  <a:pt x="1361" y="887"/>
                </a:lnTo>
                <a:lnTo>
                  <a:pt x="1335" y="870"/>
                </a:lnTo>
                <a:lnTo>
                  <a:pt x="1314" y="848"/>
                </a:lnTo>
                <a:lnTo>
                  <a:pt x="1297" y="823"/>
                </a:lnTo>
                <a:lnTo>
                  <a:pt x="1283" y="795"/>
                </a:lnTo>
                <a:lnTo>
                  <a:pt x="1275" y="765"/>
                </a:lnTo>
                <a:lnTo>
                  <a:pt x="1272" y="733"/>
                </a:lnTo>
                <a:lnTo>
                  <a:pt x="1275" y="700"/>
                </a:lnTo>
                <a:lnTo>
                  <a:pt x="1283" y="670"/>
                </a:lnTo>
                <a:lnTo>
                  <a:pt x="1297" y="643"/>
                </a:lnTo>
                <a:lnTo>
                  <a:pt x="1314" y="617"/>
                </a:lnTo>
                <a:lnTo>
                  <a:pt x="1335" y="595"/>
                </a:lnTo>
                <a:lnTo>
                  <a:pt x="1361" y="578"/>
                </a:lnTo>
                <a:lnTo>
                  <a:pt x="1388" y="565"/>
                </a:lnTo>
                <a:lnTo>
                  <a:pt x="1419" y="557"/>
                </a:lnTo>
                <a:lnTo>
                  <a:pt x="1452" y="553"/>
                </a:lnTo>
                <a:close/>
                <a:moveTo>
                  <a:pt x="2317" y="0"/>
                </a:moveTo>
                <a:lnTo>
                  <a:pt x="2367" y="3"/>
                </a:lnTo>
                <a:lnTo>
                  <a:pt x="2415" y="12"/>
                </a:lnTo>
                <a:lnTo>
                  <a:pt x="2460" y="27"/>
                </a:lnTo>
                <a:lnTo>
                  <a:pt x="2503" y="46"/>
                </a:lnTo>
                <a:lnTo>
                  <a:pt x="2542" y="71"/>
                </a:lnTo>
                <a:lnTo>
                  <a:pt x="2578" y="99"/>
                </a:lnTo>
                <a:lnTo>
                  <a:pt x="2611" y="133"/>
                </a:lnTo>
                <a:lnTo>
                  <a:pt x="2641" y="169"/>
                </a:lnTo>
                <a:lnTo>
                  <a:pt x="2664" y="209"/>
                </a:lnTo>
                <a:lnTo>
                  <a:pt x="2685" y="252"/>
                </a:lnTo>
                <a:lnTo>
                  <a:pt x="2698" y="297"/>
                </a:lnTo>
                <a:lnTo>
                  <a:pt x="2707" y="344"/>
                </a:lnTo>
                <a:lnTo>
                  <a:pt x="2711" y="394"/>
                </a:lnTo>
                <a:lnTo>
                  <a:pt x="2707" y="444"/>
                </a:lnTo>
                <a:lnTo>
                  <a:pt x="2698" y="491"/>
                </a:lnTo>
                <a:lnTo>
                  <a:pt x="2685" y="536"/>
                </a:lnTo>
                <a:lnTo>
                  <a:pt x="2664" y="579"/>
                </a:lnTo>
                <a:lnTo>
                  <a:pt x="2641" y="620"/>
                </a:lnTo>
                <a:lnTo>
                  <a:pt x="2611" y="656"/>
                </a:lnTo>
                <a:lnTo>
                  <a:pt x="2578" y="689"/>
                </a:lnTo>
                <a:lnTo>
                  <a:pt x="2542" y="718"/>
                </a:lnTo>
                <a:lnTo>
                  <a:pt x="2503" y="742"/>
                </a:lnTo>
                <a:lnTo>
                  <a:pt x="2460" y="762"/>
                </a:lnTo>
                <a:lnTo>
                  <a:pt x="2415" y="776"/>
                </a:lnTo>
                <a:lnTo>
                  <a:pt x="2367" y="785"/>
                </a:lnTo>
                <a:lnTo>
                  <a:pt x="2317" y="788"/>
                </a:lnTo>
                <a:lnTo>
                  <a:pt x="2268" y="785"/>
                </a:lnTo>
                <a:lnTo>
                  <a:pt x="2220" y="776"/>
                </a:lnTo>
                <a:lnTo>
                  <a:pt x="2175" y="762"/>
                </a:lnTo>
                <a:lnTo>
                  <a:pt x="2132" y="742"/>
                </a:lnTo>
                <a:lnTo>
                  <a:pt x="2091" y="718"/>
                </a:lnTo>
                <a:lnTo>
                  <a:pt x="2055" y="689"/>
                </a:lnTo>
                <a:lnTo>
                  <a:pt x="2022" y="656"/>
                </a:lnTo>
                <a:lnTo>
                  <a:pt x="1993" y="620"/>
                </a:lnTo>
                <a:lnTo>
                  <a:pt x="1969" y="579"/>
                </a:lnTo>
                <a:lnTo>
                  <a:pt x="1949" y="536"/>
                </a:lnTo>
                <a:lnTo>
                  <a:pt x="1935" y="491"/>
                </a:lnTo>
                <a:lnTo>
                  <a:pt x="1926" y="444"/>
                </a:lnTo>
                <a:lnTo>
                  <a:pt x="1923" y="394"/>
                </a:lnTo>
                <a:lnTo>
                  <a:pt x="1926" y="344"/>
                </a:lnTo>
                <a:lnTo>
                  <a:pt x="1935" y="297"/>
                </a:lnTo>
                <a:lnTo>
                  <a:pt x="1949" y="252"/>
                </a:lnTo>
                <a:lnTo>
                  <a:pt x="1969" y="209"/>
                </a:lnTo>
                <a:lnTo>
                  <a:pt x="1993" y="169"/>
                </a:lnTo>
                <a:lnTo>
                  <a:pt x="2022" y="133"/>
                </a:lnTo>
                <a:lnTo>
                  <a:pt x="2055" y="99"/>
                </a:lnTo>
                <a:lnTo>
                  <a:pt x="2091" y="71"/>
                </a:lnTo>
                <a:lnTo>
                  <a:pt x="2132" y="46"/>
                </a:lnTo>
                <a:lnTo>
                  <a:pt x="2175" y="27"/>
                </a:lnTo>
                <a:lnTo>
                  <a:pt x="2220" y="12"/>
                </a:lnTo>
                <a:lnTo>
                  <a:pt x="2268" y="3"/>
                </a:lnTo>
                <a:lnTo>
                  <a:pt x="2317" y="0"/>
                </a:lnTo>
                <a:close/>
                <a:moveTo>
                  <a:pt x="559" y="0"/>
                </a:moveTo>
                <a:lnTo>
                  <a:pt x="609" y="3"/>
                </a:lnTo>
                <a:lnTo>
                  <a:pt x="656" y="12"/>
                </a:lnTo>
                <a:lnTo>
                  <a:pt x="701" y="27"/>
                </a:lnTo>
                <a:lnTo>
                  <a:pt x="744" y="46"/>
                </a:lnTo>
                <a:lnTo>
                  <a:pt x="784" y="71"/>
                </a:lnTo>
                <a:lnTo>
                  <a:pt x="820" y="99"/>
                </a:lnTo>
                <a:lnTo>
                  <a:pt x="853" y="133"/>
                </a:lnTo>
                <a:lnTo>
                  <a:pt x="882" y="169"/>
                </a:lnTo>
                <a:lnTo>
                  <a:pt x="906" y="209"/>
                </a:lnTo>
                <a:lnTo>
                  <a:pt x="926" y="252"/>
                </a:lnTo>
                <a:lnTo>
                  <a:pt x="940" y="297"/>
                </a:lnTo>
                <a:lnTo>
                  <a:pt x="949" y="344"/>
                </a:lnTo>
                <a:lnTo>
                  <a:pt x="952" y="394"/>
                </a:lnTo>
                <a:lnTo>
                  <a:pt x="949" y="444"/>
                </a:lnTo>
                <a:lnTo>
                  <a:pt x="940" y="491"/>
                </a:lnTo>
                <a:lnTo>
                  <a:pt x="926" y="536"/>
                </a:lnTo>
                <a:lnTo>
                  <a:pt x="906" y="579"/>
                </a:lnTo>
                <a:lnTo>
                  <a:pt x="882" y="620"/>
                </a:lnTo>
                <a:lnTo>
                  <a:pt x="853" y="656"/>
                </a:lnTo>
                <a:lnTo>
                  <a:pt x="820" y="689"/>
                </a:lnTo>
                <a:lnTo>
                  <a:pt x="784" y="718"/>
                </a:lnTo>
                <a:lnTo>
                  <a:pt x="744" y="742"/>
                </a:lnTo>
                <a:lnTo>
                  <a:pt x="701" y="762"/>
                </a:lnTo>
                <a:lnTo>
                  <a:pt x="656" y="776"/>
                </a:lnTo>
                <a:lnTo>
                  <a:pt x="609" y="785"/>
                </a:lnTo>
                <a:lnTo>
                  <a:pt x="559" y="788"/>
                </a:lnTo>
                <a:lnTo>
                  <a:pt x="509" y="785"/>
                </a:lnTo>
                <a:lnTo>
                  <a:pt x="462" y="776"/>
                </a:lnTo>
                <a:lnTo>
                  <a:pt x="417" y="762"/>
                </a:lnTo>
                <a:lnTo>
                  <a:pt x="374" y="742"/>
                </a:lnTo>
                <a:lnTo>
                  <a:pt x="333" y="718"/>
                </a:lnTo>
                <a:lnTo>
                  <a:pt x="297" y="689"/>
                </a:lnTo>
                <a:lnTo>
                  <a:pt x="264" y="656"/>
                </a:lnTo>
                <a:lnTo>
                  <a:pt x="235" y="620"/>
                </a:lnTo>
                <a:lnTo>
                  <a:pt x="211" y="579"/>
                </a:lnTo>
                <a:lnTo>
                  <a:pt x="191" y="536"/>
                </a:lnTo>
                <a:lnTo>
                  <a:pt x="177" y="491"/>
                </a:lnTo>
                <a:lnTo>
                  <a:pt x="168" y="444"/>
                </a:lnTo>
                <a:lnTo>
                  <a:pt x="165" y="394"/>
                </a:lnTo>
                <a:lnTo>
                  <a:pt x="168" y="344"/>
                </a:lnTo>
                <a:lnTo>
                  <a:pt x="177" y="297"/>
                </a:lnTo>
                <a:lnTo>
                  <a:pt x="191" y="252"/>
                </a:lnTo>
                <a:lnTo>
                  <a:pt x="211" y="209"/>
                </a:lnTo>
                <a:lnTo>
                  <a:pt x="235" y="169"/>
                </a:lnTo>
                <a:lnTo>
                  <a:pt x="264" y="133"/>
                </a:lnTo>
                <a:lnTo>
                  <a:pt x="297" y="99"/>
                </a:lnTo>
                <a:lnTo>
                  <a:pt x="333" y="71"/>
                </a:lnTo>
                <a:lnTo>
                  <a:pt x="374" y="46"/>
                </a:lnTo>
                <a:lnTo>
                  <a:pt x="417" y="27"/>
                </a:lnTo>
                <a:lnTo>
                  <a:pt x="462" y="12"/>
                </a:lnTo>
                <a:lnTo>
                  <a:pt x="509" y="3"/>
                </a:lnTo>
                <a:lnTo>
                  <a:pt x="559" y="0"/>
                </a:lnTo>
                <a:close/>
              </a:path>
            </a:pathLst>
          </a:custGeom>
          <a:solidFill>
            <a:srgbClr val="E1E2E7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125" name="Freeform 538">
            <a:extLst>
              <a:ext uri="{FF2B5EF4-FFF2-40B4-BE49-F238E27FC236}">
                <a16:creationId xmlns:a16="http://schemas.microsoft.com/office/drawing/2014/main" xmlns="" id="{A9884A73-A132-4584-A3CE-0A8433A0AD2A}"/>
              </a:ext>
            </a:extLst>
          </p:cNvPr>
          <p:cNvSpPr>
            <a:spLocks noEditPoints="1"/>
          </p:cNvSpPr>
          <p:nvPr/>
        </p:nvSpPr>
        <p:spPr bwMode="auto">
          <a:xfrm flipH="1">
            <a:off x="11105346" y="4078984"/>
            <a:ext cx="528390" cy="517406"/>
          </a:xfrm>
          <a:custGeom>
            <a:avLst/>
            <a:gdLst/>
            <a:ahLst/>
            <a:cxnLst>
              <a:cxn ang="0">
                <a:pos x="726" y="594"/>
              </a:cxn>
              <a:cxn ang="0">
                <a:pos x="431" y="1097"/>
              </a:cxn>
              <a:cxn ang="0">
                <a:pos x="814" y="449"/>
              </a:cxn>
              <a:cxn ang="0">
                <a:pos x="1110" y="1097"/>
              </a:cxn>
              <a:cxn ang="0">
                <a:pos x="814" y="449"/>
              </a:cxn>
              <a:cxn ang="0">
                <a:pos x="1494" y="290"/>
              </a:cxn>
              <a:cxn ang="0">
                <a:pos x="1199" y="1097"/>
              </a:cxn>
              <a:cxn ang="0">
                <a:pos x="154" y="84"/>
              </a:cxn>
              <a:cxn ang="0">
                <a:pos x="119" y="94"/>
              </a:cxn>
              <a:cxn ang="0">
                <a:pos x="92" y="119"/>
              </a:cxn>
              <a:cxn ang="0">
                <a:pos x="83" y="156"/>
              </a:cxn>
              <a:cxn ang="0">
                <a:pos x="86" y="1166"/>
              </a:cxn>
              <a:cxn ang="0">
                <a:pos x="112" y="1201"/>
              </a:cxn>
              <a:cxn ang="0">
                <a:pos x="154" y="1215"/>
              </a:cxn>
              <a:cxn ang="0">
                <a:pos x="1789" y="1213"/>
              </a:cxn>
              <a:cxn ang="0">
                <a:pos x="1821" y="1194"/>
              </a:cxn>
              <a:cxn ang="0">
                <a:pos x="1840" y="1162"/>
              </a:cxn>
              <a:cxn ang="0">
                <a:pos x="1842" y="156"/>
              </a:cxn>
              <a:cxn ang="0">
                <a:pos x="1833" y="119"/>
              </a:cxn>
              <a:cxn ang="0">
                <a:pos x="1807" y="94"/>
              </a:cxn>
              <a:cxn ang="0">
                <a:pos x="1770" y="84"/>
              </a:cxn>
              <a:cxn ang="0">
                <a:pos x="71" y="0"/>
              </a:cxn>
              <a:cxn ang="0">
                <a:pos x="1873" y="3"/>
              </a:cxn>
              <a:cxn ang="0">
                <a:pos x="1903" y="22"/>
              </a:cxn>
              <a:cxn ang="0">
                <a:pos x="1922" y="54"/>
              </a:cxn>
              <a:cxn ang="0">
                <a:pos x="1925" y="1227"/>
              </a:cxn>
              <a:cxn ang="0">
                <a:pos x="1915" y="1264"/>
              </a:cxn>
              <a:cxn ang="0">
                <a:pos x="1889" y="1289"/>
              </a:cxn>
              <a:cxn ang="0">
                <a:pos x="1854" y="1299"/>
              </a:cxn>
              <a:cxn ang="0">
                <a:pos x="1430" y="1789"/>
              </a:cxn>
              <a:cxn ang="0">
                <a:pos x="1438" y="1821"/>
              </a:cxn>
              <a:cxn ang="0">
                <a:pos x="1430" y="1851"/>
              </a:cxn>
              <a:cxn ang="0">
                <a:pos x="1407" y="1875"/>
              </a:cxn>
              <a:cxn ang="0">
                <a:pos x="1375" y="1883"/>
              </a:cxn>
              <a:cxn ang="0">
                <a:pos x="1345" y="1875"/>
              </a:cxn>
              <a:cxn ang="0">
                <a:pos x="1321" y="1851"/>
              </a:cxn>
              <a:cxn ang="0">
                <a:pos x="1025" y="1820"/>
              </a:cxn>
              <a:cxn ang="0">
                <a:pos x="1014" y="1857"/>
              </a:cxn>
              <a:cxn ang="0">
                <a:pos x="983" y="1880"/>
              </a:cxn>
              <a:cxn ang="0">
                <a:pos x="943" y="1880"/>
              </a:cxn>
              <a:cxn ang="0">
                <a:pos x="912" y="1857"/>
              </a:cxn>
              <a:cxn ang="0">
                <a:pos x="900" y="1820"/>
              </a:cxn>
              <a:cxn ang="0">
                <a:pos x="603" y="1851"/>
              </a:cxn>
              <a:cxn ang="0">
                <a:pos x="580" y="1875"/>
              </a:cxn>
              <a:cxn ang="0">
                <a:pos x="549" y="1883"/>
              </a:cxn>
              <a:cxn ang="0">
                <a:pos x="517" y="1875"/>
              </a:cxn>
              <a:cxn ang="0">
                <a:pos x="495" y="1851"/>
              </a:cxn>
              <a:cxn ang="0">
                <a:pos x="487" y="1821"/>
              </a:cxn>
              <a:cxn ang="0">
                <a:pos x="495" y="1789"/>
              </a:cxn>
              <a:cxn ang="0">
                <a:pos x="71" y="1299"/>
              </a:cxn>
              <a:cxn ang="0">
                <a:pos x="35" y="1289"/>
              </a:cxn>
              <a:cxn ang="0">
                <a:pos x="10" y="1264"/>
              </a:cxn>
              <a:cxn ang="0">
                <a:pos x="0" y="1227"/>
              </a:cxn>
              <a:cxn ang="0">
                <a:pos x="2" y="54"/>
              </a:cxn>
              <a:cxn ang="0">
                <a:pos x="21" y="22"/>
              </a:cxn>
              <a:cxn ang="0">
                <a:pos x="52" y="3"/>
              </a:cxn>
            </a:cxnLst>
            <a:rect l="0" t="0" r="r" b="b"/>
            <a:pathLst>
              <a:path w="1925" h="1883">
                <a:moveTo>
                  <a:pt x="431" y="594"/>
                </a:moveTo>
                <a:lnTo>
                  <a:pt x="726" y="594"/>
                </a:lnTo>
                <a:lnTo>
                  <a:pt x="726" y="1097"/>
                </a:lnTo>
                <a:lnTo>
                  <a:pt x="431" y="1097"/>
                </a:lnTo>
                <a:lnTo>
                  <a:pt x="431" y="594"/>
                </a:lnTo>
                <a:close/>
                <a:moveTo>
                  <a:pt x="814" y="449"/>
                </a:moveTo>
                <a:lnTo>
                  <a:pt x="1110" y="449"/>
                </a:lnTo>
                <a:lnTo>
                  <a:pt x="1110" y="1097"/>
                </a:lnTo>
                <a:lnTo>
                  <a:pt x="814" y="1097"/>
                </a:lnTo>
                <a:lnTo>
                  <a:pt x="814" y="449"/>
                </a:lnTo>
                <a:close/>
                <a:moveTo>
                  <a:pt x="1199" y="290"/>
                </a:moveTo>
                <a:lnTo>
                  <a:pt x="1494" y="290"/>
                </a:lnTo>
                <a:lnTo>
                  <a:pt x="1494" y="1097"/>
                </a:lnTo>
                <a:lnTo>
                  <a:pt x="1199" y="1097"/>
                </a:lnTo>
                <a:lnTo>
                  <a:pt x="1199" y="290"/>
                </a:lnTo>
                <a:close/>
                <a:moveTo>
                  <a:pt x="154" y="84"/>
                </a:moveTo>
                <a:lnTo>
                  <a:pt x="136" y="87"/>
                </a:lnTo>
                <a:lnTo>
                  <a:pt x="119" y="94"/>
                </a:lnTo>
                <a:lnTo>
                  <a:pt x="104" y="105"/>
                </a:lnTo>
                <a:lnTo>
                  <a:pt x="92" y="119"/>
                </a:lnTo>
                <a:lnTo>
                  <a:pt x="85" y="137"/>
                </a:lnTo>
                <a:lnTo>
                  <a:pt x="83" y="156"/>
                </a:lnTo>
                <a:lnTo>
                  <a:pt x="83" y="1143"/>
                </a:lnTo>
                <a:lnTo>
                  <a:pt x="86" y="1166"/>
                </a:lnTo>
                <a:lnTo>
                  <a:pt x="97" y="1186"/>
                </a:lnTo>
                <a:lnTo>
                  <a:pt x="112" y="1201"/>
                </a:lnTo>
                <a:lnTo>
                  <a:pt x="132" y="1212"/>
                </a:lnTo>
                <a:lnTo>
                  <a:pt x="154" y="1215"/>
                </a:lnTo>
                <a:lnTo>
                  <a:pt x="1770" y="1215"/>
                </a:lnTo>
                <a:lnTo>
                  <a:pt x="1789" y="1213"/>
                </a:lnTo>
                <a:lnTo>
                  <a:pt x="1807" y="1206"/>
                </a:lnTo>
                <a:lnTo>
                  <a:pt x="1821" y="1194"/>
                </a:lnTo>
                <a:lnTo>
                  <a:pt x="1833" y="1179"/>
                </a:lnTo>
                <a:lnTo>
                  <a:pt x="1840" y="1162"/>
                </a:lnTo>
                <a:lnTo>
                  <a:pt x="1842" y="1143"/>
                </a:lnTo>
                <a:lnTo>
                  <a:pt x="1842" y="156"/>
                </a:lnTo>
                <a:lnTo>
                  <a:pt x="1840" y="137"/>
                </a:lnTo>
                <a:lnTo>
                  <a:pt x="1833" y="119"/>
                </a:lnTo>
                <a:lnTo>
                  <a:pt x="1821" y="105"/>
                </a:lnTo>
                <a:lnTo>
                  <a:pt x="1807" y="94"/>
                </a:lnTo>
                <a:lnTo>
                  <a:pt x="1789" y="87"/>
                </a:lnTo>
                <a:lnTo>
                  <a:pt x="1770" y="84"/>
                </a:lnTo>
                <a:lnTo>
                  <a:pt x="154" y="84"/>
                </a:lnTo>
                <a:close/>
                <a:moveTo>
                  <a:pt x="71" y="0"/>
                </a:moveTo>
                <a:lnTo>
                  <a:pt x="1854" y="0"/>
                </a:lnTo>
                <a:lnTo>
                  <a:pt x="1873" y="3"/>
                </a:lnTo>
                <a:lnTo>
                  <a:pt x="1889" y="10"/>
                </a:lnTo>
                <a:lnTo>
                  <a:pt x="1903" y="22"/>
                </a:lnTo>
                <a:lnTo>
                  <a:pt x="1915" y="36"/>
                </a:lnTo>
                <a:lnTo>
                  <a:pt x="1922" y="54"/>
                </a:lnTo>
                <a:lnTo>
                  <a:pt x="1925" y="72"/>
                </a:lnTo>
                <a:lnTo>
                  <a:pt x="1925" y="1227"/>
                </a:lnTo>
                <a:lnTo>
                  <a:pt x="1922" y="1246"/>
                </a:lnTo>
                <a:lnTo>
                  <a:pt x="1915" y="1264"/>
                </a:lnTo>
                <a:lnTo>
                  <a:pt x="1903" y="1278"/>
                </a:lnTo>
                <a:lnTo>
                  <a:pt x="1889" y="1289"/>
                </a:lnTo>
                <a:lnTo>
                  <a:pt x="1873" y="1296"/>
                </a:lnTo>
                <a:lnTo>
                  <a:pt x="1854" y="1299"/>
                </a:lnTo>
                <a:lnTo>
                  <a:pt x="1150" y="1299"/>
                </a:lnTo>
                <a:lnTo>
                  <a:pt x="1430" y="1789"/>
                </a:lnTo>
                <a:lnTo>
                  <a:pt x="1437" y="1804"/>
                </a:lnTo>
                <a:lnTo>
                  <a:pt x="1438" y="1821"/>
                </a:lnTo>
                <a:lnTo>
                  <a:pt x="1437" y="1836"/>
                </a:lnTo>
                <a:lnTo>
                  <a:pt x="1430" y="1851"/>
                </a:lnTo>
                <a:lnTo>
                  <a:pt x="1420" y="1864"/>
                </a:lnTo>
                <a:lnTo>
                  <a:pt x="1407" y="1875"/>
                </a:lnTo>
                <a:lnTo>
                  <a:pt x="1392" y="1881"/>
                </a:lnTo>
                <a:lnTo>
                  <a:pt x="1375" y="1883"/>
                </a:lnTo>
                <a:lnTo>
                  <a:pt x="1360" y="1881"/>
                </a:lnTo>
                <a:lnTo>
                  <a:pt x="1345" y="1875"/>
                </a:lnTo>
                <a:lnTo>
                  <a:pt x="1332" y="1864"/>
                </a:lnTo>
                <a:lnTo>
                  <a:pt x="1321" y="1851"/>
                </a:lnTo>
                <a:lnTo>
                  <a:pt x="1025" y="1332"/>
                </a:lnTo>
                <a:lnTo>
                  <a:pt x="1025" y="1820"/>
                </a:lnTo>
                <a:lnTo>
                  <a:pt x="1022" y="1840"/>
                </a:lnTo>
                <a:lnTo>
                  <a:pt x="1014" y="1857"/>
                </a:lnTo>
                <a:lnTo>
                  <a:pt x="999" y="1871"/>
                </a:lnTo>
                <a:lnTo>
                  <a:pt x="983" y="1880"/>
                </a:lnTo>
                <a:lnTo>
                  <a:pt x="963" y="1883"/>
                </a:lnTo>
                <a:lnTo>
                  <a:pt x="943" y="1880"/>
                </a:lnTo>
                <a:lnTo>
                  <a:pt x="925" y="1871"/>
                </a:lnTo>
                <a:lnTo>
                  <a:pt x="912" y="1857"/>
                </a:lnTo>
                <a:lnTo>
                  <a:pt x="904" y="1840"/>
                </a:lnTo>
                <a:lnTo>
                  <a:pt x="900" y="1820"/>
                </a:lnTo>
                <a:lnTo>
                  <a:pt x="900" y="1332"/>
                </a:lnTo>
                <a:lnTo>
                  <a:pt x="603" y="1851"/>
                </a:lnTo>
                <a:lnTo>
                  <a:pt x="593" y="1864"/>
                </a:lnTo>
                <a:lnTo>
                  <a:pt x="580" y="1875"/>
                </a:lnTo>
                <a:lnTo>
                  <a:pt x="565" y="1881"/>
                </a:lnTo>
                <a:lnTo>
                  <a:pt x="549" y="1883"/>
                </a:lnTo>
                <a:lnTo>
                  <a:pt x="533" y="1881"/>
                </a:lnTo>
                <a:lnTo>
                  <a:pt x="517" y="1875"/>
                </a:lnTo>
                <a:lnTo>
                  <a:pt x="504" y="1864"/>
                </a:lnTo>
                <a:lnTo>
                  <a:pt x="495" y="1851"/>
                </a:lnTo>
                <a:lnTo>
                  <a:pt x="488" y="1836"/>
                </a:lnTo>
                <a:lnTo>
                  <a:pt x="487" y="1821"/>
                </a:lnTo>
                <a:lnTo>
                  <a:pt x="488" y="1804"/>
                </a:lnTo>
                <a:lnTo>
                  <a:pt x="495" y="1789"/>
                </a:lnTo>
                <a:lnTo>
                  <a:pt x="774" y="1299"/>
                </a:lnTo>
                <a:lnTo>
                  <a:pt x="71" y="1299"/>
                </a:lnTo>
                <a:lnTo>
                  <a:pt x="52" y="1296"/>
                </a:lnTo>
                <a:lnTo>
                  <a:pt x="35" y="1289"/>
                </a:lnTo>
                <a:lnTo>
                  <a:pt x="21" y="1278"/>
                </a:lnTo>
                <a:lnTo>
                  <a:pt x="10" y="1264"/>
                </a:lnTo>
                <a:lnTo>
                  <a:pt x="2" y="1246"/>
                </a:lnTo>
                <a:lnTo>
                  <a:pt x="0" y="1227"/>
                </a:lnTo>
                <a:lnTo>
                  <a:pt x="0" y="72"/>
                </a:lnTo>
                <a:lnTo>
                  <a:pt x="2" y="54"/>
                </a:lnTo>
                <a:lnTo>
                  <a:pt x="10" y="36"/>
                </a:lnTo>
                <a:lnTo>
                  <a:pt x="21" y="22"/>
                </a:lnTo>
                <a:lnTo>
                  <a:pt x="35" y="10"/>
                </a:lnTo>
                <a:lnTo>
                  <a:pt x="52" y="3"/>
                </a:lnTo>
                <a:lnTo>
                  <a:pt x="71" y="0"/>
                </a:lnTo>
                <a:close/>
              </a:path>
            </a:pathLst>
          </a:custGeom>
          <a:solidFill>
            <a:srgbClr val="E1E2E7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126" name="Freeform 3035">
            <a:extLst>
              <a:ext uri="{FF2B5EF4-FFF2-40B4-BE49-F238E27FC236}">
                <a16:creationId xmlns:a16="http://schemas.microsoft.com/office/drawing/2014/main" xmlns="" id="{D739A0DA-1E77-4BCC-806C-F607C15A2C4A}"/>
              </a:ext>
            </a:extLst>
          </p:cNvPr>
          <p:cNvSpPr>
            <a:spLocks noEditPoints="1"/>
          </p:cNvSpPr>
          <p:nvPr/>
        </p:nvSpPr>
        <p:spPr bwMode="auto">
          <a:xfrm>
            <a:off x="11182669" y="1358866"/>
            <a:ext cx="493594" cy="612293"/>
          </a:xfrm>
          <a:custGeom>
            <a:avLst/>
            <a:gdLst>
              <a:gd name="T0" fmla="*/ 1284 w 2363"/>
              <a:gd name="T1" fmla="*/ 1973 h 2931"/>
              <a:gd name="T2" fmla="*/ 584 w 2363"/>
              <a:gd name="T3" fmla="*/ 1397 h 2931"/>
              <a:gd name="T4" fmla="*/ 633 w 2363"/>
              <a:gd name="T5" fmla="*/ 1843 h 2931"/>
              <a:gd name="T6" fmla="*/ 835 w 2363"/>
              <a:gd name="T7" fmla="*/ 1961 h 2931"/>
              <a:gd name="T8" fmla="*/ 1138 w 2363"/>
              <a:gd name="T9" fmla="*/ 1746 h 2931"/>
              <a:gd name="T10" fmla="*/ 693 w 2363"/>
              <a:gd name="T11" fmla="*/ 1418 h 2931"/>
              <a:gd name="T12" fmla="*/ 319 w 2363"/>
              <a:gd name="T13" fmla="*/ 1625 h 2931"/>
              <a:gd name="T14" fmla="*/ 417 w 2363"/>
              <a:gd name="T15" fmla="*/ 1382 h 2931"/>
              <a:gd name="T16" fmla="*/ 1453 w 2363"/>
              <a:gd name="T17" fmla="*/ 1581 h 2931"/>
              <a:gd name="T18" fmla="*/ 1828 w 2363"/>
              <a:gd name="T19" fmla="*/ 1523 h 2931"/>
              <a:gd name="T20" fmla="*/ 1684 w 2363"/>
              <a:gd name="T21" fmla="*/ 1175 h 2931"/>
              <a:gd name="T22" fmla="*/ 630 w 2363"/>
              <a:gd name="T23" fmla="*/ 1158 h 2931"/>
              <a:gd name="T24" fmla="*/ 1233 w 2363"/>
              <a:gd name="T25" fmla="*/ 1440 h 2931"/>
              <a:gd name="T26" fmla="*/ 1480 w 2363"/>
              <a:gd name="T27" fmla="*/ 1020 h 2931"/>
              <a:gd name="T28" fmla="*/ 870 w 2363"/>
              <a:gd name="T29" fmla="*/ 783 h 2931"/>
              <a:gd name="T30" fmla="*/ 293 w 2363"/>
              <a:gd name="T31" fmla="*/ 809 h 2931"/>
              <a:gd name="T32" fmla="*/ 175 w 2363"/>
              <a:gd name="T33" fmla="*/ 1232 h 2931"/>
              <a:gd name="T34" fmla="*/ 519 w 2363"/>
              <a:gd name="T35" fmla="*/ 950 h 2931"/>
              <a:gd name="T36" fmla="*/ 1679 w 2363"/>
              <a:gd name="T37" fmla="*/ 770 h 2931"/>
              <a:gd name="T38" fmla="*/ 1917 w 2363"/>
              <a:gd name="T39" fmla="*/ 1101 h 2931"/>
              <a:gd name="T40" fmla="*/ 1715 w 2363"/>
              <a:gd name="T41" fmla="*/ 583 h 2931"/>
              <a:gd name="T42" fmla="*/ 1071 w 2363"/>
              <a:gd name="T43" fmla="*/ 409 h 2931"/>
              <a:gd name="T44" fmla="*/ 1203 w 2363"/>
              <a:gd name="T45" fmla="*/ 701 h 2931"/>
              <a:gd name="T46" fmla="*/ 1495 w 2363"/>
              <a:gd name="T47" fmla="*/ 570 h 2931"/>
              <a:gd name="T48" fmla="*/ 1342 w 2363"/>
              <a:gd name="T49" fmla="*/ 323 h 2931"/>
              <a:gd name="T50" fmla="*/ 656 w 2363"/>
              <a:gd name="T51" fmla="*/ 360 h 2931"/>
              <a:gd name="T52" fmla="*/ 510 w 2363"/>
              <a:gd name="T53" fmla="*/ 591 h 2931"/>
              <a:gd name="T54" fmla="*/ 970 w 2363"/>
              <a:gd name="T55" fmla="*/ 272 h 2931"/>
              <a:gd name="T56" fmla="*/ 1569 w 2363"/>
              <a:gd name="T57" fmla="*/ 243 h 2931"/>
              <a:gd name="T58" fmla="*/ 1987 w 2363"/>
              <a:gd name="T59" fmla="*/ 698 h 2931"/>
              <a:gd name="T60" fmla="*/ 2072 w 2363"/>
              <a:gd name="T61" fmla="*/ 1308 h 2931"/>
              <a:gd name="T62" fmla="*/ 1912 w 2363"/>
              <a:gd name="T63" fmla="*/ 1711 h 2931"/>
              <a:gd name="T64" fmla="*/ 1597 w 2363"/>
              <a:gd name="T65" fmla="*/ 2016 h 2931"/>
              <a:gd name="T66" fmla="*/ 952 w 2363"/>
              <a:gd name="T67" fmla="*/ 2172 h 2931"/>
              <a:gd name="T68" fmla="*/ 377 w 2363"/>
              <a:gd name="T69" fmla="*/ 1936 h 2931"/>
              <a:gd name="T70" fmla="*/ 46 w 2363"/>
              <a:gd name="T71" fmla="*/ 1445 h 2931"/>
              <a:gd name="T72" fmla="*/ 32 w 2363"/>
              <a:gd name="T73" fmla="*/ 878 h 2931"/>
              <a:gd name="T74" fmla="*/ 374 w 2363"/>
              <a:gd name="T75" fmla="*/ 344 h 2931"/>
              <a:gd name="T76" fmla="*/ 950 w 2363"/>
              <a:gd name="T77" fmla="*/ 105 h 2931"/>
              <a:gd name="T78" fmla="*/ 1885 w 2363"/>
              <a:gd name="T79" fmla="*/ 193 h 2931"/>
              <a:gd name="T80" fmla="*/ 2288 w 2363"/>
              <a:gd name="T81" fmla="*/ 744 h 2931"/>
              <a:gd name="T82" fmla="*/ 2320 w 2363"/>
              <a:gd name="T83" fmla="*/ 1484 h 2931"/>
              <a:gd name="T84" fmla="*/ 1969 w 2363"/>
              <a:gd name="T85" fmla="*/ 2067 h 2931"/>
              <a:gd name="T86" fmla="*/ 1396 w 2363"/>
              <a:gd name="T87" fmla="*/ 2370 h 2931"/>
              <a:gd name="T88" fmla="*/ 1376 w 2363"/>
              <a:gd name="T89" fmla="*/ 2632 h 2931"/>
              <a:gd name="T90" fmla="*/ 1511 w 2363"/>
              <a:gd name="T91" fmla="*/ 2888 h 2931"/>
              <a:gd name="T92" fmla="*/ 743 w 2363"/>
              <a:gd name="T93" fmla="*/ 2919 h 2931"/>
              <a:gd name="T94" fmla="*/ 803 w 2363"/>
              <a:gd name="T95" fmla="*/ 2686 h 2931"/>
              <a:gd name="T96" fmla="*/ 1031 w 2363"/>
              <a:gd name="T97" fmla="*/ 2398 h 2931"/>
              <a:gd name="T98" fmla="*/ 642 w 2363"/>
              <a:gd name="T99" fmla="*/ 2281 h 2931"/>
              <a:gd name="T100" fmla="*/ 708 w 2363"/>
              <a:gd name="T101" fmla="*/ 2157 h 2931"/>
              <a:gd name="T102" fmla="*/ 1194 w 2363"/>
              <a:gd name="T103" fmla="*/ 2223 h 2931"/>
              <a:gd name="T104" fmla="*/ 1754 w 2363"/>
              <a:gd name="T105" fmla="*/ 2016 h 2931"/>
              <a:gd name="T106" fmla="*/ 2121 w 2363"/>
              <a:gd name="T107" fmla="*/ 1529 h 2931"/>
              <a:gd name="T108" fmla="*/ 2148 w 2363"/>
              <a:gd name="T109" fmla="*/ 893 h 2931"/>
              <a:gd name="T110" fmla="*/ 1805 w 2363"/>
              <a:gd name="T111" fmla="*/ 355 h 2931"/>
              <a:gd name="T112" fmla="*/ 1433 w 2363"/>
              <a:gd name="T113" fmla="*/ 125 h 2931"/>
              <a:gd name="T114" fmla="*/ 1497 w 2363"/>
              <a:gd name="T115" fmla="*/ 1 h 29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2363" h="2931">
                <a:moveTo>
                  <a:pt x="1367" y="1725"/>
                </a:moveTo>
                <a:lnTo>
                  <a:pt x="1307" y="1808"/>
                </a:lnTo>
                <a:lnTo>
                  <a:pt x="1244" y="1883"/>
                </a:lnTo>
                <a:lnTo>
                  <a:pt x="1181" y="1949"/>
                </a:lnTo>
                <a:lnTo>
                  <a:pt x="1115" y="2005"/>
                </a:lnTo>
                <a:lnTo>
                  <a:pt x="1201" y="1993"/>
                </a:lnTo>
                <a:lnTo>
                  <a:pt x="1284" y="1973"/>
                </a:lnTo>
                <a:lnTo>
                  <a:pt x="1365" y="1946"/>
                </a:lnTo>
                <a:lnTo>
                  <a:pt x="1442" y="1910"/>
                </a:lnTo>
                <a:lnTo>
                  <a:pt x="1515" y="1869"/>
                </a:lnTo>
                <a:lnTo>
                  <a:pt x="1472" y="1820"/>
                </a:lnTo>
                <a:lnTo>
                  <a:pt x="1422" y="1772"/>
                </a:lnTo>
                <a:lnTo>
                  <a:pt x="1367" y="1725"/>
                </a:lnTo>
                <a:close/>
                <a:moveTo>
                  <a:pt x="584" y="1397"/>
                </a:moveTo>
                <a:lnTo>
                  <a:pt x="578" y="1477"/>
                </a:lnTo>
                <a:lnTo>
                  <a:pt x="576" y="1550"/>
                </a:lnTo>
                <a:lnTo>
                  <a:pt x="579" y="1621"/>
                </a:lnTo>
                <a:lnTo>
                  <a:pt x="587" y="1685"/>
                </a:lnTo>
                <a:lnTo>
                  <a:pt x="598" y="1743"/>
                </a:lnTo>
                <a:lnTo>
                  <a:pt x="613" y="1797"/>
                </a:lnTo>
                <a:lnTo>
                  <a:pt x="633" y="1843"/>
                </a:lnTo>
                <a:lnTo>
                  <a:pt x="656" y="1883"/>
                </a:lnTo>
                <a:lnTo>
                  <a:pt x="682" y="1915"/>
                </a:lnTo>
                <a:lnTo>
                  <a:pt x="711" y="1939"/>
                </a:lnTo>
                <a:lnTo>
                  <a:pt x="743" y="1955"/>
                </a:lnTo>
                <a:lnTo>
                  <a:pt x="771" y="1962"/>
                </a:lnTo>
                <a:lnTo>
                  <a:pt x="798" y="1964"/>
                </a:lnTo>
                <a:lnTo>
                  <a:pt x="835" y="1961"/>
                </a:lnTo>
                <a:lnTo>
                  <a:pt x="875" y="1950"/>
                </a:lnTo>
                <a:lnTo>
                  <a:pt x="916" y="1933"/>
                </a:lnTo>
                <a:lnTo>
                  <a:pt x="959" y="1909"/>
                </a:lnTo>
                <a:lnTo>
                  <a:pt x="1004" y="1878"/>
                </a:lnTo>
                <a:lnTo>
                  <a:pt x="1048" y="1840"/>
                </a:lnTo>
                <a:lnTo>
                  <a:pt x="1093" y="1797"/>
                </a:lnTo>
                <a:lnTo>
                  <a:pt x="1138" y="1746"/>
                </a:lnTo>
                <a:lnTo>
                  <a:pt x="1183" y="1691"/>
                </a:lnTo>
                <a:lnTo>
                  <a:pt x="1227" y="1630"/>
                </a:lnTo>
                <a:lnTo>
                  <a:pt x="1129" y="1576"/>
                </a:lnTo>
                <a:lnTo>
                  <a:pt x="1025" y="1527"/>
                </a:lnTo>
                <a:lnTo>
                  <a:pt x="916" y="1483"/>
                </a:lnTo>
                <a:lnTo>
                  <a:pt x="804" y="1446"/>
                </a:lnTo>
                <a:lnTo>
                  <a:pt x="693" y="1418"/>
                </a:lnTo>
                <a:lnTo>
                  <a:pt x="584" y="1397"/>
                </a:lnTo>
                <a:close/>
                <a:moveTo>
                  <a:pt x="343" y="1382"/>
                </a:moveTo>
                <a:lnTo>
                  <a:pt x="273" y="1386"/>
                </a:lnTo>
                <a:lnTo>
                  <a:pt x="208" y="1395"/>
                </a:lnTo>
                <a:lnTo>
                  <a:pt x="238" y="1475"/>
                </a:lnTo>
                <a:lnTo>
                  <a:pt x="274" y="1552"/>
                </a:lnTo>
                <a:lnTo>
                  <a:pt x="319" y="1625"/>
                </a:lnTo>
                <a:lnTo>
                  <a:pt x="371" y="1693"/>
                </a:lnTo>
                <a:lnTo>
                  <a:pt x="429" y="1757"/>
                </a:lnTo>
                <a:lnTo>
                  <a:pt x="417" y="1688"/>
                </a:lnTo>
                <a:lnTo>
                  <a:pt x="409" y="1618"/>
                </a:lnTo>
                <a:lnTo>
                  <a:pt x="408" y="1541"/>
                </a:lnTo>
                <a:lnTo>
                  <a:pt x="409" y="1463"/>
                </a:lnTo>
                <a:lnTo>
                  <a:pt x="417" y="1382"/>
                </a:lnTo>
                <a:lnTo>
                  <a:pt x="343" y="1382"/>
                </a:lnTo>
                <a:close/>
                <a:moveTo>
                  <a:pt x="1627" y="1126"/>
                </a:moveTo>
                <a:lnTo>
                  <a:pt x="1600" y="1227"/>
                </a:lnTo>
                <a:lnTo>
                  <a:pt x="1566" y="1328"/>
                </a:lnTo>
                <a:lnTo>
                  <a:pt x="1531" y="1415"/>
                </a:lnTo>
                <a:lnTo>
                  <a:pt x="1494" y="1500"/>
                </a:lnTo>
                <a:lnTo>
                  <a:pt x="1453" y="1581"/>
                </a:lnTo>
                <a:lnTo>
                  <a:pt x="1526" y="1639"/>
                </a:lnTo>
                <a:lnTo>
                  <a:pt x="1592" y="1702"/>
                </a:lnTo>
                <a:lnTo>
                  <a:pt x="1649" y="1765"/>
                </a:lnTo>
                <a:lnTo>
                  <a:pt x="1701" y="1711"/>
                </a:lnTo>
                <a:lnTo>
                  <a:pt x="1748" y="1651"/>
                </a:lnTo>
                <a:lnTo>
                  <a:pt x="1790" y="1589"/>
                </a:lnTo>
                <a:lnTo>
                  <a:pt x="1828" y="1523"/>
                </a:lnTo>
                <a:lnTo>
                  <a:pt x="1859" y="1452"/>
                </a:lnTo>
                <a:lnTo>
                  <a:pt x="1849" y="1409"/>
                </a:lnTo>
                <a:lnTo>
                  <a:pt x="1831" y="1366"/>
                </a:lnTo>
                <a:lnTo>
                  <a:pt x="1805" y="1320"/>
                </a:lnTo>
                <a:lnTo>
                  <a:pt x="1773" y="1273"/>
                </a:lnTo>
                <a:lnTo>
                  <a:pt x="1731" y="1224"/>
                </a:lnTo>
                <a:lnTo>
                  <a:pt x="1684" y="1175"/>
                </a:lnTo>
                <a:lnTo>
                  <a:pt x="1627" y="1126"/>
                </a:lnTo>
                <a:close/>
                <a:moveTo>
                  <a:pt x="786" y="769"/>
                </a:moveTo>
                <a:lnTo>
                  <a:pt x="748" y="844"/>
                </a:lnTo>
                <a:lnTo>
                  <a:pt x="711" y="922"/>
                </a:lnTo>
                <a:lnTo>
                  <a:pt x="679" y="1006"/>
                </a:lnTo>
                <a:lnTo>
                  <a:pt x="651" y="1083"/>
                </a:lnTo>
                <a:lnTo>
                  <a:pt x="630" y="1158"/>
                </a:lnTo>
                <a:lnTo>
                  <a:pt x="611" y="1232"/>
                </a:lnTo>
                <a:lnTo>
                  <a:pt x="731" y="1255"/>
                </a:lnTo>
                <a:lnTo>
                  <a:pt x="852" y="1285"/>
                </a:lnTo>
                <a:lnTo>
                  <a:pt x="975" y="1325"/>
                </a:lnTo>
                <a:lnTo>
                  <a:pt x="1065" y="1360"/>
                </a:lnTo>
                <a:lnTo>
                  <a:pt x="1151" y="1399"/>
                </a:lnTo>
                <a:lnTo>
                  <a:pt x="1233" y="1440"/>
                </a:lnTo>
                <a:lnTo>
                  <a:pt x="1313" y="1484"/>
                </a:lnTo>
                <a:lnTo>
                  <a:pt x="1345" y="1417"/>
                </a:lnTo>
                <a:lnTo>
                  <a:pt x="1377" y="1346"/>
                </a:lnTo>
                <a:lnTo>
                  <a:pt x="1407" y="1270"/>
                </a:lnTo>
                <a:lnTo>
                  <a:pt x="1436" y="1187"/>
                </a:lnTo>
                <a:lnTo>
                  <a:pt x="1460" y="1103"/>
                </a:lnTo>
                <a:lnTo>
                  <a:pt x="1480" y="1020"/>
                </a:lnTo>
                <a:lnTo>
                  <a:pt x="1405" y="976"/>
                </a:lnTo>
                <a:lnTo>
                  <a:pt x="1324" y="934"/>
                </a:lnTo>
                <a:lnTo>
                  <a:pt x="1238" y="896"/>
                </a:lnTo>
                <a:lnTo>
                  <a:pt x="1145" y="859"/>
                </a:lnTo>
                <a:lnTo>
                  <a:pt x="1051" y="829"/>
                </a:lnTo>
                <a:lnTo>
                  <a:pt x="959" y="802"/>
                </a:lnTo>
                <a:lnTo>
                  <a:pt x="870" y="783"/>
                </a:lnTo>
                <a:lnTo>
                  <a:pt x="786" y="769"/>
                </a:lnTo>
                <a:close/>
                <a:moveTo>
                  <a:pt x="602" y="755"/>
                </a:moveTo>
                <a:lnTo>
                  <a:pt x="529" y="757"/>
                </a:lnTo>
                <a:lnTo>
                  <a:pt x="460" y="764"/>
                </a:lnTo>
                <a:lnTo>
                  <a:pt x="397" y="775"/>
                </a:lnTo>
                <a:lnTo>
                  <a:pt x="342" y="790"/>
                </a:lnTo>
                <a:lnTo>
                  <a:pt x="293" y="809"/>
                </a:lnTo>
                <a:lnTo>
                  <a:pt x="250" y="832"/>
                </a:lnTo>
                <a:lnTo>
                  <a:pt x="216" y="858"/>
                </a:lnTo>
                <a:lnTo>
                  <a:pt x="193" y="931"/>
                </a:lnTo>
                <a:lnTo>
                  <a:pt x="179" y="1006"/>
                </a:lnTo>
                <a:lnTo>
                  <a:pt x="170" y="1083"/>
                </a:lnTo>
                <a:lnTo>
                  <a:pt x="169" y="1156"/>
                </a:lnTo>
                <a:lnTo>
                  <a:pt x="175" y="1232"/>
                </a:lnTo>
                <a:lnTo>
                  <a:pt x="238" y="1222"/>
                </a:lnTo>
                <a:lnTo>
                  <a:pt x="303" y="1216"/>
                </a:lnTo>
                <a:lnTo>
                  <a:pt x="372" y="1215"/>
                </a:lnTo>
                <a:lnTo>
                  <a:pt x="443" y="1216"/>
                </a:lnTo>
                <a:lnTo>
                  <a:pt x="464" y="1129"/>
                </a:lnTo>
                <a:lnTo>
                  <a:pt x="489" y="1040"/>
                </a:lnTo>
                <a:lnTo>
                  <a:pt x="519" y="950"/>
                </a:lnTo>
                <a:lnTo>
                  <a:pt x="559" y="850"/>
                </a:lnTo>
                <a:lnTo>
                  <a:pt x="602" y="755"/>
                </a:lnTo>
                <a:close/>
                <a:moveTo>
                  <a:pt x="1659" y="524"/>
                </a:moveTo>
                <a:lnTo>
                  <a:pt x="1667" y="565"/>
                </a:lnTo>
                <a:lnTo>
                  <a:pt x="1673" y="609"/>
                </a:lnTo>
                <a:lnTo>
                  <a:pt x="1678" y="689"/>
                </a:lnTo>
                <a:lnTo>
                  <a:pt x="1679" y="770"/>
                </a:lnTo>
                <a:lnTo>
                  <a:pt x="1673" y="855"/>
                </a:lnTo>
                <a:lnTo>
                  <a:pt x="1664" y="942"/>
                </a:lnTo>
                <a:lnTo>
                  <a:pt x="1739" y="999"/>
                </a:lnTo>
                <a:lnTo>
                  <a:pt x="1806" y="1058"/>
                </a:lnTo>
                <a:lnTo>
                  <a:pt x="1865" y="1121"/>
                </a:lnTo>
                <a:lnTo>
                  <a:pt x="1917" y="1184"/>
                </a:lnTo>
                <a:lnTo>
                  <a:pt x="1917" y="1101"/>
                </a:lnTo>
                <a:lnTo>
                  <a:pt x="1909" y="1020"/>
                </a:lnTo>
                <a:lnTo>
                  <a:pt x="1894" y="940"/>
                </a:lnTo>
                <a:lnTo>
                  <a:pt x="1871" y="864"/>
                </a:lnTo>
                <a:lnTo>
                  <a:pt x="1842" y="789"/>
                </a:lnTo>
                <a:lnTo>
                  <a:pt x="1806" y="717"/>
                </a:lnTo>
                <a:lnTo>
                  <a:pt x="1764" y="648"/>
                </a:lnTo>
                <a:lnTo>
                  <a:pt x="1715" y="583"/>
                </a:lnTo>
                <a:lnTo>
                  <a:pt x="1659" y="524"/>
                </a:lnTo>
                <a:close/>
                <a:moveTo>
                  <a:pt x="1287" y="312"/>
                </a:moveTo>
                <a:lnTo>
                  <a:pt x="1247" y="317"/>
                </a:lnTo>
                <a:lnTo>
                  <a:pt x="1206" y="329"/>
                </a:lnTo>
                <a:lnTo>
                  <a:pt x="1163" y="347"/>
                </a:lnTo>
                <a:lnTo>
                  <a:pt x="1117" y="375"/>
                </a:lnTo>
                <a:lnTo>
                  <a:pt x="1071" y="409"/>
                </a:lnTo>
                <a:lnTo>
                  <a:pt x="1024" y="450"/>
                </a:lnTo>
                <a:lnTo>
                  <a:pt x="976" y="499"/>
                </a:lnTo>
                <a:lnTo>
                  <a:pt x="929" y="553"/>
                </a:lnTo>
                <a:lnTo>
                  <a:pt x="881" y="614"/>
                </a:lnTo>
                <a:lnTo>
                  <a:pt x="987" y="637"/>
                </a:lnTo>
                <a:lnTo>
                  <a:pt x="1094" y="666"/>
                </a:lnTo>
                <a:lnTo>
                  <a:pt x="1203" y="701"/>
                </a:lnTo>
                <a:lnTo>
                  <a:pt x="1309" y="744"/>
                </a:lnTo>
                <a:lnTo>
                  <a:pt x="1410" y="790"/>
                </a:lnTo>
                <a:lnTo>
                  <a:pt x="1506" y="841"/>
                </a:lnTo>
                <a:lnTo>
                  <a:pt x="1509" y="767"/>
                </a:lnTo>
                <a:lnTo>
                  <a:pt x="1509" y="697"/>
                </a:lnTo>
                <a:lnTo>
                  <a:pt x="1505" y="628"/>
                </a:lnTo>
                <a:lnTo>
                  <a:pt x="1495" y="570"/>
                </a:lnTo>
                <a:lnTo>
                  <a:pt x="1483" y="516"/>
                </a:lnTo>
                <a:lnTo>
                  <a:pt x="1468" y="467"/>
                </a:lnTo>
                <a:lnTo>
                  <a:pt x="1448" y="426"/>
                </a:lnTo>
                <a:lnTo>
                  <a:pt x="1427" y="389"/>
                </a:lnTo>
                <a:lnTo>
                  <a:pt x="1400" y="360"/>
                </a:lnTo>
                <a:lnTo>
                  <a:pt x="1373" y="338"/>
                </a:lnTo>
                <a:lnTo>
                  <a:pt x="1342" y="323"/>
                </a:lnTo>
                <a:lnTo>
                  <a:pt x="1315" y="315"/>
                </a:lnTo>
                <a:lnTo>
                  <a:pt x="1287" y="312"/>
                </a:lnTo>
                <a:close/>
                <a:moveTo>
                  <a:pt x="970" y="272"/>
                </a:moveTo>
                <a:lnTo>
                  <a:pt x="889" y="283"/>
                </a:lnTo>
                <a:lnTo>
                  <a:pt x="808" y="301"/>
                </a:lnTo>
                <a:lnTo>
                  <a:pt x="731" y="328"/>
                </a:lnTo>
                <a:lnTo>
                  <a:pt x="656" y="360"/>
                </a:lnTo>
                <a:lnTo>
                  <a:pt x="585" y="400"/>
                </a:lnTo>
                <a:lnTo>
                  <a:pt x="518" y="444"/>
                </a:lnTo>
                <a:lnTo>
                  <a:pt x="455" y="496"/>
                </a:lnTo>
                <a:lnTo>
                  <a:pt x="397" y="553"/>
                </a:lnTo>
                <a:lnTo>
                  <a:pt x="345" y="616"/>
                </a:lnTo>
                <a:lnTo>
                  <a:pt x="425" y="600"/>
                </a:lnTo>
                <a:lnTo>
                  <a:pt x="510" y="591"/>
                </a:lnTo>
                <a:lnTo>
                  <a:pt x="601" y="588"/>
                </a:lnTo>
                <a:lnTo>
                  <a:pt x="694" y="591"/>
                </a:lnTo>
                <a:lnTo>
                  <a:pt x="746" y="514"/>
                </a:lnTo>
                <a:lnTo>
                  <a:pt x="800" y="444"/>
                </a:lnTo>
                <a:lnTo>
                  <a:pt x="855" y="380"/>
                </a:lnTo>
                <a:lnTo>
                  <a:pt x="912" y="323"/>
                </a:lnTo>
                <a:lnTo>
                  <a:pt x="970" y="272"/>
                </a:lnTo>
                <a:close/>
                <a:moveTo>
                  <a:pt x="1043" y="102"/>
                </a:moveTo>
                <a:lnTo>
                  <a:pt x="1134" y="105"/>
                </a:lnTo>
                <a:lnTo>
                  <a:pt x="1224" y="118"/>
                </a:lnTo>
                <a:lnTo>
                  <a:pt x="1312" y="138"/>
                </a:lnTo>
                <a:lnTo>
                  <a:pt x="1399" y="165"/>
                </a:lnTo>
                <a:lnTo>
                  <a:pt x="1488" y="200"/>
                </a:lnTo>
                <a:lnTo>
                  <a:pt x="1569" y="243"/>
                </a:lnTo>
                <a:lnTo>
                  <a:pt x="1647" y="294"/>
                </a:lnTo>
                <a:lnTo>
                  <a:pt x="1718" y="349"/>
                </a:lnTo>
                <a:lnTo>
                  <a:pt x="1783" y="409"/>
                </a:lnTo>
                <a:lnTo>
                  <a:pt x="1845" y="475"/>
                </a:lnTo>
                <a:lnTo>
                  <a:pt x="1898" y="547"/>
                </a:lnTo>
                <a:lnTo>
                  <a:pt x="1946" y="620"/>
                </a:lnTo>
                <a:lnTo>
                  <a:pt x="1987" y="698"/>
                </a:lnTo>
                <a:lnTo>
                  <a:pt x="2021" y="780"/>
                </a:lnTo>
                <a:lnTo>
                  <a:pt x="2049" y="864"/>
                </a:lnTo>
                <a:lnTo>
                  <a:pt x="2068" y="951"/>
                </a:lnTo>
                <a:lnTo>
                  <a:pt x="2081" y="1038"/>
                </a:lnTo>
                <a:lnTo>
                  <a:pt x="2087" y="1127"/>
                </a:lnTo>
                <a:lnTo>
                  <a:pt x="2084" y="1218"/>
                </a:lnTo>
                <a:lnTo>
                  <a:pt x="2072" y="1308"/>
                </a:lnTo>
                <a:lnTo>
                  <a:pt x="2053" y="1399"/>
                </a:lnTo>
                <a:lnTo>
                  <a:pt x="2026" y="1489"/>
                </a:lnTo>
                <a:lnTo>
                  <a:pt x="2024" y="1490"/>
                </a:lnTo>
                <a:lnTo>
                  <a:pt x="2024" y="1494"/>
                </a:lnTo>
                <a:lnTo>
                  <a:pt x="1992" y="1570"/>
                </a:lnTo>
                <a:lnTo>
                  <a:pt x="1955" y="1642"/>
                </a:lnTo>
                <a:lnTo>
                  <a:pt x="1912" y="1711"/>
                </a:lnTo>
                <a:lnTo>
                  <a:pt x="1865" y="1777"/>
                </a:lnTo>
                <a:lnTo>
                  <a:pt x="1813" y="1838"/>
                </a:lnTo>
                <a:lnTo>
                  <a:pt x="1756" y="1895"/>
                </a:lnTo>
                <a:lnTo>
                  <a:pt x="1695" y="1947"/>
                </a:lnTo>
                <a:lnTo>
                  <a:pt x="1685" y="1955"/>
                </a:lnTo>
                <a:lnTo>
                  <a:pt x="1675" y="1961"/>
                </a:lnTo>
                <a:lnTo>
                  <a:pt x="1597" y="2016"/>
                </a:lnTo>
                <a:lnTo>
                  <a:pt x="1512" y="2064"/>
                </a:lnTo>
                <a:lnTo>
                  <a:pt x="1425" y="2103"/>
                </a:lnTo>
                <a:lnTo>
                  <a:pt x="1333" y="2134"/>
                </a:lnTo>
                <a:lnTo>
                  <a:pt x="1240" y="2157"/>
                </a:lnTo>
                <a:lnTo>
                  <a:pt x="1142" y="2171"/>
                </a:lnTo>
                <a:lnTo>
                  <a:pt x="1042" y="2175"/>
                </a:lnTo>
                <a:lnTo>
                  <a:pt x="952" y="2172"/>
                </a:lnTo>
                <a:lnTo>
                  <a:pt x="861" y="2160"/>
                </a:lnTo>
                <a:lnTo>
                  <a:pt x="772" y="2140"/>
                </a:lnTo>
                <a:lnTo>
                  <a:pt x="685" y="2113"/>
                </a:lnTo>
                <a:lnTo>
                  <a:pt x="601" y="2079"/>
                </a:lnTo>
                <a:lnTo>
                  <a:pt x="521" y="2037"/>
                </a:lnTo>
                <a:lnTo>
                  <a:pt x="446" y="1990"/>
                </a:lnTo>
                <a:lnTo>
                  <a:pt x="377" y="1936"/>
                </a:lnTo>
                <a:lnTo>
                  <a:pt x="313" y="1878"/>
                </a:lnTo>
                <a:lnTo>
                  <a:pt x="253" y="1815"/>
                </a:lnTo>
                <a:lnTo>
                  <a:pt x="199" y="1749"/>
                </a:lnTo>
                <a:lnTo>
                  <a:pt x="152" y="1677"/>
                </a:lnTo>
                <a:lnTo>
                  <a:pt x="110" y="1604"/>
                </a:lnTo>
                <a:lnTo>
                  <a:pt x="75" y="1526"/>
                </a:lnTo>
                <a:lnTo>
                  <a:pt x="46" y="1445"/>
                </a:lnTo>
                <a:lnTo>
                  <a:pt x="25" y="1363"/>
                </a:lnTo>
                <a:lnTo>
                  <a:pt x="20" y="1345"/>
                </a:lnTo>
                <a:lnTo>
                  <a:pt x="6" y="1253"/>
                </a:lnTo>
                <a:lnTo>
                  <a:pt x="0" y="1160"/>
                </a:lnTo>
                <a:lnTo>
                  <a:pt x="2" y="1066"/>
                </a:lnTo>
                <a:lnTo>
                  <a:pt x="12" y="973"/>
                </a:lnTo>
                <a:lnTo>
                  <a:pt x="32" y="878"/>
                </a:lnTo>
                <a:lnTo>
                  <a:pt x="61" y="784"/>
                </a:lnTo>
                <a:lnTo>
                  <a:pt x="98" y="698"/>
                </a:lnTo>
                <a:lnTo>
                  <a:pt x="141" y="617"/>
                </a:lnTo>
                <a:lnTo>
                  <a:pt x="190" y="542"/>
                </a:lnTo>
                <a:lnTo>
                  <a:pt x="245" y="470"/>
                </a:lnTo>
                <a:lnTo>
                  <a:pt x="307" y="404"/>
                </a:lnTo>
                <a:lnTo>
                  <a:pt x="374" y="344"/>
                </a:lnTo>
                <a:lnTo>
                  <a:pt x="444" y="289"/>
                </a:lnTo>
                <a:lnTo>
                  <a:pt x="521" y="242"/>
                </a:lnTo>
                <a:lnTo>
                  <a:pt x="601" y="200"/>
                </a:lnTo>
                <a:lnTo>
                  <a:pt x="683" y="165"/>
                </a:lnTo>
                <a:lnTo>
                  <a:pt x="769" y="138"/>
                </a:lnTo>
                <a:lnTo>
                  <a:pt x="858" y="118"/>
                </a:lnTo>
                <a:lnTo>
                  <a:pt x="950" y="105"/>
                </a:lnTo>
                <a:lnTo>
                  <a:pt x="1043" y="102"/>
                </a:lnTo>
                <a:close/>
                <a:moveTo>
                  <a:pt x="1520" y="0"/>
                </a:moveTo>
                <a:lnTo>
                  <a:pt x="1543" y="4"/>
                </a:lnTo>
                <a:lnTo>
                  <a:pt x="1635" y="43"/>
                </a:lnTo>
                <a:lnTo>
                  <a:pt x="1722" y="85"/>
                </a:lnTo>
                <a:lnTo>
                  <a:pt x="1806" y="136"/>
                </a:lnTo>
                <a:lnTo>
                  <a:pt x="1885" y="193"/>
                </a:lnTo>
                <a:lnTo>
                  <a:pt x="1960" y="254"/>
                </a:lnTo>
                <a:lnTo>
                  <a:pt x="2027" y="323"/>
                </a:lnTo>
                <a:lnTo>
                  <a:pt x="2091" y="395"/>
                </a:lnTo>
                <a:lnTo>
                  <a:pt x="2148" y="473"/>
                </a:lnTo>
                <a:lnTo>
                  <a:pt x="2200" y="556"/>
                </a:lnTo>
                <a:lnTo>
                  <a:pt x="2246" y="643"/>
                </a:lnTo>
                <a:lnTo>
                  <a:pt x="2288" y="744"/>
                </a:lnTo>
                <a:lnTo>
                  <a:pt x="2320" y="848"/>
                </a:lnTo>
                <a:lnTo>
                  <a:pt x="2344" y="953"/>
                </a:lnTo>
                <a:lnTo>
                  <a:pt x="2358" y="1058"/>
                </a:lnTo>
                <a:lnTo>
                  <a:pt x="2363" y="1166"/>
                </a:lnTo>
                <a:lnTo>
                  <a:pt x="2358" y="1273"/>
                </a:lnTo>
                <a:lnTo>
                  <a:pt x="2344" y="1379"/>
                </a:lnTo>
                <a:lnTo>
                  <a:pt x="2320" y="1484"/>
                </a:lnTo>
                <a:lnTo>
                  <a:pt x="2288" y="1589"/>
                </a:lnTo>
                <a:lnTo>
                  <a:pt x="2249" y="1680"/>
                </a:lnTo>
                <a:lnTo>
                  <a:pt x="2205" y="1768"/>
                </a:lnTo>
                <a:lnTo>
                  <a:pt x="2154" y="1851"/>
                </a:lnTo>
                <a:lnTo>
                  <a:pt x="2098" y="1927"/>
                </a:lnTo>
                <a:lnTo>
                  <a:pt x="2036" y="2001"/>
                </a:lnTo>
                <a:lnTo>
                  <a:pt x="1969" y="2067"/>
                </a:lnTo>
                <a:lnTo>
                  <a:pt x="1898" y="2128"/>
                </a:lnTo>
                <a:lnTo>
                  <a:pt x="1822" y="2185"/>
                </a:lnTo>
                <a:lnTo>
                  <a:pt x="1744" y="2234"/>
                </a:lnTo>
                <a:lnTo>
                  <a:pt x="1661" y="2278"/>
                </a:lnTo>
                <a:lnTo>
                  <a:pt x="1575" y="2315"/>
                </a:lnTo>
                <a:lnTo>
                  <a:pt x="1486" y="2345"/>
                </a:lnTo>
                <a:lnTo>
                  <a:pt x="1396" y="2370"/>
                </a:lnTo>
                <a:lnTo>
                  <a:pt x="1302" y="2388"/>
                </a:lnTo>
                <a:lnTo>
                  <a:pt x="1209" y="2398"/>
                </a:lnTo>
                <a:lnTo>
                  <a:pt x="1209" y="2571"/>
                </a:lnTo>
                <a:lnTo>
                  <a:pt x="1255" y="2580"/>
                </a:lnTo>
                <a:lnTo>
                  <a:pt x="1298" y="2594"/>
                </a:lnTo>
                <a:lnTo>
                  <a:pt x="1339" y="2611"/>
                </a:lnTo>
                <a:lnTo>
                  <a:pt x="1376" y="2632"/>
                </a:lnTo>
                <a:lnTo>
                  <a:pt x="1410" y="2656"/>
                </a:lnTo>
                <a:lnTo>
                  <a:pt x="1439" y="2686"/>
                </a:lnTo>
                <a:lnTo>
                  <a:pt x="1463" y="2718"/>
                </a:lnTo>
                <a:lnTo>
                  <a:pt x="1483" y="2755"/>
                </a:lnTo>
                <a:lnTo>
                  <a:pt x="1499" y="2794"/>
                </a:lnTo>
                <a:lnTo>
                  <a:pt x="1506" y="2839"/>
                </a:lnTo>
                <a:lnTo>
                  <a:pt x="1511" y="2888"/>
                </a:lnTo>
                <a:lnTo>
                  <a:pt x="1506" y="2905"/>
                </a:lnTo>
                <a:lnTo>
                  <a:pt x="1497" y="2919"/>
                </a:lnTo>
                <a:lnTo>
                  <a:pt x="1483" y="2928"/>
                </a:lnTo>
                <a:lnTo>
                  <a:pt x="1466" y="2931"/>
                </a:lnTo>
                <a:lnTo>
                  <a:pt x="774" y="2931"/>
                </a:lnTo>
                <a:lnTo>
                  <a:pt x="757" y="2928"/>
                </a:lnTo>
                <a:lnTo>
                  <a:pt x="743" y="2919"/>
                </a:lnTo>
                <a:lnTo>
                  <a:pt x="734" y="2905"/>
                </a:lnTo>
                <a:lnTo>
                  <a:pt x="731" y="2888"/>
                </a:lnTo>
                <a:lnTo>
                  <a:pt x="734" y="2839"/>
                </a:lnTo>
                <a:lnTo>
                  <a:pt x="743" y="2794"/>
                </a:lnTo>
                <a:lnTo>
                  <a:pt x="757" y="2755"/>
                </a:lnTo>
                <a:lnTo>
                  <a:pt x="777" y="2718"/>
                </a:lnTo>
                <a:lnTo>
                  <a:pt x="803" y="2686"/>
                </a:lnTo>
                <a:lnTo>
                  <a:pt x="832" y="2656"/>
                </a:lnTo>
                <a:lnTo>
                  <a:pt x="864" y="2632"/>
                </a:lnTo>
                <a:lnTo>
                  <a:pt x="903" y="2611"/>
                </a:lnTo>
                <a:lnTo>
                  <a:pt x="942" y="2594"/>
                </a:lnTo>
                <a:lnTo>
                  <a:pt x="985" y="2580"/>
                </a:lnTo>
                <a:lnTo>
                  <a:pt x="1031" y="2571"/>
                </a:lnTo>
                <a:lnTo>
                  <a:pt x="1031" y="2398"/>
                </a:lnTo>
                <a:lnTo>
                  <a:pt x="947" y="2390"/>
                </a:lnTo>
                <a:lnTo>
                  <a:pt x="861" y="2375"/>
                </a:lnTo>
                <a:lnTo>
                  <a:pt x="777" y="2355"/>
                </a:lnTo>
                <a:lnTo>
                  <a:pt x="693" y="2327"/>
                </a:lnTo>
                <a:lnTo>
                  <a:pt x="671" y="2316"/>
                </a:lnTo>
                <a:lnTo>
                  <a:pt x="654" y="2301"/>
                </a:lnTo>
                <a:lnTo>
                  <a:pt x="642" y="2281"/>
                </a:lnTo>
                <a:lnTo>
                  <a:pt x="636" y="2260"/>
                </a:lnTo>
                <a:lnTo>
                  <a:pt x="634" y="2237"/>
                </a:lnTo>
                <a:lnTo>
                  <a:pt x="639" y="2214"/>
                </a:lnTo>
                <a:lnTo>
                  <a:pt x="651" y="2194"/>
                </a:lnTo>
                <a:lnTo>
                  <a:pt x="667" y="2177"/>
                </a:lnTo>
                <a:lnTo>
                  <a:pt x="685" y="2165"/>
                </a:lnTo>
                <a:lnTo>
                  <a:pt x="708" y="2157"/>
                </a:lnTo>
                <a:lnTo>
                  <a:pt x="731" y="2157"/>
                </a:lnTo>
                <a:lnTo>
                  <a:pt x="754" y="2162"/>
                </a:lnTo>
                <a:lnTo>
                  <a:pt x="841" y="2189"/>
                </a:lnTo>
                <a:lnTo>
                  <a:pt x="930" y="2209"/>
                </a:lnTo>
                <a:lnTo>
                  <a:pt x="1017" y="2221"/>
                </a:lnTo>
                <a:lnTo>
                  <a:pt x="1106" y="2226"/>
                </a:lnTo>
                <a:lnTo>
                  <a:pt x="1194" y="2223"/>
                </a:lnTo>
                <a:lnTo>
                  <a:pt x="1279" y="2212"/>
                </a:lnTo>
                <a:lnTo>
                  <a:pt x="1365" y="2197"/>
                </a:lnTo>
                <a:lnTo>
                  <a:pt x="1448" y="2172"/>
                </a:lnTo>
                <a:lnTo>
                  <a:pt x="1529" y="2143"/>
                </a:lnTo>
                <a:lnTo>
                  <a:pt x="1607" y="2106"/>
                </a:lnTo>
                <a:lnTo>
                  <a:pt x="1682" y="2065"/>
                </a:lnTo>
                <a:lnTo>
                  <a:pt x="1754" y="2016"/>
                </a:lnTo>
                <a:lnTo>
                  <a:pt x="1822" y="1962"/>
                </a:lnTo>
                <a:lnTo>
                  <a:pt x="1885" y="1903"/>
                </a:lnTo>
                <a:lnTo>
                  <a:pt x="1943" y="1838"/>
                </a:lnTo>
                <a:lnTo>
                  <a:pt x="1996" y="1768"/>
                </a:lnTo>
                <a:lnTo>
                  <a:pt x="2044" y="1693"/>
                </a:lnTo>
                <a:lnTo>
                  <a:pt x="2085" y="1613"/>
                </a:lnTo>
                <a:lnTo>
                  <a:pt x="2121" y="1529"/>
                </a:lnTo>
                <a:lnTo>
                  <a:pt x="2148" y="1438"/>
                </a:lnTo>
                <a:lnTo>
                  <a:pt x="2168" y="1348"/>
                </a:lnTo>
                <a:lnTo>
                  <a:pt x="2180" y="1258"/>
                </a:lnTo>
                <a:lnTo>
                  <a:pt x="2185" y="1166"/>
                </a:lnTo>
                <a:lnTo>
                  <a:pt x="2180" y="1074"/>
                </a:lnTo>
                <a:lnTo>
                  <a:pt x="2170" y="983"/>
                </a:lnTo>
                <a:lnTo>
                  <a:pt x="2148" y="893"/>
                </a:lnTo>
                <a:lnTo>
                  <a:pt x="2121" y="806"/>
                </a:lnTo>
                <a:lnTo>
                  <a:pt x="2084" y="718"/>
                </a:lnTo>
                <a:lnTo>
                  <a:pt x="2041" y="635"/>
                </a:lnTo>
                <a:lnTo>
                  <a:pt x="1990" y="557"/>
                </a:lnTo>
                <a:lnTo>
                  <a:pt x="1935" y="484"/>
                </a:lnTo>
                <a:lnTo>
                  <a:pt x="1872" y="416"/>
                </a:lnTo>
                <a:lnTo>
                  <a:pt x="1805" y="355"/>
                </a:lnTo>
                <a:lnTo>
                  <a:pt x="1731" y="298"/>
                </a:lnTo>
                <a:lnTo>
                  <a:pt x="1653" y="249"/>
                </a:lnTo>
                <a:lnTo>
                  <a:pt x="1571" y="206"/>
                </a:lnTo>
                <a:lnTo>
                  <a:pt x="1483" y="171"/>
                </a:lnTo>
                <a:lnTo>
                  <a:pt x="1462" y="159"/>
                </a:lnTo>
                <a:lnTo>
                  <a:pt x="1445" y="144"/>
                </a:lnTo>
                <a:lnTo>
                  <a:pt x="1433" y="125"/>
                </a:lnTo>
                <a:lnTo>
                  <a:pt x="1427" y="104"/>
                </a:lnTo>
                <a:lnTo>
                  <a:pt x="1425" y="81"/>
                </a:lnTo>
                <a:lnTo>
                  <a:pt x="1430" y="58"/>
                </a:lnTo>
                <a:lnTo>
                  <a:pt x="1440" y="36"/>
                </a:lnTo>
                <a:lnTo>
                  <a:pt x="1457" y="20"/>
                </a:lnTo>
                <a:lnTo>
                  <a:pt x="1476" y="7"/>
                </a:lnTo>
                <a:lnTo>
                  <a:pt x="1497" y="1"/>
                </a:lnTo>
                <a:lnTo>
                  <a:pt x="1520" y="0"/>
                </a:lnTo>
                <a:close/>
              </a:path>
            </a:pathLst>
          </a:custGeom>
          <a:solidFill>
            <a:srgbClr val="E1E2E7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ko-KR" altLang="en-US"/>
          </a:p>
        </p:txBody>
      </p:sp>
      <p:sp>
        <p:nvSpPr>
          <p:cNvPr id="127" name="Freeform 68">
            <a:extLst>
              <a:ext uri="{FF2B5EF4-FFF2-40B4-BE49-F238E27FC236}">
                <a16:creationId xmlns:a16="http://schemas.microsoft.com/office/drawing/2014/main" xmlns="" id="{CB08D88F-B0CB-47FE-82FA-BD343E34CA9C}"/>
              </a:ext>
            </a:extLst>
          </p:cNvPr>
          <p:cNvSpPr>
            <a:spLocks noEditPoints="1"/>
          </p:cNvSpPr>
          <p:nvPr/>
        </p:nvSpPr>
        <p:spPr bwMode="auto">
          <a:xfrm>
            <a:off x="7255271" y="4080350"/>
            <a:ext cx="568946" cy="514674"/>
          </a:xfrm>
          <a:custGeom>
            <a:avLst/>
            <a:gdLst/>
            <a:ahLst/>
            <a:cxnLst>
              <a:cxn ang="0">
                <a:pos x="1211" y="624"/>
              </a:cxn>
              <a:cxn ang="0">
                <a:pos x="1017" y="732"/>
              </a:cxn>
              <a:cxn ang="0">
                <a:pos x="875" y="911"/>
              </a:cxn>
              <a:cxn ang="0">
                <a:pos x="814" y="1132"/>
              </a:cxn>
              <a:cxn ang="0">
                <a:pos x="840" y="1352"/>
              </a:cxn>
              <a:cxn ang="0">
                <a:pos x="947" y="1545"/>
              </a:cxn>
              <a:cxn ang="0">
                <a:pos x="1127" y="1687"/>
              </a:cxn>
              <a:cxn ang="0">
                <a:pos x="1348" y="1748"/>
              </a:cxn>
              <a:cxn ang="0">
                <a:pos x="1568" y="1722"/>
              </a:cxn>
              <a:cxn ang="0">
                <a:pos x="1762" y="1615"/>
              </a:cxn>
              <a:cxn ang="0">
                <a:pos x="1904" y="1435"/>
              </a:cxn>
              <a:cxn ang="0">
                <a:pos x="1965" y="1215"/>
              </a:cxn>
              <a:cxn ang="0">
                <a:pos x="1938" y="995"/>
              </a:cxn>
              <a:cxn ang="0">
                <a:pos x="1831" y="802"/>
              </a:cxn>
              <a:cxn ang="0">
                <a:pos x="1651" y="659"/>
              </a:cxn>
              <a:cxn ang="0">
                <a:pos x="1431" y="598"/>
              </a:cxn>
              <a:cxn ang="0">
                <a:pos x="1498" y="372"/>
              </a:cxn>
              <a:cxn ang="0">
                <a:pos x="1756" y="454"/>
              </a:cxn>
              <a:cxn ang="0">
                <a:pos x="1977" y="619"/>
              </a:cxn>
              <a:cxn ang="0">
                <a:pos x="2125" y="840"/>
              </a:cxn>
              <a:cxn ang="0">
                <a:pos x="2194" y="1095"/>
              </a:cxn>
              <a:cxn ang="0">
                <a:pos x="2294" y="1168"/>
              </a:cxn>
              <a:cxn ang="0">
                <a:pos x="2396" y="1240"/>
              </a:cxn>
              <a:cxn ang="0">
                <a:pos x="2436" y="1351"/>
              </a:cxn>
              <a:cxn ang="0">
                <a:pos x="3164" y="1789"/>
              </a:cxn>
              <a:cxn ang="0">
                <a:pos x="3207" y="1865"/>
              </a:cxn>
              <a:cxn ang="0">
                <a:pos x="3065" y="2189"/>
              </a:cxn>
              <a:cxn ang="0">
                <a:pos x="2986" y="2249"/>
              </a:cxn>
              <a:cxn ang="0">
                <a:pos x="2194" y="1874"/>
              </a:cxn>
              <a:cxn ang="0">
                <a:pos x="2080" y="1944"/>
              </a:cxn>
              <a:cxn ang="0">
                <a:pos x="1945" y="1926"/>
              </a:cxn>
              <a:cxn ang="0">
                <a:pos x="1856" y="1833"/>
              </a:cxn>
              <a:cxn ang="0">
                <a:pos x="1617" y="1948"/>
              </a:cxn>
              <a:cxn ang="0">
                <a:pos x="1353" y="1981"/>
              </a:cxn>
              <a:cxn ang="0">
                <a:pos x="1087" y="1922"/>
              </a:cxn>
              <a:cxn ang="0">
                <a:pos x="853" y="1778"/>
              </a:cxn>
              <a:cxn ang="0">
                <a:pos x="687" y="1572"/>
              </a:cxn>
              <a:cxn ang="0">
                <a:pos x="597" y="1328"/>
              </a:cxn>
              <a:cxn ang="0">
                <a:pos x="588" y="1066"/>
              </a:cxn>
              <a:cxn ang="0">
                <a:pos x="669" y="807"/>
              </a:cxn>
              <a:cxn ang="0">
                <a:pos x="832" y="589"/>
              </a:cxn>
              <a:cxn ang="0">
                <a:pos x="1049" y="441"/>
              </a:cxn>
              <a:cxn ang="0">
                <a:pos x="1300" y="371"/>
              </a:cxn>
              <a:cxn ang="0">
                <a:pos x="2231" y="798"/>
              </a:cxn>
              <a:cxn ang="0">
                <a:pos x="2104" y="581"/>
              </a:cxn>
              <a:cxn ang="0">
                <a:pos x="1969" y="262"/>
              </a:cxn>
              <a:cxn ang="0">
                <a:pos x="1969" y="2059"/>
              </a:cxn>
              <a:cxn ang="0">
                <a:pos x="2013" y="2073"/>
              </a:cxn>
              <a:cxn ang="0">
                <a:pos x="2097" y="2072"/>
              </a:cxn>
              <a:cxn ang="0">
                <a:pos x="2184" y="2031"/>
              </a:cxn>
              <a:cxn ang="0">
                <a:pos x="2231" y="2902"/>
              </a:cxn>
            </a:cxnLst>
            <a:rect l="0" t="0" r="r" b="b"/>
            <a:pathLst>
              <a:path w="3208" h="2902">
                <a:moveTo>
                  <a:pt x="1374" y="596"/>
                </a:moveTo>
                <a:lnTo>
                  <a:pt x="1319" y="601"/>
                </a:lnTo>
                <a:lnTo>
                  <a:pt x="1265" y="610"/>
                </a:lnTo>
                <a:lnTo>
                  <a:pt x="1211" y="624"/>
                </a:lnTo>
                <a:lnTo>
                  <a:pt x="1160" y="645"/>
                </a:lnTo>
                <a:lnTo>
                  <a:pt x="1109" y="668"/>
                </a:lnTo>
                <a:lnTo>
                  <a:pt x="1063" y="698"/>
                </a:lnTo>
                <a:lnTo>
                  <a:pt x="1017" y="732"/>
                </a:lnTo>
                <a:lnTo>
                  <a:pt x="976" y="770"/>
                </a:lnTo>
                <a:lnTo>
                  <a:pt x="938" y="813"/>
                </a:lnTo>
                <a:lnTo>
                  <a:pt x="904" y="860"/>
                </a:lnTo>
                <a:lnTo>
                  <a:pt x="875" y="911"/>
                </a:lnTo>
                <a:lnTo>
                  <a:pt x="851" y="965"/>
                </a:lnTo>
                <a:lnTo>
                  <a:pt x="833" y="1020"/>
                </a:lnTo>
                <a:lnTo>
                  <a:pt x="821" y="1076"/>
                </a:lnTo>
                <a:lnTo>
                  <a:pt x="814" y="1132"/>
                </a:lnTo>
                <a:lnTo>
                  <a:pt x="812" y="1188"/>
                </a:lnTo>
                <a:lnTo>
                  <a:pt x="816" y="1243"/>
                </a:lnTo>
                <a:lnTo>
                  <a:pt x="825" y="1298"/>
                </a:lnTo>
                <a:lnTo>
                  <a:pt x="840" y="1352"/>
                </a:lnTo>
                <a:lnTo>
                  <a:pt x="860" y="1403"/>
                </a:lnTo>
                <a:lnTo>
                  <a:pt x="884" y="1454"/>
                </a:lnTo>
                <a:lnTo>
                  <a:pt x="913" y="1500"/>
                </a:lnTo>
                <a:lnTo>
                  <a:pt x="947" y="1545"/>
                </a:lnTo>
                <a:lnTo>
                  <a:pt x="986" y="1587"/>
                </a:lnTo>
                <a:lnTo>
                  <a:pt x="1029" y="1624"/>
                </a:lnTo>
                <a:lnTo>
                  <a:pt x="1076" y="1658"/>
                </a:lnTo>
                <a:lnTo>
                  <a:pt x="1127" y="1687"/>
                </a:lnTo>
                <a:lnTo>
                  <a:pt x="1181" y="1711"/>
                </a:lnTo>
                <a:lnTo>
                  <a:pt x="1237" y="1729"/>
                </a:lnTo>
                <a:lnTo>
                  <a:pt x="1292" y="1742"/>
                </a:lnTo>
                <a:lnTo>
                  <a:pt x="1348" y="1748"/>
                </a:lnTo>
                <a:lnTo>
                  <a:pt x="1404" y="1751"/>
                </a:lnTo>
                <a:lnTo>
                  <a:pt x="1460" y="1746"/>
                </a:lnTo>
                <a:lnTo>
                  <a:pt x="1515" y="1737"/>
                </a:lnTo>
                <a:lnTo>
                  <a:pt x="1568" y="1722"/>
                </a:lnTo>
                <a:lnTo>
                  <a:pt x="1620" y="1702"/>
                </a:lnTo>
                <a:lnTo>
                  <a:pt x="1670" y="1678"/>
                </a:lnTo>
                <a:lnTo>
                  <a:pt x="1717" y="1649"/>
                </a:lnTo>
                <a:lnTo>
                  <a:pt x="1762" y="1615"/>
                </a:lnTo>
                <a:lnTo>
                  <a:pt x="1804" y="1577"/>
                </a:lnTo>
                <a:lnTo>
                  <a:pt x="1841" y="1534"/>
                </a:lnTo>
                <a:lnTo>
                  <a:pt x="1875" y="1486"/>
                </a:lnTo>
                <a:lnTo>
                  <a:pt x="1904" y="1435"/>
                </a:lnTo>
                <a:lnTo>
                  <a:pt x="1928" y="1381"/>
                </a:lnTo>
                <a:lnTo>
                  <a:pt x="1946" y="1327"/>
                </a:lnTo>
                <a:lnTo>
                  <a:pt x="1959" y="1270"/>
                </a:lnTo>
                <a:lnTo>
                  <a:pt x="1965" y="1215"/>
                </a:lnTo>
                <a:lnTo>
                  <a:pt x="1967" y="1159"/>
                </a:lnTo>
                <a:lnTo>
                  <a:pt x="1963" y="1103"/>
                </a:lnTo>
                <a:lnTo>
                  <a:pt x="1953" y="1049"/>
                </a:lnTo>
                <a:lnTo>
                  <a:pt x="1938" y="995"/>
                </a:lnTo>
                <a:lnTo>
                  <a:pt x="1919" y="944"/>
                </a:lnTo>
                <a:lnTo>
                  <a:pt x="1894" y="893"/>
                </a:lnTo>
                <a:lnTo>
                  <a:pt x="1865" y="847"/>
                </a:lnTo>
                <a:lnTo>
                  <a:pt x="1831" y="802"/>
                </a:lnTo>
                <a:lnTo>
                  <a:pt x="1793" y="760"/>
                </a:lnTo>
                <a:lnTo>
                  <a:pt x="1750" y="723"/>
                </a:lnTo>
                <a:lnTo>
                  <a:pt x="1702" y="689"/>
                </a:lnTo>
                <a:lnTo>
                  <a:pt x="1651" y="659"/>
                </a:lnTo>
                <a:lnTo>
                  <a:pt x="1597" y="636"/>
                </a:lnTo>
                <a:lnTo>
                  <a:pt x="1543" y="617"/>
                </a:lnTo>
                <a:lnTo>
                  <a:pt x="1486" y="605"/>
                </a:lnTo>
                <a:lnTo>
                  <a:pt x="1431" y="598"/>
                </a:lnTo>
                <a:lnTo>
                  <a:pt x="1374" y="596"/>
                </a:lnTo>
                <a:close/>
                <a:moveTo>
                  <a:pt x="1365" y="366"/>
                </a:moveTo>
                <a:lnTo>
                  <a:pt x="1431" y="367"/>
                </a:lnTo>
                <a:lnTo>
                  <a:pt x="1498" y="372"/>
                </a:lnTo>
                <a:lnTo>
                  <a:pt x="1563" y="385"/>
                </a:lnTo>
                <a:lnTo>
                  <a:pt x="1629" y="402"/>
                </a:lnTo>
                <a:lnTo>
                  <a:pt x="1693" y="424"/>
                </a:lnTo>
                <a:lnTo>
                  <a:pt x="1756" y="454"/>
                </a:lnTo>
                <a:lnTo>
                  <a:pt x="1817" y="489"/>
                </a:lnTo>
                <a:lnTo>
                  <a:pt x="1875" y="527"/>
                </a:lnTo>
                <a:lnTo>
                  <a:pt x="1928" y="571"/>
                </a:lnTo>
                <a:lnTo>
                  <a:pt x="1977" y="619"/>
                </a:lnTo>
                <a:lnTo>
                  <a:pt x="2021" y="669"/>
                </a:lnTo>
                <a:lnTo>
                  <a:pt x="2060" y="724"/>
                </a:lnTo>
                <a:lnTo>
                  <a:pt x="2095" y="780"/>
                </a:lnTo>
                <a:lnTo>
                  <a:pt x="2125" y="840"/>
                </a:lnTo>
                <a:lnTo>
                  <a:pt x="2150" y="901"/>
                </a:lnTo>
                <a:lnTo>
                  <a:pt x="2170" y="964"/>
                </a:lnTo>
                <a:lnTo>
                  <a:pt x="2184" y="1030"/>
                </a:lnTo>
                <a:lnTo>
                  <a:pt x="2194" y="1095"/>
                </a:lnTo>
                <a:lnTo>
                  <a:pt x="2197" y="1162"/>
                </a:lnTo>
                <a:lnTo>
                  <a:pt x="2230" y="1159"/>
                </a:lnTo>
                <a:lnTo>
                  <a:pt x="2262" y="1161"/>
                </a:lnTo>
                <a:lnTo>
                  <a:pt x="2294" y="1168"/>
                </a:lnTo>
                <a:lnTo>
                  <a:pt x="2326" y="1181"/>
                </a:lnTo>
                <a:lnTo>
                  <a:pt x="2353" y="1197"/>
                </a:lnTo>
                <a:lnTo>
                  <a:pt x="2377" y="1217"/>
                </a:lnTo>
                <a:lnTo>
                  <a:pt x="2396" y="1240"/>
                </a:lnTo>
                <a:lnTo>
                  <a:pt x="2412" y="1265"/>
                </a:lnTo>
                <a:lnTo>
                  <a:pt x="2424" y="1293"/>
                </a:lnTo>
                <a:lnTo>
                  <a:pt x="2432" y="1321"/>
                </a:lnTo>
                <a:lnTo>
                  <a:pt x="2436" y="1351"/>
                </a:lnTo>
                <a:lnTo>
                  <a:pt x="2434" y="1381"/>
                </a:lnTo>
                <a:lnTo>
                  <a:pt x="2429" y="1412"/>
                </a:lnTo>
                <a:lnTo>
                  <a:pt x="3145" y="1777"/>
                </a:lnTo>
                <a:lnTo>
                  <a:pt x="3164" y="1789"/>
                </a:lnTo>
                <a:lnTo>
                  <a:pt x="3181" y="1805"/>
                </a:lnTo>
                <a:lnTo>
                  <a:pt x="3194" y="1823"/>
                </a:lnTo>
                <a:lnTo>
                  <a:pt x="3203" y="1843"/>
                </a:lnTo>
                <a:lnTo>
                  <a:pt x="3207" y="1865"/>
                </a:lnTo>
                <a:lnTo>
                  <a:pt x="3208" y="1887"/>
                </a:lnTo>
                <a:lnTo>
                  <a:pt x="3204" y="1910"/>
                </a:lnTo>
                <a:lnTo>
                  <a:pt x="3196" y="1931"/>
                </a:lnTo>
                <a:lnTo>
                  <a:pt x="3065" y="2189"/>
                </a:lnTo>
                <a:lnTo>
                  <a:pt x="3050" y="2212"/>
                </a:lnTo>
                <a:lnTo>
                  <a:pt x="3031" y="2229"/>
                </a:lnTo>
                <a:lnTo>
                  <a:pt x="3010" y="2241"/>
                </a:lnTo>
                <a:lnTo>
                  <a:pt x="2986" y="2249"/>
                </a:lnTo>
                <a:lnTo>
                  <a:pt x="2960" y="2251"/>
                </a:lnTo>
                <a:lnTo>
                  <a:pt x="2934" y="2248"/>
                </a:lnTo>
                <a:lnTo>
                  <a:pt x="2909" y="2239"/>
                </a:lnTo>
                <a:lnTo>
                  <a:pt x="2194" y="1874"/>
                </a:lnTo>
                <a:lnTo>
                  <a:pt x="2170" y="1899"/>
                </a:lnTo>
                <a:lnTo>
                  <a:pt x="2143" y="1919"/>
                </a:lnTo>
                <a:lnTo>
                  <a:pt x="2112" y="1934"/>
                </a:lnTo>
                <a:lnTo>
                  <a:pt x="2080" y="1944"/>
                </a:lnTo>
                <a:lnTo>
                  <a:pt x="2047" y="1947"/>
                </a:lnTo>
                <a:lnTo>
                  <a:pt x="2013" y="1946"/>
                </a:lnTo>
                <a:lnTo>
                  <a:pt x="1978" y="1939"/>
                </a:lnTo>
                <a:lnTo>
                  <a:pt x="1945" y="1926"/>
                </a:lnTo>
                <a:lnTo>
                  <a:pt x="1917" y="1909"/>
                </a:lnTo>
                <a:lnTo>
                  <a:pt x="1892" y="1886"/>
                </a:lnTo>
                <a:lnTo>
                  <a:pt x="1872" y="1861"/>
                </a:lnTo>
                <a:lnTo>
                  <a:pt x="1856" y="1833"/>
                </a:lnTo>
                <a:lnTo>
                  <a:pt x="1799" y="1869"/>
                </a:lnTo>
                <a:lnTo>
                  <a:pt x="1741" y="1901"/>
                </a:lnTo>
                <a:lnTo>
                  <a:pt x="1680" y="1927"/>
                </a:lnTo>
                <a:lnTo>
                  <a:pt x="1617" y="1948"/>
                </a:lnTo>
                <a:lnTo>
                  <a:pt x="1553" y="1964"/>
                </a:lnTo>
                <a:lnTo>
                  <a:pt x="1487" y="1975"/>
                </a:lnTo>
                <a:lnTo>
                  <a:pt x="1421" y="1981"/>
                </a:lnTo>
                <a:lnTo>
                  <a:pt x="1353" y="1981"/>
                </a:lnTo>
                <a:lnTo>
                  <a:pt x="1286" y="1974"/>
                </a:lnTo>
                <a:lnTo>
                  <a:pt x="1220" y="1963"/>
                </a:lnTo>
                <a:lnTo>
                  <a:pt x="1153" y="1946"/>
                </a:lnTo>
                <a:lnTo>
                  <a:pt x="1087" y="1922"/>
                </a:lnTo>
                <a:lnTo>
                  <a:pt x="1023" y="1893"/>
                </a:lnTo>
                <a:lnTo>
                  <a:pt x="962" y="1859"/>
                </a:lnTo>
                <a:lnTo>
                  <a:pt x="905" y="1820"/>
                </a:lnTo>
                <a:lnTo>
                  <a:pt x="853" y="1778"/>
                </a:lnTo>
                <a:lnTo>
                  <a:pt x="805" y="1731"/>
                </a:lnTo>
                <a:lnTo>
                  <a:pt x="761" y="1681"/>
                </a:lnTo>
                <a:lnTo>
                  <a:pt x="721" y="1628"/>
                </a:lnTo>
                <a:lnTo>
                  <a:pt x="687" y="1572"/>
                </a:lnTo>
                <a:lnTo>
                  <a:pt x="657" y="1515"/>
                </a:lnTo>
                <a:lnTo>
                  <a:pt x="632" y="1454"/>
                </a:lnTo>
                <a:lnTo>
                  <a:pt x="612" y="1391"/>
                </a:lnTo>
                <a:lnTo>
                  <a:pt x="597" y="1328"/>
                </a:lnTo>
                <a:lnTo>
                  <a:pt x="587" y="1264"/>
                </a:lnTo>
                <a:lnTo>
                  <a:pt x="581" y="1198"/>
                </a:lnTo>
                <a:lnTo>
                  <a:pt x="582" y="1133"/>
                </a:lnTo>
                <a:lnTo>
                  <a:pt x="588" y="1066"/>
                </a:lnTo>
                <a:lnTo>
                  <a:pt x="600" y="1000"/>
                </a:lnTo>
                <a:lnTo>
                  <a:pt x="617" y="935"/>
                </a:lnTo>
                <a:lnTo>
                  <a:pt x="640" y="871"/>
                </a:lnTo>
                <a:lnTo>
                  <a:pt x="669" y="807"/>
                </a:lnTo>
                <a:lnTo>
                  <a:pt x="703" y="746"/>
                </a:lnTo>
                <a:lnTo>
                  <a:pt x="743" y="690"/>
                </a:lnTo>
                <a:lnTo>
                  <a:pt x="785" y="638"/>
                </a:lnTo>
                <a:lnTo>
                  <a:pt x="832" y="589"/>
                </a:lnTo>
                <a:lnTo>
                  <a:pt x="882" y="545"/>
                </a:lnTo>
                <a:lnTo>
                  <a:pt x="935" y="506"/>
                </a:lnTo>
                <a:lnTo>
                  <a:pt x="990" y="472"/>
                </a:lnTo>
                <a:lnTo>
                  <a:pt x="1049" y="441"/>
                </a:lnTo>
                <a:lnTo>
                  <a:pt x="1109" y="416"/>
                </a:lnTo>
                <a:lnTo>
                  <a:pt x="1171" y="396"/>
                </a:lnTo>
                <a:lnTo>
                  <a:pt x="1234" y="381"/>
                </a:lnTo>
                <a:lnTo>
                  <a:pt x="1300" y="371"/>
                </a:lnTo>
                <a:lnTo>
                  <a:pt x="1365" y="366"/>
                </a:lnTo>
                <a:close/>
                <a:moveTo>
                  <a:pt x="0" y="0"/>
                </a:moveTo>
                <a:lnTo>
                  <a:pt x="2231" y="0"/>
                </a:lnTo>
                <a:lnTo>
                  <a:pt x="2231" y="798"/>
                </a:lnTo>
                <a:lnTo>
                  <a:pt x="2205" y="741"/>
                </a:lnTo>
                <a:lnTo>
                  <a:pt x="2176" y="685"/>
                </a:lnTo>
                <a:lnTo>
                  <a:pt x="2142" y="632"/>
                </a:lnTo>
                <a:lnTo>
                  <a:pt x="2104" y="581"/>
                </a:lnTo>
                <a:lnTo>
                  <a:pt x="2063" y="533"/>
                </a:lnTo>
                <a:lnTo>
                  <a:pt x="2017" y="488"/>
                </a:lnTo>
                <a:lnTo>
                  <a:pt x="1969" y="446"/>
                </a:lnTo>
                <a:lnTo>
                  <a:pt x="1969" y="262"/>
                </a:lnTo>
                <a:lnTo>
                  <a:pt x="262" y="262"/>
                </a:lnTo>
                <a:lnTo>
                  <a:pt x="262" y="2641"/>
                </a:lnTo>
                <a:lnTo>
                  <a:pt x="1969" y="2641"/>
                </a:lnTo>
                <a:lnTo>
                  <a:pt x="1969" y="2059"/>
                </a:lnTo>
                <a:lnTo>
                  <a:pt x="1974" y="2062"/>
                </a:lnTo>
                <a:lnTo>
                  <a:pt x="1984" y="2066"/>
                </a:lnTo>
                <a:lnTo>
                  <a:pt x="1997" y="2069"/>
                </a:lnTo>
                <a:lnTo>
                  <a:pt x="2013" y="2073"/>
                </a:lnTo>
                <a:lnTo>
                  <a:pt x="2031" y="2075"/>
                </a:lnTo>
                <a:lnTo>
                  <a:pt x="2051" y="2076"/>
                </a:lnTo>
                <a:lnTo>
                  <a:pt x="2074" y="2075"/>
                </a:lnTo>
                <a:lnTo>
                  <a:pt x="2097" y="2072"/>
                </a:lnTo>
                <a:lnTo>
                  <a:pt x="2119" y="2066"/>
                </a:lnTo>
                <a:lnTo>
                  <a:pt x="2142" y="2058"/>
                </a:lnTo>
                <a:lnTo>
                  <a:pt x="2163" y="2047"/>
                </a:lnTo>
                <a:lnTo>
                  <a:pt x="2184" y="2031"/>
                </a:lnTo>
                <a:lnTo>
                  <a:pt x="2202" y="2012"/>
                </a:lnTo>
                <a:lnTo>
                  <a:pt x="2219" y="1988"/>
                </a:lnTo>
                <a:lnTo>
                  <a:pt x="2231" y="1960"/>
                </a:lnTo>
                <a:lnTo>
                  <a:pt x="2231" y="2902"/>
                </a:lnTo>
                <a:lnTo>
                  <a:pt x="0" y="2902"/>
                </a:lnTo>
                <a:lnTo>
                  <a:pt x="0" y="0"/>
                </a:lnTo>
                <a:close/>
              </a:path>
            </a:pathLst>
          </a:custGeom>
          <a:solidFill>
            <a:srgbClr val="E1E2E7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2771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직사각형 236">
            <a:extLst>
              <a:ext uri="{FF2B5EF4-FFF2-40B4-BE49-F238E27FC236}">
                <a16:creationId xmlns:a16="http://schemas.microsoft.com/office/drawing/2014/main" xmlns="" id="{141DEFF3-F124-4ECB-A699-8180949C7551}"/>
              </a:ext>
            </a:extLst>
          </p:cNvPr>
          <p:cNvSpPr/>
          <p:nvPr/>
        </p:nvSpPr>
        <p:spPr>
          <a:xfrm>
            <a:off x="4255" y="3082744"/>
            <a:ext cx="12216306" cy="380076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xmlns="" id="{E6A0FF94-0744-46D3-B0BD-F436840BF7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5954" y="444116"/>
            <a:ext cx="4626588" cy="480131"/>
          </a:xfrm>
        </p:spPr>
        <p:txBody>
          <a:bodyPr/>
          <a:lstStyle/>
          <a:p>
            <a:r>
              <a:rPr lang="ko-KR" altLang="en-US" dirty="0" err="1"/>
              <a:t>감염병</a:t>
            </a:r>
            <a:r>
              <a:rPr lang="ko-KR" altLang="en-US" dirty="0"/>
              <a:t> 대응을 위한 </a:t>
            </a:r>
            <a:r>
              <a:rPr lang="en-US" altLang="ko-KR" dirty="0"/>
              <a:t>BCP</a:t>
            </a:r>
            <a:r>
              <a:rPr lang="ko-KR" altLang="en-US" dirty="0"/>
              <a:t> 수립 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xmlns="" id="{CF6E34D7-8F36-476F-B965-1A3C6C0289C7}"/>
              </a:ext>
            </a:extLst>
          </p:cNvPr>
          <p:cNvSpPr txBox="1"/>
          <p:nvPr/>
        </p:nvSpPr>
        <p:spPr>
          <a:xfrm>
            <a:off x="170973" y="274031"/>
            <a:ext cx="78739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4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bg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0</a:t>
            </a:r>
            <a:r>
              <a:rPr lang="en-US" altLang="ko-KR" sz="4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7</a:t>
            </a:r>
            <a:endParaRPr lang="ko-KR" altLang="en-US" sz="4400" b="1" spc="-200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rgbClr val="000B75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104" name="그림 103">
            <a:extLst>
              <a:ext uri="{FF2B5EF4-FFF2-40B4-BE49-F238E27FC236}">
                <a16:creationId xmlns:a16="http://schemas.microsoft.com/office/drawing/2014/main" xmlns="" id="{007B6716-10D3-4B8B-95AC-4046DDB7389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6248"/>
          <a:stretch/>
        </p:blipFill>
        <p:spPr>
          <a:xfrm flipH="1">
            <a:off x="9783633" y="-1"/>
            <a:ext cx="2408367" cy="3041081"/>
          </a:xfrm>
          <a:prstGeom prst="rect">
            <a:avLst/>
          </a:prstGeom>
          <a:effectLst>
            <a:outerShdw dist="38100" dir="5400000" algn="t" rotWithShape="0">
              <a:prstClr val="black">
                <a:alpha val="14000"/>
              </a:prstClr>
            </a:outerShdw>
          </a:effectLst>
        </p:spPr>
      </p:pic>
      <p:grpSp>
        <p:nvGrpSpPr>
          <p:cNvPr id="180" name="Group 32">
            <a:extLst>
              <a:ext uri="{FF2B5EF4-FFF2-40B4-BE49-F238E27FC236}">
                <a16:creationId xmlns="" xmlns:a16="http://schemas.microsoft.com/office/drawing/2014/main" id="{6842CCED-D77A-4BA0-9717-8AF50D2346FB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1503038" y="4691822"/>
            <a:ext cx="5636021" cy="2208374"/>
            <a:chOff x="4722" y="855"/>
            <a:chExt cx="5260" cy="2094"/>
          </a:xfrm>
        </p:grpSpPr>
        <p:sp>
          <p:nvSpPr>
            <p:cNvPr id="181" name="Freeform 33">
              <a:extLst>
                <a:ext uri="{FF2B5EF4-FFF2-40B4-BE49-F238E27FC236}">
                  <a16:creationId xmlns="" xmlns:a16="http://schemas.microsoft.com/office/drawing/2014/main" id="{CFAAC145-F48D-4C27-A87B-3E25144EA94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426" y="855"/>
              <a:ext cx="556" cy="581"/>
            </a:xfrm>
            <a:custGeom>
              <a:avLst/>
              <a:gdLst>
                <a:gd name="T0" fmla="*/ 694 w 1342"/>
                <a:gd name="T1" fmla="*/ 81 h 1393"/>
                <a:gd name="T2" fmla="*/ 1295 w 1342"/>
                <a:gd name="T3" fmla="*/ 81 h 1393"/>
                <a:gd name="T4" fmla="*/ 818 w 1342"/>
                <a:gd name="T5" fmla="*/ 959 h 1393"/>
                <a:gd name="T6" fmla="*/ 785 w 1342"/>
                <a:gd name="T7" fmla="*/ 635 h 1393"/>
                <a:gd name="T8" fmla="*/ 785 w 1342"/>
                <a:gd name="T9" fmla="*/ 1146 h 1393"/>
                <a:gd name="T10" fmla="*/ 738 w 1342"/>
                <a:gd name="T11" fmla="*/ 1171 h 1393"/>
                <a:gd name="T12" fmla="*/ 610 w 1342"/>
                <a:gd name="T13" fmla="*/ 1069 h 1393"/>
                <a:gd name="T14" fmla="*/ 685 w 1342"/>
                <a:gd name="T15" fmla="*/ 969 h 1393"/>
                <a:gd name="T16" fmla="*/ 762 w 1342"/>
                <a:gd name="T17" fmla="*/ 976 h 1393"/>
                <a:gd name="T18" fmla="*/ 819 w 1342"/>
                <a:gd name="T19" fmla="*/ 1069 h 1393"/>
                <a:gd name="T20" fmla="*/ 80 w 1342"/>
                <a:gd name="T21" fmla="*/ 992 h 1393"/>
                <a:gd name="T22" fmla="*/ 127 w 1342"/>
                <a:gd name="T23" fmla="*/ 967 h 1393"/>
                <a:gd name="T24" fmla="*/ 227 w 1342"/>
                <a:gd name="T25" fmla="*/ 998 h 1393"/>
                <a:gd name="T26" fmla="*/ 251 w 1342"/>
                <a:gd name="T27" fmla="*/ 1096 h 1393"/>
                <a:gd name="T28" fmla="*/ 104 w 1342"/>
                <a:gd name="T29" fmla="*/ 1162 h 1393"/>
                <a:gd name="T30" fmla="*/ 46 w 1342"/>
                <a:gd name="T31" fmla="*/ 1069 h 1393"/>
                <a:gd name="T32" fmla="*/ 127 w 1342"/>
                <a:gd name="T33" fmla="*/ 1218 h 1393"/>
                <a:gd name="T34" fmla="*/ 299 w 1342"/>
                <a:gd name="T35" fmla="*/ 1096 h 1393"/>
                <a:gd name="T36" fmla="*/ 738 w 1342"/>
                <a:gd name="T37" fmla="*/ 1218 h 1393"/>
                <a:gd name="T38" fmla="*/ 127 w 1342"/>
                <a:gd name="T39" fmla="*/ 1218 h 1393"/>
                <a:gd name="T40" fmla="*/ 496 w 1342"/>
                <a:gd name="T41" fmla="*/ 736 h 1393"/>
                <a:gd name="T42" fmla="*/ 300 w 1342"/>
                <a:gd name="T43" fmla="*/ 1049 h 1393"/>
                <a:gd name="T44" fmla="*/ 431 w 1342"/>
                <a:gd name="T45" fmla="*/ 750 h 1393"/>
                <a:gd name="T46" fmla="*/ 327 w 1342"/>
                <a:gd name="T47" fmla="*/ 599 h 1393"/>
                <a:gd name="T48" fmla="*/ 510 w 1342"/>
                <a:gd name="T49" fmla="*/ 667 h 1393"/>
                <a:gd name="T50" fmla="*/ 400 w 1342"/>
                <a:gd name="T51" fmla="*/ 699 h 1393"/>
                <a:gd name="T52" fmla="*/ 729 w 1342"/>
                <a:gd name="T53" fmla="*/ 635 h 1393"/>
                <a:gd name="T54" fmla="*/ 715 w 1342"/>
                <a:gd name="T55" fmla="*/ 918 h 1393"/>
                <a:gd name="T56" fmla="*/ 582 w 1342"/>
                <a:gd name="T57" fmla="*/ 599 h 1393"/>
                <a:gd name="T58" fmla="*/ 336 w 1342"/>
                <a:gd name="T59" fmla="*/ 717 h 1393"/>
                <a:gd name="T60" fmla="*/ 127 w 1342"/>
                <a:gd name="T61" fmla="*/ 920 h 1393"/>
                <a:gd name="T62" fmla="*/ 648 w 1342"/>
                <a:gd name="T63" fmla="*/ 553 h 1393"/>
                <a:gd name="T64" fmla="*/ 47 w 1342"/>
                <a:gd name="T65" fmla="*/ 392 h 1393"/>
                <a:gd name="T66" fmla="*/ 648 w 1342"/>
                <a:gd name="T67" fmla="*/ 384 h 1393"/>
                <a:gd name="T68" fmla="*/ 80 w 1342"/>
                <a:gd name="T69" fmla="*/ 935 h 1393"/>
                <a:gd name="T70" fmla="*/ 818 w 1342"/>
                <a:gd name="T71" fmla="*/ 1277 h 1393"/>
                <a:gd name="T72" fmla="*/ 116 w 1342"/>
                <a:gd name="T73" fmla="*/ 1346 h 1393"/>
                <a:gd name="T74" fmla="*/ 80 w 1342"/>
                <a:gd name="T75" fmla="*/ 1203 h 1393"/>
                <a:gd name="T76" fmla="*/ 762 w 1342"/>
                <a:gd name="T77" fmla="*/ 1285 h 1393"/>
                <a:gd name="T78" fmla="*/ 818 w 1342"/>
                <a:gd name="T79" fmla="*/ 1179 h 1393"/>
                <a:gd name="T80" fmla="*/ 1295 w 1342"/>
                <a:gd name="T81" fmla="*/ 553 h 1393"/>
                <a:gd name="T82" fmla="*/ 842 w 1342"/>
                <a:gd name="T83" fmla="*/ 588 h 1393"/>
                <a:gd name="T84" fmla="*/ 762 w 1342"/>
                <a:gd name="T85" fmla="*/ 588 h 1393"/>
                <a:gd name="T86" fmla="*/ 694 w 1342"/>
                <a:gd name="T87" fmla="*/ 553 h 1393"/>
                <a:gd name="T88" fmla="*/ 694 w 1342"/>
                <a:gd name="T89" fmla="*/ 384 h 1393"/>
                <a:gd name="T90" fmla="*/ 694 w 1342"/>
                <a:gd name="T91" fmla="*/ 276 h 1393"/>
                <a:gd name="T92" fmla="*/ 1295 w 1342"/>
                <a:gd name="T93" fmla="*/ 553 h 1393"/>
                <a:gd name="T94" fmla="*/ 729 w 1342"/>
                <a:gd name="T95" fmla="*/ 0 h 1393"/>
                <a:gd name="T96" fmla="*/ 648 w 1342"/>
                <a:gd name="T97" fmla="*/ 151 h 1393"/>
                <a:gd name="T98" fmla="*/ 1 w 1342"/>
                <a:gd name="T99" fmla="*/ 392 h 1393"/>
                <a:gd name="T100" fmla="*/ 1 w 1342"/>
                <a:gd name="T101" fmla="*/ 1086 h 1393"/>
                <a:gd name="T102" fmla="*/ 749 w 1342"/>
                <a:gd name="T103" fmla="*/ 1393 h 1393"/>
                <a:gd name="T104" fmla="*/ 866 w 1342"/>
                <a:gd name="T105" fmla="*/ 1069 h 1393"/>
                <a:gd name="T106" fmla="*/ 1260 w 1342"/>
                <a:gd name="T107" fmla="*/ 635 h 1393"/>
                <a:gd name="T108" fmla="*/ 1342 w 1342"/>
                <a:gd name="T109" fmla="*/ 104 h 1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342" h="1393">
                  <a:moveTo>
                    <a:pt x="694" y="104"/>
                  </a:moveTo>
                  <a:lnTo>
                    <a:pt x="694" y="104"/>
                  </a:lnTo>
                  <a:lnTo>
                    <a:pt x="694" y="81"/>
                  </a:lnTo>
                  <a:cubicBezTo>
                    <a:pt x="694" y="61"/>
                    <a:pt x="710" y="46"/>
                    <a:pt x="729" y="46"/>
                  </a:cubicBezTo>
                  <a:lnTo>
                    <a:pt x="1260" y="46"/>
                  </a:lnTo>
                  <a:cubicBezTo>
                    <a:pt x="1279" y="46"/>
                    <a:pt x="1295" y="61"/>
                    <a:pt x="1295" y="81"/>
                  </a:cubicBezTo>
                  <a:lnTo>
                    <a:pt x="1295" y="104"/>
                  </a:lnTo>
                  <a:lnTo>
                    <a:pt x="694" y="104"/>
                  </a:lnTo>
                  <a:close/>
                  <a:moveTo>
                    <a:pt x="818" y="959"/>
                  </a:moveTo>
                  <a:lnTo>
                    <a:pt x="818" y="959"/>
                  </a:lnTo>
                  <a:cubicBezTo>
                    <a:pt x="808" y="950"/>
                    <a:pt x="797" y="942"/>
                    <a:pt x="785" y="935"/>
                  </a:cubicBezTo>
                  <a:lnTo>
                    <a:pt x="785" y="635"/>
                  </a:lnTo>
                  <a:lnTo>
                    <a:pt x="818" y="635"/>
                  </a:lnTo>
                  <a:lnTo>
                    <a:pt x="818" y="959"/>
                  </a:lnTo>
                  <a:close/>
                  <a:moveTo>
                    <a:pt x="785" y="1146"/>
                  </a:moveTo>
                  <a:lnTo>
                    <a:pt x="785" y="1146"/>
                  </a:lnTo>
                  <a:cubicBezTo>
                    <a:pt x="778" y="1153"/>
                    <a:pt x="770" y="1158"/>
                    <a:pt x="762" y="1162"/>
                  </a:cubicBezTo>
                  <a:cubicBezTo>
                    <a:pt x="754" y="1166"/>
                    <a:pt x="747" y="1169"/>
                    <a:pt x="738" y="1171"/>
                  </a:cubicBezTo>
                  <a:cubicBezTo>
                    <a:pt x="731" y="1173"/>
                    <a:pt x="723" y="1174"/>
                    <a:pt x="715" y="1174"/>
                  </a:cubicBezTo>
                  <a:cubicBezTo>
                    <a:pt x="667" y="1174"/>
                    <a:pt x="626" y="1141"/>
                    <a:pt x="614" y="1096"/>
                  </a:cubicBezTo>
                  <a:cubicBezTo>
                    <a:pt x="612" y="1087"/>
                    <a:pt x="610" y="1078"/>
                    <a:pt x="610" y="1069"/>
                  </a:cubicBezTo>
                  <a:cubicBezTo>
                    <a:pt x="610" y="1062"/>
                    <a:pt x="611" y="1056"/>
                    <a:pt x="612" y="1049"/>
                  </a:cubicBezTo>
                  <a:cubicBezTo>
                    <a:pt x="617" y="1027"/>
                    <a:pt x="628" y="1007"/>
                    <a:pt x="644" y="992"/>
                  </a:cubicBezTo>
                  <a:cubicBezTo>
                    <a:pt x="656" y="982"/>
                    <a:pt x="669" y="974"/>
                    <a:pt x="685" y="969"/>
                  </a:cubicBezTo>
                  <a:cubicBezTo>
                    <a:pt x="694" y="966"/>
                    <a:pt x="704" y="965"/>
                    <a:pt x="715" y="965"/>
                  </a:cubicBezTo>
                  <a:cubicBezTo>
                    <a:pt x="723" y="965"/>
                    <a:pt x="731" y="966"/>
                    <a:pt x="738" y="967"/>
                  </a:cubicBezTo>
                  <a:cubicBezTo>
                    <a:pt x="747" y="969"/>
                    <a:pt x="754" y="972"/>
                    <a:pt x="762" y="976"/>
                  </a:cubicBezTo>
                  <a:cubicBezTo>
                    <a:pt x="770" y="980"/>
                    <a:pt x="778" y="986"/>
                    <a:pt x="785" y="992"/>
                  </a:cubicBezTo>
                  <a:cubicBezTo>
                    <a:pt x="803" y="1008"/>
                    <a:pt x="815" y="1030"/>
                    <a:pt x="818" y="1055"/>
                  </a:cubicBezTo>
                  <a:cubicBezTo>
                    <a:pt x="819" y="1060"/>
                    <a:pt x="819" y="1064"/>
                    <a:pt x="819" y="1069"/>
                  </a:cubicBezTo>
                  <a:cubicBezTo>
                    <a:pt x="819" y="1074"/>
                    <a:pt x="819" y="1078"/>
                    <a:pt x="818" y="1083"/>
                  </a:cubicBezTo>
                  <a:cubicBezTo>
                    <a:pt x="815" y="1108"/>
                    <a:pt x="803" y="1130"/>
                    <a:pt x="785" y="1146"/>
                  </a:cubicBezTo>
                  <a:close/>
                  <a:moveTo>
                    <a:pt x="80" y="992"/>
                  </a:moveTo>
                  <a:lnTo>
                    <a:pt x="80" y="992"/>
                  </a:lnTo>
                  <a:cubicBezTo>
                    <a:pt x="87" y="986"/>
                    <a:pt x="95" y="980"/>
                    <a:pt x="104" y="976"/>
                  </a:cubicBezTo>
                  <a:cubicBezTo>
                    <a:pt x="111" y="972"/>
                    <a:pt x="119" y="969"/>
                    <a:pt x="127" y="967"/>
                  </a:cubicBezTo>
                  <a:cubicBezTo>
                    <a:pt x="135" y="966"/>
                    <a:pt x="143" y="965"/>
                    <a:pt x="151" y="965"/>
                  </a:cubicBezTo>
                  <a:cubicBezTo>
                    <a:pt x="164" y="965"/>
                    <a:pt x="177" y="967"/>
                    <a:pt x="189" y="972"/>
                  </a:cubicBezTo>
                  <a:cubicBezTo>
                    <a:pt x="204" y="978"/>
                    <a:pt x="217" y="987"/>
                    <a:pt x="227" y="998"/>
                  </a:cubicBezTo>
                  <a:cubicBezTo>
                    <a:pt x="240" y="1012"/>
                    <a:pt x="249" y="1030"/>
                    <a:pt x="253" y="1049"/>
                  </a:cubicBezTo>
                  <a:cubicBezTo>
                    <a:pt x="254" y="1056"/>
                    <a:pt x="255" y="1062"/>
                    <a:pt x="255" y="1069"/>
                  </a:cubicBezTo>
                  <a:cubicBezTo>
                    <a:pt x="255" y="1078"/>
                    <a:pt x="254" y="1087"/>
                    <a:pt x="251" y="1096"/>
                  </a:cubicBezTo>
                  <a:cubicBezTo>
                    <a:pt x="240" y="1141"/>
                    <a:pt x="199" y="1174"/>
                    <a:pt x="151" y="1174"/>
                  </a:cubicBezTo>
                  <a:cubicBezTo>
                    <a:pt x="143" y="1174"/>
                    <a:pt x="135" y="1173"/>
                    <a:pt x="127" y="1171"/>
                  </a:cubicBezTo>
                  <a:cubicBezTo>
                    <a:pt x="119" y="1169"/>
                    <a:pt x="111" y="1166"/>
                    <a:pt x="104" y="1162"/>
                  </a:cubicBezTo>
                  <a:cubicBezTo>
                    <a:pt x="95" y="1158"/>
                    <a:pt x="87" y="1153"/>
                    <a:pt x="80" y="1146"/>
                  </a:cubicBezTo>
                  <a:cubicBezTo>
                    <a:pt x="63" y="1130"/>
                    <a:pt x="51" y="1108"/>
                    <a:pt x="47" y="1083"/>
                  </a:cubicBezTo>
                  <a:cubicBezTo>
                    <a:pt x="47" y="1079"/>
                    <a:pt x="46" y="1074"/>
                    <a:pt x="46" y="1069"/>
                  </a:cubicBezTo>
                  <a:cubicBezTo>
                    <a:pt x="46" y="1064"/>
                    <a:pt x="47" y="1060"/>
                    <a:pt x="47" y="1055"/>
                  </a:cubicBezTo>
                  <a:cubicBezTo>
                    <a:pt x="51" y="1030"/>
                    <a:pt x="63" y="1008"/>
                    <a:pt x="80" y="992"/>
                  </a:cubicBezTo>
                  <a:close/>
                  <a:moveTo>
                    <a:pt x="127" y="1218"/>
                  </a:moveTo>
                  <a:lnTo>
                    <a:pt x="127" y="1218"/>
                  </a:lnTo>
                  <a:cubicBezTo>
                    <a:pt x="135" y="1219"/>
                    <a:pt x="143" y="1220"/>
                    <a:pt x="151" y="1220"/>
                  </a:cubicBezTo>
                  <a:cubicBezTo>
                    <a:pt x="225" y="1220"/>
                    <a:pt x="287" y="1167"/>
                    <a:pt x="299" y="1096"/>
                  </a:cubicBezTo>
                  <a:lnTo>
                    <a:pt x="566" y="1096"/>
                  </a:lnTo>
                  <a:cubicBezTo>
                    <a:pt x="579" y="1167"/>
                    <a:pt x="641" y="1220"/>
                    <a:pt x="715" y="1220"/>
                  </a:cubicBezTo>
                  <a:cubicBezTo>
                    <a:pt x="723" y="1220"/>
                    <a:pt x="731" y="1219"/>
                    <a:pt x="738" y="1218"/>
                  </a:cubicBezTo>
                  <a:lnTo>
                    <a:pt x="738" y="1238"/>
                  </a:lnTo>
                  <a:lnTo>
                    <a:pt x="127" y="1238"/>
                  </a:lnTo>
                  <a:lnTo>
                    <a:pt x="127" y="1218"/>
                  </a:lnTo>
                  <a:close/>
                  <a:moveTo>
                    <a:pt x="431" y="750"/>
                  </a:moveTo>
                  <a:lnTo>
                    <a:pt x="431" y="750"/>
                  </a:lnTo>
                  <a:cubicBezTo>
                    <a:pt x="454" y="750"/>
                    <a:pt x="476" y="745"/>
                    <a:pt x="496" y="736"/>
                  </a:cubicBezTo>
                  <a:lnTo>
                    <a:pt x="620" y="951"/>
                  </a:lnTo>
                  <a:cubicBezTo>
                    <a:pt x="591" y="975"/>
                    <a:pt x="570" y="1010"/>
                    <a:pt x="565" y="1049"/>
                  </a:cubicBezTo>
                  <a:lnTo>
                    <a:pt x="300" y="1049"/>
                  </a:lnTo>
                  <a:cubicBezTo>
                    <a:pt x="296" y="1013"/>
                    <a:pt x="278" y="980"/>
                    <a:pt x="251" y="957"/>
                  </a:cubicBezTo>
                  <a:lnTo>
                    <a:pt x="376" y="740"/>
                  </a:lnTo>
                  <a:cubicBezTo>
                    <a:pt x="393" y="747"/>
                    <a:pt x="412" y="750"/>
                    <a:pt x="431" y="750"/>
                  </a:cubicBezTo>
                  <a:close/>
                  <a:moveTo>
                    <a:pt x="360" y="675"/>
                  </a:moveTo>
                  <a:lnTo>
                    <a:pt x="360" y="675"/>
                  </a:lnTo>
                  <a:cubicBezTo>
                    <a:pt x="340" y="656"/>
                    <a:pt x="327" y="629"/>
                    <a:pt x="327" y="599"/>
                  </a:cubicBezTo>
                  <a:cubicBezTo>
                    <a:pt x="327" y="542"/>
                    <a:pt x="374" y="495"/>
                    <a:pt x="431" y="495"/>
                  </a:cubicBezTo>
                  <a:cubicBezTo>
                    <a:pt x="489" y="495"/>
                    <a:pt x="536" y="542"/>
                    <a:pt x="536" y="599"/>
                  </a:cubicBezTo>
                  <a:cubicBezTo>
                    <a:pt x="536" y="625"/>
                    <a:pt x="526" y="649"/>
                    <a:pt x="510" y="667"/>
                  </a:cubicBezTo>
                  <a:cubicBezTo>
                    <a:pt x="500" y="679"/>
                    <a:pt x="487" y="689"/>
                    <a:pt x="473" y="695"/>
                  </a:cubicBezTo>
                  <a:cubicBezTo>
                    <a:pt x="460" y="701"/>
                    <a:pt x="446" y="704"/>
                    <a:pt x="431" y="704"/>
                  </a:cubicBezTo>
                  <a:cubicBezTo>
                    <a:pt x="420" y="704"/>
                    <a:pt x="410" y="702"/>
                    <a:pt x="400" y="699"/>
                  </a:cubicBezTo>
                  <a:cubicBezTo>
                    <a:pt x="385" y="694"/>
                    <a:pt x="371" y="686"/>
                    <a:pt x="360" y="675"/>
                  </a:cubicBezTo>
                  <a:close/>
                  <a:moveTo>
                    <a:pt x="729" y="635"/>
                  </a:moveTo>
                  <a:lnTo>
                    <a:pt x="729" y="635"/>
                  </a:lnTo>
                  <a:lnTo>
                    <a:pt x="738" y="635"/>
                  </a:lnTo>
                  <a:lnTo>
                    <a:pt x="738" y="920"/>
                  </a:lnTo>
                  <a:cubicBezTo>
                    <a:pt x="731" y="919"/>
                    <a:pt x="723" y="918"/>
                    <a:pt x="715" y="918"/>
                  </a:cubicBezTo>
                  <a:cubicBezTo>
                    <a:pt x="696" y="918"/>
                    <a:pt x="678" y="922"/>
                    <a:pt x="661" y="928"/>
                  </a:cubicBezTo>
                  <a:lnTo>
                    <a:pt x="535" y="709"/>
                  </a:lnTo>
                  <a:cubicBezTo>
                    <a:pt x="564" y="682"/>
                    <a:pt x="582" y="643"/>
                    <a:pt x="582" y="599"/>
                  </a:cubicBezTo>
                  <a:cubicBezTo>
                    <a:pt x="582" y="516"/>
                    <a:pt x="515" y="448"/>
                    <a:pt x="431" y="448"/>
                  </a:cubicBezTo>
                  <a:cubicBezTo>
                    <a:pt x="348" y="448"/>
                    <a:pt x="280" y="516"/>
                    <a:pt x="280" y="599"/>
                  </a:cubicBezTo>
                  <a:cubicBezTo>
                    <a:pt x="280" y="647"/>
                    <a:pt x="302" y="689"/>
                    <a:pt x="336" y="717"/>
                  </a:cubicBezTo>
                  <a:lnTo>
                    <a:pt x="212" y="931"/>
                  </a:lnTo>
                  <a:cubicBezTo>
                    <a:pt x="193" y="923"/>
                    <a:pt x="173" y="918"/>
                    <a:pt x="151" y="918"/>
                  </a:cubicBezTo>
                  <a:cubicBezTo>
                    <a:pt x="143" y="918"/>
                    <a:pt x="135" y="919"/>
                    <a:pt x="127" y="920"/>
                  </a:cubicBezTo>
                  <a:lnTo>
                    <a:pt x="127" y="430"/>
                  </a:lnTo>
                  <a:lnTo>
                    <a:pt x="648" y="430"/>
                  </a:lnTo>
                  <a:lnTo>
                    <a:pt x="648" y="553"/>
                  </a:lnTo>
                  <a:cubicBezTo>
                    <a:pt x="648" y="598"/>
                    <a:pt x="684" y="635"/>
                    <a:pt x="729" y="635"/>
                  </a:cubicBezTo>
                  <a:close/>
                  <a:moveTo>
                    <a:pt x="47" y="392"/>
                  </a:moveTo>
                  <a:lnTo>
                    <a:pt x="47" y="392"/>
                  </a:lnTo>
                  <a:cubicBezTo>
                    <a:pt x="47" y="354"/>
                    <a:pt x="78" y="323"/>
                    <a:pt x="116" y="323"/>
                  </a:cubicBezTo>
                  <a:lnTo>
                    <a:pt x="648" y="323"/>
                  </a:lnTo>
                  <a:lnTo>
                    <a:pt x="648" y="384"/>
                  </a:lnTo>
                  <a:lnTo>
                    <a:pt x="104" y="384"/>
                  </a:lnTo>
                  <a:cubicBezTo>
                    <a:pt x="91" y="384"/>
                    <a:pt x="80" y="394"/>
                    <a:pt x="80" y="407"/>
                  </a:cubicBezTo>
                  <a:lnTo>
                    <a:pt x="80" y="935"/>
                  </a:lnTo>
                  <a:cubicBezTo>
                    <a:pt x="68" y="942"/>
                    <a:pt x="57" y="950"/>
                    <a:pt x="47" y="959"/>
                  </a:cubicBezTo>
                  <a:lnTo>
                    <a:pt x="47" y="392"/>
                  </a:lnTo>
                  <a:close/>
                  <a:moveTo>
                    <a:pt x="818" y="1277"/>
                  </a:moveTo>
                  <a:lnTo>
                    <a:pt x="818" y="1277"/>
                  </a:lnTo>
                  <a:cubicBezTo>
                    <a:pt x="818" y="1315"/>
                    <a:pt x="787" y="1346"/>
                    <a:pt x="749" y="1346"/>
                  </a:cubicBezTo>
                  <a:lnTo>
                    <a:pt x="116" y="1346"/>
                  </a:lnTo>
                  <a:cubicBezTo>
                    <a:pt x="78" y="1346"/>
                    <a:pt x="47" y="1315"/>
                    <a:pt x="47" y="1277"/>
                  </a:cubicBezTo>
                  <a:lnTo>
                    <a:pt x="47" y="1179"/>
                  </a:lnTo>
                  <a:cubicBezTo>
                    <a:pt x="57" y="1188"/>
                    <a:pt x="68" y="1196"/>
                    <a:pt x="80" y="1203"/>
                  </a:cubicBezTo>
                  <a:lnTo>
                    <a:pt x="80" y="1262"/>
                  </a:lnTo>
                  <a:cubicBezTo>
                    <a:pt x="80" y="1274"/>
                    <a:pt x="91" y="1285"/>
                    <a:pt x="104" y="1285"/>
                  </a:cubicBezTo>
                  <a:lnTo>
                    <a:pt x="762" y="1285"/>
                  </a:lnTo>
                  <a:cubicBezTo>
                    <a:pt x="775" y="1285"/>
                    <a:pt x="785" y="1274"/>
                    <a:pt x="785" y="1262"/>
                  </a:cubicBezTo>
                  <a:lnTo>
                    <a:pt x="785" y="1203"/>
                  </a:lnTo>
                  <a:cubicBezTo>
                    <a:pt x="797" y="1196"/>
                    <a:pt x="808" y="1188"/>
                    <a:pt x="818" y="1179"/>
                  </a:cubicBezTo>
                  <a:lnTo>
                    <a:pt x="818" y="1277"/>
                  </a:lnTo>
                  <a:close/>
                  <a:moveTo>
                    <a:pt x="1295" y="553"/>
                  </a:moveTo>
                  <a:lnTo>
                    <a:pt x="1295" y="553"/>
                  </a:lnTo>
                  <a:cubicBezTo>
                    <a:pt x="1295" y="572"/>
                    <a:pt x="1279" y="588"/>
                    <a:pt x="1260" y="588"/>
                  </a:cubicBezTo>
                  <a:lnTo>
                    <a:pt x="865" y="588"/>
                  </a:lnTo>
                  <a:lnTo>
                    <a:pt x="842" y="588"/>
                  </a:lnTo>
                  <a:lnTo>
                    <a:pt x="818" y="588"/>
                  </a:lnTo>
                  <a:lnTo>
                    <a:pt x="785" y="588"/>
                  </a:lnTo>
                  <a:lnTo>
                    <a:pt x="762" y="588"/>
                  </a:lnTo>
                  <a:lnTo>
                    <a:pt x="738" y="588"/>
                  </a:lnTo>
                  <a:lnTo>
                    <a:pt x="729" y="588"/>
                  </a:lnTo>
                  <a:cubicBezTo>
                    <a:pt x="710" y="588"/>
                    <a:pt x="694" y="572"/>
                    <a:pt x="694" y="553"/>
                  </a:cubicBezTo>
                  <a:lnTo>
                    <a:pt x="694" y="430"/>
                  </a:lnTo>
                  <a:lnTo>
                    <a:pt x="694" y="407"/>
                  </a:lnTo>
                  <a:lnTo>
                    <a:pt x="694" y="384"/>
                  </a:lnTo>
                  <a:lnTo>
                    <a:pt x="694" y="323"/>
                  </a:lnTo>
                  <a:lnTo>
                    <a:pt x="694" y="299"/>
                  </a:lnTo>
                  <a:lnTo>
                    <a:pt x="694" y="276"/>
                  </a:lnTo>
                  <a:lnTo>
                    <a:pt x="694" y="151"/>
                  </a:lnTo>
                  <a:lnTo>
                    <a:pt x="1295" y="151"/>
                  </a:lnTo>
                  <a:lnTo>
                    <a:pt x="1295" y="553"/>
                  </a:lnTo>
                  <a:close/>
                  <a:moveTo>
                    <a:pt x="1260" y="0"/>
                  </a:moveTo>
                  <a:lnTo>
                    <a:pt x="1260" y="0"/>
                  </a:lnTo>
                  <a:lnTo>
                    <a:pt x="729" y="0"/>
                  </a:lnTo>
                  <a:cubicBezTo>
                    <a:pt x="684" y="0"/>
                    <a:pt x="648" y="36"/>
                    <a:pt x="648" y="81"/>
                  </a:cubicBezTo>
                  <a:lnTo>
                    <a:pt x="648" y="104"/>
                  </a:lnTo>
                  <a:lnTo>
                    <a:pt x="648" y="151"/>
                  </a:lnTo>
                  <a:lnTo>
                    <a:pt x="648" y="276"/>
                  </a:lnTo>
                  <a:lnTo>
                    <a:pt x="116" y="276"/>
                  </a:lnTo>
                  <a:cubicBezTo>
                    <a:pt x="52" y="276"/>
                    <a:pt x="1" y="328"/>
                    <a:pt x="1" y="392"/>
                  </a:cubicBezTo>
                  <a:lnTo>
                    <a:pt x="1" y="1052"/>
                  </a:lnTo>
                  <a:cubicBezTo>
                    <a:pt x="0" y="1058"/>
                    <a:pt x="0" y="1063"/>
                    <a:pt x="0" y="1069"/>
                  </a:cubicBezTo>
                  <a:cubicBezTo>
                    <a:pt x="0" y="1075"/>
                    <a:pt x="0" y="1081"/>
                    <a:pt x="1" y="1086"/>
                  </a:cubicBezTo>
                  <a:lnTo>
                    <a:pt x="1" y="1277"/>
                  </a:lnTo>
                  <a:cubicBezTo>
                    <a:pt x="1" y="1341"/>
                    <a:pt x="52" y="1393"/>
                    <a:pt x="116" y="1393"/>
                  </a:cubicBezTo>
                  <a:lnTo>
                    <a:pt x="749" y="1393"/>
                  </a:lnTo>
                  <a:cubicBezTo>
                    <a:pt x="813" y="1393"/>
                    <a:pt x="865" y="1341"/>
                    <a:pt x="865" y="1277"/>
                  </a:cubicBezTo>
                  <a:lnTo>
                    <a:pt x="865" y="1086"/>
                  </a:lnTo>
                  <a:cubicBezTo>
                    <a:pt x="866" y="1081"/>
                    <a:pt x="866" y="1075"/>
                    <a:pt x="866" y="1069"/>
                  </a:cubicBezTo>
                  <a:cubicBezTo>
                    <a:pt x="866" y="1063"/>
                    <a:pt x="866" y="1058"/>
                    <a:pt x="865" y="1052"/>
                  </a:cubicBezTo>
                  <a:lnTo>
                    <a:pt x="865" y="635"/>
                  </a:lnTo>
                  <a:lnTo>
                    <a:pt x="1260" y="635"/>
                  </a:lnTo>
                  <a:cubicBezTo>
                    <a:pt x="1305" y="635"/>
                    <a:pt x="1342" y="598"/>
                    <a:pt x="1342" y="553"/>
                  </a:cubicBezTo>
                  <a:lnTo>
                    <a:pt x="1342" y="151"/>
                  </a:lnTo>
                  <a:lnTo>
                    <a:pt x="1342" y="104"/>
                  </a:lnTo>
                  <a:lnTo>
                    <a:pt x="1342" y="81"/>
                  </a:lnTo>
                  <a:cubicBezTo>
                    <a:pt x="1342" y="36"/>
                    <a:pt x="1305" y="0"/>
                    <a:pt x="1260" y="0"/>
                  </a:cubicBezTo>
                  <a:close/>
                </a:path>
              </a:pathLst>
            </a:cu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82" name="Freeform 34">
              <a:extLst>
                <a:ext uri="{FF2B5EF4-FFF2-40B4-BE49-F238E27FC236}">
                  <a16:creationId xmlns="" xmlns:a16="http://schemas.microsoft.com/office/drawing/2014/main" id="{FCC535A6-0BBE-4B53-9FED-2CA81E9205EC}"/>
                </a:ext>
              </a:extLst>
            </p:cNvPr>
            <p:cNvSpPr>
              <a:spLocks/>
            </p:cNvSpPr>
            <p:nvPr/>
          </p:nvSpPr>
          <p:spPr bwMode="auto">
            <a:xfrm>
              <a:off x="4722" y="2841"/>
              <a:ext cx="208" cy="20"/>
            </a:xfrm>
            <a:custGeom>
              <a:avLst/>
              <a:gdLst>
                <a:gd name="T0" fmla="*/ 501 w 501"/>
                <a:gd name="T1" fmla="*/ 24 h 47"/>
                <a:gd name="T2" fmla="*/ 501 w 501"/>
                <a:gd name="T3" fmla="*/ 24 h 47"/>
                <a:gd name="T4" fmla="*/ 501 w 501"/>
                <a:gd name="T5" fmla="*/ 0 h 47"/>
                <a:gd name="T6" fmla="*/ 0 w 501"/>
                <a:gd name="T7" fmla="*/ 0 h 47"/>
                <a:gd name="T8" fmla="*/ 0 w 501"/>
                <a:gd name="T9" fmla="*/ 24 h 47"/>
                <a:gd name="T10" fmla="*/ 0 w 501"/>
                <a:gd name="T11" fmla="*/ 47 h 47"/>
                <a:gd name="T12" fmla="*/ 501 w 501"/>
                <a:gd name="T13" fmla="*/ 47 h 47"/>
                <a:gd name="T14" fmla="*/ 501 w 501"/>
                <a:gd name="T15" fmla="*/ 2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01" h="47">
                  <a:moveTo>
                    <a:pt x="501" y="24"/>
                  </a:moveTo>
                  <a:lnTo>
                    <a:pt x="501" y="24"/>
                  </a:lnTo>
                  <a:lnTo>
                    <a:pt x="501" y="0"/>
                  </a:lnTo>
                  <a:lnTo>
                    <a:pt x="0" y="0"/>
                  </a:lnTo>
                  <a:lnTo>
                    <a:pt x="0" y="24"/>
                  </a:lnTo>
                  <a:lnTo>
                    <a:pt x="0" y="47"/>
                  </a:lnTo>
                  <a:lnTo>
                    <a:pt x="501" y="47"/>
                  </a:lnTo>
                  <a:lnTo>
                    <a:pt x="501" y="24"/>
                  </a:lnTo>
                  <a:close/>
                </a:path>
              </a:pathLst>
            </a:cu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83" name="Freeform 35">
              <a:extLst>
                <a:ext uri="{FF2B5EF4-FFF2-40B4-BE49-F238E27FC236}">
                  <a16:creationId xmlns="" xmlns:a16="http://schemas.microsoft.com/office/drawing/2014/main" id="{A8360995-7099-486C-9B59-C467F308A271}"/>
                </a:ext>
              </a:extLst>
            </p:cNvPr>
            <p:cNvSpPr>
              <a:spLocks/>
            </p:cNvSpPr>
            <p:nvPr/>
          </p:nvSpPr>
          <p:spPr bwMode="auto">
            <a:xfrm>
              <a:off x="4722" y="2885"/>
              <a:ext cx="208" cy="20"/>
            </a:xfrm>
            <a:custGeom>
              <a:avLst/>
              <a:gdLst>
                <a:gd name="T0" fmla="*/ 97 w 501"/>
                <a:gd name="T1" fmla="*/ 47 h 47"/>
                <a:gd name="T2" fmla="*/ 97 w 501"/>
                <a:gd name="T3" fmla="*/ 47 h 47"/>
                <a:gd name="T4" fmla="*/ 120 w 501"/>
                <a:gd name="T5" fmla="*/ 47 h 47"/>
                <a:gd name="T6" fmla="*/ 501 w 501"/>
                <a:gd name="T7" fmla="*/ 47 h 47"/>
                <a:gd name="T8" fmla="*/ 501 w 501"/>
                <a:gd name="T9" fmla="*/ 24 h 47"/>
                <a:gd name="T10" fmla="*/ 501 w 501"/>
                <a:gd name="T11" fmla="*/ 0 h 47"/>
                <a:gd name="T12" fmla="*/ 104 w 501"/>
                <a:gd name="T13" fmla="*/ 0 h 47"/>
                <a:gd name="T14" fmla="*/ 75 w 501"/>
                <a:gd name="T15" fmla="*/ 0 h 47"/>
                <a:gd name="T16" fmla="*/ 38 w 501"/>
                <a:gd name="T17" fmla="*/ 0 h 47"/>
                <a:gd name="T18" fmla="*/ 0 w 501"/>
                <a:gd name="T19" fmla="*/ 0 h 47"/>
                <a:gd name="T20" fmla="*/ 0 w 501"/>
                <a:gd name="T21" fmla="*/ 24 h 47"/>
                <a:gd name="T22" fmla="*/ 0 w 501"/>
                <a:gd name="T23" fmla="*/ 47 h 47"/>
                <a:gd name="T24" fmla="*/ 73 w 501"/>
                <a:gd name="T25" fmla="*/ 47 h 47"/>
                <a:gd name="T26" fmla="*/ 97 w 501"/>
                <a:gd name="T27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01" h="47">
                  <a:moveTo>
                    <a:pt x="97" y="47"/>
                  </a:moveTo>
                  <a:lnTo>
                    <a:pt x="97" y="47"/>
                  </a:lnTo>
                  <a:lnTo>
                    <a:pt x="120" y="47"/>
                  </a:lnTo>
                  <a:lnTo>
                    <a:pt x="501" y="47"/>
                  </a:lnTo>
                  <a:lnTo>
                    <a:pt x="501" y="24"/>
                  </a:lnTo>
                  <a:lnTo>
                    <a:pt x="501" y="0"/>
                  </a:lnTo>
                  <a:lnTo>
                    <a:pt x="104" y="0"/>
                  </a:lnTo>
                  <a:lnTo>
                    <a:pt x="75" y="0"/>
                  </a:lnTo>
                  <a:lnTo>
                    <a:pt x="38" y="0"/>
                  </a:lnTo>
                  <a:lnTo>
                    <a:pt x="0" y="0"/>
                  </a:lnTo>
                  <a:lnTo>
                    <a:pt x="0" y="24"/>
                  </a:lnTo>
                  <a:lnTo>
                    <a:pt x="0" y="47"/>
                  </a:lnTo>
                  <a:lnTo>
                    <a:pt x="73" y="47"/>
                  </a:lnTo>
                  <a:lnTo>
                    <a:pt x="97" y="47"/>
                  </a:lnTo>
                  <a:close/>
                </a:path>
              </a:pathLst>
            </a:cu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84" name="Freeform 36">
              <a:extLst>
                <a:ext uri="{FF2B5EF4-FFF2-40B4-BE49-F238E27FC236}">
                  <a16:creationId xmlns="" xmlns:a16="http://schemas.microsoft.com/office/drawing/2014/main" id="{D19FF327-1619-435F-97A2-D80C7B100ADB}"/>
                </a:ext>
              </a:extLst>
            </p:cNvPr>
            <p:cNvSpPr>
              <a:spLocks/>
            </p:cNvSpPr>
            <p:nvPr/>
          </p:nvSpPr>
          <p:spPr bwMode="auto">
            <a:xfrm>
              <a:off x="4722" y="2929"/>
              <a:ext cx="121" cy="20"/>
            </a:xfrm>
            <a:custGeom>
              <a:avLst/>
              <a:gdLst>
                <a:gd name="T0" fmla="*/ 41 w 291"/>
                <a:gd name="T1" fmla="*/ 47 h 47"/>
                <a:gd name="T2" fmla="*/ 41 w 291"/>
                <a:gd name="T3" fmla="*/ 47 h 47"/>
                <a:gd name="T4" fmla="*/ 74 w 291"/>
                <a:gd name="T5" fmla="*/ 47 h 47"/>
                <a:gd name="T6" fmla="*/ 98 w 291"/>
                <a:gd name="T7" fmla="*/ 47 h 47"/>
                <a:gd name="T8" fmla="*/ 121 w 291"/>
                <a:gd name="T9" fmla="*/ 47 h 47"/>
                <a:gd name="T10" fmla="*/ 291 w 291"/>
                <a:gd name="T11" fmla="*/ 47 h 47"/>
                <a:gd name="T12" fmla="*/ 291 w 291"/>
                <a:gd name="T13" fmla="*/ 24 h 47"/>
                <a:gd name="T14" fmla="*/ 291 w 291"/>
                <a:gd name="T15" fmla="*/ 0 h 47"/>
                <a:gd name="T16" fmla="*/ 121 w 291"/>
                <a:gd name="T17" fmla="*/ 0 h 47"/>
                <a:gd name="T18" fmla="*/ 98 w 291"/>
                <a:gd name="T19" fmla="*/ 0 h 47"/>
                <a:gd name="T20" fmla="*/ 74 w 291"/>
                <a:gd name="T21" fmla="*/ 0 h 47"/>
                <a:gd name="T22" fmla="*/ 41 w 291"/>
                <a:gd name="T23" fmla="*/ 0 h 47"/>
                <a:gd name="T24" fmla="*/ 18 w 291"/>
                <a:gd name="T25" fmla="*/ 0 h 47"/>
                <a:gd name="T26" fmla="*/ 0 w 291"/>
                <a:gd name="T27" fmla="*/ 0 h 47"/>
                <a:gd name="T28" fmla="*/ 0 w 291"/>
                <a:gd name="T29" fmla="*/ 24 h 47"/>
                <a:gd name="T30" fmla="*/ 0 w 291"/>
                <a:gd name="T31" fmla="*/ 47 h 47"/>
                <a:gd name="T32" fmla="*/ 18 w 291"/>
                <a:gd name="T33" fmla="*/ 47 h 47"/>
                <a:gd name="T34" fmla="*/ 41 w 291"/>
                <a:gd name="T35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91" h="47">
                  <a:moveTo>
                    <a:pt x="41" y="47"/>
                  </a:moveTo>
                  <a:lnTo>
                    <a:pt x="41" y="47"/>
                  </a:lnTo>
                  <a:lnTo>
                    <a:pt x="74" y="47"/>
                  </a:lnTo>
                  <a:lnTo>
                    <a:pt x="98" y="47"/>
                  </a:lnTo>
                  <a:lnTo>
                    <a:pt x="121" y="47"/>
                  </a:lnTo>
                  <a:lnTo>
                    <a:pt x="291" y="47"/>
                  </a:lnTo>
                  <a:lnTo>
                    <a:pt x="291" y="24"/>
                  </a:lnTo>
                  <a:lnTo>
                    <a:pt x="291" y="0"/>
                  </a:lnTo>
                  <a:lnTo>
                    <a:pt x="121" y="0"/>
                  </a:lnTo>
                  <a:lnTo>
                    <a:pt x="98" y="0"/>
                  </a:lnTo>
                  <a:lnTo>
                    <a:pt x="74" y="0"/>
                  </a:lnTo>
                  <a:lnTo>
                    <a:pt x="41" y="0"/>
                  </a:lnTo>
                  <a:lnTo>
                    <a:pt x="18" y="0"/>
                  </a:lnTo>
                  <a:lnTo>
                    <a:pt x="0" y="0"/>
                  </a:lnTo>
                  <a:lnTo>
                    <a:pt x="0" y="24"/>
                  </a:lnTo>
                  <a:lnTo>
                    <a:pt x="0" y="47"/>
                  </a:lnTo>
                  <a:lnTo>
                    <a:pt x="18" y="47"/>
                  </a:lnTo>
                  <a:lnTo>
                    <a:pt x="41" y="47"/>
                  </a:lnTo>
                  <a:close/>
                </a:path>
              </a:pathLst>
            </a:cu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sp>
        <p:nvSpPr>
          <p:cNvPr id="230" name="TextBox 229">
            <a:extLst>
              <a:ext uri="{FF2B5EF4-FFF2-40B4-BE49-F238E27FC236}">
                <a16:creationId xmlns:a16="http://schemas.microsoft.com/office/drawing/2014/main" xmlns="" id="{8ED41990-1501-4DE2-A038-5E9418C8FE1E}"/>
              </a:ext>
            </a:extLst>
          </p:cNvPr>
          <p:cNvSpPr txBox="1"/>
          <p:nvPr/>
        </p:nvSpPr>
        <p:spPr>
          <a:xfrm>
            <a:off x="399828" y="1380248"/>
            <a:ext cx="8123519" cy="1277273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>
            <a:defPPr>
              <a:defRPr lang="ko-KR"/>
            </a:defPPr>
            <a:lvl1pPr>
              <a:lnSpc>
                <a:spcPct val="150000"/>
              </a:lnSpc>
              <a:defRPr sz="1600" b="1">
                <a:latin typeface="나눔스퀘어" panose="020B0600000101010101" pitchFamily="50" charset="-127"/>
                <a:ea typeface="나눔스퀘어" panose="020B0600000101010101" pitchFamily="50" charset="-127"/>
              </a:defRPr>
            </a:lvl1pPr>
          </a:lstStyle>
          <a:p>
            <a:pPr fontAlgn="base" latinLnBrk="0">
              <a:lnSpc>
                <a:spcPct val="100000"/>
              </a:lnSpc>
              <a:spcAft>
                <a:spcPts val="600"/>
              </a:spcAft>
            </a:pPr>
            <a:r>
              <a:rPr lang="ko-KR" altLang="en-US" sz="3600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65DC7"/>
                </a:solidFill>
                <a:latin typeface="+mj-lt"/>
                <a:ea typeface="+mj-ea"/>
                <a:cs typeface="+mj-cs"/>
              </a:rPr>
              <a:t>정부</a:t>
            </a:r>
            <a:r>
              <a:rPr lang="ko-KR" altLang="en-US" sz="2800" b="0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65DC7"/>
                </a:solidFill>
                <a:latin typeface="+mj-lt"/>
                <a:ea typeface="+mj-ea"/>
                <a:cs typeface="+mj-cs"/>
              </a:rPr>
              <a:t>가</a:t>
            </a:r>
            <a:r>
              <a:rPr lang="ko-KR" altLang="en-US" sz="3600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65DC7"/>
                </a:solidFill>
                <a:latin typeface="+mj-lt"/>
                <a:ea typeface="+mj-ea"/>
                <a:cs typeface="+mj-cs"/>
              </a:rPr>
              <a:t> 발표</a:t>
            </a:r>
            <a:r>
              <a:rPr lang="ko-KR" altLang="en-US" sz="2800" b="0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65DC7"/>
                </a:solidFill>
                <a:latin typeface="+mj-lt"/>
                <a:ea typeface="+mj-ea"/>
                <a:cs typeface="+mj-cs"/>
              </a:rPr>
              <a:t>하는</a:t>
            </a:r>
            <a:r>
              <a:rPr lang="ko-KR" altLang="en-US" sz="2800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65DC7"/>
                </a:solidFill>
                <a:latin typeface="+mj-lt"/>
                <a:ea typeface="+mj-ea"/>
                <a:cs typeface="+mj-cs"/>
              </a:rPr>
              <a:t> </a:t>
            </a:r>
            <a:r>
              <a:rPr lang="ko-KR" altLang="en-US" sz="3600" spc="-200" dirty="0" smtClean="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srgbClr val="000B75"/>
                </a:solidFill>
                <a:latin typeface="맑은 고딕" panose="020F0302020204030204"/>
                <a:ea typeface="맑은 고딕"/>
              </a:rPr>
              <a:t>위기경보 수준</a:t>
            </a:r>
            <a:r>
              <a:rPr lang="ko-KR" altLang="en-US" sz="2800" b="0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65DC7"/>
                </a:solidFill>
                <a:latin typeface="+mj-lt"/>
                <a:ea typeface="+mj-ea"/>
                <a:cs typeface="+mj-cs"/>
              </a:rPr>
              <a:t>에 따라</a:t>
            </a:r>
            <a:endParaRPr lang="en-US" altLang="ko-KR" sz="2800" b="0" spc="-200" dirty="0" smtClean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rgbClr val="065DC7"/>
              </a:solidFill>
              <a:latin typeface="+mj-lt"/>
              <a:ea typeface="+mj-ea"/>
              <a:cs typeface="+mj-cs"/>
            </a:endParaRPr>
          </a:p>
          <a:p>
            <a:pPr fontAlgn="base" latinLnBrk="0">
              <a:lnSpc>
                <a:spcPct val="100000"/>
              </a:lnSpc>
              <a:spcAft>
                <a:spcPts val="600"/>
              </a:spcAft>
            </a:pPr>
            <a:r>
              <a:rPr lang="ko-KR" altLang="en-US" sz="3600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65DC7"/>
                </a:solidFill>
                <a:latin typeface="+mj-lt"/>
                <a:ea typeface="+mj-ea"/>
                <a:cs typeface="+mj-cs"/>
              </a:rPr>
              <a:t>기업</a:t>
            </a:r>
            <a:r>
              <a:rPr lang="ko-KR" altLang="en-US" sz="2800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65DC7"/>
                </a:solidFill>
                <a:latin typeface="+mj-lt"/>
                <a:ea typeface="+mj-ea"/>
                <a:cs typeface="+mj-cs"/>
              </a:rPr>
              <a:t>은 </a:t>
            </a:r>
            <a:r>
              <a:rPr lang="en-US" altLang="ko-KR" sz="3600" spc="-200" dirty="0" smtClean="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srgbClr val="000B75"/>
                </a:solidFill>
                <a:latin typeface="맑은 고딕" panose="020F0302020204030204"/>
                <a:ea typeface="맑은 고딕"/>
              </a:rPr>
              <a:t>BCP</a:t>
            </a:r>
            <a:r>
              <a:rPr lang="ko-KR" altLang="en-US" sz="3600" spc="-200" dirty="0" smtClean="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srgbClr val="000B75"/>
                </a:solidFill>
                <a:latin typeface="맑은 고딕" panose="020F0302020204030204"/>
                <a:ea typeface="맑은 고딕"/>
              </a:rPr>
              <a:t>를 수립</a:t>
            </a:r>
            <a:r>
              <a:rPr lang="ko-KR" altLang="en-US" sz="2800" b="0" spc="-200" dirty="0" smtClean="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srgbClr val="000B75"/>
                </a:solidFill>
                <a:latin typeface="맑은 고딕" panose="020F0302020204030204"/>
                <a:ea typeface="맑은 고딕"/>
              </a:rPr>
              <a:t>하고</a:t>
            </a:r>
            <a:r>
              <a:rPr lang="ko-KR" altLang="en-US" sz="2800" spc="-200" dirty="0" smtClean="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srgbClr val="000B75"/>
                </a:solidFill>
                <a:latin typeface="맑은 고딕" panose="020F0302020204030204"/>
                <a:ea typeface="맑은 고딕"/>
              </a:rPr>
              <a:t> </a:t>
            </a:r>
            <a:r>
              <a:rPr lang="ko-KR" altLang="en-US" sz="3600" spc="-200" dirty="0" smtClean="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srgbClr val="000B75"/>
                </a:solidFill>
                <a:latin typeface="맑은 고딕" panose="020F0302020204030204"/>
                <a:ea typeface="맑은 고딕"/>
              </a:rPr>
              <a:t>가동</a:t>
            </a:r>
            <a:r>
              <a:rPr lang="ko-KR" altLang="en-US" sz="2800" b="0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65DC7"/>
                </a:solidFill>
                <a:latin typeface="+mj-lt"/>
                <a:ea typeface="+mj-ea"/>
                <a:cs typeface="+mj-cs"/>
              </a:rPr>
              <a:t>합니다</a:t>
            </a:r>
            <a:endParaRPr lang="en-US" altLang="ko-KR" sz="2800" b="0" spc="-200" dirty="0" smtClean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rgbClr val="065DC7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46" name="타원 245">
            <a:extLst>
              <a:ext uri="{FF2B5EF4-FFF2-40B4-BE49-F238E27FC236}">
                <a16:creationId xmlns:a16="http://schemas.microsoft.com/office/drawing/2014/main" xmlns="" id="{C17E5FCB-EAAF-4284-99F0-C7ABB58768D5}"/>
              </a:ext>
            </a:extLst>
          </p:cNvPr>
          <p:cNvSpPr/>
          <p:nvPr/>
        </p:nvSpPr>
        <p:spPr>
          <a:xfrm>
            <a:off x="10941381" y="3354778"/>
            <a:ext cx="1108875" cy="1181587"/>
          </a:xfrm>
          <a:prstGeom prst="ellipse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>
              <a:latin typeface="+mn-ea"/>
            </a:endParaRPr>
          </a:p>
        </p:txBody>
      </p:sp>
      <p:sp>
        <p:nvSpPr>
          <p:cNvPr id="245" name="타원 244">
            <a:extLst>
              <a:ext uri="{FF2B5EF4-FFF2-40B4-BE49-F238E27FC236}">
                <a16:creationId xmlns:a16="http://schemas.microsoft.com/office/drawing/2014/main" xmlns="" id="{C17E5FCB-EAAF-4284-99F0-C7ABB58768D5}"/>
              </a:ext>
            </a:extLst>
          </p:cNvPr>
          <p:cNvSpPr/>
          <p:nvPr/>
        </p:nvSpPr>
        <p:spPr>
          <a:xfrm>
            <a:off x="7969476" y="3313247"/>
            <a:ext cx="1118765" cy="1192122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>
              <a:latin typeface="+mn-ea"/>
            </a:endParaRPr>
          </a:p>
        </p:txBody>
      </p:sp>
      <p:sp>
        <p:nvSpPr>
          <p:cNvPr id="244" name="타원 243">
            <a:extLst>
              <a:ext uri="{FF2B5EF4-FFF2-40B4-BE49-F238E27FC236}">
                <a16:creationId xmlns:a16="http://schemas.microsoft.com/office/drawing/2014/main" xmlns="" id="{C17E5FCB-EAAF-4284-99F0-C7ABB58768D5}"/>
              </a:ext>
            </a:extLst>
          </p:cNvPr>
          <p:cNvSpPr/>
          <p:nvPr/>
        </p:nvSpPr>
        <p:spPr>
          <a:xfrm>
            <a:off x="4283172" y="3344473"/>
            <a:ext cx="1118765" cy="1192122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>
              <a:latin typeface="+mn-ea"/>
            </a:endParaRPr>
          </a:p>
        </p:txBody>
      </p:sp>
      <p:sp>
        <p:nvSpPr>
          <p:cNvPr id="243" name="타원 242">
            <a:extLst>
              <a:ext uri="{FF2B5EF4-FFF2-40B4-BE49-F238E27FC236}">
                <a16:creationId xmlns:a16="http://schemas.microsoft.com/office/drawing/2014/main" xmlns="" id="{C17E5FCB-EAAF-4284-99F0-C7ABB58768D5}"/>
              </a:ext>
            </a:extLst>
          </p:cNvPr>
          <p:cNvSpPr/>
          <p:nvPr/>
        </p:nvSpPr>
        <p:spPr>
          <a:xfrm>
            <a:off x="1040964" y="3354778"/>
            <a:ext cx="1118765" cy="1192122"/>
          </a:xfrm>
          <a:prstGeom prst="ellipse">
            <a:avLst/>
          </a:prstGeom>
          <a:solidFill>
            <a:schemeClr val="bg1"/>
          </a:solidFill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>
              <a:latin typeface="+mn-ea"/>
            </a:endParaRPr>
          </a:p>
        </p:txBody>
      </p:sp>
      <p:sp>
        <p:nvSpPr>
          <p:cNvPr id="233" name="타원 232">
            <a:extLst>
              <a:ext uri="{FF2B5EF4-FFF2-40B4-BE49-F238E27FC236}">
                <a16:creationId xmlns:a16="http://schemas.microsoft.com/office/drawing/2014/main" xmlns="" id="{C17E5FCB-EAAF-4284-99F0-C7ABB58768D5}"/>
              </a:ext>
            </a:extLst>
          </p:cNvPr>
          <p:cNvSpPr/>
          <p:nvPr/>
        </p:nvSpPr>
        <p:spPr>
          <a:xfrm>
            <a:off x="10928576" y="5003156"/>
            <a:ext cx="1232817" cy="1278322"/>
          </a:xfrm>
          <a:prstGeom prst="ellipse">
            <a:avLst/>
          </a:prstGeom>
          <a:solidFill>
            <a:schemeClr val="bg1"/>
          </a:solidFill>
          <a:ln w="38100">
            <a:solidFill>
              <a:srgbClr val="9298C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>
              <a:latin typeface="+mn-ea"/>
            </a:endParaRPr>
          </a:p>
        </p:txBody>
      </p:sp>
      <p:cxnSp>
        <p:nvCxnSpPr>
          <p:cNvPr id="229" name="직선 연결선 228">
            <a:extLst>
              <a:ext uri="{FF2B5EF4-FFF2-40B4-BE49-F238E27FC236}">
                <a16:creationId xmlns:a16="http://schemas.microsoft.com/office/drawing/2014/main" xmlns="" id="{1B317D33-7C69-4FFE-AE07-0D5A8909FB1D}"/>
              </a:ext>
            </a:extLst>
          </p:cNvPr>
          <p:cNvCxnSpPr>
            <a:cxnSpLocks/>
          </p:cNvCxnSpPr>
          <p:nvPr/>
        </p:nvCxnSpPr>
        <p:spPr>
          <a:xfrm>
            <a:off x="1928764" y="5577867"/>
            <a:ext cx="8976156" cy="0"/>
          </a:xfrm>
          <a:prstGeom prst="line">
            <a:avLst/>
          </a:prstGeom>
          <a:ln w="254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9" name="직사각형 108">
            <a:extLst>
              <a:ext uri="{FF2B5EF4-FFF2-40B4-BE49-F238E27FC236}">
                <a16:creationId xmlns="" xmlns:a16="http://schemas.microsoft.com/office/drawing/2014/main" id="{C18D7781-8646-4981-9A0D-205E5F868A4B}"/>
              </a:ext>
            </a:extLst>
          </p:cNvPr>
          <p:cNvSpPr/>
          <p:nvPr/>
        </p:nvSpPr>
        <p:spPr>
          <a:xfrm>
            <a:off x="3466650" y="4158853"/>
            <a:ext cx="7436485" cy="8501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0" name="모서리가 둥근 직사각형 109"/>
          <p:cNvSpPr/>
          <p:nvPr/>
        </p:nvSpPr>
        <p:spPr>
          <a:xfrm>
            <a:off x="7643836" y="4913328"/>
            <a:ext cx="1442859" cy="1473830"/>
          </a:xfrm>
          <a:prstGeom prst="roundRect">
            <a:avLst/>
          </a:prstGeom>
          <a:solidFill>
            <a:srgbClr val="B4B8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1" name="모서리가 둥근 직사각형 110"/>
          <p:cNvSpPr/>
          <p:nvPr/>
        </p:nvSpPr>
        <p:spPr>
          <a:xfrm>
            <a:off x="5992536" y="4888697"/>
            <a:ext cx="1442859" cy="1473830"/>
          </a:xfrm>
          <a:prstGeom prst="roundRect">
            <a:avLst/>
          </a:prstGeom>
          <a:solidFill>
            <a:srgbClr val="B4B8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2" name="모서리가 둥근 직사각형 111"/>
          <p:cNvSpPr/>
          <p:nvPr/>
        </p:nvSpPr>
        <p:spPr>
          <a:xfrm>
            <a:off x="4145825" y="4901034"/>
            <a:ext cx="1663054" cy="1473830"/>
          </a:xfrm>
          <a:prstGeom prst="roundRect">
            <a:avLst/>
          </a:prstGeom>
          <a:solidFill>
            <a:srgbClr val="B4B8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3" name="모서리가 둥근 직사각형 112"/>
          <p:cNvSpPr/>
          <p:nvPr/>
        </p:nvSpPr>
        <p:spPr>
          <a:xfrm>
            <a:off x="2497244" y="4901290"/>
            <a:ext cx="1442859" cy="1473830"/>
          </a:xfrm>
          <a:prstGeom prst="roundRect">
            <a:avLst/>
          </a:prstGeom>
          <a:solidFill>
            <a:srgbClr val="B4B8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4" name="모서리가 둥근 직사각형 113"/>
          <p:cNvSpPr/>
          <p:nvPr/>
        </p:nvSpPr>
        <p:spPr>
          <a:xfrm>
            <a:off x="820003" y="4945322"/>
            <a:ext cx="1442859" cy="1473830"/>
          </a:xfrm>
          <a:prstGeom prst="roundRect">
            <a:avLst/>
          </a:prstGeom>
          <a:solidFill>
            <a:srgbClr val="B4B8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9" name="TextBox 118">
            <a:extLst>
              <a:ext uri="{FF2B5EF4-FFF2-40B4-BE49-F238E27FC236}">
                <a16:creationId xmlns="" xmlns:a16="http://schemas.microsoft.com/office/drawing/2014/main" id="{A4F3111B-D225-4254-9FC9-43C578F142D7}"/>
              </a:ext>
            </a:extLst>
          </p:cNvPr>
          <p:cNvSpPr txBox="1"/>
          <p:nvPr/>
        </p:nvSpPr>
        <p:spPr>
          <a:xfrm>
            <a:off x="993191" y="5736705"/>
            <a:ext cx="1220945" cy="4542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b="1" spc="-15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현황파악</a:t>
            </a:r>
            <a:endParaRPr lang="ko-KR" altLang="en-US" b="1" spc="-150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rgbClr val="000B75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20" name="타원 119">
            <a:extLst>
              <a:ext uri="{FF2B5EF4-FFF2-40B4-BE49-F238E27FC236}">
                <a16:creationId xmlns="" xmlns:a16="http://schemas.microsoft.com/office/drawing/2014/main" id="{7E0DDC8B-E9D3-46B4-ABCB-B27E10BB3073}"/>
              </a:ext>
            </a:extLst>
          </p:cNvPr>
          <p:cNvSpPr/>
          <p:nvPr/>
        </p:nvSpPr>
        <p:spPr>
          <a:xfrm>
            <a:off x="734733" y="4809095"/>
            <a:ext cx="559562" cy="550753"/>
          </a:xfrm>
          <a:prstGeom prst="ellipse">
            <a:avLst/>
          </a:prstGeom>
          <a:solidFill>
            <a:schemeClr val="bg1"/>
          </a:solidFill>
          <a:ln w="38100">
            <a:solidFill>
              <a:srgbClr val="9298C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>
              <a:latin typeface="+mn-ea"/>
            </a:endParaRPr>
          </a:p>
        </p:txBody>
      </p:sp>
      <p:grpSp>
        <p:nvGrpSpPr>
          <p:cNvPr id="122" name="그룹 121">
            <a:extLst>
              <a:ext uri="{FF2B5EF4-FFF2-40B4-BE49-F238E27FC236}">
                <a16:creationId xmlns="" xmlns:a16="http://schemas.microsoft.com/office/drawing/2014/main" id="{D24AD0B5-356E-4043-B7C1-A0D6385670CA}"/>
              </a:ext>
            </a:extLst>
          </p:cNvPr>
          <p:cNvGrpSpPr/>
          <p:nvPr/>
        </p:nvGrpSpPr>
        <p:grpSpPr>
          <a:xfrm>
            <a:off x="837978" y="4884815"/>
            <a:ext cx="353072" cy="491589"/>
            <a:chOff x="874401" y="1302166"/>
            <a:chExt cx="523109" cy="739981"/>
          </a:xfrm>
        </p:grpSpPr>
        <p:sp>
          <p:nvSpPr>
            <p:cNvPr id="123" name="TextBox 122">
              <a:extLst>
                <a:ext uri="{FF2B5EF4-FFF2-40B4-BE49-F238E27FC236}">
                  <a16:creationId xmlns="" xmlns:a16="http://schemas.microsoft.com/office/drawing/2014/main" id="{96CD1FBE-D67C-4D6C-8ECF-C5FBDCC982ED}"/>
                </a:ext>
              </a:extLst>
            </p:cNvPr>
            <p:cNvSpPr txBox="1"/>
            <p:nvPr/>
          </p:nvSpPr>
          <p:spPr>
            <a:xfrm>
              <a:off x="885651" y="1302166"/>
              <a:ext cx="500609" cy="31338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11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>
                      <a:lumMod val="60000"/>
                      <a:lumOff val="40000"/>
                    </a:schemeClr>
                  </a:solidFill>
                  <a:latin typeface="+mj-lt"/>
                  <a:ea typeface="+mj-ea"/>
                  <a:cs typeface="+mj-cs"/>
                </a:rPr>
                <a:t>Step</a:t>
              </a:r>
            </a:p>
          </p:txBody>
        </p:sp>
        <p:sp>
          <p:nvSpPr>
            <p:cNvPr id="124" name="TextBox 123">
              <a:extLst>
                <a:ext uri="{FF2B5EF4-FFF2-40B4-BE49-F238E27FC236}">
                  <a16:creationId xmlns="" xmlns:a16="http://schemas.microsoft.com/office/drawing/2014/main" id="{4A1B6038-9C5B-45D6-A3CE-68F91DD9BF9F}"/>
                </a:ext>
              </a:extLst>
            </p:cNvPr>
            <p:cNvSpPr txBox="1"/>
            <p:nvPr/>
          </p:nvSpPr>
          <p:spPr>
            <a:xfrm>
              <a:off x="874401" y="1472360"/>
              <a:ext cx="523109" cy="56978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2000" b="1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>
                      <a:lumMod val="40000"/>
                      <a:lumOff val="60000"/>
                    </a:schemeClr>
                  </a:solidFill>
                  <a:latin typeface="+mj-lt"/>
                  <a:ea typeface="+mj-ea"/>
                  <a:cs typeface="+mj-cs"/>
                </a:rPr>
                <a:t>0</a:t>
              </a:r>
              <a:r>
                <a:rPr lang="en-US" altLang="ko-KR" sz="2000" b="1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003A92"/>
                  </a:solidFill>
                  <a:latin typeface="+mj-lt"/>
                  <a:ea typeface="+mj-ea"/>
                  <a:cs typeface="+mj-cs"/>
                </a:rPr>
                <a:t>1</a:t>
              </a:r>
            </a:p>
          </p:txBody>
        </p:sp>
      </p:grpSp>
      <p:sp>
        <p:nvSpPr>
          <p:cNvPr id="125" name="TextBox 124">
            <a:extLst>
              <a:ext uri="{FF2B5EF4-FFF2-40B4-BE49-F238E27FC236}">
                <a16:creationId xmlns="" xmlns:a16="http://schemas.microsoft.com/office/drawing/2014/main" id="{126E49E9-C92A-4693-8480-705F5F551569}"/>
              </a:ext>
            </a:extLst>
          </p:cNvPr>
          <p:cNvSpPr txBox="1"/>
          <p:nvPr/>
        </p:nvSpPr>
        <p:spPr>
          <a:xfrm>
            <a:off x="2700273" y="5624250"/>
            <a:ext cx="1220945" cy="79490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b="1" spc="-15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소통계획</a:t>
            </a:r>
            <a:r>
              <a:rPr lang="en-US" altLang="ko-KR" b="1" spc="-15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/>
            </a:r>
            <a:br>
              <a:rPr lang="en-US" altLang="ko-KR" b="1" spc="-15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</a:br>
            <a:r>
              <a:rPr lang="ko-KR" altLang="en-US" b="1" spc="-15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수립</a:t>
            </a:r>
          </a:p>
        </p:txBody>
      </p:sp>
      <p:sp>
        <p:nvSpPr>
          <p:cNvPr id="126" name="TextBox 125">
            <a:extLst>
              <a:ext uri="{FF2B5EF4-FFF2-40B4-BE49-F238E27FC236}">
                <a16:creationId xmlns="" xmlns:a16="http://schemas.microsoft.com/office/drawing/2014/main" id="{B9EC419B-FE90-4BBA-BB07-17CBD426B043}"/>
              </a:ext>
            </a:extLst>
          </p:cNvPr>
          <p:cNvSpPr txBox="1"/>
          <p:nvPr/>
        </p:nvSpPr>
        <p:spPr>
          <a:xfrm>
            <a:off x="4162205" y="5609108"/>
            <a:ext cx="1722080" cy="79490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b="1" spc="-15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핵심업무 </a:t>
            </a:r>
            <a:br>
              <a:rPr lang="ko-KR" altLang="en-US" b="1" spc="-15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</a:br>
            <a:r>
              <a:rPr lang="ko-KR" altLang="en-US" b="1" spc="-15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우선순위결정</a:t>
            </a:r>
            <a:endParaRPr lang="ko-KR" altLang="en-US" b="1" spc="-150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rgbClr val="000B75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27" name="타원 126">
            <a:extLst>
              <a:ext uri="{FF2B5EF4-FFF2-40B4-BE49-F238E27FC236}">
                <a16:creationId xmlns="" xmlns:a16="http://schemas.microsoft.com/office/drawing/2014/main" id="{4D528C62-76E3-48FF-A080-986CC59C5080}"/>
              </a:ext>
            </a:extLst>
          </p:cNvPr>
          <p:cNvSpPr/>
          <p:nvPr/>
        </p:nvSpPr>
        <p:spPr>
          <a:xfrm>
            <a:off x="4070558" y="4809095"/>
            <a:ext cx="559562" cy="550753"/>
          </a:xfrm>
          <a:prstGeom prst="ellipse">
            <a:avLst/>
          </a:prstGeom>
          <a:solidFill>
            <a:schemeClr val="bg1"/>
          </a:solidFill>
          <a:ln w="38100">
            <a:solidFill>
              <a:srgbClr val="9298C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>
              <a:latin typeface="+mn-ea"/>
            </a:endParaRPr>
          </a:p>
        </p:txBody>
      </p:sp>
      <p:grpSp>
        <p:nvGrpSpPr>
          <p:cNvPr id="128" name="그룹 127">
            <a:extLst>
              <a:ext uri="{FF2B5EF4-FFF2-40B4-BE49-F238E27FC236}">
                <a16:creationId xmlns="" xmlns:a16="http://schemas.microsoft.com/office/drawing/2014/main" id="{17267BAE-EDCE-4C70-ADD8-10902B76612F}"/>
              </a:ext>
            </a:extLst>
          </p:cNvPr>
          <p:cNvGrpSpPr/>
          <p:nvPr/>
        </p:nvGrpSpPr>
        <p:grpSpPr>
          <a:xfrm>
            <a:off x="4173803" y="4884815"/>
            <a:ext cx="353072" cy="491589"/>
            <a:chOff x="874401" y="1302166"/>
            <a:chExt cx="523109" cy="739981"/>
          </a:xfrm>
        </p:grpSpPr>
        <p:sp>
          <p:nvSpPr>
            <p:cNvPr id="129" name="TextBox 128">
              <a:extLst>
                <a:ext uri="{FF2B5EF4-FFF2-40B4-BE49-F238E27FC236}">
                  <a16:creationId xmlns="" xmlns:a16="http://schemas.microsoft.com/office/drawing/2014/main" id="{686ACEFA-50E1-4EEF-B3B4-3D9615E1AAB7}"/>
                </a:ext>
              </a:extLst>
            </p:cNvPr>
            <p:cNvSpPr txBox="1"/>
            <p:nvPr/>
          </p:nvSpPr>
          <p:spPr>
            <a:xfrm>
              <a:off x="885651" y="1302166"/>
              <a:ext cx="500609" cy="31338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11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>
                      <a:lumMod val="60000"/>
                      <a:lumOff val="40000"/>
                    </a:schemeClr>
                  </a:solidFill>
                  <a:latin typeface="+mj-lt"/>
                  <a:ea typeface="+mj-ea"/>
                  <a:cs typeface="+mj-cs"/>
                </a:rPr>
                <a:t>Step</a:t>
              </a:r>
            </a:p>
          </p:txBody>
        </p:sp>
        <p:sp>
          <p:nvSpPr>
            <p:cNvPr id="130" name="TextBox 129">
              <a:extLst>
                <a:ext uri="{FF2B5EF4-FFF2-40B4-BE49-F238E27FC236}">
                  <a16:creationId xmlns="" xmlns:a16="http://schemas.microsoft.com/office/drawing/2014/main" id="{A00EB701-A4AB-45B7-9BFD-78160CBE57E5}"/>
                </a:ext>
              </a:extLst>
            </p:cNvPr>
            <p:cNvSpPr txBox="1"/>
            <p:nvPr/>
          </p:nvSpPr>
          <p:spPr>
            <a:xfrm>
              <a:off x="874401" y="1472360"/>
              <a:ext cx="523109" cy="56978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2000" b="1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>
                      <a:lumMod val="40000"/>
                      <a:lumOff val="60000"/>
                    </a:schemeClr>
                  </a:solidFill>
                  <a:latin typeface="+mj-lt"/>
                  <a:ea typeface="+mj-ea"/>
                  <a:cs typeface="+mj-cs"/>
                </a:rPr>
                <a:t>0</a:t>
              </a:r>
              <a:r>
                <a:rPr lang="en-US" altLang="ko-KR" sz="2000" b="1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003A92"/>
                  </a:solidFill>
                  <a:latin typeface="+mj-lt"/>
                  <a:ea typeface="+mj-ea"/>
                  <a:cs typeface="+mj-cs"/>
                </a:rPr>
                <a:t>3</a:t>
              </a:r>
            </a:p>
          </p:txBody>
        </p:sp>
      </p:grpSp>
      <p:sp>
        <p:nvSpPr>
          <p:cNvPr id="131" name="TextBox 130">
            <a:extLst>
              <a:ext uri="{FF2B5EF4-FFF2-40B4-BE49-F238E27FC236}">
                <a16:creationId xmlns="" xmlns:a16="http://schemas.microsoft.com/office/drawing/2014/main" id="{00EFD6CA-72B2-455A-AF39-0FA8BBF48C6C}"/>
              </a:ext>
            </a:extLst>
          </p:cNvPr>
          <p:cNvSpPr txBox="1"/>
          <p:nvPr/>
        </p:nvSpPr>
        <p:spPr>
          <a:xfrm>
            <a:off x="6140539" y="5589648"/>
            <a:ext cx="1220945" cy="79490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b="1" spc="-15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위험요인</a:t>
            </a:r>
            <a:r>
              <a:rPr lang="en-US" altLang="ko-KR" b="1" spc="-15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/>
            </a:r>
            <a:br>
              <a:rPr lang="en-US" altLang="ko-KR" b="1" spc="-15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</a:br>
            <a:r>
              <a:rPr lang="ko-KR" altLang="en-US" b="1" spc="-15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분석</a:t>
            </a:r>
          </a:p>
        </p:txBody>
      </p:sp>
      <p:sp>
        <p:nvSpPr>
          <p:cNvPr id="132" name="TextBox 131">
            <a:extLst>
              <a:ext uri="{FF2B5EF4-FFF2-40B4-BE49-F238E27FC236}">
                <a16:creationId xmlns="" xmlns:a16="http://schemas.microsoft.com/office/drawing/2014/main" id="{0B5BC127-3EC4-4C86-9627-5FB0C116E8A2}"/>
              </a:ext>
            </a:extLst>
          </p:cNvPr>
          <p:cNvSpPr txBox="1"/>
          <p:nvPr/>
        </p:nvSpPr>
        <p:spPr>
          <a:xfrm>
            <a:off x="7815188" y="5544408"/>
            <a:ext cx="1220945" cy="79490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b="1" spc="-15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대응방안</a:t>
            </a:r>
            <a:r>
              <a:rPr lang="en-US" altLang="ko-KR" b="1" spc="-15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/>
            </a:r>
            <a:br>
              <a:rPr lang="en-US" altLang="ko-KR" b="1" spc="-15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</a:br>
            <a:r>
              <a:rPr lang="ko-KR" altLang="en-US" b="1" spc="-15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수립</a:t>
            </a:r>
          </a:p>
        </p:txBody>
      </p:sp>
      <p:sp>
        <p:nvSpPr>
          <p:cNvPr id="133" name="타원 132">
            <a:extLst>
              <a:ext uri="{FF2B5EF4-FFF2-40B4-BE49-F238E27FC236}">
                <a16:creationId xmlns="" xmlns:a16="http://schemas.microsoft.com/office/drawing/2014/main" id="{3CAC199A-DE77-4314-8A27-F3A59F8387BF}"/>
              </a:ext>
            </a:extLst>
          </p:cNvPr>
          <p:cNvSpPr/>
          <p:nvPr/>
        </p:nvSpPr>
        <p:spPr>
          <a:xfrm>
            <a:off x="7499580" y="4729254"/>
            <a:ext cx="559562" cy="550753"/>
          </a:xfrm>
          <a:prstGeom prst="ellipse">
            <a:avLst/>
          </a:prstGeom>
          <a:solidFill>
            <a:schemeClr val="bg1"/>
          </a:solidFill>
          <a:ln w="38100">
            <a:solidFill>
              <a:srgbClr val="9298C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>
              <a:latin typeface="+mn-ea"/>
            </a:endParaRPr>
          </a:p>
        </p:txBody>
      </p:sp>
      <p:grpSp>
        <p:nvGrpSpPr>
          <p:cNvPr id="134" name="그룹 133">
            <a:extLst>
              <a:ext uri="{FF2B5EF4-FFF2-40B4-BE49-F238E27FC236}">
                <a16:creationId xmlns="" xmlns:a16="http://schemas.microsoft.com/office/drawing/2014/main" id="{F2335EF9-3C0A-40E2-88F8-E0D8F1EEF6BA}"/>
              </a:ext>
            </a:extLst>
          </p:cNvPr>
          <p:cNvGrpSpPr/>
          <p:nvPr/>
        </p:nvGrpSpPr>
        <p:grpSpPr>
          <a:xfrm>
            <a:off x="7647112" y="4820153"/>
            <a:ext cx="365929" cy="476411"/>
            <a:chOff x="11096442" y="-1646258"/>
            <a:chExt cx="542157" cy="717134"/>
          </a:xfrm>
        </p:grpSpPr>
        <p:sp>
          <p:nvSpPr>
            <p:cNvPr id="135" name="TextBox 134">
              <a:extLst>
                <a:ext uri="{FF2B5EF4-FFF2-40B4-BE49-F238E27FC236}">
                  <a16:creationId xmlns="" xmlns:a16="http://schemas.microsoft.com/office/drawing/2014/main" id="{31F7BD3D-6881-40CE-B777-0D7648EE2A77}"/>
                </a:ext>
              </a:extLst>
            </p:cNvPr>
            <p:cNvSpPr txBox="1"/>
            <p:nvPr/>
          </p:nvSpPr>
          <p:spPr>
            <a:xfrm>
              <a:off x="11096442" y="-1646258"/>
              <a:ext cx="500610" cy="31338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11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>
                      <a:lumMod val="60000"/>
                      <a:lumOff val="40000"/>
                    </a:schemeClr>
                  </a:solidFill>
                  <a:latin typeface="+mj-lt"/>
                  <a:ea typeface="+mj-ea"/>
                  <a:cs typeface="+mj-cs"/>
                </a:rPr>
                <a:t>Step</a:t>
              </a:r>
            </a:p>
          </p:txBody>
        </p:sp>
        <p:sp>
          <p:nvSpPr>
            <p:cNvPr id="136" name="TextBox 135">
              <a:extLst>
                <a:ext uri="{FF2B5EF4-FFF2-40B4-BE49-F238E27FC236}">
                  <a16:creationId xmlns="" xmlns:a16="http://schemas.microsoft.com/office/drawing/2014/main" id="{1CC644C7-E072-42CD-85AD-68204BC0CD30}"/>
                </a:ext>
              </a:extLst>
            </p:cNvPr>
            <p:cNvSpPr txBox="1"/>
            <p:nvPr/>
          </p:nvSpPr>
          <p:spPr>
            <a:xfrm>
              <a:off x="11115490" y="-1498911"/>
              <a:ext cx="523109" cy="56978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2000" b="1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>
                      <a:lumMod val="40000"/>
                      <a:lumOff val="60000"/>
                    </a:schemeClr>
                  </a:solidFill>
                  <a:latin typeface="+mj-lt"/>
                  <a:ea typeface="+mj-ea"/>
                  <a:cs typeface="+mj-cs"/>
                </a:rPr>
                <a:t>0</a:t>
              </a:r>
              <a:r>
                <a:rPr lang="en-US" altLang="ko-KR" sz="2000" b="1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003A92"/>
                  </a:solidFill>
                  <a:latin typeface="+mj-lt"/>
                  <a:ea typeface="+mj-ea"/>
                  <a:cs typeface="+mj-cs"/>
                </a:rPr>
                <a:t>5</a:t>
              </a:r>
            </a:p>
          </p:txBody>
        </p:sp>
      </p:grpSp>
      <p:grpSp>
        <p:nvGrpSpPr>
          <p:cNvPr id="137" name="그룹 136">
            <a:extLst>
              <a:ext uri="{FF2B5EF4-FFF2-40B4-BE49-F238E27FC236}">
                <a16:creationId xmlns="" xmlns:a16="http://schemas.microsoft.com/office/drawing/2014/main" id="{E6F32534-45C6-456A-ACE2-73D99AD92E7B}"/>
              </a:ext>
            </a:extLst>
          </p:cNvPr>
          <p:cNvGrpSpPr/>
          <p:nvPr/>
        </p:nvGrpSpPr>
        <p:grpSpPr>
          <a:xfrm>
            <a:off x="2449772" y="5467597"/>
            <a:ext cx="169786" cy="241055"/>
            <a:chOff x="3287001" y="2142122"/>
            <a:chExt cx="251553" cy="362857"/>
          </a:xfrm>
        </p:grpSpPr>
        <p:sp>
          <p:nvSpPr>
            <p:cNvPr id="138" name="화살표: 갈매기형 수장 163">
              <a:extLst>
                <a:ext uri="{FF2B5EF4-FFF2-40B4-BE49-F238E27FC236}">
                  <a16:creationId xmlns="" xmlns:a16="http://schemas.microsoft.com/office/drawing/2014/main" id="{7B5740B0-64BE-4987-A3ED-61C159F374C9}"/>
                </a:ext>
              </a:extLst>
            </p:cNvPr>
            <p:cNvSpPr/>
            <p:nvPr/>
          </p:nvSpPr>
          <p:spPr>
            <a:xfrm>
              <a:off x="3335467" y="2142122"/>
              <a:ext cx="203087" cy="362857"/>
            </a:xfrm>
            <a:prstGeom prst="chevron">
              <a:avLst>
                <a:gd name="adj" fmla="val 72496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139" name="화살표: 갈매기형 수장 164">
              <a:extLst>
                <a:ext uri="{FF2B5EF4-FFF2-40B4-BE49-F238E27FC236}">
                  <a16:creationId xmlns="" xmlns:a16="http://schemas.microsoft.com/office/drawing/2014/main" id="{F85BE200-08A1-408F-87FD-48436F557D36}"/>
                </a:ext>
              </a:extLst>
            </p:cNvPr>
            <p:cNvSpPr/>
            <p:nvPr/>
          </p:nvSpPr>
          <p:spPr>
            <a:xfrm>
              <a:off x="3287001" y="2142122"/>
              <a:ext cx="203087" cy="362857"/>
            </a:xfrm>
            <a:prstGeom prst="chevron">
              <a:avLst>
                <a:gd name="adj" fmla="val 72496"/>
              </a:avLst>
            </a:prstGeom>
            <a:solidFill>
              <a:srgbClr val="8497B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140" name="타원 139">
            <a:extLst>
              <a:ext uri="{FF2B5EF4-FFF2-40B4-BE49-F238E27FC236}">
                <a16:creationId xmlns="" xmlns:a16="http://schemas.microsoft.com/office/drawing/2014/main" id="{33D5775C-85E6-4C27-BA63-492C8C37B82F}"/>
              </a:ext>
            </a:extLst>
          </p:cNvPr>
          <p:cNvSpPr/>
          <p:nvPr/>
        </p:nvSpPr>
        <p:spPr>
          <a:xfrm>
            <a:off x="2441815" y="4809095"/>
            <a:ext cx="559562" cy="550753"/>
          </a:xfrm>
          <a:prstGeom prst="ellipse">
            <a:avLst/>
          </a:prstGeom>
          <a:solidFill>
            <a:schemeClr val="bg1"/>
          </a:solidFill>
          <a:ln w="38100">
            <a:solidFill>
              <a:srgbClr val="9298C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>
              <a:latin typeface="+mn-ea"/>
            </a:endParaRPr>
          </a:p>
        </p:txBody>
      </p:sp>
      <p:grpSp>
        <p:nvGrpSpPr>
          <p:cNvPr id="141" name="그룹 140">
            <a:extLst>
              <a:ext uri="{FF2B5EF4-FFF2-40B4-BE49-F238E27FC236}">
                <a16:creationId xmlns="" xmlns:a16="http://schemas.microsoft.com/office/drawing/2014/main" id="{B6FD0A98-9BD1-4BE3-81D2-E599DF7B7C26}"/>
              </a:ext>
            </a:extLst>
          </p:cNvPr>
          <p:cNvGrpSpPr/>
          <p:nvPr/>
        </p:nvGrpSpPr>
        <p:grpSpPr>
          <a:xfrm>
            <a:off x="2545059" y="4884815"/>
            <a:ext cx="353072" cy="491589"/>
            <a:chOff x="874401" y="1302166"/>
            <a:chExt cx="523109" cy="739981"/>
          </a:xfrm>
        </p:grpSpPr>
        <p:sp>
          <p:nvSpPr>
            <p:cNvPr id="142" name="TextBox 141">
              <a:extLst>
                <a:ext uri="{FF2B5EF4-FFF2-40B4-BE49-F238E27FC236}">
                  <a16:creationId xmlns="" xmlns:a16="http://schemas.microsoft.com/office/drawing/2014/main" id="{594FEDA7-59A5-495E-8A61-8AFE1F9F3DE2}"/>
                </a:ext>
              </a:extLst>
            </p:cNvPr>
            <p:cNvSpPr txBox="1"/>
            <p:nvPr/>
          </p:nvSpPr>
          <p:spPr>
            <a:xfrm>
              <a:off x="885651" y="1302166"/>
              <a:ext cx="500609" cy="31338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11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>
                      <a:lumMod val="60000"/>
                      <a:lumOff val="40000"/>
                    </a:schemeClr>
                  </a:solidFill>
                  <a:latin typeface="+mj-lt"/>
                  <a:ea typeface="+mj-ea"/>
                  <a:cs typeface="+mj-cs"/>
                </a:rPr>
                <a:t>Step</a:t>
              </a:r>
            </a:p>
          </p:txBody>
        </p:sp>
        <p:sp>
          <p:nvSpPr>
            <p:cNvPr id="143" name="TextBox 142">
              <a:extLst>
                <a:ext uri="{FF2B5EF4-FFF2-40B4-BE49-F238E27FC236}">
                  <a16:creationId xmlns="" xmlns:a16="http://schemas.microsoft.com/office/drawing/2014/main" id="{9601B92F-84A5-41CD-B2D0-8D09E6AB034C}"/>
                </a:ext>
              </a:extLst>
            </p:cNvPr>
            <p:cNvSpPr txBox="1"/>
            <p:nvPr/>
          </p:nvSpPr>
          <p:spPr>
            <a:xfrm>
              <a:off x="874401" y="1472360"/>
              <a:ext cx="523109" cy="56978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2000" b="1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>
                      <a:lumMod val="40000"/>
                      <a:lumOff val="60000"/>
                    </a:schemeClr>
                  </a:solidFill>
                  <a:latin typeface="+mj-lt"/>
                  <a:ea typeface="+mj-ea"/>
                  <a:cs typeface="+mj-cs"/>
                </a:rPr>
                <a:t>0</a:t>
              </a:r>
              <a:r>
                <a:rPr lang="en-US" altLang="ko-KR" sz="2000" b="1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003A92"/>
                  </a:solidFill>
                  <a:latin typeface="+mj-lt"/>
                  <a:ea typeface="+mj-ea"/>
                  <a:cs typeface="+mj-cs"/>
                </a:rPr>
                <a:t>2</a:t>
              </a:r>
            </a:p>
          </p:txBody>
        </p:sp>
      </p:grpSp>
      <p:sp>
        <p:nvSpPr>
          <p:cNvPr id="144" name="타원 143">
            <a:extLst>
              <a:ext uri="{FF2B5EF4-FFF2-40B4-BE49-F238E27FC236}">
                <a16:creationId xmlns="" xmlns:a16="http://schemas.microsoft.com/office/drawing/2014/main" id="{1BB230FD-2B19-43DE-81E4-C76705D589F2}"/>
              </a:ext>
            </a:extLst>
          </p:cNvPr>
          <p:cNvSpPr/>
          <p:nvPr/>
        </p:nvSpPr>
        <p:spPr>
          <a:xfrm>
            <a:off x="5882081" y="4774493"/>
            <a:ext cx="559562" cy="550753"/>
          </a:xfrm>
          <a:prstGeom prst="ellipse">
            <a:avLst/>
          </a:prstGeom>
          <a:solidFill>
            <a:schemeClr val="bg1"/>
          </a:solidFill>
          <a:ln w="38100">
            <a:solidFill>
              <a:srgbClr val="9298C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b="1" dirty="0">
              <a:latin typeface="+mn-ea"/>
            </a:endParaRPr>
          </a:p>
        </p:txBody>
      </p:sp>
      <p:grpSp>
        <p:nvGrpSpPr>
          <p:cNvPr id="145" name="그룹 144">
            <a:extLst>
              <a:ext uri="{FF2B5EF4-FFF2-40B4-BE49-F238E27FC236}">
                <a16:creationId xmlns="" xmlns:a16="http://schemas.microsoft.com/office/drawing/2014/main" id="{2D4DDB5B-8314-4B79-B8E8-ACF653AA7835}"/>
              </a:ext>
            </a:extLst>
          </p:cNvPr>
          <p:cNvGrpSpPr/>
          <p:nvPr/>
        </p:nvGrpSpPr>
        <p:grpSpPr>
          <a:xfrm>
            <a:off x="5958963" y="4863936"/>
            <a:ext cx="379431" cy="477867"/>
            <a:chOff x="6036528" y="-1580352"/>
            <a:chExt cx="562162" cy="719326"/>
          </a:xfrm>
        </p:grpSpPr>
        <p:sp>
          <p:nvSpPr>
            <p:cNvPr id="146" name="TextBox 145">
              <a:extLst>
                <a:ext uri="{FF2B5EF4-FFF2-40B4-BE49-F238E27FC236}">
                  <a16:creationId xmlns="" xmlns:a16="http://schemas.microsoft.com/office/drawing/2014/main" id="{23128EBC-E6A6-4698-B56C-A011EB25BA03}"/>
                </a:ext>
              </a:extLst>
            </p:cNvPr>
            <p:cNvSpPr txBox="1"/>
            <p:nvPr/>
          </p:nvSpPr>
          <p:spPr>
            <a:xfrm>
              <a:off x="6036528" y="-1580352"/>
              <a:ext cx="500610" cy="31338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11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>
                      <a:lumMod val="60000"/>
                      <a:lumOff val="40000"/>
                    </a:schemeClr>
                  </a:solidFill>
                  <a:latin typeface="+mj-lt"/>
                  <a:ea typeface="+mj-ea"/>
                  <a:cs typeface="+mj-cs"/>
                </a:rPr>
                <a:t>Step</a:t>
              </a:r>
            </a:p>
          </p:txBody>
        </p:sp>
        <p:sp>
          <p:nvSpPr>
            <p:cNvPr id="147" name="TextBox 146">
              <a:extLst>
                <a:ext uri="{FF2B5EF4-FFF2-40B4-BE49-F238E27FC236}">
                  <a16:creationId xmlns="" xmlns:a16="http://schemas.microsoft.com/office/drawing/2014/main" id="{CE888E1C-F37B-4C8A-8AF3-AEA8A887ABBE}"/>
                </a:ext>
              </a:extLst>
            </p:cNvPr>
            <p:cNvSpPr txBox="1"/>
            <p:nvPr/>
          </p:nvSpPr>
          <p:spPr>
            <a:xfrm>
              <a:off x="6075581" y="-1430813"/>
              <a:ext cx="523109" cy="56978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2000" b="1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>
                      <a:lumMod val="40000"/>
                      <a:lumOff val="60000"/>
                    </a:schemeClr>
                  </a:solidFill>
                  <a:latin typeface="+mj-lt"/>
                  <a:ea typeface="+mj-ea"/>
                  <a:cs typeface="+mj-cs"/>
                </a:rPr>
                <a:t>0</a:t>
              </a:r>
              <a:r>
                <a:rPr lang="en-US" altLang="ko-KR" sz="2000" b="1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003A92"/>
                  </a:solidFill>
                  <a:latin typeface="+mj-lt"/>
                  <a:ea typeface="+mj-ea"/>
                  <a:cs typeface="+mj-cs"/>
                </a:rPr>
                <a:t>4</a:t>
              </a:r>
            </a:p>
          </p:txBody>
        </p:sp>
      </p:grpSp>
      <p:grpSp>
        <p:nvGrpSpPr>
          <p:cNvPr id="148" name="Group 11">
            <a:extLst>
              <a:ext uri="{FF2B5EF4-FFF2-40B4-BE49-F238E27FC236}">
                <a16:creationId xmlns="" xmlns:a16="http://schemas.microsoft.com/office/drawing/2014/main" id="{916C5FEB-DA37-4F3D-B77D-DE84417CA314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2995638" y="5004043"/>
            <a:ext cx="636461" cy="605352"/>
            <a:chOff x="2580" y="1007"/>
            <a:chExt cx="594" cy="574"/>
          </a:xfrm>
        </p:grpSpPr>
        <p:sp>
          <p:nvSpPr>
            <p:cNvPr id="149" name="Freeform 12">
              <a:extLst>
                <a:ext uri="{FF2B5EF4-FFF2-40B4-BE49-F238E27FC236}">
                  <a16:creationId xmlns="" xmlns:a16="http://schemas.microsoft.com/office/drawing/2014/main" id="{2DDAF08E-48EC-4B57-9B4D-674D6AF8E9DE}"/>
                </a:ext>
              </a:extLst>
            </p:cNvPr>
            <p:cNvSpPr>
              <a:spLocks/>
            </p:cNvSpPr>
            <p:nvPr/>
          </p:nvSpPr>
          <p:spPr bwMode="auto">
            <a:xfrm>
              <a:off x="2922" y="1075"/>
              <a:ext cx="177" cy="22"/>
            </a:xfrm>
            <a:custGeom>
              <a:avLst/>
              <a:gdLst>
                <a:gd name="T0" fmla="*/ 373 w 373"/>
                <a:gd name="T1" fmla="*/ 24 h 47"/>
                <a:gd name="T2" fmla="*/ 373 w 373"/>
                <a:gd name="T3" fmla="*/ 24 h 47"/>
                <a:gd name="T4" fmla="*/ 350 w 373"/>
                <a:gd name="T5" fmla="*/ 0 h 47"/>
                <a:gd name="T6" fmla="*/ 23 w 373"/>
                <a:gd name="T7" fmla="*/ 0 h 47"/>
                <a:gd name="T8" fmla="*/ 0 w 373"/>
                <a:gd name="T9" fmla="*/ 24 h 47"/>
                <a:gd name="T10" fmla="*/ 23 w 373"/>
                <a:gd name="T11" fmla="*/ 47 h 47"/>
                <a:gd name="T12" fmla="*/ 350 w 373"/>
                <a:gd name="T13" fmla="*/ 47 h 47"/>
                <a:gd name="T14" fmla="*/ 373 w 373"/>
                <a:gd name="T15" fmla="*/ 2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73" h="47">
                  <a:moveTo>
                    <a:pt x="373" y="24"/>
                  </a:moveTo>
                  <a:lnTo>
                    <a:pt x="373" y="24"/>
                  </a:lnTo>
                  <a:cubicBezTo>
                    <a:pt x="373" y="11"/>
                    <a:pt x="363" y="0"/>
                    <a:pt x="350" y="0"/>
                  </a:cubicBezTo>
                  <a:lnTo>
                    <a:pt x="23" y="0"/>
                  </a:lnTo>
                  <a:cubicBezTo>
                    <a:pt x="10" y="0"/>
                    <a:pt x="0" y="11"/>
                    <a:pt x="0" y="24"/>
                  </a:cubicBezTo>
                  <a:cubicBezTo>
                    <a:pt x="0" y="36"/>
                    <a:pt x="10" y="47"/>
                    <a:pt x="23" y="47"/>
                  </a:cubicBezTo>
                  <a:lnTo>
                    <a:pt x="350" y="47"/>
                  </a:lnTo>
                  <a:cubicBezTo>
                    <a:pt x="363" y="47"/>
                    <a:pt x="373" y="36"/>
                    <a:pt x="373" y="24"/>
                  </a:cubicBezTo>
                  <a:close/>
                </a:path>
              </a:pathLst>
            </a:cu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50" name="Freeform 13">
              <a:extLst>
                <a:ext uri="{FF2B5EF4-FFF2-40B4-BE49-F238E27FC236}">
                  <a16:creationId xmlns="" xmlns:a16="http://schemas.microsoft.com/office/drawing/2014/main" id="{15D6D55A-1199-468A-89D0-4F6D2AA0D8A4}"/>
                </a:ext>
              </a:extLst>
            </p:cNvPr>
            <p:cNvSpPr>
              <a:spLocks/>
            </p:cNvSpPr>
            <p:nvPr/>
          </p:nvSpPr>
          <p:spPr bwMode="auto">
            <a:xfrm>
              <a:off x="2673" y="1213"/>
              <a:ext cx="238" cy="22"/>
            </a:xfrm>
            <a:custGeom>
              <a:avLst/>
              <a:gdLst>
                <a:gd name="T0" fmla="*/ 24 w 502"/>
                <a:gd name="T1" fmla="*/ 46 h 46"/>
                <a:gd name="T2" fmla="*/ 24 w 502"/>
                <a:gd name="T3" fmla="*/ 46 h 46"/>
                <a:gd name="T4" fmla="*/ 478 w 502"/>
                <a:gd name="T5" fmla="*/ 46 h 46"/>
                <a:gd name="T6" fmla="*/ 502 w 502"/>
                <a:gd name="T7" fmla="*/ 23 h 46"/>
                <a:gd name="T8" fmla="*/ 500 w 502"/>
                <a:gd name="T9" fmla="*/ 14 h 46"/>
                <a:gd name="T10" fmla="*/ 478 w 502"/>
                <a:gd name="T11" fmla="*/ 0 h 46"/>
                <a:gd name="T12" fmla="*/ 432 w 502"/>
                <a:gd name="T13" fmla="*/ 0 h 46"/>
                <a:gd name="T14" fmla="*/ 24 w 502"/>
                <a:gd name="T15" fmla="*/ 0 h 46"/>
                <a:gd name="T16" fmla="*/ 0 w 502"/>
                <a:gd name="T17" fmla="*/ 23 h 46"/>
                <a:gd name="T18" fmla="*/ 24 w 502"/>
                <a:gd name="T19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02" h="46">
                  <a:moveTo>
                    <a:pt x="24" y="46"/>
                  </a:moveTo>
                  <a:lnTo>
                    <a:pt x="24" y="46"/>
                  </a:lnTo>
                  <a:lnTo>
                    <a:pt x="478" y="46"/>
                  </a:lnTo>
                  <a:cubicBezTo>
                    <a:pt x="491" y="46"/>
                    <a:pt x="502" y="36"/>
                    <a:pt x="502" y="23"/>
                  </a:cubicBezTo>
                  <a:cubicBezTo>
                    <a:pt x="502" y="20"/>
                    <a:pt x="501" y="17"/>
                    <a:pt x="500" y="14"/>
                  </a:cubicBezTo>
                  <a:cubicBezTo>
                    <a:pt x="496" y="5"/>
                    <a:pt x="488" y="0"/>
                    <a:pt x="478" y="0"/>
                  </a:cubicBezTo>
                  <a:lnTo>
                    <a:pt x="432" y="0"/>
                  </a:lnTo>
                  <a:lnTo>
                    <a:pt x="24" y="0"/>
                  </a:lnTo>
                  <a:cubicBezTo>
                    <a:pt x="11" y="0"/>
                    <a:pt x="0" y="10"/>
                    <a:pt x="0" y="23"/>
                  </a:cubicBezTo>
                  <a:cubicBezTo>
                    <a:pt x="0" y="36"/>
                    <a:pt x="11" y="46"/>
                    <a:pt x="24" y="46"/>
                  </a:cubicBezTo>
                  <a:close/>
                </a:path>
              </a:pathLst>
            </a:cu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51" name="Freeform 14">
              <a:extLst>
                <a:ext uri="{FF2B5EF4-FFF2-40B4-BE49-F238E27FC236}">
                  <a16:creationId xmlns="" xmlns:a16="http://schemas.microsoft.com/office/drawing/2014/main" id="{C48226D9-E7A3-4CB6-B2E1-47BADCDC018C}"/>
                </a:ext>
              </a:extLst>
            </p:cNvPr>
            <p:cNvSpPr>
              <a:spLocks/>
            </p:cNvSpPr>
            <p:nvPr/>
          </p:nvSpPr>
          <p:spPr bwMode="auto">
            <a:xfrm>
              <a:off x="2673" y="1288"/>
              <a:ext cx="238" cy="22"/>
            </a:xfrm>
            <a:custGeom>
              <a:avLst/>
              <a:gdLst>
                <a:gd name="T0" fmla="*/ 502 w 502"/>
                <a:gd name="T1" fmla="*/ 24 h 47"/>
                <a:gd name="T2" fmla="*/ 502 w 502"/>
                <a:gd name="T3" fmla="*/ 24 h 47"/>
                <a:gd name="T4" fmla="*/ 478 w 502"/>
                <a:gd name="T5" fmla="*/ 0 h 47"/>
                <a:gd name="T6" fmla="*/ 24 w 502"/>
                <a:gd name="T7" fmla="*/ 0 h 47"/>
                <a:gd name="T8" fmla="*/ 0 w 502"/>
                <a:gd name="T9" fmla="*/ 24 h 47"/>
                <a:gd name="T10" fmla="*/ 24 w 502"/>
                <a:gd name="T11" fmla="*/ 47 h 47"/>
                <a:gd name="T12" fmla="*/ 478 w 502"/>
                <a:gd name="T13" fmla="*/ 47 h 47"/>
                <a:gd name="T14" fmla="*/ 502 w 502"/>
                <a:gd name="T15" fmla="*/ 2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02" h="47">
                  <a:moveTo>
                    <a:pt x="502" y="24"/>
                  </a:moveTo>
                  <a:lnTo>
                    <a:pt x="502" y="24"/>
                  </a:lnTo>
                  <a:cubicBezTo>
                    <a:pt x="502" y="11"/>
                    <a:pt x="491" y="0"/>
                    <a:pt x="478" y="0"/>
                  </a:cubicBezTo>
                  <a:lnTo>
                    <a:pt x="24" y="0"/>
                  </a:lnTo>
                  <a:cubicBezTo>
                    <a:pt x="11" y="0"/>
                    <a:pt x="0" y="11"/>
                    <a:pt x="0" y="24"/>
                  </a:cubicBezTo>
                  <a:cubicBezTo>
                    <a:pt x="0" y="36"/>
                    <a:pt x="11" y="47"/>
                    <a:pt x="24" y="47"/>
                  </a:cubicBezTo>
                  <a:lnTo>
                    <a:pt x="478" y="47"/>
                  </a:lnTo>
                  <a:cubicBezTo>
                    <a:pt x="491" y="47"/>
                    <a:pt x="502" y="36"/>
                    <a:pt x="502" y="24"/>
                  </a:cubicBezTo>
                  <a:close/>
                </a:path>
              </a:pathLst>
            </a:cu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52" name="Freeform 15">
              <a:extLst>
                <a:ext uri="{FF2B5EF4-FFF2-40B4-BE49-F238E27FC236}">
                  <a16:creationId xmlns="" xmlns:a16="http://schemas.microsoft.com/office/drawing/2014/main" id="{3B3A3671-3AB9-401E-A9C2-BC7C348B5C8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580" y="1007"/>
              <a:ext cx="594" cy="574"/>
            </a:xfrm>
            <a:custGeom>
              <a:avLst/>
              <a:gdLst>
                <a:gd name="T0" fmla="*/ 625 w 1249"/>
                <a:gd name="T1" fmla="*/ 99 h 1210"/>
                <a:gd name="T2" fmla="*/ 1135 w 1249"/>
                <a:gd name="T3" fmla="*/ 46 h 1210"/>
                <a:gd name="T4" fmla="*/ 1188 w 1249"/>
                <a:gd name="T5" fmla="*/ 349 h 1210"/>
                <a:gd name="T6" fmla="*/ 1023 w 1249"/>
                <a:gd name="T7" fmla="*/ 402 h 1210"/>
                <a:gd name="T8" fmla="*/ 1001 w 1249"/>
                <a:gd name="T9" fmla="*/ 434 h 1210"/>
                <a:gd name="T10" fmla="*/ 893 w 1249"/>
                <a:gd name="T11" fmla="*/ 444 h 1210"/>
                <a:gd name="T12" fmla="*/ 878 w 1249"/>
                <a:gd name="T13" fmla="*/ 303 h 1210"/>
                <a:gd name="T14" fmla="*/ 1093 w 1249"/>
                <a:gd name="T15" fmla="*/ 279 h 1210"/>
                <a:gd name="T16" fmla="*/ 835 w 1249"/>
                <a:gd name="T17" fmla="*/ 256 h 1210"/>
                <a:gd name="T18" fmla="*/ 625 w 1249"/>
                <a:gd name="T19" fmla="*/ 235 h 1210"/>
                <a:gd name="T20" fmla="*/ 569 w 1249"/>
                <a:gd name="T21" fmla="*/ 794 h 1210"/>
                <a:gd name="T22" fmla="*/ 556 w 1249"/>
                <a:gd name="T23" fmla="*/ 798 h 1210"/>
                <a:gd name="T24" fmla="*/ 306 w 1249"/>
                <a:gd name="T25" fmla="*/ 826 h 1210"/>
                <a:gd name="T26" fmla="*/ 284 w 1249"/>
                <a:gd name="T27" fmla="*/ 794 h 1210"/>
                <a:gd name="T28" fmla="*/ 46 w 1249"/>
                <a:gd name="T29" fmla="*/ 712 h 1210"/>
                <a:gd name="T30" fmla="*/ 129 w 1249"/>
                <a:gd name="T31" fmla="*/ 281 h 1210"/>
                <a:gd name="T32" fmla="*/ 602 w 1249"/>
                <a:gd name="T33" fmla="*/ 281 h 1210"/>
                <a:gd name="T34" fmla="*/ 720 w 1249"/>
                <a:gd name="T35" fmla="*/ 281 h 1210"/>
                <a:gd name="T36" fmla="*/ 819 w 1249"/>
                <a:gd name="T37" fmla="*/ 303 h 1210"/>
                <a:gd name="T38" fmla="*/ 847 w 1249"/>
                <a:gd name="T39" fmla="*/ 416 h 1210"/>
                <a:gd name="T40" fmla="*/ 847 w 1249"/>
                <a:gd name="T41" fmla="*/ 470 h 1210"/>
                <a:gd name="T42" fmla="*/ 717 w 1249"/>
                <a:gd name="T43" fmla="*/ 648 h 1210"/>
                <a:gd name="T44" fmla="*/ 686 w 1249"/>
                <a:gd name="T45" fmla="*/ 678 h 1210"/>
                <a:gd name="T46" fmla="*/ 569 w 1249"/>
                <a:gd name="T47" fmla="*/ 794 h 1210"/>
                <a:gd name="T48" fmla="*/ 1129 w 1249"/>
                <a:gd name="T49" fmla="*/ 1154 h 1210"/>
                <a:gd name="T50" fmla="*/ 900 w 1249"/>
                <a:gd name="T51" fmla="*/ 935 h 1210"/>
                <a:gd name="T52" fmla="*/ 858 w 1249"/>
                <a:gd name="T53" fmla="*/ 968 h 1210"/>
                <a:gd name="T54" fmla="*/ 793 w 1249"/>
                <a:gd name="T55" fmla="*/ 814 h 1210"/>
                <a:gd name="T56" fmla="*/ 751 w 1249"/>
                <a:gd name="T57" fmla="*/ 713 h 1210"/>
                <a:gd name="T58" fmla="*/ 859 w 1249"/>
                <a:gd name="T59" fmla="*/ 758 h 1210"/>
                <a:gd name="T60" fmla="*/ 1007 w 1249"/>
                <a:gd name="T61" fmla="*/ 819 h 1210"/>
                <a:gd name="T62" fmla="*/ 980 w 1249"/>
                <a:gd name="T63" fmla="*/ 879 h 1210"/>
                <a:gd name="T64" fmla="*/ 1129 w 1249"/>
                <a:gd name="T65" fmla="*/ 1154 h 1210"/>
                <a:gd name="T66" fmla="*/ 1242 w 1249"/>
                <a:gd name="T67" fmla="*/ 1074 h 1210"/>
                <a:gd name="T68" fmla="*/ 1064 w 1249"/>
                <a:gd name="T69" fmla="*/ 828 h 1210"/>
                <a:gd name="T70" fmla="*/ 1057 w 1249"/>
                <a:gd name="T71" fmla="*/ 790 h 1210"/>
                <a:gd name="T72" fmla="*/ 893 w 1249"/>
                <a:gd name="T73" fmla="*/ 712 h 1210"/>
                <a:gd name="T74" fmla="*/ 1076 w 1249"/>
                <a:gd name="T75" fmla="*/ 612 h 1210"/>
                <a:gd name="T76" fmla="*/ 1103 w 1249"/>
                <a:gd name="T77" fmla="*/ 610 h 1210"/>
                <a:gd name="T78" fmla="*/ 1057 w 1249"/>
                <a:gd name="T79" fmla="*/ 449 h 1210"/>
                <a:gd name="T80" fmla="*/ 1235 w 1249"/>
                <a:gd name="T81" fmla="*/ 349 h 1210"/>
                <a:gd name="T82" fmla="*/ 1135 w 1249"/>
                <a:gd name="T83" fmla="*/ 0 h 1210"/>
                <a:gd name="T84" fmla="*/ 578 w 1249"/>
                <a:gd name="T85" fmla="*/ 99 h 1210"/>
                <a:gd name="T86" fmla="*/ 129 w 1249"/>
                <a:gd name="T87" fmla="*/ 235 h 1210"/>
                <a:gd name="T88" fmla="*/ 0 w 1249"/>
                <a:gd name="T89" fmla="*/ 712 h 1210"/>
                <a:gd name="T90" fmla="*/ 250 w 1249"/>
                <a:gd name="T91" fmla="*/ 841 h 1210"/>
                <a:gd name="T92" fmla="*/ 179 w 1249"/>
                <a:gd name="T93" fmla="*/ 1068 h 1210"/>
                <a:gd name="T94" fmla="*/ 207 w 1249"/>
                <a:gd name="T95" fmla="*/ 1069 h 1210"/>
                <a:gd name="T96" fmla="*/ 754 w 1249"/>
                <a:gd name="T97" fmla="*/ 841 h 1210"/>
                <a:gd name="T98" fmla="*/ 845 w 1249"/>
                <a:gd name="T99" fmla="*/ 1032 h 1210"/>
                <a:gd name="T100" fmla="*/ 900 w 1249"/>
                <a:gd name="T101" fmla="*/ 991 h 1210"/>
                <a:gd name="T102" fmla="*/ 1129 w 1249"/>
                <a:gd name="T103" fmla="*/ 1210 h 1210"/>
                <a:gd name="T104" fmla="*/ 1242 w 1249"/>
                <a:gd name="T105" fmla="*/ 1107 h 1210"/>
                <a:gd name="T106" fmla="*/ 1242 w 1249"/>
                <a:gd name="T107" fmla="*/ 1074 h 1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49" h="1210">
                  <a:moveTo>
                    <a:pt x="625" y="99"/>
                  </a:moveTo>
                  <a:lnTo>
                    <a:pt x="625" y="99"/>
                  </a:lnTo>
                  <a:cubicBezTo>
                    <a:pt x="625" y="70"/>
                    <a:pt x="649" y="46"/>
                    <a:pt x="678" y="46"/>
                  </a:cubicBezTo>
                  <a:lnTo>
                    <a:pt x="1135" y="46"/>
                  </a:lnTo>
                  <a:cubicBezTo>
                    <a:pt x="1164" y="46"/>
                    <a:pt x="1188" y="70"/>
                    <a:pt x="1188" y="99"/>
                  </a:cubicBezTo>
                  <a:lnTo>
                    <a:pt x="1188" y="349"/>
                  </a:lnTo>
                  <a:cubicBezTo>
                    <a:pt x="1188" y="378"/>
                    <a:pt x="1164" y="402"/>
                    <a:pt x="1135" y="402"/>
                  </a:cubicBezTo>
                  <a:lnTo>
                    <a:pt x="1023" y="402"/>
                  </a:lnTo>
                  <a:cubicBezTo>
                    <a:pt x="1016" y="402"/>
                    <a:pt x="1008" y="406"/>
                    <a:pt x="1004" y="412"/>
                  </a:cubicBezTo>
                  <a:cubicBezTo>
                    <a:pt x="1000" y="419"/>
                    <a:pt x="999" y="427"/>
                    <a:pt x="1001" y="434"/>
                  </a:cubicBezTo>
                  <a:lnTo>
                    <a:pt x="1041" y="536"/>
                  </a:lnTo>
                  <a:lnTo>
                    <a:pt x="893" y="444"/>
                  </a:lnTo>
                  <a:lnTo>
                    <a:pt x="893" y="364"/>
                  </a:lnTo>
                  <a:cubicBezTo>
                    <a:pt x="893" y="342"/>
                    <a:pt x="888" y="321"/>
                    <a:pt x="878" y="303"/>
                  </a:cubicBezTo>
                  <a:lnTo>
                    <a:pt x="1070" y="303"/>
                  </a:lnTo>
                  <a:cubicBezTo>
                    <a:pt x="1083" y="303"/>
                    <a:pt x="1093" y="292"/>
                    <a:pt x="1093" y="279"/>
                  </a:cubicBezTo>
                  <a:cubicBezTo>
                    <a:pt x="1093" y="266"/>
                    <a:pt x="1083" y="256"/>
                    <a:pt x="1070" y="256"/>
                  </a:cubicBezTo>
                  <a:lnTo>
                    <a:pt x="835" y="256"/>
                  </a:lnTo>
                  <a:cubicBezTo>
                    <a:pt x="815" y="243"/>
                    <a:pt x="790" y="235"/>
                    <a:pt x="764" y="235"/>
                  </a:cubicBezTo>
                  <a:lnTo>
                    <a:pt x="625" y="235"/>
                  </a:lnTo>
                  <a:lnTo>
                    <a:pt x="625" y="99"/>
                  </a:lnTo>
                  <a:close/>
                  <a:moveTo>
                    <a:pt x="569" y="794"/>
                  </a:moveTo>
                  <a:lnTo>
                    <a:pt x="569" y="794"/>
                  </a:lnTo>
                  <a:cubicBezTo>
                    <a:pt x="564" y="794"/>
                    <a:pt x="560" y="796"/>
                    <a:pt x="556" y="798"/>
                  </a:cubicBezTo>
                  <a:lnTo>
                    <a:pt x="241" y="993"/>
                  </a:lnTo>
                  <a:lnTo>
                    <a:pt x="306" y="826"/>
                  </a:lnTo>
                  <a:cubicBezTo>
                    <a:pt x="309" y="819"/>
                    <a:pt x="308" y="811"/>
                    <a:pt x="303" y="804"/>
                  </a:cubicBezTo>
                  <a:cubicBezTo>
                    <a:pt x="299" y="798"/>
                    <a:pt x="292" y="794"/>
                    <a:pt x="284" y="794"/>
                  </a:cubicBezTo>
                  <a:lnTo>
                    <a:pt x="129" y="794"/>
                  </a:lnTo>
                  <a:cubicBezTo>
                    <a:pt x="83" y="794"/>
                    <a:pt x="46" y="757"/>
                    <a:pt x="46" y="712"/>
                  </a:cubicBezTo>
                  <a:lnTo>
                    <a:pt x="46" y="364"/>
                  </a:lnTo>
                  <a:cubicBezTo>
                    <a:pt x="46" y="318"/>
                    <a:pt x="83" y="281"/>
                    <a:pt x="129" y="281"/>
                  </a:cubicBezTo>
                  <a:lnTo>
                    <a:pt x="578" y="281"/>
                  </a:lnTo>
                  <a:lnTo>
                    <a:pt x="602" y="281"/>
                  </a:lnTo>
                  <a:lnTo>
                    <a:pt x="625" y="281"/>
                  </a:lnTo>
                  <a:lnTo>
                    <a:pt x="720" y="281"/>
                  </a:lnTo>
                  <a:lnTo>
                    <a:pt x="764" y="281"/>
                  </a:lnTo>
                  <a:cubicBezTo>
                    <a:pt x="785" y="281"/>
                    <a:pt x="805" y="289"/>
                    <a:pt x="819" y="303"/>
                  </a:cubicBezTo>
                  <a:cubicBezTo>
                    <a:pt x="836" y="318"/>
                    <a:pt x="847" y="340"/>
                    <a:pt x="847" y="364"/>
                  </a:cubicBezTo>
                  <a:lnTo>
                    <a:pt x="847" y="416"/>
                  </a:lnTo>
                  <a:lnTo>
                    <a:pt x="847" y="443"/>
                  </a:lnTo>
                  <a:lnTo>
                    <a:pt x="847" y="470"/>
                  </a:lnTo>
                  <a:lnTo>
                    <a:pt x="847" y="702"/>
                  </a:lnTo>
                  <a:lnTo>
                    <a:pt x="717" y="648"/>
                  </a:lnTo>
                  <a:cubicBezTo>
                    <a:pt x="708" y="644"/>
                    <a:pt x="698" y="646"/>
                    <a:pt x="691" y="653"/>
                  </a:cubicBezTo>
                  <a:cubicBezTo>
                    <a:pt x="684" y="659"/>
                    <a:pt x="682" y="669"/>
                    <a:pt x="686" y="678"/>
                  </a:cubicBezTo>
                  <a:lnTo>
                    <a:pt x="735" y="794"/>
                  </a:lnTo>
                  <a:lnTo>
                    <a:pt x="569" y="794"/>
                  </a:lnTo>
                  <a:close/>
                  <a:moveTo>
                    <a:pt x="1129" y="1154"/>
                  </a:moveTo>
                  <a:lnTo>
                    <a:pt x="1129" y="1154"/>
                  </a:lnTo>
                  <a:lnTo>
                    <a:pt x="917" y="942"/>
                  </a:lnTo>
                  <a:cubicBezTo>
                    <a:pt x="913" y="938"/>
                    <a:pt x="907" y="935"/>
                    <a:pt x="900" y="935"/>
                  </a:cubicBezTo>
                  <a:cubicBezTo>
                    <a:pt x="894" y="935"/>
                    <a:pt x="888" y="938"/>
                    <a:pt x="884" y="942"/>
                  </a:cubicBezTo>
                  <a:lnTo>
                    <a:pt x="858" y="968"/>
                  </a:lnTo>
                  <a:lnTo>
                    <a:pt x="802" y="835"/>
                  </a:lnTo>
                  <a:lnTo>
                    <a:pt x="793" y="814"/>
                  </a:lnTo>
                  <a:lnTo>
                    <a:pt x="784" y="792"/>
                  </a:lnTo>
                  <a:lnTo>
                    <a:pt x="751" y="713"/>
                  </a:lnTo>
                  <a:lnTo>
                    <a:pt x="838" y="749"/>
                  </a:lnTo>
                  <a:lnTo>
                    <a:pt x="859" y="758"/>
                  </a:lnTo>
                  <a:lnTo>
                    <a:pt x="881" y="767"/>
                  </a:lnTo>
                  <a:lnTo>
                    <a:pt x="1007" y="819"/>
                  </a:lnTo>
                  <a:lnTo>
                    <a:pt x="980" y="846"/>
                  </a:lnTo>
                  <a:cubicBezTo>
                    <a:pt x="971" y="855"/>
                    <a:pt x="971" y="870"/>
                    <a:pt x="980" y="879"/>
                  </a:cubicBezTo>
                  <a:lnTo>
                    <a:pt x="1193" y="1091"/>
                  </a:lnTo>
                  <a:lnTo>
                    <a:pt x="1129" y="1154"/>
                  </a:lnTo>
                  <a:close/>
                  <a:moveTo>
                    <a:pt x="1242" y="1074"/>
                  </a:moveTo>
                  <a:lnTo>
                    <a:pt x="1242" y="1074"/>
                  </a:lnTo>
                  <a:lnTo>
                    <a:pt x="1030" y="862"/>
                  </a:lnTo>
                  <a:lnTo>
                    <a:pt x="1064" y="828"/>
                  </a:lnTo>
                  <a:cubicBezTo>
                    <a:pt x="1070" y="822"/>
                    <a:pt x="1072" y="814"/>
                    <a:pt x="1071" y="807"/>
                  </a:cubicBezTo>
                  <a:cubicBezTo>
                    <a:pt x="1069" y="799"/>
                    <a:pt x="1064" y="793"/>
                    <a:pt x="1057" y="790"/>
                  </a:cubicBezTo>
                  <a:lnTo>
                    <a:pt x="893" y="721"/>
                  </a:lnTo>
                  <a:cubicBezTo>
                    <a:pt x="893" y="718"/>
                    <a:pt x="893" y="715"/>
                    <a:pt x="893" y="712"/>
                  </a:cubicBezTo>
                  <a:lnTo>
                    <a:pt x="893" y="499"/>
                  </a:lnTo>
                  <a:lnTo>
                    <a:pt x="1076" y="612"/>
                  </a:lnTo>
                  <a:cubicBezTo>
                    <a:pt x="1079" y="615"/>
                    <a:pt x="1084" y="616"/>
                    <a:pt x="1088" y="616"/>
                  </a:cubicBezTo>
                  <a:cubicBezTo>
                    <a:pt x="1093" y="616"/>
                    <a:pt x="1098" y="614"/>
                    <a:pt x="1103" y="610"/>
                  </a:cubicBezTo>
                  <a:cubicBezTo>
                    <a:pt x="1110" y="604"/>
                    <a:pt x="1113" y="593"/>
                    <a:pt x="1110" y="584"/>
                  </a:cubicBezTo>
                  <a:lnTo>
                    <a:pt x="1057" y="449"/>
                  </a:lnTo>
                  <a:lnTo>
                    <a:pt x="1135" y="449"/>
                  </a:lnTo>
                  <a:cubicBezTo>
                    <a:pt x="1190" y="449"/>
                    <a:pt x="1235" y="404"/>
                    <a:pt x="1235" y="349"/>
                  </a:cubicBezTo>
                  <a:lnTo>
                    <a:pt x="1235" y="99"/>
                  </a:lnTo>
                  <a:cubicBezTo>
                    <a:pt x="1235" y="44"/>
                    <a:pt x="1190" y="0"/>
                    <a:pt x="1135" y="0"/>
                  </a:cubicBezTo>
                  <a:lnTo>
                    <a:pt x="678" y="0"/>
                  </a:lnTo>
                  <a:cubicBezTo>
                    <a:pt x="623" y="0"/>
                    <a:pt x="578" y="44"/>
                    <a:pt x="578" y="99"/>
                  </a:cubicBezTo>
                  <a:lnTo>
                    <a:pt x="578" y="235"/>
                  </a:lnTo>
                  <a:lnTo>
                    <a:pt x="129" y="235"/>
                  </a:lnTo>
                  <a:cubicBezTo>
                    <a:pt x="57" y="235"/>
                    <a:pt x="0" y="293"/>
                    <a:pt x="0" y="364"/>
                  </a:cubicBezTo>
                  <a:lnTo>
                    <a:pt x="0" y="712"/>
                  </a:lnTo>
                  <a:cubicBezTo>
                    <a:pt x="0" y="783"/>
                    <a:pt x="57" y="841"/>
                    <a:pt x="129" y="841"/>
                  </a:cubicBezTo>
                  <a:lnTo>
                    <a:pt x="250" y="841"/>
                  </a:lnTo>
                  <a:lnTo>
                    <a:pt x="173" y="1041"/>
                  </a:lnTo>
                  <a:cubicBezTo>
                    <a:pt x="169" y="1051"/>
                    <a:pt x="172" y="1061"/>
                    <a:pt x="179" y="1068"/>
                  </a:cubicBezTo>
                  <a:cubicBezTo>
                    <a:pt x="184" y="1071"/>
                    <a:pt x="189" y="1073"/>
                    <a:pt x="194" y="1073"/>
                  </a:cubicBezTo>
                  <a:cubicBezTo>
                    <a:pt x="199" y="1073"/>
                    <a:pt x="203" y="1072"/>
                    <a:pt x="207" y="1069"/>
                  </a:cubicBezTo>
                  <a:lnTo>
                    <a:pt x="575" y="841"/>
                  </a:lnTo>
                  <a:lnTo>
                    <a:pt x="754" y="841"/>
                  </a:lnTo>
                  <a:lnTo>
                    <a:pt x="828" y="1018"/>
                  </a:lnTo>
                  <a:cubicBezTo>
                    <a:pt x="831" y="1025"/>
                    <a:pt x="837" y="1031"/>
                    <a:pt x="845" y="1032"/>
                  </a:cubicBezTo>
                  <a:cubicBezTo>
                    <a:pt x="853" y="1034"/>
                    <a:pt x="861" y="1031"/>
                    <a:pt x="866" y="1026"/>
                  </a:cubicBezTo>
                  <a:lnTo>
                    <a:pt x="900" y="991"/>
                  </a:lnTo>
                  <a:lnTo>
                    <a:pt x="1113" y="1204"/>
                  </a:lnTo>
                  <a:cubicBezTo>
                    <a:pt x="1117" y="1208"/>
                    <a:pt x="1123" y="1210"/>
                    <a:pt x="1129" y="1210"/>
                  </a:cubicBezTo>
                  <a:cubicBezTo>
                    <a:pt x="1135" y="1210"/>
                    <a:pt x="1141" y="1208"/>
                    <a:pt x="1146" y="1204"/>
                  </a:cubicBezTo>
                  <a:lnTo>
                    <a:pt x="1242" y="1107"/>
                  </a:lnTo>
                  <a:cubicBezTo>
                    <a:pt x="1246" y="1103"/>
                    <a:pt x="1249" y="1097"/>
                    <a:pt x="1249" y="1091"/>
                  </a:cubicBezTo>
                  <a:cubicBezTo>
                    <a:pt x="1249" y="1085"/>
                    <a:pt x="1246" y="1079"/>
                    <a:pt x="1242" y="1074"/>
                  </a:cubicBezTo>
                  <a:close/>
                </a:path>
              </a:pathLst>
            </a:cu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153" name="Group 18">
            <a:extLst>
              <a:ext uri="{FF2B5EF4-FFF2-40B4-BE49-F238E27FC236}">
                <a16:creationId xmlns="" xmlns:a16="http://schemas.microsoft.com/office/drawing/2014/main" id="{5F09D088-FCB2-4987-9EF8-04B3CB453DF0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4740718" y="4980186"/>
            <a:ext cx="550743" cy="606406"/>
            <a:chOff x="4354" y="948"/>
            <a:chExt cx="514" cy="575"/>
          </a:xfrm>
        </p:grpSpPr>
        <p:sp>
          <p:nvSpPr>
            <p:cNvPr id="154" name="Freeform 19">
              <a:extLst>
                <a:ext uri="{FF2B5EF4-FFF2-40B4-BE49-F238E27FC236}">
                  <a16:creationId xmlns="" xmlns:a16="http://schemas.microsoft.com/office/drawing/2014/main" id="{B2E55694-6B9D-42F9-A564-76B1C5785EB3}"/>
                </a:ext>
              </a:extLst>
            </p:cNvPr>
            <p:cNvSpPr>
              <a:spLocks/>
            </p:cNvSpPr>
            <p:nvPr/>
          </p:nvSpPr>
          <p:spPr bwMode="auto">
            <a:xfrm>
              <a:off x="4501" y="1090"/>
              <a:ext cx="162" cy="16"/>
            </a:xfrm>
            <a:custGeom>
              <a:avLst/>
              <a:gdLst>
                <a:gd name="T0" fmla="*/ 473 w 473"/>
                <a:gd name="T1" fmla="*/ 0 h 47"/>
                <a:gd name="T2" fmla="*/ 473 w 473"/>
                <a:gd name="T3" fmla="*/ 0 h 47"/>
                <a:gd name="T4" fmla="*/ 0 w 473"/>
                <a:gd name="T5" fmla="*/ 0 h 47"/>
                <a:gd name="T6" fmla="*/ 0 w 473"/>
                <a:gd name="T7" fmla="*/ 47 h 47"/>
                <a:gd name="T8" fmla="*/ 473 w 473"/>
                <a:gd name="T9" fmla="*/ 47 h 47"/>
                <a:gd name="T10" fmla="*/ 473 w 473"/>
                <a:gd name="T11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73" h="47">
                  <a:moveTo>
                    <a:pt x="473" y="0"/>
                  </a:moveTo>
                  <a:lnTo>
                    <a:pt x="473" y="0"/>
                  </a:lnTo>
                  <a:lnTo>
                    <a:pt x="0" y="0"/>
                  </a:lnTo>
                  <a:lnTo>
                    <a:pt x="0" y="47"/>
                  </a:lnTo>
                  <a:lnTo>
                    <a:pt x="473" y="47"/>
                  </a:lnTo>
                  <a:lnTo>
                    <a:pt x="473" y="0"/>
                  </a:lnTo>
                  <a:close/>
                </a:path>
              </a:pathLst>
            </a:cu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55" name="Freeform 20">
              <a:extLst>
                <a:ext uri="{FF2B5EF4-FFF2-40B4-BE49-F238E27FC236}">
                  <a16:creationId xmlns="" xmlns:a16="http://schemas.microsoft.com/office/drawing/2014/main" id="{751AD152-814E-49BD-92CD-7B21C08A12B2}"/>
                </a:ext>
              </a:extLst>
            </p:cNvPr>
            <p:cNvSpPr>
              <a:spLocks/>
            </p:cNvSpPr>
            <p:nvPr/>
          </p:nvSpPr>
          <p:spPr bwMode="auto">
            <a:xfrm>
              <a:off x="4501" y="1123"/>
              <a:ext cx="162" cy="16"/>
            </a:xfrm>
            <a:custGeom>
              <a:avLst/>
              <a:gdLst>
                <a:gd name="T0" fmla="*/ 473 w 473"/>
                <a:gd name="T1" fmla="*/ 0 h 46"/>
                <a:gd name="T2" fmla="*/ 473 w 473"/>
                <a:gd name="T3" fmla="*/ 0 h 46"/>
                <a:gd name="T4" fmla="*/ 0 w 473"/>
                <a:gd name="T5" fmla="*/ 0 h 46"/>
                <a:gd name="T6" fmla="*/ 0 w 473"/>
                <a:gd name="T7" fmla="*/ 46 h 46"/>
                <a:gd name="T8" fmla="*/ 473 w 473"/>
                <a:gd name="T9" fmla="*/ 46 h 46"/>
                <a:gd name="T10" fmla="*/ 473 w 473"/>
                <a:gd name="T11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73" h="46">
                  <a:moveTo>
                    <a:pt x="473" y="0"/>
                  </a:moveTo>
                  <a:lnTo>
                    <a:pt x="473" y="0"/>
                  </a:lnTo>
                  <a:lnTo>
                    <a:pt x="0" y="0"/>
                  </a:lnTo>
                  <a:lnTo>
                    <a:pt x="0" y="46"/>
                  </a:lnTo>
                  <a:lnTo>
                    <a:pt x="473" y="46"/>
                  </a:lnTo>
                  <a:lnTo>
                    <a:pt x="473" y="0"/>
                  </a:lnTo>
                  <a:close/>
                </a:path>
              </a:pathLst>
            </a:cu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56" name="Freeform 21">
              <a:extLst>
                <a:ext uri="{FF2B5EF4-FFF2-40B4-BE49-F238E27FC236}">
                  <a16:creationId xmlns="" xmlns:a16="http://schemas.microsoft.com/office/drawing/2014/main" id="{2DC5AAB7-3CE3-4C61-B30D-154FB1521DB6}"/>
                </a:ext>
              </a:extLst>
            </p:cNvPr>
            <p:cNvSpPr>
              <a:spLocks/>
            </p:cNvSpPr>
            <p:nvPr/>
          </p:nvSpPr>
          <p:spPr bwMode="auto">
            <a:xfrm>
              <a:off x="4501" y="1156"/>
              <a:ext cx="95" cy="16"/>
            </a:xfrm>
            <a:custGeom>
              <a:avLst/>
              <a:gdLst>
                <a:gd name="T0" fmla="*/ 277 w 277"/>
                <a:gd name="T1" fmla="*/ 0 h 47"/>
                <a:gd name="T2" fmla="*/ 277 w 277"/>
                <a:gd name="T3" fmla="*/ 0 h 47"/>
                <a:gd name="T4" fmla="*/ 0 w 277"/>
                <a:gd name="T5" fmla="*/ 0 h 47"/>
                <a:gd name="T6" fmla="*/ 0 w 277"/>
                <a:gd name="T7" fmla="*/ 47 h 47"/>
                <a:gd name="T8" fmla="*/ 277 w 277"/>
                <a:gd name="T9" fmla="*/ 47 h 47"/>
                <a:gd name="T10" fmla="*/ 277 w 277"/>
                <a:gd name="T11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77" h="47">
                  <a:moveTo>
                    <a:pt x="277" y="0"/>
                  </a:moveTo>
                  <a:lnTo>
                    <a:pt x="277" y="0"/>
                  </a:lnTo>
                  <a:lnTo>
                    <a:pt x="0" y="0"/>
                  </a:lnTo>
                  <a:lnTo>
                    <a:pt x="0" y="47"/>
                  </a:lnTo>
                  <a:lnTo>
                    <a:pt x="277" y="47"/>
                  </a:lnTo>
                  <a:lnTo>
                    <a:pt x="277" y="0"/>
                  </a:lnTo>
                  <a:close/>
                </a:path>
              </a:pathLst>
            </a:cu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57" name="Freeform 22">
              <a:extLst>
                <a:ext uri="{FF2B5EF4-FFF2-40B4-BE49-F238E27FC236}">
                  <a16:creationId xmlns="" xmlns:a16="http://schemas.microsoft.com/office/drawing/2014/main" id="{FA080307-7EEC-4A56-AF2C-0D937F0062F1}"/>
                </a:ext>
              </a:extLst>
            </p:cNvPr>
            <p:cNvSpPr>
              <a:spLocks/>
            </p:cNvSpPr>
            <p:nvPr/>
          </p:nvSpPr>
          <p:spPr bwMode="auto">
            <a:xfrm>
              <a:off x="4386" y="1461"/>
              <a:ext cx="15" cy="17"/>
            </a:xfrm>
            <a:custGeom>
              <a:avLst/>
              <a:gdLst>
                <a:gd name="T0" fmla="*/ 0 w 46"/>
                <a:gd name="T1" fmla="*/ 48 h 48"/>
                <a:gd name="T2" fmla="*/ 0 w 46"/>
                <a:gd name="T3" fmla="*/ 48 h 48"/>
                <a:gd name="T4" fmla="*/ 46 w 46"/>
                <a:gd name="T5" fmla="*/ 48 h 48"/>
                <a:gd name="T6" fmla="*/ 46 w 46"/>
                <a:gd name="T7" fmla="*/ 0 h 48"/>
                <a:gd name="T8" fmla="*/ 0 w 46"/>
                <a:gd name="T9" fmla="*/ 0 h 48"/>
                <a:gd name="T10" fmla="*/ 0 w 46"/>
                <a:gd name="T11" fmla="*/ 48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6" h="48">
                  <a:moveTo>
                    <a:pt x="0" y="48"/>
                  </a:moveTo>
                  <a:lnTo>
                    <a:pt x="0" y="48"/>
                  </a:lnTo>
                  <a:lnTo>
                    <a:pt x="46" y="48"/>
                  </a:lnTo>
                  <a:lnTo>
                    <a:pt x="46" y="0"/>
                  </a:lnTo>
                  <a:lnTo>
                    <a:pt x="0" y="0"/>
                  </a:lnTo>
                  <a:lnTo>
                    <a:pt x="0" y="48"/>
                  </a:lnTo>
                  <a:close/>
                </a:path>
              </a:pathLst>
            </a:cu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58" name="Freeform 23">
              <a:extLst>
                <a:ext uri="{FF2B5EF4-FFF2-40B4-BE49-F238E27FC236}">
                  <a16:creationId xmlns="" xmlns:a16="http://schemas.microsoft.com/office/drawing/2014/main" id="{73F6EB94-F626-4458-912E-53924D9AA05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54" y="948"/>
              <a:ext cx="514" cy="575"/>
            </a:xfrm>
            <a:custGeom>
              <a:avLst/>
              <a:gdLst>
                <a:gd name="T0" fmla="*/ 538 w 1507"/>
                <a:gd name="T1" fmla="*/ 324 h 1686"/>
                <a:gd name="T2" fmla="*/ 597 w 1507"/>
                <a:gd name="T3" fmla="*/ 1080 h 1686"/>
                <a:gd name="T4" fmla="*/ 444 w 1507"/>
                <a:gd name="T5" fmla="*/ 1048 h 1686"/>
                <a:gd name="T6" fmla="*/ 581 w 1507"/>
                <a:gd name="T7" fmla="*/ 894 h 1686"/>
                <a:gd name="T8" fmla="*/ 591 w 1507"/>
                <a:gd name="T9" fmla="*/ 753 h 1686"/>
                <a:gd name="T10" fmla="*/ 463 w 1507"/>
                <a:gd name="T11" fmla="*/ 736 h 1686"/>
                <a:gd name="T12" fmla="*/ 435 w 1507"/>
                <a:gd name="T13" fmla="*/ 761 h 1686"/>
                <a:gd name="T14" fmla="*/ 260 w 1507"/>
                <a:gd name="T15" fmla="*/ 706 h 1686"/>
                <a:gd name="T16" fmla="*/ 562 w 1507"/>
                <a:gd name="T17" fmla="*/ 371 h 1686"/>
                <a:gd name="T18" fmla="*/ 1071 w 1507"/>
                <a:gd name="T19" fmla="*/ 46 h 1686"/>
                <a:gd name="T20" fmla="*/ 742 w 1507"/>
                <a:gd name="T21" fmla="*/ 904 h 1686"/>
                <a:gd name="T22" fmla="*/ 620 w 1507"/>
                <a:gd name="T23" fmla="*/ 1080 h 1686"/>
                <a:gd name="T24" fmla="*/ 597 w 1507"/>
                <a:gd name="T25" fmla="*/ 1185 h 1686"/>
                <a:gd name="T26" fmla="*/ 528 w 1507"/>
                <a:gd name="T27" fmla="*/ 1381 h 1686"/>
                <a:gd name="T28" fmla="*/ 213 w 1507"/>
                <a:gd name="T29" fmla="*/ 764 h 1686"/>
                <a:gd name="T30" fmla="*/ 171 w 1507"/>
                <a:gd name="T31" fmla="*/ 1035 h 1686"/>
                <a:gd name="T32" fmla="*/ 213 w 1507"/>
                <a:gd name="T33" fmla="*/ 1028 h 1686"/>
                <a:gd name="T34" fmla="*/ 473 w 1507"/>
                <a:gd name="T35" fmla="*/ 790 h 1686"/>
                <a:gd name="T36" fmla="*/ 512 w 1507"/>
                <a:gd name="T37" fmla="*/ 762 h 1686"/>
                <a:gd name="T38" fmla="*/ 559 w 1507"/>
                <a:gd name="T39" fmla="*/ 805 h 1686"/>
                <a:gd name="T40" fmla="*/ 529 w 1507"/>
                <a:gd name="T41" fmla="*/ 889 h 1686"/>
                <a:gd name="T42" fmla="*/ 398 w 1507"/>
                <a:gd name="T43" fmla="*/ 1068 h 1686"/>
                <a:gd name="T44" fmla="*/ 427 w 1507"/>
                <a:gd name="T45" fmla="*/ 1126 h 1686"/>
                <a:gd name="T46" fmla="*/ 432 w 1507"/>
                <a:gd name="T47" fmla="*/ 1276 h 1686"/>
                <a:gd name="T48" fmla="*/ 474 w 1507"/>
                <a:gd name="T49" fmla="*/ 1126 h 1686"/>
                <a:gd name="T50" fmla="*/ 597 w 1507"/>
                <a:gd name="T51" fmla="*/ 1185 h 1686"/>
                <a:gd name="T52" fmla="*/ 789 w 1507"/>
                <a:gd name="T53" fmla="*/ 1418 h 1686"/>
                <a:gd name="T54" fmla="*/ 789 w 1507"/>
                <a:gd name="T55" fmla="*/ 1080 h 1686"/>
                <a:gd name="T56" fmla="*/ 1095 w 1507"/>
                <a:gd name="T57" fmla="*/ 927 h 1686"/>
                <a:gd name="T58" fmla="*/ 1350 w 1507"/>
                <a:gd name="T59" fmla="*/ 1384 h 1686"/>
                <a:gd name="T60" fmla="*/ 995 w 1507"/>
                <a:gd name="T61" fmla="*/ 1418 h 1686"/>
                <a:gd name="T62" fmla="*/ 1397 w 1507"/>
                <a:gd name="T63" fmla="*/ 1534 h 1686"/>
                <a:gd name="T64" fmla="*/ 1373 w 1507"/>
                <a:gd name="T65" fmla="*/ 1544 h 1686"/>
                <a:gd name="T66" fmla="*/ 1041 w 1507"/>
                <a:gd name="T67" fmla="*/ 1431 h 1686"/>
                <a:gd name="T68" fmla="*/ 1397 w 1507"/>
                <a:gd name="T69" fmla="*/ 1431 h 1686"/>
                <a:gd name="T70" fmla="*/ 1483 w 1507"/>
                <a:gd name="T71" fmla="*/ 1384 h 1686"/>
                <a:gd name="T72" fmla="*/ 1397 w 1507"/>
                <a:gd name="T73" fmla="*/ 904 h 1686"/>
                <a:gd name="T74" fmla="*/ 1118 w 1507"/>
                <a:gd name="T75" fmla="*/ 22 h 1686"/>
                <a:gd name="T76" fmla="*/ 557 w 1507"/>
                <a:gd name="T77" fmla="*/ 0 h 1686"/>
                <a:gd name="T78" fmla="*/ 550 w 1507"/>
                <a:gd name="T79" fmla="*/ 3 h 1686"/>
                <a:gd name="T80" fmla="*/ 220 w 1507"/>
                <a:gd name="T81" fmla="*/ 331 h 1686"/>
                <a:gd name="T82" fmla="*/ 216 w 1507"/>
                <a:gd name="T83" fmla="*/ 337 h 1686"/>
                <a:gd name="T84" fmla="*/ 213 w 1507"/>
                <a:gd name="T85" fmla="*/ 347 h 1686"/>
                <a:gd name="T86" fmla="*/ 53 w 1507"/>
                <a:gd name="T87" fmla="*/ 875 h 1686"/>
                <a:gd name="T88" fmla="*/ 0 w 1507"/>
                <a:gd name="T89" fmla="*/ 1404 h 1686"/>
                <a:gd name="T90" fmla="*/ 46 w 1507"/>
                <a:gd name="T91" fmla="*/ 1662 h 1686"/>
                <a:gd name="T92" fmla="*/ 270 w 1507"/>
                <a:gd name="T93" fmla="*/ 1427 h 1686"/>
                <a:gd name="T94" fmla="*/ 552 w 1507"/>
                <a:gd name="T95" fmla="*/ 1427 h 1686"/>
                <a:gd name="T96" fmla="*/ 584 w 1507"/>
                <a:gd name="T97" fmla="*/ 1662 h 1686"/>
                <a:gd name="T98" fmla="*/ 630 w 1507"/>
                <a:gd name="T99" fmla="*/ 1404 h 1686"/>
                <a:gd name="T100" fmla="*/ 575 w 1507"/>
                <a:gd name="T101" fmla="*/ 1325 h 1686"/>
                <a:gd name="T102" fmla="*/ 742 w 1507"/>
                <a:gd name="T103" fmla="*/ 1126 h 1686"/>
                <a:gd name="T104" fmla="*/ 865 w 1507"/>
                <a:gd name="T105" fmla="*/ 1591 h 1686"/>
                <a:gd name="T106" fmla="*/ 1384 w 1507"/>
                <a:gd name="T107" fmla="*/ 1591 h 1686"/>
                <a:gd name="T108" fmla="*/ 1507 w 1507"/>
                <a:gd name="T109" fmla="*/ 1407 h 16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507" h="1686">
                  <a:moveTo>
                    <a:pt x="538" y="79"/>
                  </a:moveTo>
                  <a:lnTo>
                    <a:pt x="538" y="79"/>
                  </a:lnTo>
                  <a:lnTo>
                    <a:pt x="538" y="324"/>
                  </a:lnTo>
                  <a:lnTo>
                    <a:pt x="293" y="324"/>
                  </a:lnTo>
                  <a:lnTo>
                    <a:pt x="538" y="79"/>
                  </a:lnTo>
                  <a:close/>
                  <a:moveTo>
                    <a:pt x="597" y="1080"/>
                  </a:moveTo>
                  <a:lnTo>
                    <a:pt x="597" y="1080"/>
                  </a:lnTo>
                  <a:lnTo>
                    <a:pt x="462" y="1080"/>
                  </a:lnTo>
                  <a:cubicBezTo>
                    <a:pt x="456" y="1066"/>
                    <a:pt x="450" y="1056"/>
                    <a:pt x="444" y="1048"/>
                  </a:cubicBezTo>
                  <a:lnTo>
                    <a:pt x="564" y="920"/>
                  </a:lnTo>
                  <a:cubicBezTo>
                    <a:pt x="564" y="920"/>
                    <a:pt x="565" y="919"/>
                    <a:pt x="565" y="918"/>
                  </a:cubicBezTo>
                  <a:cubicBezTo>
                    <a:pt x="566" y="917"/>
                    <a:pt x="573" y="908"/>
                    <a:pt x="581" y="894"/>
                  </a:cubicBezTo>
                  <a:cubicBezTo>
                    <a:pt x="584" y="887"/>
                    <a:pt x="588" y="880"/>
                    <a:pt x="591" y="871"/>
                  </a:cubicBezTo>
                  <a:cubicBezTo>
                    <a:pt x="595" y="863"/>
                    <a:pt x="598" y="855"/>
                    <a:pt x="600" y="846"/>
                  </a:cubicBezTo>
                  <a:cubicBezTo>
                    <a:pt x="608" y="817"/>
                    <a:pt x="609" y="783"/>
                    <a:pt x="591" y="753"/>
                  </a:cubicBezTo>
                  <a:cubicBezTo>
                    <a:pt x="573" y="726"/>
                    <a:pt x="552" y="717"/>
                    <a:pt x="537" y="715"/>
                  </a:cubicBezTo>
                  <a:cubicBezTo>
                    <a:pt x="509" y="710"/>
                    <a:pt x="484" y="722"/>
                    <a:pt x="471" y="730"/>
                  </a:cubicBezTo>
                  <a:cubicBezTo>
                    <a:pt x="467" y="733"/>
                    <a:pt x="464" y="735"/>
                    <a:pt x="463" y="736"/>
                  </a:cubicBezTo>
                  <a:cubicBezTo>
                    <a:pt x="463" y="736"/>
                    <a:pt x="462" y="736"/>
                    <a:pt x="462" y="737"/>
                  </a:cubicBezTo>
                  <a:lnTo>
                    <a:pt x="453" y="745"/>
                  </a:lnTo>
                  <a:lnTo>
                    <a:pt x="435" y="761"/>
                  </a:lnTo>
                  <a:lnTo>
                    <a:pt x="260" y="922"/>
                  </a:lnTo>
                  <a:lnTo>
                    <a:pt x="260" y="733"/>
                  </a:lnTo>
                  <a:lnTo>
                    <a:pt x="260" y="706"/>
                  </a:lnTo>
                  <a:lnTo>
                    <a:pt x="260" y="681"/>
                  </a:lnTo>
                  <a:lnTo>
                    <a:pt x="260" y="371"/>
                  </a:lnTo>
                  <a:lnTo>
                    <a:pt x="562" y="371"/>
                  </a:lnTo>
                  <a:cubicBezTo>
                    <a:pt x="575" y="371"/>
                    <a:pt x="585" y="360"/>
                    <a:pt x="585" y="347"/>
                  </a:cubicBezTo>
                  <a:lnTo>
                    <a:pt x="585" y="46"/>
                  </a:lnTo>
                  <a:lnTo>
                    <a:pt x="1071" y="46"/>
                  </a:lnTo>
                  <a:lnTo>
                    <a:pt x="1071" y="880"/>
                  </a:lnTo>
                  <a:lnTo>
                    <a:pt x="765" y="880"/>
                  </a:lnTo>
                  <a:cubicBezTo>
                    <a:pt x="753" y="880"/>
                    <a:pt x="742" y="891"/>
                    <a:pt x="742" y="904"/>
                  </a:cubicBezTo>
                  <a:lnTo>
                    <a:pt x="742" y="1080"/>
                  </a:lnTo>
                  <a:lnTo>
                    <a:pt x="643" y="1080"/>
                  </a:lnTo>
                  <a:lnTo>
                    <a:pt x="620" y="1080"/>
                  </a:lnTo>
                  <a:lnTo>
                    <a:pt x="597" y="1080"/>
                  </a:lnTo>
                  <a:close/>
                  <a:moveTo>
                    <a:pt x="597" y="1185"/>
                  </a:moveTo>
                  <a:lnTo>
                    <a:pt x="597" y="1185"/>
                  </a:lnTo>
                  <a:cubicBezTo>
                    <a:pt x="597" y="1188"/>
                    <a:pt x="604" y="1252"/>
                    <a:pt x="539" y="1292"/>
                  </a:cubicBezTo>
                  <a:cubicBezTo>
                    <a:pt x="533" y="1297"/>
                    <a:pt x="528" y="1304"/>
                    <a:pt x="528" y="1312"/>
                  </a:cubicBezTo>
                  <a:lnTo>
                    <a:pt x="528" y="1381"/>
                  </a:lnTo>
                  <a:lnTo>
                    <a:pt x="100" y="1381"/>
                  </a:lnTo>
                  <a:lnTo>
                    <a:pt x="100" y="883"/>
                  </a:lnTo>
                  <a:cubicBezTo>
                    <a:pt x="121" y="853"/>
                    <a:pt x="164" y="802"/>
                    <a:pt x="213" y="764"/>
                  </a:cubicBezTo>
                  <a:lnTo>
                    <a:pt x="213" y="964"/>
                  </a:lnTo>
                  <a:lnTo>
                    <a:pt x="173" y="1002"/>
                  </a:lnTo>
                  <a:cubicBezTo>
                    <a:pt x="163" y="1010"/>
                    <a:pt x="163" y="1025"/>
                    <a:pt x="171" y="1035"/>
                  </a:cubicBezTo>
                  <a:cubicBezTo>
                    <a:pt x="180" y="1044"/>
                    <a:pt x="195" y="1045"/>
                    <a:pt x="204" y="1036"/>
                  </a:cubicBezTo>
                  <a:lnTo>
                    <a:pt x="205" y="1035"/>
                  </a:lnTo>
                  <a:lnTo>
                    <a:pt x="213" y="1028"/>
                  </a:lnTo>
                  <a:lnTo>
                    <a:pt x="237" y="1006"/>
                  </a:lnTo>
                  <a:lnTo>
                    <a:pt x="260" y="985"/>
                  </a:lnTo>
                  <a:lnTo>
                    <a:pt x="473" y="790"/>
                  </a:lnTo>
                  <a:lnTo>
                    <a:pt x="490" y="774"/>
                  </a:lnTo>
                  <a:lnTo>
                    <a:pt x="492" y="772"/>
                  </a:lnTo>
                  <a:cubicBezTo>
                    <a:pt x="496" y="769"/>
                    <a:pt x="504" y="765"/>
                    <a:pt x="512" y="762"/>
                  </a:cubicBezTo>
                  <a:cubicBezTo>
                    <a:pt x="517" y="761"/>
                    <a:pt x="523" y="760"/>
                    <a:pt x="529" y="761"/>
                  </a:cubicBezTo>
                  <a:cubicBezTo>
                    <a:pt x="537" y="762"/>
                    <a:pt x="545" y="768"/>
                    <a:pt x="551" y="778"/>
                  </a:cubicBezTo>
                  <a:cubicBezTo>
                    <a:pt x="556" y="786"/>
                    <a:pt x="558" y="795"/>
                    <a:pt x="559" y="805"/>
                  </a:cubicBezTo>
                  <a:cubicBezTo>
                    <a:pt x="559" y="814"/>
                    <a:pt x="558" y="824"/>
                    <a:pt x="555" y="834"/>
                  </a:cubicBezTo>
                  <a:cubicBezTo>
                    <a:pt x="553" y="842"/>
                    <a:pt x="550" y="850"/>
                    <a:pt x="547" y="858"/>
                  </a:cubicBezTo>
                  <a:cubicBezTo>
                    <a:pt x="541" y="871"/>
                    <a:pt x="534" y="882"/>
                    <a:pt x="529" y="889"/>
                  </a:cubicBezTo>
                  <a:lnTo>
                    <a:pt x="394" y="1033"/>
                  </a:lnTo>
                  <a:cubicBezTo>
                    <a:pt x="390" y="1038"/>
                    <a:pt x="388" y="1045"/>
                    <a:pt x="388" y="1052"/>
                  </a:cubicBezTo>
                  <a:cubicBezTo>
                    <a:pt x="389" y="1058"/>
                    <a:pt x="393" y="1065"/>
                    <a:pt x="398" y="1068"/>
                  </a:cubicBezTo>
                  <a:cubicBezTo>
                    <a:pt x="399" y="1069"/>
                    <a:pt x="404" y="1072"/>
                    <a:pt x="409" y="1080"/>
                  </a:cubicBezTo>
                  <a:cubicBezTo>
                    <a:pt x="413" y="1085"/>
                    <a:pt x="418" y="1093"/>
                    <a:pt x="421" y="1103"/>
                  </a:cubicBezTo>
                  <a:cubicBezTo>
                    <a:pt x="424" y="1110"/>
                    <a:pt x="426" y="1117"/>
                    <a:pt x="427" y="1126"/>
                  </a:cubicBezTo>
                  <a:cubicBezTo>
                    <a:pt x="432" y="1152"/>
                    <a:pt x="431" y="1187"/>
                    <a:pt x="419" y="1235"/>
                  </a:cubicBezTo>
                  <a:cubicBezTo>
                    <a:pt x="418" y="1239"/>
                    <a:pt x="417" y="1243"/>
                    <a:pt x="416" y="1247"/>
                  </a:cubicBezTo>
                  <a:cubicBezTo>
                    <a:pt x="412" y="1260"/>
                    <a:pt x="420" y="1273"/>
                    <a:pt x="432" y="1276"/>
                  </a:cubicBezTo>
                  <a:cubicBezTo>
                    <a:pt x="434" y="1277"/>
                    <a:pt x="436" y="1277"/>
                    <a:pt x="438" y="1277"/>
                  </a:cubicBezTo>
                  <a:cubicBezTo>
                    <a:pt x="449" y="1277"/>
                    <a:pt x="458" y="1270"/>
                    <a:pt x="461" y="1260"/>
                  </a:cubicBezTo>
                  <a:cubicBezTo>
                    <a:pt x="477" y="1204"/>
                    <a:pt x="479" y="1160"/>
                    <a:pt x="474" y="1126"/>
                  </a:cubicBezTo>
                  <a:lnTo>
                    <a:pt x="597" y="1126"/>
                  </a:lnTo>
                  <a:lnTo>
                    <a:pt x="597" y="1182"/>
                  </a:lnTo>
                  <a:cubicBezTo>
                    <a:pt x="597" y="1183"/>
                    <a:pt x="597" y="1184"/>
                    <a:pt x="597" y="1185"/>
                  </a:cubicBezTo>
                  <a:close/>
                  <a:moveTo>
                    <a:pt x="870" y="1544"/>
                  </a:moveTo>
                  <a:lnTo>
                    <a:pt x="870" y="1544"/>
                  </a:lnTo>
                  <a:cubicBezTo>
                    <a:pt x="820" y="1522"/>
                    <a:pt x="789" y="1473"/>
                    <a:pt x="789" y="1418"/>
                  </a:cubicBezTo>
                  <a:lnTo>
                    <a:pt x="789" y="1126"/>
                  </a:lnTo>
                  <a:lnTo>
                    <a:pt x="789" y="1103"/>
                  </a:lnTo>
                  <a:lnTo>
                    <a:pt x="789" y="1080"/>
                  </a:lnTo>
                  <a:lnTo>
                    <a:pt x="789" y="927"/>
                  </a:lnTo>
                  <a:lnTo>
                    <a:pt x="1071" y="927"/>
                  </a:lnTo>
                  <a:lnTo>
                    <a:pt x="1095" y="927"/>
                  </a:lnTo>
                  <a:lnTo>
                    <a:pt x="1118" y="927"/>
                  </a:lnTo>
                  <a:lnTo>
                    <a:pt x="1350" y="927"/>
                  </a:lnTo>
                  <a:lnTo>
                    <a:pt x="1350" y="1384"/>
                  </a:lnTo>
                  <a:lnTo>
                    <a:pt x="1018" y="1384"/>
                  </a:lnTo>
                  <a:cubicBezTo>
                    <a:pt x="1005" y="1384"/>
                    <a:pt x="995" y="1394"/>
                    <a:pt x="995" y="1407"/>
                  </a:cubicBezTo>
                  <a:lnTo>
                    <a:pt x="995" y="1418"/>
                  </a:lnTo>
                  <a:cubicBezTo>
                    <a:pt x="995" y="1473"/>
                    <a:pt x="963" y="1522"/>
                    <a:pt x="914" y="1544"/>
                  </a:cubicBezTo>
                  <a:lnTo>
                    <a:pt x="870" y="1544"/>
                  </a:lnTo>
                  <a:close/>
                  <a:moveTo>
                    <a:pt x="1397" y="1534"/>
                  </a:moveTo>
                  <a:lnTo>
                    <a:pt x="1397" y="1534"/>
                  </a:lnTo>
                  <a:cubicBezTo>
                    <a:pt x="1391" y="1538"/>
                    <a:pt x="1385" y="1541"/>
                    <a:pt x="1379" y="1544"/>
                  </a:cubicBezTo>
                  <a:lnTo>
                    <a:pt x="1373" y="1544"/>
                  </a:lnTo>
                  <a:lnTo>
                    <a:pt x="1350" y="1544"/>
                  </a:lnTo>
                  <a:lnTo>
                    <a:pt x="992" y="1544"/>
                  </a:lnTo>
                  <a:cubicBezTo>
                    <a:pt x="1021" y="1513"/>
                    <a:pt x="1038" y="1474"/>
                    <a:pt x="1041" y="1431"/>
                  </a:cubicBezTo>
                  <a:lnTo>
                    <a:pt x="1350" y="1431"/>
                  </a:lnTo>
                  <a:lnTo>
                    <a:pt x="1373" y="1431"/>
                  </a:lnTo>
                  <a:lnTo>
                    <a:pt x="1397" y="1431"/>
                  </a:lnTo>
                  <a:lnTo>
                    <a:pt x="1460" y="1431"/>
                  </a:lnTo>
                  <a:cubicBezTo>
                    <a:pt x="1456" y="1473"/>
                    <a:pt x="1432" y="1511"/>
                    <a:pt x="1397" y="1534"/>
                  </a:cubicBezTo>
                  <a:close/>
                  <a:moveTo>
                    <a:pt x="1483" y="1384"/>
                  </a:moveTo>
                  <a:lnTo>
                    <a:pt x="1483" y="1384"/>
                  </a:lnTo>
                  <a:lnTo>
                    <a:pt x="1397" y="1384"/>
                  </a:lnTo>
                  <a:lnTo>
                    <a:pt x="1397" y="904"/>
                  </a:lnTo>
                  <a:cubicBezTo>
                    <a:pt x="1397" y="891"/>
                    <a:pt x="1386" y="880"/>
                    <a:pt x="1373" y="880"/>
                  </a:cubicBezTo>
                  <a:lnTo>
                    <a:pt x="1118" y="880"/>
                  </a:lnTo>
                  <a:lnTo>
                    <a:pt x="1118" y="22"/>
                  </a:lnTo>
                  <a:cubicBezTo>
                    <a:pt x="1118" y="9"/>
                    <a:pt x="1108" y="0"/>
                    <a:pt x="1095" y="0"/>
                  </a:cubicBezTo>
                  <a:lnTo>
                    <a:pt x="562" y="0"/>
                  </a:lnTo>
                  <a:cubicBezTo>
                    <a:pt x="560" y="0"/>
                    <a:pt x="559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555" y="1"/>
                    <a:pt x="553" y="1"/>
                    <a:pt x="552" y="2"/>
                  </a:cubicBezTo>
                  <a:cubicBezTo>
                    <a:pt x="551" y="3"/>
                    <a:pt x="551" y="3"/>
                    <a:pt x="550" y="3"/>
                  </a:cubicBezTo>
                  <a:cubicBezTo>
                    <a:pt x="548" y="4"/>
                    <a:pt x="547" y="5"/>
                    <a:pt x="545" y="7"/>
                  </a:cubicBezTo>
                  <a:lnTo>
                    <a:pt x="301" y="250"/>
                  </a:lnTo>
                  <a:lnTo>
                    <a:pt x="220" y="331"/>
                  </a:lnTo>
                  <a:cubicBezTo>
                    <a:pt x="220" y="331"/>
                    <a:pt x="220" y="331"/>
                    <a:pt x="220" y="331"/>
                  </a:cubicBezTo>
                  <a:cubicBezTo>
                    <a:pt x="219" y="332"/>
                    <a:pt x="217" y="334"/>
                    <a:pt x="216" y="336"/>
                  </a:cubicBezTo>
                  <a:cubicBezTo>
                    <a:pt x="216" y="336"/>
                    <a:pt x="216" y="337"/>
                    <a:pt x="216" y="337"/>
                  </a:cubicBezTo>
                  <a:cubicBezTo>
                    <a:pt x="215" y="339"/>
                    <a:pt x="214" y="341"/>
                    <a:pt x="214" y="343"/>
                  </a:cubicBezTo>
                  <a:lnTo>
                    <a:pt x="214" y="343"/>
                  </a:lnTo>
                  <a:cubicBezTo>
                    <a:pt x="213" y="344"/>
                    <a:pt x="213" y="346"/>
                    <a:pt x="213" y="347"/>
                  </a:cubicBezTo>
                  <a:lnTo>
                    <a:pt x="213" y="706"/>
                  </a:lnTo>
                  <a:cubicBezTo>
                    <a:pt x="128" y="762"/>
                    <a:pt x="61" y="857"/>
                    <a:pt x="58" y="862"/>
                  </a:cubicBezTo>
                  <a:cubicBezTo>
                    <a:pt x="55" y="866"/>
                    <a:pt x="53" y="871"/>
                    <a:pt x="53" y="875"/>
                  </a:cubicBezTo>
                  <a:lnTo>
                    <a:pt x="53" y="1381"/>
                  </a:lnTo>
                  <a:lnTo>
                    <a:pt x="23" y="1381"/>
                  </a:lnTo>
                  <a:cubicBezTo>
                    <a:pt x="10" y="1381"/>
                    <a:pt x="0" y="1391"/>
                    <a:pt x="0" y="1404"/>
                  </a:cubicBezTo>
                  <a:lnTo>
                    <a:pt x="0" y="1662"/>
                  </a:lnTo>
                  <a:cubicBezTo>
                    <a:pt x="0" y="1675"/>
                    <a:pt x="10" y="1686"/>
                    <a:pt x="23" y="1686"/>
                  </a:cubicBezTo>
                  <a:cubicBezTo>
                    <a:pt x="36" y="1686"/>
                    <a:pt x="46" y="1675"/>
                    <a:pt x="46" y="1662"/>
                  </a:cubicBezTo>
                  <a:lnTo>
                    <a:pt x="46" y="1427"/>
                  </a:lnTo>
                  <a:lnTo>
                    <a:pt x="68" y="1427"/>
                  </a:lnTo>
                  <a:lnTo>
                    <a:pt x="270" y="1427"/>
                  </a:lnTo>
                  <a:lnTo>
                    <a:pt x="479" y="1427"/>
                  </a:lnTo>
                  <a:lnTo>
                    <a:pt x="528" y="1427"/>
                  </a:lnTo>
                  <a:lnTo>
                    <a:pt x="552" y="1427"/>
                  </a:lnTo>
                  <a:lnTo>
                    <a:pt x="575" y="1427"/>
                  </a:lnTo>
                  <a:lnTo>
                    <a:pt x="584" y="1427"/>
                  </a:lnTo>
                  <a:lnTo>
                    <a:pt x="584" y="1662"/>
                  </a:lnTo>
                  <a:cubicBezTo>
                    <a:pt x="584" y="1675"/>
                    <a:pt x="594" y="1686"/>
                    <a:pt x="607" y="1686"/>
                  </a:cubicBezTo>
                  <a:cubicBezTo>
                    <a:pt x="620" y="1686"/>
                    <a:pt x="630" y="1675"/>
                    <a:pt x="630" y="1662"/>
                  </a:cubicBezTo>
                  <a:lnTo>
                    <a:pt x="630" y="1404"/>
                  </a:lnTo>
                  <a:cubicBezTo>
                    <a:pt x="630" y="1391"/>
                    <a:pt x="620" y="1381"/>
                    <a:pt x="607" y="1381"/>
                  </a:cubicBezTo>
                  <a:lnTo>
                    <a:pt x="575" y="1381"/>
                  </a:lnTo>
                  <a:lnTo>
                    <a:pt x="575" y="1325"/>
                  </a:lnTo>
                  <a:cubicBezTo>
                    <a:pt x="648" y="1272"/>
                    <a:pt x="645" y="1194"/>
                    <a:pt x="643" y="1181"/>
                  </a:cubicBezTo>
                  <a:lnTo>
                    <a:pt x="643" y="1126"/>
                  </a:lnTo>
                  <a:lnTo>
                    <a:pt x="742" y="1126"/>
                  </a:lnTo>
                  <a:lnTo>
                    <a:pt x="742" y="1418"/>
                  </a:lnTo>
                  <a:cubicBezTo>
                    <a:pt x="742" y="1493"/>
                    <a:pt x="787" y="1560"/>
                    <a:pt x="856" y="1589"/>
                  </a:cubicBezTo>
                  <a:cubicBezTo>
                    <a:pt x="859" y="1590"/>
                    <a:pt x="862" y="1591"/>
                    <a:pt x="865" y="1591"/>
                  </a:cubicBezTo>
                  <a:lnTo>
                    <a:pt x="919" y="1591"/>
                  </a:lnTo>
                  <a:lnTo>
                    <a:pt x="1373" y="1591"/>
                  </a:lnTo>
                  <a:lnTo>
                    <a:pt x="1384" y="1591"/>
                  </a:lnTo>
                  <a:cubicBezTo>
                    <a:pt x="1387" y="1591"/>
                    <a:pt x="1390" y="1590"/>
                    <a:pt x="1393" y="1589"/>
                  </a:cubicBezTo>
                  <a:cubicBezTo>
                    <a:pt x="1462" y="1560"/>
                    <a:pt x="1507" y="1493"/>
                    <a:pt x="1507" y="1418"/>
                  </a:cubicBezTo>
                  <a:lnTo>
                    <a:pt x="1507" y="1407"/>
                  </a:lnTo>
                  <a:cubicBezTo>
                    <a:pt x="1507" y="1394"/>
                    <a:pt x="1496" y="1384"/>
                    <a:pt x="1483" y="1384"/>
                  </a:cubicBezTo>
                  <a:close/>
                </a:path>
              </a:pathLst>
            </a:cu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74" name="Freeform 24">
              <a:extLst>
                <a:ext uri="{FF2B5EF4-FFF2-40B4-BE49-F238E27FC236}">
                  <a16:creationId xmlns="" xmlns:a16="http://schemas.microsoft.com/office/drawing/2014/main" id="{9E266AE7-9D47-4D3C-B2D9-1B2CD6E0580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637" y="1276"/>
              <a:ext cx="41" cy="41"/>
            </a:xfrm>
            <a:custGeom>
              <a:avLst/>
              <a:gdLst>
                <a:gd name="T0" fmla="*/ 47 w 121"/>
                <a:gd name="T1" fmla="*/ 47 h 121"/>
                <a:gd name="T2" fmla="*/ 47 w 121"/>
                <a:gd name="T3" fmla="*/ 47 h 121"/>
                <a:gd name="T4" fmla="*/ 74 w 121"/>
                <a:gd name="T5" fmla="*/ 47 h 121"/>
                <a:gd name="T6" fmla="*/ 74 w 121"/>
                <a:gd name="T7" fmla="*/ 74 h 121"/>
                <a:gd name="T8" fmla="*/ 47 w 121"/>
                <a:gd name="T9" fmla="*/ 74 h 121"/>
                <a:gd name="T10" fmla="*/ 47 w 121"/>
                <a:gd name="T11" fmla="*/ 47 h 121"/>
                <a:gd name="T12" fmla="*/ 98 w 121"/>
                <a:gd name="T13" fmla="*/ 0 h 121"/>
                <a:gd name="T14" fmla="*/ 98 w 121"/>
                <a:gd name="T15" fmla="*/ 0 h 121"/>
                <a:gd name="T16" fmla="*/ 23 w 121"/>
                <a:gd name="T17" fmla="*/ 0 h 121"/>
                <a:gd name="T18" fmla="*/ 0 w 121"/>
                <a:gd name="T19" fmla="*/ 23 h 121"/>
                <a:gd name="T20" fmla="*/ 0 w 121"/>
                <a:gd name="T21" fmla="*/ 98 h 121"/>
                <a:gd name="T22" fmla="*/ 13 w 121"/>
                <a:gd name="T23" fmla="*/ 119 h 121"/>
                <a:gd name="T24" fmla="*/ 23 w 121"/>
                <a:gd name="T25" fmla="*/ 121 h 121"/>
                <a:gd name="T26" fmla="*/ 98 w 121"/>
                <a:gd name="T27" fmla="*/ 121 h 121"/>
                <a:gd name="T28" fmla="*/ 108 w 121"/>
                <a:gd name="T29" fmla="*/ 119 h 121"/>
                <a:gd name="T30" fmla="*/ 121 w 121"/>
                <a:gd name="T31" fmla="*/ 98 h 121"/>
                <a:gd name="T32" fmla="*/ 121 w 121"/>
                <a:gd name="T33" fmla="*/ 23 h 121"/>
                <a:gd name="T34" fmla="*/ 98 w 121"/>
                <a:gd name="T35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21" h="121">
                  <a:moveTo>
                    <a:pt x="47" y="47"/>
                  </a:moveTo>
                  <a:lnTo>
                    <a:pt x="47" y="47"/>
                  </a:lnTo>
                  <a:lnTo>
                    <a:pt x="74" y="47"/>
                  </a:lnTo>
                  <a:lnTo>
                    <a:pt x="74" y="74"/>
                  </a:lnTo>
                  <a:lnTo>
                    <a:pt x="47" y="74"/>
                  </a:lnTo>
                  <a:lnTo>
                    <a:pt x="47" y="47"/>
                  </a:lnTo>
                  <a:close/>
                  <a:moveTo>
                    <a:pt x="98" y="0"/>
                  </a:moveTo>
                  <a:lnTo>
                    <a:pt x="98" y="0"/>
                  </a:lnTo>
                  <a:lnTo>
                    <a:pt x="23" y="0"/>
                  </a:lnTo>
                  <a:cubicBezTo>
                    <a:pt x="10" y="0"/>
                    <a:pt x="0" y="10"/>
                    <a:pt x="0" y="23"/>
                  </a:cubicBezTo>
                  <a:lnTo>
                    <a:pt x="0" y="98"/>
                  </a:lnTo>
                  <a:cubicBezTo>
                    <a:pt x="0" y="107"/>
                    <a:pt x="6" y="115"/>
                    <a:pt x="13" y="119"/>
                  </a:cubicBezTo>
                  <a:cubicBezTo>
                    <a:pt x="16" y="120"/>
                    <a:pt x="20" y="121"/>
                    <a:pt x="23" y="121"/>
                  </a:cubicBezTo>
                  <a:lnTo>
                    <a:pt x="98" y="121"/>
                  </a:lnTo>
                  <a:cubicBezTo>
                    <a:pt x="101" y="121"/>
                    <a:pt x="105" y="120"/>
                    <a:pt x="108" y="119"/>
                  </a:cubicBezTo>
                  <a:cubicBezTo>
                    <a:pt x="116" y="115"/>
                    <a:pt x="121" y="107"/>
                    <a:pt x="121" y="98"/>
                  </a:cubicBezTo>
                  <a:lnTo>
                    <a:pt x="121" y="23"/>
                  </a:lnTo>
                  <a:cubicBezTo>
                    <a:pt x="121" y="10"/>
                    <a:pt x="111" y="0"/>
                    <a:pt x="98" y="0"/>
                  </a:cubicBezTo>
                  <a:close/>
                </a:path>
              </a:pathLst>
            </a:cu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75" name="Freeform 25">
              <a:extLst>
                <a:ext uri="{FF2B5EF4-FFF2-40B4-BE49-F238E27FC236}">
                  <a16:creationId xmlns="" xmlns:a16="http://schemas.microsoft.com/office/drawing/2014/main" id="{4C56429F-DAB6-4C51-84CC-EA26C5593B14}"/>
                </a:ext>
              </a:extLst>
            </p:cNvPr>
            <p:cNvSpPr>
              <a:spLocks/>
            </p:cNvSpPr>
            <p:nvPr/>
          </p:nvSpPr>
          <p:spPr bwMode="auto">
            <a:xfrm>
              <a:off x="4681" y="1288"/>
              <a:ext cx="116" cy="16"/>
            </a:xfrm>
            <a:custGeom>
              <a:avLst/>
              <a:gdLst>
                <a:gd name="T0" fmla="*/ 137 w 341"/>
                <a:gd name="T1" fmla="*/ 47 h 47"/>
                <a:gd name="T2" fmla="*/ 137 w 341"/>
                <a:gd name="T3" fmla="*/ 47 h 47"/>
                <a:gd name="T4" fmla="*/ 160 w 341"/>
                <a:gd name="T5" fmla="*/ 47 h 47"/>
                <a:gd name="T6" fmla="*/ 341 w 341"/>
                <a:gd name="T7" fmla="*/ 47 h 47"/>
                <a:gd name="T8" fmla="*/ 341 w 341"/>
                <a:gd name="T9" fmla="*/ 23 h 47"/>
                <a:gd name="T10" fmla="*/ 341 w 341"/>
                <a:gd name="T11" fmla="*/ 0 h 47"/>
                <a:gd name="T12" fmla="*/ 160 w 341"/>
                <a:gd name="T13" fmla="*/ 0 h 47"/>
                <a:gd name="T14" fmla="*/ 137 w 341"/>
                <a:gd name="T15" fmla="*/ 0 h 47"/>
                <a:gd name="T16" fmla="*/ 113 w 341"/>
                <a:gd name="T17" fmla="*/ 0 h 47"/>
                <a:gd name="T18" fmla="*/ 0 w 341"/>
                <a:gd name="T19" fmla="*/ 0 h 47"/>
                <a:gd name="T20" fmla="*/ 0 w 341"/>
                <a:gd name="T21" fmla="*/ 23 h 47"/>
                <a:gd name="T22" fmla="*/ 0 w 341"/>
                <a:gd name="T23" fmla="*/ 47 h 47"/>
                <a:gd name="T24" fmla="*/ 113 w 341"/>
                <a:gd name="T25" fmla="*/ 47 h 47"/>
                <a:gd name="T26" fmla="*/ 137 w 341"/>
                <a:gd name="T27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41" h="47">
                  <a:moveTo>
                    <a:pt x="137" y="47"/>
                  </a:moveTo>
                  <a:lnTo>
                    <a:pt x="137" y="47"/>
                  </a:lnTo>
                  <a:lnTo>
                    <a:pt x="160" y="47"/>
                  </a:lnTo>
                  <a:lnTo>
                    <a:pt x="341" y="47"/>
                  </a:lnTo>
                  <a:lnTo>
                    <a:pt x="341" y="23"/>
                  </a:lnTo>
                  <a:lnTo>
                    <a:pt x="341" y="0"/>
                  </a:lnTo>
                  <a:lnTo>
                    <a:pt x="160" y="0"/>
                  </a:lnTo>
                  <a:lnTo>
                    <a:pt x="137" y="0"/>
                  </a:lnTo>
                  <a:lnTo>
                    <a:pt x="113" y="0"/>
                  </a:lnTo>
                  <a:lnTo>
                    <a:pt x="0" y="0"/>
                  </a:lnTo>
                  <a:lnTo>
                    <a:pt x="0" y="23"/>
                  </a:lnTo>
                  <a:lnTo>
                    <a:pt x="0" y="47"/>
                  </a:lnTo>
                  <a:lnTo>
                    <a:pt x="113" y="47"/>
                  </a:lnTo>
                  <a:lnTo>
                    <a:pt x="137" y="47"/>
                  </a:lnTo>
                  <a:close/>
                </a:path>
              </a:pathLst>
            </a:cu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76" name="Freeform 26">
              <a:extLst>
                <a:ext uri="{FF2B5EF4-FFF2-40B4-BE49-F238E27FC236}">
                  <a16:creationId xmlns="" xmlns:a16="http://schemas.microsoft.com/office/drawing/2014/main" id="{DEB831DD-26EF-486A-8D7F-B81335574E0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637" y="1318"/>
              <a:ext cx="41" cy="41"/>
            </a:xfrm>
            <a:custGeom>
              <a:avLst/>
              <a:gdLst>
                <a:gd name="T0" fmla="*/ 74 w 121"/>
                <a:gd name="T1" fmla="*/ 74 h 121"/>
                <a:gd name="T2" fmla="*/ 74 w 121"/>
                <a:gd name="T3" fmla="*/ 74 h 121"/>
                <a:gd name="T4" fmla="*/ 47 w 121"/>
                <a:gd name="T5" fmla="*/ 74 h 121"/>
                <a:gd name="T6" fmla="*/ 47 w 121"/>
                <a:gd name="T7" fmla="*/ 47 h 121"/>
                <a:gd name="T8" fmla="*/ 74 w 121"/>
                <a:gd name="T9" fmla="*/ 47 h 121"/>
                <a:gd name="T10" fmla="*/ 74 w 121"/>
                <a:gd name="T11" fmla="*/ 74 h 121"/>
                <a:gd name="T12" fmla="*/ 98 w 121"/>
                <a:gd name="T13" fmla="*/ 0 h 121"/>
                <a:gd name="T14" fmla="*/ 98 w 121"/>
                <a:gd name="T15" fmla="*/ 0 h 121"/>
                <a:gd name="T16" fmla="*/ 23 w 121"/>
                <a:gd name="T17" fmla="*/ 0 h 121"/>
                <a:gd name="T18" fmla="*/ 1 w 121"/>
                <a:gd name="T19" fmla="*/ 18 h 121"/>
                <a:gd name="T20" fmla="*/ 0 w 121"/>
                <a:gd name="T21" fmla="*/ 23 h 121"/>
                <a:gd name="T22" fmla="*/ 0 w 121"/>
                <a:gd name="T23" fmla="*/ 41 h 121"/>
                <a:gd name="T24" fmla="*/ 0 w 121"/>
                <a:gd name="T25" fmla="*/ 98 h 121"/>
                <a:gd name="T26" fmla="*/ 23 w 121"/>
                <a:gd name="T27" fmla="*/ 121 h 121"/>
                <a:gd name="T28" fmla="*/ 98 w 121"/>
                <a:gd name="T29" fmla="*/ 121 h 121"/>
                <a:gd name="T30" fmla="*/ 121 w 121"/>
                <a:gd name="T31" fmla="*/ 98 h 121"/>
                <a:gd name="T32" fmla="*/ 121 w 121"/>
                <a:gd name="T33" fmla="*/ 41 h 121"/>
                <a:gd name="T34" fmla="*/ 121 w 121"/>
                <a:gd name="T35" fmla="*/ 23 h 121"/>
                <a:gd name="T36" fmla="*/ 120 w 121"/>
                <a:gd name="T37" fmla="*/ 18 h 121"/>
                <a:gd name="T38" fmla="*/ 98 w 121"/>
                <a:gd name="T39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21" h="121">
                  <a:moveTo>
                    <a:pt x="74" y="74"/>
                  </a:moveTo>
                  <a:lnTo>
                    <a:pt x="74" y="74"/>
                  </a:lnTo>
                  <a:lnTo>
                    <a:pt x="47" y="74"/>
                  </a:lnTo>
                  <a:lnTo>
                    <a:pt x="47" y="47"/>
                  </a:lnTo>
                  <a:lnTo>
                    <a:pt x="74" y="47"/>
                  </a:lnTo>
                  <a:lnTo>
                    <a:pt x="74" y="74"/>
                  </a:lnTo>
                  <a:close/>
                  <a:moveTo>
                    <a:pt x="98" y="0"/>
                  </a:moveTo>
                  <a:lnTo>
                    <a:pt x="98" y="0"/>
                  </a:lnTo>
                  <a:lnTo>
                    <a:pt x="23" y="0"/>
                  </a:lnTo>
                  <a:cubicBezTo>
                    <a:pt x="12" y="0"/>
                    <a:pt x="3" y="8"/>
                    <a:pt x="1" y="18"/>
                  </a:cubicBezTo>
                  <a:cubicBezTo>
                    <a:pt x="0" y="20"/>
                    <a:pt x="0" y="21"/>
                    <a:pt x="0" y="23"/>
                  </a:cubicBezTo>
                  <a:lnTo>
                    <a:pt x="0" y="41"/>
                  </a:lnTo>
                  <a:lnTo>
                    <a:pt x="0" y="98"/>
                  </a:lnTo>
                  <a:cubicBezTo>
                    <a:pt x="0" y="111"/>
                    <a:pt x="10" y="121"/>
                    <a:pt x="23" y="121"/>
                  </a:cubicBezTo>
                  <a:lnTo>
                    <a:pt x="98" y="121"/>
                  </a:lnTo>
                  <a:cubicBezTo>
                    <a:pt x="111" y="121"/>
                    <a:pt x="121" y="111"/>
                    <a:pt x="121" y="98"/>
                  </a:cubicBezTo>
                  <a:lnTo>
                    <a:pt x="121" y="41"/>
                  </a:lnTo>
                  <a:lnTo>
                    <a:pt x="121" y="23"/>
                  </a:lnTo>
                  <a:cubicBezTo>
                    <a:pt x="121" y="21"/>
                    <a:pt x="121" y="20"/>
                    <a:pt x="120" y="18"/>
                  </a:cubicBezTo>
                  <a:cubicBezTo>
                    <a:pt x="118" y="8"/>
                    <a:pt x="109" y="0"/>
                    <a:pt x="98" y="0"/>
                  </a:cubicBezTo>
                  <a:close/>
                </a:path>
              </a:pathLst>
            </a:cu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77" name="Freeform 27">
              <a:extLst>
                <a:ext uri="{FF2B5EF4-FFF2-40B4-BE49-F238E27FC236}">
                  <a16:creationId xmlns="" xmlns:a16="http://schemas.microsoft.com/office/drawing/2014/main" id="{BAB88A32-50B0-41FD-85B6-336798C67332}"/>
                </a:ext>
              </a:extLst>
            </p:cNvPr>
            <p:cNvSpPr>
              <a:spLocks/>
            </p:cNvSpPr>
            <p:nvPr/>
          </p:nvSpPr>
          <p:spPr bwMode="auto">
            <a:xfrm>
              <a:off x="4681" y="1331"/>
              <a:ext cx="116" cy="16"/>
            </a:xfrm>
            <a:custGeom>
              <a:avLst/>
              <a:gdLst>
                <a:gd name="T0" fmla="*/ 341 w 341"/>
                <a:gd name="T1" fmla="*/ 23 h 47"/>
                <a:gd name="T2" fmla="*/ 341 w 341"/>
                <a:gd name="T3" fmla="*/ 23 h 47"/>
                <a:gd name="T4" fmla="*/ 341 w 341"/>
                <a:gd name="T5" fmla="*/ 0 h 47"/>
                <a:gd name="T6" fmla="*/ 150 w 341"/>
                <a:gd name="T7" fmla="*/ 0 h 47"/>
                <a:gd name="T8" fmla="*/ 0 w 341"/>
                <a:gd name="T9" fmla="*/ 0 h 47"/>
                <a:gd name="T10" fmla="*/ 0 w 341"/>
                <a:gd name="T11" fmla="*/ 4 h 47"/>
                <a:gd name="T12" fmla="*/ 0 w 341"/>
                <a:gd name="T13" fmla="*/ 23 h 47"/>
                <a:gd name="T14" fmla="*/ 0 w 341"/>
                <a:gd name="T15" fmla="*/ 47 h 47"/>
                <a:gd name="T16" fmla="*/ 341 w 341"/>
                <a:gd name="T17" fmla="*/ 47 h 47"/>
                <a:gd name="T18" fmla="*/ 341 w 341"/>
                <a:gd name="T19" fmla="*/ 23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1" h="47">
                  <a:moveTo>
                    <a:pt x="341" y="23"/>
                  </a:moveTo>
                  <a:lnTo>
                    <a:pt x="341" y="23"/>
                  </a:lnTo>
                  <a:lnTo>
                    <a:pt x="341" y="0"/>
                  </a:lnTo>
                  <a:lnTo>
                    <a:pt x="150" y="0"/>
                  </a:lnTo>
                  <a:lnTo>
                    <a:pt x="0" y="0"/>
                  </a:lnTo>
                  <a:lnTo>
                    <a:pt x="0" y="4"/>
                  </a:lnTo>
                  <a:lnTo>
                    <a:pt x="0" y="23"/>
                  </a:lnTo>
                  <a:lnTo>
                    <a:pt x="0" y="47"/>
                  </a:lnTo>
                  <a:lnTo>
                    <a:pt x="341" y="47"/>
                  </a:lnTo>
                  <a:lnTo>
                    <a:pt x="341" y="23"/>
                  </a:lnTo>
                  <a:close/>
                </a:path>
              </a:pathLst>
            </a:cu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78" name="Freeform 28">
              <a:extLst>
                <a:ext uri="{FF2B5EF4-FFF2-40B4-BE49-F238E27FC236}">
                  <a16:creationId xmlns="" xmlns:a16="http://schemas.microsoft.com/office/drawing/2014/main" id="{42EE4C24-9E14-4C84-9E9E-16A0E8520E5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637" y="1360"/>
              <a:ext cx="41" cy="42"/>
            </a:xfrm>
            <a:custGeom>
              <a:avLst/>
              <a:gdLst>
                <a:gd name="T0" fmla="*/ 74 w 121"/>
                <a:gd name="T1" fmla="*/ 74 h 121"/>
                <a:gd name="T2" fmla="*/ 74 w 121"/>
                <a:gd name="T3" fmla="*/ 74 h 121"/>
                <a:gd name="T4" fmla="*/ 47 w 121"/>
                <a:gd name="T5" fmla="*/ 74 h 121"/>
                <a:gd name="T6" fmla="*/ 47 w 121"/>
                <a:gd name="T7" fmla="*/ 47 h 121"/>
                <a:gd name="T8" fmla="*/ 74 w 121"/>
                <a:gd name="T9" fmla="*/ 47 h 121"/>
                <a:gd name="T10" fmla="*/ 74 w 121"/>
                <a:gd name="T11" fmla="*/ 74 h 121"/>
                <a:gd name="T12" fmla="*/ 98 w 121"/>
                <a:gd name="T13" fmla="*/ 0 h 121"/>
                <a:gd name="T14" fmla="*/ 98 w 121"/>
                <a:gd name="T15" fmla="*/ 0 h 121"/>
                <a:gd name="T16" fmla="*/ 23 w 121"/>
                <a:gd name="T17" fmla="*/ 0 h 121"/>
                <a:gd name="T18" fmla="*/ 0 w 121"/>
                <a:gd name="T19" fmla="*/ 23 h 121"/>
                <a:gd name="T20" fmla="*/ 0 w 121"/>
                <a:gd name="T21" fmla="*/ 98 h 121"/>
                <a:gd name="T22" fmla="*/ 23 w 121"/>
                <a:gd name="T23" fmla="*/ 121 h 121"/>
                <a:gd name="T24" fmla="*/ 98 w 121"/>
                <a:gd name="T25" fmla="*/ 121 h 121"/>
                <a:gd name="T26" fmla="*/ 121 w 121"/>
                <a:gd name="T27" fmla="*/ 98 h 121"/>
                <a:gd name="T28" fmla="*/ 121 w 121"/>
                <a:gd name="T29" fmla="*/ 23 h 121"/>
                <a:gd name="T30" fmla="*/ 98 w 121"/>
                <a:gd name="T31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21" h="121">
                  <a:moveTo>
                    <a:pt x="74" y="74"/>
                  </a:moveTo>
                  <a:lnTo>
                    <a:pt x="74" y="74"/>
                  </a:lnTo>
                  <a:lnTo>
                    <a:pt x="47" y="74"/>
                  </a:lnTo>
                  <a:lnTo>
                    <a:pt x="47" y="47"/>
                  </a:lnTo>
                  <a:lnTo>
                    <a:pt x="74" y="47"/>
                  </a:lnTo>
                  <a:lnTo>
                    <a:pt x="74" y="74"/>
                  </a:lnTo>
                  <a:close/>
                  <a:moveTo>
                    <a:pt x="98" y="0"/>
                  </a:moveTo>
                  <a:lnTo>
                    <a:pt x="98" y="0"/>
                  </a:lnTo>
                  <a:lnTo>
                    <a:pt x="23" y="0"/>
                  </a:lnTo>
                  <a:cubicBezTo>
                    <a:pt x="10" y="0"/>
                    <a:pt x="0" y="10"/>
                    <a:pt x="0" y="23"/>
                  </a:cubicBezTo>
                  <a:lnTo>
                    <a:pt x="0" y="98"/>
                  </a:lnTo>
                  <a:cubicBezTo>
                    <a:pt x="0" y="111"/>
                    <a:pt x="10" y="121"/>
                    <a:pt x="23" y="121"/>
                  </a:cubicBezTo>
                  <a:lnTo>
                    <a:pt x="98" y="121"/>
                  </a:lnTo>
                  <a:cubicBezTo>
                    <a:pt x="111" y="121"/>
                    <a:pt x="121" y="111"/>
                    <a:pt x="121" y="98"/>
                  </a:cubicBezTo>
                  <a:lnTo>
                    <a:pt x="121" y="23"/>
                  </a:lnTo>
                  <a:cubicBezTo>
                    <a:pt x="121" y="10"/>
                    <a:pt x="111" y="0"/>
                    <a:pt x="98" y="0"/>
                  </a:cubicBezTo>
                  <a:close/>
                </a:path>
              </a:pathLst>
            </a:cu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79" name="Freeform 29">
              <a:extLst>
                <a:ext uri="{FF2B5EF4-FFF2-40B4-BE49-F238E27FC236}">
                  <a16:creationId xmlns="" xmlns:a16="http://schemas.microsoft.com/office/drawing/2014/main" id="{CCAD5B32-04BE-4B98-8621-96C2DDF2697C}"/>
                </a:ext>
              </a:extLst>
            </p:cNvPr>
            <p:cNvSpPr>
              <a:spLocks/>
            </p:cNvSpPr>
            <p:nvPr/>
          </p:nvSpPr>
          <p:spPr bwMode="auto">
            <a:xfrm>
              <a:off x="4681" y="1373"/>
              <a:ext cx="116" cy="16"/>
            </a:xfrm>
            <a:custGeom>
              <a:avLst/>
              <a:gdLst>
                <a:gd name="T0" fmla="*/ 341 w 341"/>
                <a:gd name="T1" fmla="*/ 24 h 47"/>
                <a:gd name="T2" fmla="*/ 341 w 341"/>
                <a:gd name="T3" fmla="*/ 24 h 47"/>
                <a:gd name="T4" fmla="*/ 341 w 341"/>
                <a:gd name="T5" fmla="*/ 0 h 47"/>
                <a:gd name="T6" fmla="*/ 0 w 341"/>
                <a:gd name="T7" fmla="*/ 0 h 47"/>
                <a:gd name="T8" fmla="*/ 0 w 341"/>
                <a:gd name="T9" fmla="*/ 24 h 47"/>
                <a:gd name="T10" fmla="*/ 0 w 341"/>
                <a:gd name="T11" fmla="*/ 47 h 47"/>
                <a:gd name="T12" fmla="*/ 341 w 341"/>
                <a:gd name="T13" fmla="*/ 47 h 47"/>
                <a:gd name="T14" fmla="*/ 341 w 341"/>
                <a:gd name="T15" fmla="*/ 2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41" h="47">
                  <a:moveTo>
                    <a:pt x="341" y="24"/>
                  </a:moveTo>
                  <a:lnTo>
                    <a:pt x="341" y="24"/>
                  </a:lnTo>
                  <a:lnTo>
                    <a:pt x="341" y="0"/>
                  </a:lnTo>
                  <a:lnTo>
                    <a:pt x="0" y="0"/>
                  </a:lnTo>
                  <a:lnTo>
                    <a:pt x="0" y="24"/>
                  </a:lnTo>
                  <a:lnTo>
                    <a:pt x="0" y="47"/>
                  </a:lnTo>
                  <a:lnTo>
                    <a:pt x="341" y="47"/>
                  </a:lnTo>
                  <a:lnTo>
                    <a:pt x="341" y="24"/>
                  </a:lnTo>
                  <a:close/>
                </a:path>
              </a:pathLst>
            </a:cu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185" name="Group 52">
            <a:extLst>
              <a:ext uri="{FF2B5EF4-FFF2-40B4-BE49-F238E27FC236}">
                <a16:creationId xmlns="" xmlns:a16="http://schemas.microsoft.com/office/drawing/2014/main" id="{CE868C3D-5380-44C8-9BE6-06A557B8D74A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1262227" y="5009716"/>
            <a:ext cx="688964" cy="671792"/>
            <a:chOff x="820" y="976"/>
            <a:chExt cx="643" cy="637"/>
          </a:xfrm>
        </p:grpSpPr>
        <p:sp>
          <p:nvSpPr>
            <p:cNvPr id="186" name="Freeform 53">
              <a:extLst>
                <a:ext uri="{FF2B5EF4-FFF2-40B4-BE49-F238E27FC236}">
                  <a16:creationId xmlns="" xmlns:a16="http://schemas.microsoft.com/office/drawing/2014/main" id="{3075D142-48FD-43F0-ABAF-18304FE00132}"/>
                </a:ext>
              </a:extLst>
            </p:cNvPr>
            <p:cNvSpPr>
              <a:spLocks/>
            </p:cNvSpPr>
            <p:nvPr/>
          </p:nvSpPr>
          <p:spPr bwMode="auto">
            <a:xfrm>
              <a:off x="942" y="1309"/>
              <a:ext cx="399" cy="72"/>
            </a:xfrm>
            <a:custGeom>
              <a:avLst/>
              <a:gdLst>
                <a:gd name="T0" fmla="*/ 827 w 853"/>
                <a:gd name="T1" fmla="*/ 153 h 153"/>
                <a:gd name="T2" fmla="*/ 827 w 853"/>
                <a:gd name="T3" fmla="*/ 153 h 153"/>
                <a:gd name="T4" fmla="*/ 800 w 853"/>
                <a:gd name="T5" fmla="*/ 126 h 153"/>
                <a:gd name="T6" fmla="*/ 800 w 853"/>
                <a:gd name="T7" fmla="*/ 53 h 153"/>
                <a:gd name="T8" fmla="*/ 53 w 853"/>
                <a:gd name="T9" fmla="*/ 53 h 153"/>
                <a:gd name="T10" fmla="*/ 53 w 853"/>
                <a:gd name="T11" fmla="*/ 126 h 153"/>
                <a:gd name="T12" fmla="*/ 27 w 853"/>
                <a:gd name="T13" fmla="*/ 153 h 153"/>
                <a:gd name="T14" fmla="*/ 0 w 853"/>
                <a:gd name="T15" fmla="*/ 126 h 153"/>
                <a:gd name="T16" fmla="*/ 0 w 853"/>
                <a:gd name="T17" fmla="*/ 26 h 153"/>
                <a:gd name="T18" fmla="*/ 27 w 853"/>
                <a:gd name="T19" fmla="*/ 0 h 153"/>
                <a:gd name="T20" fmla="*/ 827 w 853"/>
                <a:gd name="T21" fmla="*/ 0 h 153"/>
                <a:gd name="T22" fmla="*/ 853 w 853"/>
                <a:gd name="T23" fmla="*/ 26 h 153"/>
                <a:gd name="T24" fmla="*/ 853 w 853"/>
                <a:gd name="T25" fmla="*/ 126 h 153"/>
                <a:gd name="T26" fmla="*/ 827 w 853"/>
                <a:gd name="T27" fmla="*/ 153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53" h="153">
                  <a:moveTo>
                    <a:pt x="827" y="153"/>
                  </a:moveTo>
                  <a:lnTo>
                    <a:pt x="827" y="153"/>
                  </a:lnTo>
                  <a:cubicBezTo>
                    <a:pt x="812" y="153"/>
                    <a:pt x="800" y="141"/>
                    <a:pt x="800" y="126"/>
                  </a:cubicBezTo>
                  <a:lnTo>
                    <a:pt x="800" y="53"/>
                  </a:lnTo>
                  <a:lnTo>
                    <a:pt x="53" y="53"/>
                  </a:lnTo>
                  <a:lnTo>
                    <a:pt x="53" y="126"/>
                  </a:lnTo>
                  <a:cubicBezTo>
                    <a:pt x="53" y="141"/>
                    <a:pt x="41" y="153"/>
                    <a:pt x="27" y="153"/>
                  </a:cubicBezTo>
                  <a:cubicBezTo>
                    <a:pt x="12" y="153"/>
                    <a:pt x="0" y="141"/>
                    <a:pt x="0" y="126"/>
                  </a:cubicBezTo>
                  <a:lnTo>
                    <a:pt x="0" y="26"/>
                  </a:lnTo>
                  <a:cubicBezTo>
                    <a:pt x="0" y="12"/>
                    <a:pt x="12" y="0"/>
                    <a:pt x="27" y="0"/>
                  </a:cubicBezTo>
                  <a:lnTo>
                    <a:pt x="827" y="0"/>
                  </a:lnTo>
                  <a:cubicBezTo>
                    <a:pt x="841" y="0"/>
                    <a:pt x="853" y="12"/>
                    <a:pt x="853" y="26"/>
                  </a:cubicBezTo>
                  <a:lnTo>
                    <a:pt x="853" y="126"/>
                  </a:lnTo>
                  <a:cubicBezTo>
                    <a:pt x="853" y="141"/>
                    <a:pt x="841" y="153"/>
                    <a:pt x="827" y="153"/>
                  </a:cubicBezTo>
                  <a:close/>
                </a:path>
              </a:pathLst>
            </a:cu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87" name="Freeform 54">
              <a:extLst>
                <a:ext uri="{FF2B5EF4-FFF2-40B4-BE49-F238E27FC236}">
                  <a16:creationId xmlns="" xmlns:a16="http://schemas.microsoft.com/office/drawing/2014/main" id="{34AA2676-28F1-4039-89DF-A779FDE741E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80" y="976"/>
              <a:ext cx="123" cy="129"/>
            </a:xfrm>
            <a:custGeom>
              <a:avLst/>
              <a:gdLst>
                <a:gd name="T0" fmla="*/ 132 w 263"/>
                <a:gd name="T1" fmla="*/ 52 h 275"/>
                <a:gd name="T2" fmla="*/ 132 w 263"/>
                <a:gd name="T3" fmla="*/ 52 h 275"/>
                <a:gd name="T4" fmla="*/ 54 w 263"/>
                <a:gd name="T5" fmla="*/ 137 h 275"/>
                <a:gd name="T6" fmla="*/ 132 w 263"/>
                <a:gd name="T7" fmla="*/ 221 h 275"/>
                <a:gd name="T8" fmla="*/ 210 w 263"/>
                <a:gd name="T9" fmla="*/ 137 h 275"/>
                <a:gd name="T10" fmla="*/ 132 w 263"/>
                <a:gd name="T11" fmla="*/ 52 h 275"/>
                <a:gd name="T12" fmla="*/ 132 w 263"/>
                <a:gd name="T13" fmla="*/ 275 h 275"/>
                <a:gd name="T14" fmla="*/ 132 w 263"/>
                <a:gd name="T15" fmla="*/ 275 h 275"/>
                <a:gd name="T16" fmla="*/ 0 w 263"/>
                <a:gd name="T17" fmla="*/ 137 h 275"/>
                <a:gd name="T18" fmla="*/ 132 w 263"/>
                <a:gd name="T19" fmla="*/ 0 h 275"/>
                <a:gd name="T20" fmla="*/ 263 w 263"/>
                <a:gd name="T21" fmla="*/ 137 h 275"/>
                <a:gd name="T22" fmla="*/ 132 w 263"/>
                <a:gd name="T23" fmla="*/ 275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63" h="275">
                  <a:moveTo>
                    <a:pt x="132" y="52"/>
                  </a:moveTo>
                  <a:lnTo>
                    <a:pt x="132" y="52"/>
                  </a:lnTo>
                  <a:cubicBezTo>
                    <a:pt x="89" y="52"/>
                    <a:pt x="54" y="90"/>
                    <a:pt x="54" y="137"/>
                  </a:cubicBezTo>
                  <a:cubicBezTo>
                    <a:pt x="54" y="183"/>
                    <a:pt x="89" y="221"/>
                    <a:pt x="132" y="221"/>
                  </a:cubicBezTo>
                  <a:cubicBezTo>
                    <a:pt x="175" y="221"/>
                    <a:pt x="210" y="183"/>
                    <a:pt x="210" y="137"/>
                  </a:cubicBezTo>
                  <a:cubicBezTo>
                    <a:pt x="210" y="90"/>
                    <a:pt x="175" y="52"/>
                    <a:pt x="132" y="52"/>
                  </a:cubicBezTo>
                  <a:close/>
                  <a:moveTo>
                    <a:pt x="132" y="275"/>
                  </a:moveTo>
                  <a:lnTo>
                    <a:pt x="132" y="275"/>
                  </a:lnTo>
                  <a:cubicBezTo>
                    <a:pt x="59" y="275"/>
                    <a:pt x="0" y="213"/>
                    <a:pt x="0" y="137"/>
                  </a:cubicBezTo>
                  <a:cubicBezTo>
                    <a:pt x="0" y="60"/>
                    <a:pt x="59" y="0"/>
                    <a:pt x="132" y="0"/>
                  </a:cubicBezTo>
                  <a:cubicBezTo>
                    <a:pt x="204" y="0"/>
                    <a:pt x="263" y="60"/>
                    <a:pt x="263" y="137"/>
                  </a:cubicBezTo>
                  <a:cubicBezTo>
                    <a:pt x="263" y="213"/>
                    <a:pt x="204" y="275"/>
                    <a:pt x="132" y="275"/>
                  </a:cubicBezTo>
                  <a:close/>
                </a:path>
              </a:pathLst>
            </a:cu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88" name="Freeform 55">
              <a:extLst>
                <a:ext uri="{FF2B5EF4-FFF2-40B4-BE49-F238E27FC236}">
                  <a16:creationId xmlns="" xmlns:a16="http://schemas.microsoft.com/office/drawing/2014/main" id="{51EDB787-DC4C-4AE2-9CB7-7029708EB8BB}"/>
                </a:ext>
              </a:extLst>
            </p:cNvPr>
            <p:cNvSpPr>
              <a:spLocks/>
            </p:cNvSpPr>
            <p:nvPr/>
          </p:nvSpPr>
          <p:spPr bwMode="auto">
            <a:xfrm>
              <a:off x="992" y="1111"/>
              <a:ext cx="299" cy="147"/>
            </a:xfrm>
            <a:custGeom>
              <a:avLst/>
              <a:gdLst>
                <a:gd name="T0" fmla="*/ 612 w 639"/>
                <a:gd name="T1" fmla="*/ 313 h 313"/>
                <a:gd name="T2" fmla="*/ 612 w 639"/>
                <a:gd name="T3" fmla="*/ 313 h 313"/>
                <a:gd name="T4" fmla="*/ 586 w 639"/>
                <a:gd name="T5" fmla="*/ 286 h 313"/>
                <a:gd name="T6" fmla="*/ 586 w 639"/>
                <a:gd name="T7" fmla="*/ 188 h 313"/>
                <a:gd name="T8" fmla="*/ 450 w 639"/>
                <a:gd name="T9" fmla="*/ 53 h 313"/>
                <a:gd name="T10" fmla="*/ 189 w 639"/>
                <a:gd name="T11" fmla="*/ 53 h 313"/>
                <a:gd name="T12" fmla="*/ 54 w 639"/>
                <a:gd name="T13" fmla="*/ 188 h 313"/>
                <a:gd name="T14" fmla="*/ 54 w 639"/>
                <a:gd name="T15" fmla="*/ 286 h 313"/>
                <a:gd name="T16" fmla="*/ 27 w 639"/>
                <a:gd name="T17" fmla="*/ 313 h 313"/>
                <a:gd name="T18" fmla="*/ 0 w 639"/>
                <a:gd name="T19" fmla="*/ 286 h 313"/>
                <a:gd name="T20" fmla="*/ 0 w 639"/>
                <a:gd name="T21" fmla="*/ 188 h 313"/>
                <a:gd name="T22" fmla="*/ 189 w 639"/>
                <a:gd name="T23" fmla="*/ 0 h 313"/>
                <a:gd name="T24" fmla="*/ 450 w 639"/>
                <a:gd name="T25" fmla="*/ 0 h 313"/>
                <a:gd name="T26" fmla="*/ 639 w 639"/>
                <a:gd name="T27" fmla="*/ 188 h 313"/>
                <a:gd name="T28" fmla="*/ 639 w 639"/>
                <a:gd name="T29" fmla="*/ 286 h 313"/>
                <a:gd name="T30" fmla="*/ 612 w 639"/>
                <a:gd name="T31" fmla="*/ 313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39" h="313">
                  <a:moveTo>
                    <a:pt x="612" y="313"/>
                  </a:moveTo>
                  <a:lnTo>
                    <a:pt x="612" y="313"/>
                  </a:lnTo>
                  <a:cubicBezTo>
                    <a:pt x="598" y="313"/>
                    <a:pt x="586" y="301"/>
                    <a:pt x="586" y="286"/>
                  </a:cubicBezTo>
                  <a:lnTo>
                    <a:pt x="586" y="188"/>
                  </a:lnTo>
                  <a:cubicBezTo>
                    <a:pt x="586" y="114"/>
                    <a:pt x="525" y="53"/>
                    <a:pt x="450" y="53"/>
                  </a:cubicBezTo>
                  <a:lnTo>
                    <a:pt x="189" y="53"/>
                  </a:lnTo>
                  <a:cubicBezTo>
                    <a:pt x="114" y="53"/>
                    <a:pt x="54" y="114"/>
                    <a:pt x="54" y="188"/>
                  </a:cubicBezTo>
                  <a:lnTo>
                    <a:pt x="54" y="286"/>
                  </a:lnTo>
                  <a:cubicBezTo>
                    <a:pt x="54" y="301"/>
                    <a:pt x="42" y="313"/>
                    <a:pt x="27" y="313"/>
                  </a:cubicBezTo>
                  <a:cubicBezTo>
                    <a:pt x="12" y="313"/>
                    <a:pt x="0" y="301"/>
                    <a:pt x="0" y="286"/>
                  </a:cubicBezTo>
                  <a:lnTo>
                    <a:pt x="0" y="188"/>
                  </a:lnTo>
                  <a:cubicBezTo>
                    <a:pt x="0" y="84"/>
                    <a:pt x="85" y="0"/>
                    <a:pt x="189" y="0"/>
                  </a:cubicBezTo>
                  <a:lnTo>
                    <a:pt x="450" y="0"/>
                  </a:lnTo>
                  <a:cubicBezTo>
                    <a:pt x="554" y="0"/>
                    <a:pt x="639" y="84"/>
                    <a:pt x="639" y="188"/>
                  </a:cubicBezTo>
                  <a:lnTo>
                    <a:pt x="639" y="286"/>
                  </a:lnTo>
                  <a:cubicBezTo>
                    <a:pt x="639" y="301"/>
                    <a:pt x="627" y="313"/>
                    <a:pt x="612" y="313"/>
                  </a:cubicBezTo>
                  <a:close/>
                </a:path>
              </a:pathLst>
            </a:cu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89" name="Freeform 56">
              <a:extLst>
                <a:ext uri="{FF2B5EF4-FFF2-40B4-BE49-F238E27FC236}">
                  <a16:creationId xmlns="" xmlns:a16="http://schemas.microsoft.com/office/drawing/2014/main" id="{3AF81889-321C-4109-A74D-B4BA317CF39C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1" y="1184"/>
              <a:ext cx="24" cy="74"/>
            </a:xfrm>
            <a:custGeom>
              <a:avLst/>
              <a:gdLst>
                <a:gd name="T0" fmla="*/ 26 w 53"/>
                <a:gd name="T1" fmla="*/ 157 h 157"/>
                <a:gd name="T2" fmla="*/ 26 w 53"/>
                <a:gd name="T3" fmla="*/ 157 h 157"/>
                <a:gd name="T4" fmla="*/ 0 w 53"/>
                <a:gd name="T5" fmla="*/ 130 h 157"/>
                <a:gd name="T6" fmla="*/ 0 w 53"/>
                <a:gd name="T7" fmla="*/ 27 h 157"/>
                <a:gd name="T8" fmla="*/ 26 w 53"/>
                <a:gd name="T9" fmla="*/ 0 h 157"/>
                <a:gd name="T10" fmla="*/ 53 w 53"/>
                <a:gd name="T11" fmla="*/ 27 h 157"/>
                <a:gd name="T12" fmla="*/ 53 w 53"/>
                <a:gd name="T13" fmla="*/ 130 h 157"/>
                <a:gd name="T14" fmla="*/ 26 w 53"/>
                <a:gd name="T15" fmla="*/ 157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3" h="157">
                  <a:moveTo>
                    <a:pt x="26" y="157"/>
                  </a:moveTo>
                  <a:lnTo>
                    <a:pt x="26" y="157"/>
                  </a:lnTo>
                  <a:cubicBezTo>
                    <a:pt x="12" y="157"/>
                    <a:pt x="0" y="145"/>
                    <a:pt x="0" y="130"/>
                  </a:cubicBezTo>
                  <a:lnTo>
                    <a:pt x="0" y="27"/>
                  </a:lnTo>
                  <a:cubicBezTo>
                    <a:pt x="0" y="12"/>
                    <a:pt x="12" y="0"/>
                    <a:pt x="26" y="0"/>
                  </a:cubicBezTo>
                  <a:cubicBezTo>
                    <a:pt x="41" y="0"/>
                    <a:pt x="53" y="12"/>
                    <a:pt x="53" y="27"/>
                  </a:cubicBezTo>
                  <a:lnTo>
                    <a:pt x="53" y="130"/>
                  </a:lnTo>
                  <a:cubicBezTo>
                    <a:pt x="53" y="145"/>
                    <a:pt x="41" y="157"/>
                    <a:pt x="26" y="157"/>
                  </a:cubicBezTo>
                  <a:close/>
                </a:path>
              </a:pathLst>
            </a:cu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90" name="Freeform 57">
              <a:extLst>
                <a:ext uri="{FF2B5EF4-FFF2-40B4-BE49-F238E27FC236}">
                  <a16:creationId xmlns="" xmlns:a16="http://schemas.microsoft.com/office/drawing/2014/main" id="{70B0B82E-ADC6-47FD-81BB-A85EB707350D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8" y="1184"/>
              <a:ext cx="24" cy="74"/>
            </a:xfrm>
            <a:custGeom>
              <a:avLst/>
              <a:gdLst>
                <a:gd name="T0" fmla="*/ 27 w 53"/>
                <a:gd name="T1" fmla="*/ 157 h 157"/>
                <a:gd name="T2" fmla="*/ 27 w 53"/>
                <a:gd name="T3" fmla="*/ 157 h 157"/>
                <a:gd name="T4" fmla="*/ 0 w 53"/>
                <a:gd name="T5" fmla="*/ 130 h 157"/>
                <a:gd name="T6" fmla="*/ 0 w 53"/>
                <a:gd name="T7" fmla="*/ 27 h 157"/>
                <a:gd name="T8" fmla="*/ 27 w 53"/>
                <a:gd name="T9" fmla="*/ 0 h 157"/>
                <a:gd name="T10" fmla="*/ 53 w 53"/>
                <a:gd name="T11" fmla="*/ 27 h 157"/>
                <a:gd name="T12" fmla="*/ 53 w 53"/>
                <a:gd name="T13" fmla="*/ 130 h 157"/>
                <a:gd name="T14" fmla="*/ 27 w 53"/>
                <a:gd name="T15" fmla="*/ 157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3" h="157">
                  <a:moveTo>
                    <a:pt x="27" y="157"/>
                  </a:moveTo>
                  <a:lnTo>
                    <a:pt x="27" y="157"/>
                  </a:lnTo>
                  <a:cubicBezTo>
                    <a:pt x="12" y="157"/>
                    <a:pt x="0" y="145"/>
                    <a:pt x="0" y="130"/>
                  </a:cubicBezTo>
                  <a:lnTo>
                    <a:pt x="0" y="27"/>
                  </a:ln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3" y="12"/>
                    <a:pt x="53" y="27"/>
                  </a:cubicBezTo>
                  <a:lnTo>
                    <a:pt x="53" y="130"/>
                  </a:lnTo>
                  <a:cubicBezTo>
                    <a:pt x="53" y="145"/>
                    <a:pt x="42" y="157"/>
                    <a:pt x="27" y="157"/>
                  </a:cubicBezTo>
                  <a:close/>
                </a:path>
              </a:pathLst>
            </a:cu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91" name="Freeform 58">
              <a:extLst>
                <a:ext uri="{FF2B5EF4-FFF2-40B4-BE49-F238E27FC236}">
                  <a16:creationId xmlns="" xmlns:a16="http://schemas.microsoft.com/office/drawing/2014/main" id="{4F8A4446-6E21-4DDE-8C0E-D378A90C6FE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98" y="1365"/>
              <a:ext cx="112" cy="118"/>
            </a:xfrm>
            <a:custGeom>
              <a:avLst/>
              <a:gdLst>
                <a:gd name="T0" fmla="*/ 120 w 240"/>
                <a:gd name="T1" fmla="*/ 54 h 252"/>
                <a:gd name="T2" fmla="*/ 120 w 240"/>
                <a:gd name="T3" fmla="*/ 54 h 252"/>
                <a:gd name="T4" fmla="*/ 54 w 240"/>
                <a:gd name="T5" fmla="*/ 126 h 252"/>
                <a:gd name="T6" fmla="*/ 120 w 240"/>
                <a:gd name="T7" fmla="*/ 199 h 252"/>
                <a:gd name="T8" fmla="*/ 187 w 240"/>
                <a:gd name="T9" fmla="*/ 126 h 252"/>
                <a:gd name="T10" fmla="*/ 120 w 240"/>
                <a:gd name="T11" fmla="*/ 54 h 252"/>
                <a:gd name="T12" fmla="*/ 120 w 240"/>
                <a:gd name="T13" fmla="*/ 252 h 252"/>
                <a:gd name="T14" fmla="*/ 120 w 240"/>
                <a:gd name="T15" fmla="*/ 252 h 252"/>
                <a:gd name="T16" fmla="*/ 0 w 240"/>
                <a:gd name="T17" fmla="*/ 126 h 252"/>
                <a:gd name="T18" fmla="*/ 120 w 240"/>
                <a:gd name="T19" fmla="*/ 0 h 252"/>
                <a:gd name="T20" fmla="*/ 240 w 240"/>
                <a:gd name="T21" fmla="*/ 126 h 252"/>
                <a:gd name="T22" fmla="*/ 120 w 240"/>
                <a:gd name="T23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0" h="252">
                  <a:moveTo>
                    <a:pt x="120" y="54"/>
                  </a:moveTo>
                  <a:lnTo>
                    <a:pt x="120" y="54"/>
                  </a:lnTo>
                  <a:cubicBezTo>
                    <a:pt x="83" y="54"/>
                    <a:pt x="54" y="86"/>
                    <a:pt x="54" y="126"/>
                  </a:cubicBezTo>
                  <a:cubicBezTo>
                    <a:pt x="54" y="166"/>
                    <a:pt x="83" y="199"/>
                    <a:pt x="120" y="199"/>
                  </a:cubicBezTo>
                  <a:cubicBezTo>
                    <a:pt x="157" y="199"/>
                    <a:pt x="187" y="166"/>
                    <a:pt x="187" y="126"/>
                  </a:cubicBezTo>
                  <a:cubicBezTo>
                    <a:pt x="187" y="86"/>
                    <a:pt x="157" y="54"/>
                    <a:pt x="120" y="54"/>
                  </a:cubicBezTo>
                  <a:close/>
                  <a:moveTo>
                    <a:pt x="120" y="252"/>
                  </a:moveTo>
                  <a:lnTo>
                    <a:pt x="120" y="252"/>
                  </a:lnTo>
                  <a:cubicBezTo>
                    <a:pt x="54" y="252"/>
                    <a:pt x="0" y="196"/>
                    <a:pt x="0" y="126"/>
                  </a:cubicBezTo>
                  <a:cubicBezTo>
                    <a:pt x="0" y="57"/>
                    <a:pt x="54" y="0"/>
                    <a:pt x="120" y="0"/>
                  </a:cubicBezTo>
                  <a:cubicBezTo>
                    <a:pt x="186" y="0"/>
                    <a:pt x="240" y="57"/>
                    <a:pt x="240" y="126"/>
                  </a:cubicBezTo>
                  <a:cubicBezTo>
                    <a:pt x="240" y="196"/>
                    <a:pt x="186" y="252"/>
                    <a:pt x="120" y="252"/>
                  </a:cubicBezTo>
                  <a:close/>
                </a:path>
              </a:pathLst>
            </a:cu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92" name="Freeform 59">
              <a:extLst>
                <a:ext uri="{FF2B5EF4-FFF2-40B4-BE49-F238E27FC236}">
                  <a16:creationId xmlns="" xmlns:a16="http://schemas.microsoft.com/office/drawing/2014/main" id="{E2F595D0-A4C3-4789-A90A-D1194574B9B2}"/>
                </a:ext>
              </a:extLst>
            </p:cNvPr>
            <p:cNvSpPr>
              <a:spLocks/>
            </p:cNvSpPr>
            <p:nvPr/>
          </p:nvSpPr>
          <p:spPr bwMode="auto">
            <a:xfrm>
              <a:off x="820" y="1486"/>
              <a:ext cx="269" cy="127"/>
            </a:xfrm>
            <a:custGeom>
              <a:avLst/>
              <a:gdLst>
                <a:gd name="T0" fmla="*/ 548 w 575"/>
                <a:gd name="T1" fmla="*/ 270 h 270"/>
                <a:gd name="T2" fmla="*/ 548 w 575"/>
                <a:gd name="T3" fmla="*/ 270 h 270"/>
                <a:gd name="T4" fmla="*/ 522 w 575"/>
                <a:gd name="T5" fmla="*/ 243 h 270"/>
                <a:gd name="T6" fmla="*/ 522 w 575"/>
                <a:gd name="T7" fmla="*/ 171 h 270"/>
                <a:gd name="T8" fmla="*/ 404 w 575"/>
                <a:gd name="T9" fmla="*/ 53 h 270"/>
                <a:gd name="T10" fmla="*/ 171 w 575"/>
                <a:gd name="T11" fmla="*/ 53 h 270"/>
                <a:gd name="T12" fmla="*/ 53 w 575"/>
                <a:gd name="T13" fmla="*/ 171 h 270"/>
                <a:gd name="T14" fmla="*/ 53 w 575"/>
                <a:gd name="T15" fmla="*/ 243 h 270"/>
                <a:gd name="T16" fmla="*/ 26 w 575"/>
                <a:gd name="T17" fmla="*/ 270 h 270"/>
                <a:gd name="T18" fmla="*/ 0 w 575"/>
                <a:gd name="T19" fmla="*/ 243 h 270"/>
                <a:gd name="T20" fmla="*/ 0 w 575"/>
                <a:gd name="T21" fmla="*/ 171 h 270"/>
                <a:gd name="T22" fmla="*/ 171 w 575"/>
                <a:gd name="T23" fmla="*/ 0 h 270"/>
                <a:gd name="T24" fmla="*/ 404 w 575"/>
                <a:gd name="T25" fmla="*/ 0 h 270"/>
                <a:gd name="T26" fmla="*/ 575 w 575"/>
                <a:gd name="T27" fmla="*/ 171 h 270"/>
                <a:gd name="T28" fmla="*/ 575 w 575"/>
                <a:gd name="T29" fmla="*/ 243 h 270"/>
                <a:gd name="T30" fmla="*/ 548 w 575"/>
                <a:gd name="T31" fmla="*/ 270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75" h="270">
                  <a:moveTo>
                    <a:pt x="548" y="270"/>
                  </a:moveTo>
                  <a:lnTo>
                    <a:pt x="548" y="270"/>
                  </a:lnTo>
                  <a:cubicBezTo>
                    <a:pt x="534" y="270"/>
                    <a:pt x="522" y="258"/>
                    <a:pt x="522" y="243"/>
                  </a:cubicBezTo>
                  <a:lnTo>
                    <a:pt x="522" y="171"/>
                  </a:lnTo>
                  <a:cubicBezTo>
                    <a:pt x="522" y="106"/>
                    <a:pt x="469" y="53"/>
                    <a:pt x="404" y="53"/>
                  </a:cubicBezTo>
                  <a:lnTo>
                    <a:pt x="171" y="53"/>
                  </a:lnTo>
                  <a:cubicBezTo>
                    <a:pt x="106" y="53"/>
                    <a:pt x="53" y="106"/>
                    <a:pt x="53" y="171"/>
                  </a:cubicBezTo>
                  <a:lnTo>
                    <a:pt x="53" y="243"/>
                  </a:lnTo>
                  <a:cubicBezTo>
                    <a:pt x="53" y="258"/>
                    <a:pt x="41" y="270"/>
                    <a:pt x="26" y="270"/>
                  </a:cubicBezTo>
                  <a:cubicBezTo>
                    <a:pt x="11" y="270"/>
                    <a:pt x="0" y="258"/>
                    <a:pt x="0" y="243"/>
                  </a:cubicBezTo>
                  <a:lnTo>
                    <a:pt x="0" y="171"/>
                  </a:lnTo>
                  <a:cubicBezTo>
                    <a:pt x="0" y="77"/>
                    <a:pt x="76" y="0"/>
                    <a:pt x="171" y="0"/>
                  </a:cubicBezTo>
                  <a:lnTo>
                    <a:pt x="404" y="0"/>
                  </a:lnTo>
                  <a:cubicBezTo>
                    <a:pt x="498" y="0"/>
                    <a:pt x="575" y="77"/>
                    <a:pt x="575" y="171"/>
                  </a:cubicBezTo>
                  <a:lnTo>
                    <a:pt x="575" y="243"/>
                  </a:lnTo>
                  <a:cubicBezTo>
                    <a:pt x="575" y="258"/>
                    <a:pt x="563" y="270"/>
                    <a:pt x="548" y="270"/>
                  </a:cubicBezTo>
                  <a:close/>
                </a:path>
              </a:pathLst>
            </a:cu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93" name="Freeform 60">
              <a:extLst>
                <a:ext uri="{FF2B5EF4-FFF2-40B4-BE49-F238E27FC236}">
                  <a16:creationId xmlns="" xmlns:a16="http://schemas.microsoft.com/office/drawing/2014/main" id="{3F33003C-A2DA-4AFA-A9EA-A49D5E283F9D}"/>
                </a:ext>
              </a:extLst>
            </p:cNvPr>
            <p:cNvSpPr>
              <a:spLocks/>
            </p:cNvSpPr>
            <p:nvPr/>
          </p:nvSpPr>
          <p:spPr bwMode="auto">
            <a:xfrm>
              <a:off x="871" y="1552"/>
              <a:ext cx="26" cy="61"/>
            </a:xfrm>
            <a:custGeom>
              <a:avLst/>
              <a:gdLst>
                <a:gd name="T0" fmla="*/ 27 w 54"/>
                <a:gd name="T1" fmla="*/ 130 h 130"/>
                <a:gd name="T2" fmla="*/ 27 w 54"/>
                <a:gd name="T3" fmla="*/ 130 h 130"/>
                <a:gd name="T4" fmla="*/ 0 w 54"/>
                <a:gd name="T5" fmla="*/ 103 h 130"/>
                <a:gd name="T6" fmla="*/ 0 w 54"/>
                <a:gd name="T7" fmla="*/ 27 h 130"/>
                <a:gd name="T8" fmla="*/ 27 w 54"/>
                <a:gd name="T9" fmla="*/ 0 h 130"/>
                <a:gd name="T10" fmla="*/ 54 w 54"/>
                <a:gd name="T11" fmla="*/ 27 h 130"/>
                <a:gd name="T12" fmla="*/ 54 w 54"/>
                <a:gd name="T13" fmla="*/ 103 h 130"/>
                <a:gd name="T14" fmla="*/ 27 w 54"/>
                <a:gd name="T15" fmla="*/ 13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4" h="130">
                  <a:moveTo>
                    <a:pt x="27" y="130"/>
                  </a:moveTo>
                  <a:lnTo>
                    <a:pt x="27" y="130"/>
                  </a:lnTo>
                  <a:cubicBezTo>
                    <a:pt x="12" y="130"/>
                    <a:pt x="0" y="118"/>
                    <a:pt x="0" y="103"/>
                  </a:cubicBezTo>
                  <a:lnTo>
                    <a:pt x="0" y="27"/>
                  </a:ln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4" y="12"/>
                    <a:pt x="54" y="27"/>
                  </a:cubicBezTo>
                  <a:lnTo>
                    <a:pt x="54" y="103"/>
                  </a:lnTo>
                  <a:cubicBezTo>
                    <a:pt x="54" y="118"/>
                    <a:pt x="42" y="130"/>
                    <a:pt x="27" y="130"/>
                  </a:cubicBezTo>
                  <a:close/>
                </a:path>
              </a:pathLst>
            </a:cu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94" name="Freeform 61">
              <a:extLst>
                <a:ext uri="{FF2B5EF4-FFF2-40B4-BE49-F238E27FC236}">
                  <a16:creationId xmlns="" xmlns:a16="http://schemas.microsoft.com/office/drawing/2014/main" id="{FDB5E549-0924-4769-9EB4-AEC733EF6B53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2" y="1552"/>
              <a:ext cx="25" cy="61"/>
            </a:xfrm>
            <a:custGeom>
              <a:avLst/>
              <a:gdLst>
                <a:gd name="T0" fmla="*/ 26 w 53"/>
                <a:gd name="T1" fmla="*/ 130 h 130"/>
                <a:gd name="T2" fmla="*/ 26 w 53"/>
                <a:gd name="T3" fmla="*/ 130 h 130"/>
                <a:gd name="T4" fmla="*/ 0 w 53"/>
                <a:gd name="T5" fmla="*/ 103 h 130"/>
                <a:gd name="T6" fmla="*/ 0 w 53"/>
                <a:gd name="T7" fmla="*/ 27 h 130"/>
                <a:gd name="T8" fmla="*/ 26 w 53"/>
                <a:gd name="T9" fmla="*/ 0 h 130"/>
                <a:gd name="T10" fmla="*/ 53 w 53"/>
                <a:gd name="T11" fmla="*/ 27 h 130"/>
                <a:gd name="T12" fmla="*/ 53 w 53"/>
                <a:gd name="T13" fmla="*/ 103 h 130"/>
                <a:gd name="T14" fmla="*/ 26 w 53"/>
                <a:gd name="T15" fmla="*/ 13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3" h="130">
                  <a:moveTo>
                    <a:pt x="26" y="130"/>
                  </a:moveTo>
                  <a:lnTo>
                    <a:pt x="26" y="130"/>
                  </a:lnTo>
                  <a:cubicBezTo>
                    <a:pt x="12" y="130"/>
                    <a:pt x="0" y="118"/>
                    <a:pt x="0" y="103"/>
                  </a:cubicBezTo>
                  <a:lnTo>
                    <a:pt x="0" y="27"/>
                  </a:lnTo>
                  <a:cubicBezTo>
                    <a:pt x="0" y="12"/>
                    <a:pt x="12" y="0"/>
                    <a:pt x="26" y="0"/>
                  </a:cubicBezTo>
                  <a:cubicBezTo>
                    <a:pt x="41" y="0"/>
                    <a:pt x="53" y="12"/>
                    <a:pt x="53" y="27"/>
                  </a:cubicBezTo>
                  <a:lnTo>
                    <a:pt x="53" y="103"/>
                  </a:lnTo>
                  <a:cubicBezTo>
                    <a:pt x="53" y="118"/>
                    <a:pt x="41" y="130"/>
                    <a:pt x="26" y="130"/>
                  </a:cubicBezTo>
                  <a:close/>
                </a:path>
              </a:pathLst>
            </a:cu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95" name="Freeform 62">
              <a:extLst>
                <a:ext uri="{FF2B5EF4-FFF2-40B4-BE49-F238E27FC236}">
                  <a16:creationId xmlns="" xmlns:a16="http://schemas.microsoft.com/office/drawing/2014/main" id="{375EF6DD-961F-405E-A2A8-2C470F35611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273" y="1365"/>
              <a:ext cx="112" cy="118"/>
            </a:xfrm>
            <a:custGeom>
              <a:avLst/>
              <a:gdLst>
                <a:gd name="T0" fmla="*/ 120 w 240"/>
                <a:gd name="T1" fmla="*/ 54 h 252"/>
                <a:gd name="T2" fmla="*/ 120 w 240"/>
                <a:gd name="T3" fmla="*/ 54 h 252"/>
                <a:gd name="T4" fmla="*/ 53 w 240"/>
                <a:gd name="T5" fmla="*/ 126 h 252"/>
                <a:gd name="T6" fmla="*/ 120 w 240"/>
                <a:gd name="T7" fmla="*/ 199 h 252"/>
                <a:gd name="T8" fmla="*/ 187 w 240"/>
                <a:gd name="T9" fmla="*/ 126 h 252"/>
                <a:gd name="T10" fmla="*/ 120 w 240"/>
                <a:gd name="T11" fmla="*/ 54 h 252"/>
                <a:gd name="T12" fmla="*/ 120 w 240"/>
                <a:gd name="T13" fmla="*/ 252 h 252"/>
                <a:gd name="T14" fmla="*/ 120 w 240"/>
                <a:gd name="T15" fmla="*/ 252 h 252"/>
                <a:gd name="T16" fmla="*/ 0 w 240"/>
                <a:gd name="T17" fmla="*/ 126 h 252"/>
                <a:gd name="T18" fmla="*/ 120 w 240"/>
                <a:gd name="T19" fmla="*/ 0 h 252"/>
                <a:gd name="T20" fmla="*/ 240 w 240"/>
                <a:gd name="T21" fmla="*/ 126 h 252"/>
                <a:gd name="T22" fmla="*/ 120 w 240"/>
                <a:gd name="T23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0" h="252">
                  <a:moveTo>
                    <a:pt x="120" y="54"/>
                  </a:moveTo>
                  <a:lnTo>
                    <a:pt x="120" y="54"/>
                  </a:lnTo>
                  <a:cubicBezTo>
                    <a:pt x="83" y="54"/>
                    <a:pt x="53" y="86"/>
                    <a:pt x="53" y="126"/>
                  </a:cubicBezTo>
                  <a:cubicBezTo>
                    <a:pt x="53" y="166"/>
                    <a:pt x="83" y="199"/>
                    <a:pt x="120" y="199"/>
                  </a:cubicBezTo>
                  <a:cubicBezTo>
                    <a:pt x="157" y="199"/>
                    <a:pt x="187" y="166"/>
                    <a:pt x="187" y="126"/>
                  </a:cubicBezTo>
                  <a:cubicBezTo>
                    <a:pt x="187" y="86"/>
                    <a:pt x="157" y="54"/>
                    <a:pt x="120" y="54"/>
                  </a:cubicBezTo>
                  <a:close/>
                  <a:moveTo>
                    <a:pt x="120" y="252"/>
                  </a:moveTo>
                  <a:lnTo>
                    <a:pt x="120" y="252"/>
                  </a:lnTo>
                  <a:cubicBezTo>
                    <a:pt x="54" y="252"/>
                    <a:pt x="0" y="196"/>
                    <a:pt x="0" y="126"/>
                  </a:cubicBezTo>
                  <a:cubicBezTo>
                    <a:pt x="0" y="57"/>
                    <a:pt x="54" y="0"/>
                    <a:pt x="120" y="0"/>
                  </a:cubicBezTo>
                  <a:cubicBezTo>
                    <a:pt x="186" y="0"/>
                    <a:pt x="240" y="57"/>
                    <a:pt x="240" y="126"/>
                  </a:cubicBezTo>
                  <a:cubicBezTo>
                    <a:pt x="240" y="196"/>
                    <a:pt x="186" y="252"/>
                    <a:pt x="120" y="252"/>
                  </a:cubicBezTo>
                  <a:close/>
                </a:path>
              </a:pathLst>
            </a:cu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96" name="Freeform 63">
              <a:extLst>
                <a:ext uri="{FF2B5EF4-FFF2-40B4-BE49-F238E27FC236}">
                  <a16:creationId xmlns="" xmlns:a16="http://schemas.microsoft.com/office/drawing/2014/main" id="{E2833FEF-D141-4655-9216-CB14AE2FE781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4" y="1486"/>
              <a:ext cx="269" cy="127"/>
            </a:xfrm>
            <a:custGeom>
              <a:avLst/>
              <a:gdLst>
                <a:gd name="T0" fmla="*/ 549 w 576"/>
                <a:gd name="T1" fmla="*/ 270 h 270"/>
                <a:gd name="T2" fmla="*/ 549 w 576"/>
                <a:gd name="T3" fmla="*/ 270 h 270"/>
                <a:gd name="T4" fmla="*/ 522 w 576"/>
                <a:gd name="T5" fmla="*/ 243 h 270"/>
                <a:gd name="T6" fmla="*/ 522 w 576"/>
                <a:gd name="T7" fmla="*/ 171 h 270"/>
                <a:gd name="T8" fmla="*/ 405 w 576"/>
                <a:gd name="T9" fmla="*/ 53 h 270"/>
                <a:gd name="T10" fmla="*/ 171 w 576"/>
                <a:gd name="T11" fmla="*/ 53 h 270"/>
                <a:gd name="T12" fmla="*/ 54 w 576"/>
                <a:gd name="T13" fmla="*/ 171 h 270"/>
                <a:gd name="T14" fmla="*/ 54 w 576"/>
                <a:gd name="T15" fmla="*/ 243 h 270"/>
                <a:gd name="T16" fmla="*/ 27 w 576"/>
                <a:gd name="T17" fmla="*/ 270 h 270"/>
                <a:gd name="T18" fmla="*/ 0 w 576"/>
                <a:gd name="T19" fmla="*/ 243 h 270"/>
                <a:gd name="T20" fmla="*/ 0 w 576"/>
                <a:gd name="T21" fmla="*/ 171 h 270"/>
                <a:gd name="T22" fmla="*/ 171 w 576"/>
                <a:gd name="T23" fmla="*/ 0 h 270"/>
                <a:gd name="T24" fmla="*/ 405 w 576"/>
                <a:gd name="T25" fmla="*/ 0 h 270"/>
                <a:gd name="T26" fmla="*/ 576 w 576"/>
                <a:gd name="T27" fmla="*/ 171 h 270"/>
                <a:gd name="T28" fmla="*/ 576 w 576"/>
                <a:gd name="T29" fmla="*/ 243 h 270"/>
                <a:gd name="T30" fmla="*/ 549 w 576"/>
                <a:gd name="T31" fmla="*/ 270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76" h="270">
                  <a:moveTo>
                    <a:pt x="549" y="270"/>
                  </a:moveTo>
                  <a:lnTo>
                    <a:pt x="549" y="270"/>
                  </a:lnTo>
                  <a:cubicBezTo>
                    <a:pt x="534" y="270"/>
                    <a:pt x="522" y="258"/>
                    <a:pt x="522" y="243"/>
                  </a:cubicBezTo>
                  <a:lnTo>
                    <a:pt x="522" y="171"/>
                  </a:lnTo>
                  <a:cubicBezTo>
                    <a:pt x="522" y="106"/>
                    <a:pt x="470" y="53"/>
                    <a:pt x="405" y="53"/>
                  </a:cubicBezTo>
                  <a:lnTo>
                    <a:pt x="171" y="53"/>
                  </a:lnTo>
                  <a:cubicBezTo>
                    <a:pt x="106" y="53"/>
                    <a:pt x="54" y="106"/>
                    <a:pt x="54" y="171"/>
                  </a:cubicBezTo>
                  <a:lnTo>
                    <a:pt x="54" y="243"/>
                  </a:lnTo>
                  <a:cubicBezTo>
                    <a:pt x="54" y="258"/>
                    <a:pt x="42" y="270"/>
                    <a:pt x="27" y="270"/>
                  </a:cubicBezTo>
                  <a:cubicBezTo>
                    <a:pt x="12" y="270"/>
                    <a:pt x="0" y="258"/>
                    <a:pt x="0" y="243"/>
                  </a:cubicBezTo>
                  <a:lnTo>
                    <a:pt x="0" y="171"/>
                  </a:lnTo>
                  <a:cubicBezTo>
                    <a:pt x="0" y="77"/>
                    <a:pt x="77" y="0"/>
                    <a:pt x="171" y="0"/>
                  </a:cubicBezTo>
                  <a:lnTo>
                    <a:pt x="405" y="0"/>
                  </a:lnTo>
                  <a:cubicBezTo>
                    <a:pt x="499" y="0"/>
                    <a:pt x="576" y="77"/>
                    <a:pt x="576" y="171"/>
                  </a:cubicBezTo>
                  <a:lnTo>
                    <a:pt x="576" y="243"/>
                  </a:lnTo>
                  <a:cubicBezTo>
                    <a:pt x="576" y="258"/>
                    <a:pt x="564" y="270"/>
                    <a:pt x="549" y="270"/>
                  </a:cubicBezTo>
                  <a:close/>
                </a:path>
              </a:pathLst>
            </a:cu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97" name="Freeform 64">
              <a:extLst>
                <a:ext uri="{FF2B5EF4-FFF2-40B4-BE49-F238E27FC236}">
                  <a16:creationId xmlns="" xmlns:a16="http://schemas.microsoft.com/office/drawing/2014/main" id="{57FA4855-E3BF-4FDD-9FBF-D8479DE308C8}"/>
                </a:ext>
              </a:extLst>
            </p:cNvPr>
            <p:cNvSpPr>
              <a:spLocks/>
            </p:cNvSpPr>
            <p:nvPr/>
          </p:nvSpPr>
          <p:spPr bwMode="auto">
            <a:xfrm>
              <a:off x="1246" y="1552"/>
              <a:ext cx="25" cy="61"/>
            </a:xfrm>
            <a:custGeom>
              <a:avLst/>
              <a:gdLst>
                <a:gd name="T0" fmla="*/ 27 w 54"/>
                <a:gd name="T1" fmla="*/ 130 h 130"/>
                <a:gd name="T2" fmla="*/ 27 w 54"/>
                <a:gd name="T3" fmla="*/ 130 h 130"/>
                <a:gd name="T4" fmla="*/ 0 w 54"/>
                <a:gd name="T5" fmla="*/ 103 h 130"/>
                <a:gd name="T6" fmla="*/ 0 w 54"/>
                <a:gd name="T7" fmla="*/ 27 h 130"/>
                <a:gd name="T8" fmla="*/ 27 w 54"/>
                <a:gd name="T9" fmla="*/ 0 h 130"/>
                <a:gd name="T10" fmla="*/ 54 w 54"/>
                <a:gd name="T11" fmla="*/ 27 h 130"/>
                <a:gd name="T12" fmla="*/ 54 w 54"/>
                <a:gd name="T13" fmla="*/ 103 h 130"/>
                <a:gd name="T14" fmla="*/ 27 w 54"/>
                <a:gd name="T15" fmla="*/ 13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4" h="130">
                  <a:moveTo>
                    <a:pt x="27" y="130"/>
                  </a:moveTo>
                  <a:lnTo>
                    <a:pt x="27" y="130"/>
                  </a:lnTo>
                  <a:cubicBezTo>
                    <a:pt x="12" y="130"/>
                    <a:pt x="0" y="118"/>
                    <a:pt x="0" y="103"/>
                  </a:cubicBezTo>
                  <a:lnTo>
                    <a:pt x="0" y="27"/>
                  </a:ln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4" y="12"/>
                    <a:pt x="54" y="27"/>
                  </a:cubicBezTo>
                  <a:lnTo>
                    <a:pt x="54" y="103"/>
                  </a:lnTo>
                  <a:cubicBezTo>
                    <a:pt x="54" y="118"/>
                    <a:pt x="42" y="130"/>
                    <a:pt x="27" y="130"/>
                  </a:cubicBezTo>
                  <a:close/>
                </a:path>
              </a:pathLst>
            </a:cu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98" name="Freeform 65">
              <a:extLst>
                <a:ext uri="{FF2B5EF4-FFF2-40B4-BE49-F238E27FC236}">
                  <a16:creationId xmlns="" xmlns:a16="http://schemas.microsoft.com/office/drawing/2014/main" id="{EE4C00D0-18F0-46B4-9AF0-21086C713FE5}"/>
                </a:ext>
              </a:extLst>
            </p:cNvPr>
            <p:cNvSpPr>
              <a:spLocks/>
            </p:cNvSpPr>
            <p:nvPr/>
          </p:nvSpPr>
          <p:spPr bwMode="auto">
            <a:xfrm>
              <a:off x="1386" y="1552"/>
              <a:ext cx="26" cy="61"/>
            </a:xfrm>
            <a:custGeom>
              <a:avLst/>
              <a:gdLst>
                <a:gd name="T0" fmla="*/ 27 w 54"/>
                <a:gd name="T1" fmla="*/ 130 h 130"/>
                <a:gd name="T2" fmla="*/ 27 w 54"/>
                <a:gd name="T3" fmla="*/ 130 h 130"/>
                <a:gd name="T4" fmla="*/ 0 w 54"/>
                <a:gd name="T5" fmla="*/ 103 h 130"/>
                <a:gd name="T6" fmla="*/ 0 w 54"/>
                <a:gd name="T7" fmla="*/ 27 h 130"/>
                <a:gd name="T8" fmla="*/ 27 w 54"/>
                <a:gd name="T9" fmla="*/ 0 h 130"/>
                <a:gd name="T10" fmla="*/ 54 w 54"/>
                <a:gd name="T11" fmla="*/ 27 h 130"/>
                <a:gd name="T12" fmla="*/ 54 w 54"/>
                <a:gd name="T13" fmla="*/ 103 h 130"/>
                <a:gd name="T14" fmla="*/ 27 w 54"/>
                <a:gd name="T15" fmla="*/ 13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4" h="130">
                  <a:moveTo>
                    <a:pt x="27" y="130"/>
                  </a:moveTo>
                  <a:lnTo>
                    <a:pt x="27" y="130"/>
                  </a:lnTo>
                  <a:cubicBezTo>
                    <a:pt x="12" y="130"/>
                    <a:pt x="0" y="118"/>
                    <a:pt x="0" y="103"/>
                  </a:cubicBezTo>
                  <a:lnTo>
                    <a:pt x="0" y="27"/>
                  </a:ln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4" y="12"/>
                    <a:pt x="54" y="27"/>
                  </a:cubicBezTo>
                  <a:lnTo>
                    <a:pt x="54" y="103"/>
                  </a:lnTo>
                  <a:cubicBezTo>
                    <a:pt x="54" y="118"/>
                    <a:pt x="42" y="130"/>
                    <a:pt x="27" y="130"/>
                  </a:cubicBezTo>
                  <a:close/>
                </a:path>
              </a:pathLst>
            </a:cu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99" name="Freeform 66">
              <a:extLst>
                <a:ext uri="{FF2B5EF4-FFF2-40B4-BE49-F238E27FC236}">
                  <a16:creationId xmlns="" xmlns:a16="http://schemas.microsoft.com/office/drawing/2014/main" id="{B2D0EBCC-BC80-4476-A9B7-384C054F9772}"/>
                </a:ext>
              </a:extLst>
            </p:cNvPr>
            <p:cNvSpPr>
              <a:spLocks/>
            </p:cNvSpPr>
            <p:nvPr/>
          </p:nvSpPr>
          <p:spPr bwMode="auto">
            <a:xfrm>
              <a:off x="1129" y="1250"/>
              <a:ext cx="25" cy="81"/>
            </a:xfrm>
            <a:custGeom>
              <a:avLst/>
              <a:gdLst>
                <a:gd name="T0" fmla="*/ 27 w 53"/>
                <a:gd name="T1" fmla="*/ 174 h 174"/>
                <a:gd name="T2" fmla="*/ 27 w 53"/>
                <a:gd name="T3" fmla="*/ 174 h 174"/>
                <a:gd name="T4" fmla="*/ 0 w 53"/>
                <a:gd name="T5" fmla="*/ 147 h 174"/>
                <a:gd name="T6" fmla="*/ 0 w 53"/>
                <a:gd name="T7" fmla="*/ 27 h 174"/>
                <a:gd name="T8" fmla="*/ 27 w 53"/>
                <a:gd name="T9" fmla="*/ 0 h 174"/>
                <a:gd name="T10" fmla="*/ 53 w 53"/>
                <a:gd name="T11" fmla="*/ 27 h 174"/>
                <a:gd name="T12" fmla="*/ 53 w 53"/>
                <a:gd name="T13" fmla="*/ 147 h 174"/>
                <a:gd name="T14" fmla="*/ 27 w 53"/>
                <a:gd name="T15" fmla="*/ 17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3" h="174">
                  <a:moveTo>
                    <a:pt x="27" y="174"/>
                  </a:moveTo>
                  <a:lnTo>
                    <a:pt x="27" y="174"/>
                  </a:lnTo>
                  <a:cubicBezTo>
                    <a:pt x="12" y="174"/>
                    <a:pt x="0" y="162"/>
                    <a:pt x="0" y="147"/>
                  </a:cubicBezTo>
                  <a:lnTo>
                    <a:pt x="0" y="27"/>
                  </a:lnTo>
                  <a:cubicBezTo>
                    <a:pt x="0" y="12"/>
                    <a:pt x="12" y="0"/>
                    <a:pt x="27" y="0"/>
                  </a:cubicBezTo>
                  <a:cubicBezTo>
                    <a:pt x="41" y="0"/>
                    <a:pt x="53" y="12"/>
                    <a:pt x="53" y="27"/>
                  </a:cubicBezTo>
                  <a:lnTo>
                    <a:pt x="53" y="147"/>
                  </a:lnTo>
                  <a:cubicBezTo>
                    <a:pt x="53" y="162"/>
                    <a:pt x="41" y="174"/>
                    <a:pt x="27" y="174"/>
                  </a:cubicBezTo>
                  <a:close/>
                </a:path>
              </a:pathLst>
            </a:custGeom>
            <a:solidFill>
              <a:srgbClr val="FFFFFF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pic>
        <p:nvPicPr>
          <p:cNvPr id="200" name="그래픽 61">
            <a:extLst>
              <a:ext uri="{FF2B5EF4-FFF2-40B4-BE49-F238E27FC236}">
                <a16:creationId xmlns="" xmlns:a16="http://schemas.microsoft.com/office/drawing/2014/main" id="{3C3D7982-5E3F-4064-8D36-E4BB3E62EA2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396066" y="5062840"/>
            <a:ext cx="751026" cy="471684"/>
          </a:xfrm>
          <a:prstGeom prst="rect">
            <a:avLst/>
          </a:prstGeom>
        </p:spPr>
      </p:pic>
      <p:pic>
        <p:nvPicPr>
          <p:cNvPr id="201" name="그래픽 62">
            <a:extLst>
              <a:ext uri="{FF2B5EF4-FFF2-40B4-BE49-F238E27FC236}">
                <a16:creationId xmlns="" xmlns:a16="http://schemas.microsoft.com/office/drawing/2014/main" id="{97254AD0-418D-414C-9E4F-8F23EC0C3BB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8258192" y="5049869"/>
            <a:ext cx="436605" cy="553877"/>
          </a:xfrm>
          <a:prstGeom prst="rect">
            <a:avLst/>
          </a:prstGeom>
        </p:spPr>
      </p:pic>
      <p:grpSp>
        <p:nvGrpSpPr>
          <p:cNvPr id="202" name="그룹 201">
            <a:extLst>
              <a:ext uri="{FF2B5EF4-FFF2-40B4-BE49-F238E27FC236}">
                <a16:creationId xmlns="" xmlns:a16="http://schemas.microsoft.com/office/drawing/2014/main" id="{E6F32534-45C6-456A-ACE2-73D99AD92E7B}"/>
              </a:ext>
            </a:extLst>
          </p:cNvPr>
          <p:cNvGrpSpPr/>
          <p:nvPr/>
        </p:nvGrpSpPr>
        <p:grpSpPr>
          <a:xfrm>
            <a:off x="4129869" y="5467597"/>
            <a:ext cx="169786" cy="241055"/>
            <a:chOff x="3287001" y="2142122"/>
            <a:chExt cx="251553" cy="362857"/>
          </a:xfrm>
        </p:grpSpPr>
        <p:sp>
          <p:nvSpPr>
            <p:cNvPr id="203" name="화살표: 갈매기형 수장 163">
              <a:extLst>
                <a:ext uri="{FF2B5EF4-FFF2-40B4-BE49-F238E27FC236}">
                  <a16:creationId xmlns="" xmlns:a16="http://schemas.microsoft.com/office/drawing/2014/main" id="{7B5740B0-64BE-4987-A3ED-61C159F374C9}"/>
                </a:ext>
              </a:extLst>
            </p:cNvPr>
            <p:cNvSpPr/>
            <p:nvPr/>
          </p:nvSpPr>
          <p:spPr>
            <a:xfrm>
              <a:off x="3335467" y="2142122"/>
              <a:ext cx="203087" cy="362857"/>
            </a:xfrm>
            <a:prstGeom prst="chevron">
              <a:avLst>
                <a:gd name="adj" fmla="val 72496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204" name="화살표: 갈매기형 수장 164">
              <a:extLst>
                <a:ext uri="{FF2B5EF4-FFF2-40B4-BE49-F238E27FC236}">
                  <a16:creationId xmlns="" xmlns:a16="http://schemas.microsoft.com/office/drawing/2014/main" id="{F85BE200-08A1-408F-87FD-48436F557D36}"/>
                </a:ext>
              </a:extLst>
            </p:cNvPr>
            <p:cNvSpPr/>
            <p:nvPr/>
          </p:nvSpPr>
          <p:spPr>
            <a:xfrm>
              <a:off x="3287001" y="2142122"/>
              <a:ext cx="203087" cy="362857"/>
            </a:xfrm>
            <a:prstGeom prst="chevron">
              <a:avLst>
                <a:gd name="adj" fmla="val 72496"/>
              </a:avLst>
            </a:prstGeom>
            <a:solidFill>
              <a:srgbClr val="8497B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205" name="그룹 204">
            <a:extLst>
              <a:ext uri="{FF2B5EF4-FFF2-40B4-BE49-F238E27FC236}">
                <a16:creationId xmlns="" xmlns:a16="http://schemas.microsoft.com/office/drawing/2014/main" id="{E6F32534-45C6-456A-ACE2-73D99AD92E7B}"/>
              </a:ext>
            </a:extLst>
          </p:cNvPr>
          <p:cNvGrpSpPr/>
          <p:nvPr/>
        </p:nvGrpSpPr>
        <p:grpSpPr>
          <a:xfrm>
            <a:off x="5965254" y="5481260"/>
            <a:ext cx="169786" cy="260106"/>
            <a:chOff x="3287001" y="2113446"/>
            <a:chExt cx="251553" cy="391533"/>
          </a:xfrm>
        </p:grpSpPr>
        <p:sp>
          <p:nvSpPr>
            <p:cNvPr id="206" name="화살표: 갈매기형 수장 163">
              <a:extLst>
                <a:ext uri="{FF2B5EF4-FFF2-40B4-BE49-F238E27FC236}">
                  <a16:creationId xmlns="" xmlns:a16="http://schemas.microsoft.com/office/drawing/2014/main" id="{7B5740B0-64BE-4987-A3ED-61C159F374C9}"/>
                </a:ext>
              </a:extLst>
            </p:cNvPr>
            <p:cNvSpPr/>
            <p:nvPr/>
          </p:nvSpPr>
          <p:spPr>
            <a:xfrm>
              <a:off x="3335467" y="2142122"/>
              <a:ext cx="203087" cy="362857"/>
            </a:xfrm>
            <a:prstGeom prst="chevron">
              <a:avLst>
                <a:gd name="adj" fmla="val 72496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207" name="화살표: 갈매기형 수장 164">
              <a:extLst>
                <a:ext uri="{FF2B5EF4-FFF2-40B4-BE49-F238E27FC236}">
                  <a16:creationId xmlns="" xmlns:a16="http://schemas.microsoft.com/office/drawing/2014/main" id="{F85BE200-08A1-408F-87FD-48436F557D36}"/>
                </a:ext>
              </a:extLst>
            </p:cNvPr>
            <p:cNvSpPr/>
            <p:nvPr/>
          </p:nvSpPr>
          <p:spPr>
            <a:xfrm>
              <a:off x="3287001" y="2113446"/>
              <a:ext cx="203087" cy="362857"/>
            </a:xfrm>
            <a:prstGeom prst="chevron">
              <a:avLst>
                <a:gd name="adj" fmla="val 72496"/>
              </a:avLst>
            </a:prstGeom>
            <a:solidFill>
              <a:srgbClr val="8497B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208" name="그룹 207">
            <a:extLst>
              <a:ext uri="{FF2B5EF4-FFF2-40B4-BE49-F238E27FC236}">
                <a16:creationId xmlns="" xmlns:a16="http://schemas.microsoft.com/office/drawing/2014/main" id="{E6F32534-45C6-456A-ACE2-73D99AD92E7B}"/>
              </a:ext>
            </a:extLst>
          </p:cNvPr>
          <p:cNvGrpSpPr/>
          <p:nvPr/>
        </p:nvGrpSpPr>
        <p:grpSpPr>
          <a:xfrm>
            <a:off x="7577910" y="5463633"/>
            <a:ext cx="169786" cy="241056"/>
            <a:chOff x="3287001" y="2142122"/>
            <a:chExt cx="251553" cy="362857"/>
          </a:xfrm>
        </p:grpSpPr>
        <p:sp>
          <p:nvSpPr>
            <p:cNvPr id="209" name="화살표: 갈매기형 수장 163">
              <a:extLst>
                <a:ext uri="{FF2B5EF4-FFF2-40B4-BE49-F238E27FC236}">
                  <a16:creationId xmlns="" xmlns:a16="http://schemas.microsoft.com/office/drawing/2014/main" id="{7B5740B0-64BE-4987-A3ED-61C159F374C9}"/>
                </a:ext>
              </a:extLst>
            </p:cNvPr>
            <p:cNvSpPr/>
            <p:nvPr/>
          </p:nvSpPr>
          <p:spPr>
            <a:xfrm>
              <a:off x="3335467" y="2142122"/>
              <a:ext cx="203087" cy="362857"/>
            </a:xfrm>
            <a:prstGeom prst="chevron">
              <a:avLst>
                <a:gd name="adj" fmla="val 72496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210" name="화살표: 갈매기형 수장 164">
              <a:extLst>
                <a:ext uri="{FF2B5EF4-FFF2-40B4-BE49-F238E27FC236}">
                  <a16:creationId xmlns="" xmlns:a16="http://schemas.microsoft.com/office/drawing/2014/main" id="{F85BE200-08A1-408F-87FD-48436F557D36}"/>
                </a:ext>
              </a:extLst>
            </p:cNvPr>
            <p:cNvSpPr/>
            <p:nvPr/>
          </p:nvSpPr>
          <p:spPr>
            <a:xfrm>
              <a:off x="3287001" y="2142122"/>
              <a:ext cx="203087" cy="362857"/>
            </a:xfrm>
            <a:prstGeom prst="chevron">
              <a:avLst>
                <a:gd name="adj" fmla="val 72496"/>
              </a:avLst>
            </a:prstGeom>
            <a:solidFill>
              <a:srgbClr val="8497B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211" name="모서리가 둥근 직사각형 210"/>
          <p:cNvSpPr/>
          <p:nvPr/>
        </p:nvSpPr>
        <p:spPr>
          <a:xfrm>
            <a:off x="9285704" y="4863936"/>
            <a:ext cx="1442859" cy="1473830"/>
          </a:xfrm>
          <a:prstGeom prst="roundRect">
            <a:avLst/>
          </a:prstGeom>
          <a:solidFill>
            <a:srgbClr val="B4B8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2" name="TextBox 211">
            <a:extLst>
              <a:ext uri="{FF2B5EF4-FFF2-40B4-BE49-F238E27FC236}">
                <a16:creationId xmlns="" xmlns:a16="http://schemas.microsoft.com/office/drawing/2014/main" id="{1F06911D-EE0C-461E-8D47-8BCC945C2EC9}"/>
              </a:ext>
            </a:extLst>
          </p:cNvPr>
          <p:cNvSpPr txBox="1"/>
          <p:nvPr/>
        </p:nvSpPr>
        <p:spPr>
          <a:xfrm>
            <a:off x="9418172" y="5745017"/>
            <a:ext cx="1294977" cy="4542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b="1" spc="-15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업무분장 </a:t>
            </a:r>
          </a:p>
        </p:txBody>
      </p:sp>
      <p:sp>
        <p:nvSpPr>
          <p:cNvPr id="213" name="타원 212">
            <a:extLst>
              <a:ext uri="{FF2B5EF4-FFF2-40B4-BE49-F238E27FC236}">
                <a16:creationId xmlns="" xmlns:a16="http://schemas.microsoft.com/office/drawing/2014/main" id="{C17E5FCB-EAAF-4284-99F0-C7ABB58768D5}"/>
              </a:ext>
            </a:extLst>
          </p:cNvPr>
          <p:cNvSpPr/>
          <p:nvPr/>
        </p:nvSpPr>
        <p:spPr>
          <a:xfrm>
            <a:off x="9196727" y="4736271"/>
            <a:ext cx="559562" cy="550753"/>
          </a:xfrm>
          <a:prstGeom prst="ellipse">
            <a:avLst/>
          </a:prstGeom>
          <a:solidFill>
            <a:schemeClr val="bg1"/>
          </a:solidFill>
          <a:ln w="38100">
            <a:solidFill>
              <a:srgbClr val="9298C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>
              <a:latin typeface="+mn-ea"/>
            </a:endParaRPr>
          </a:p>
        </p:txBody>
      </p:sp>
      <p:grpSp>
        <p:nvGrpSpPr>
          <p:cNvPr id="214" name="그룹 213">
            <a:extLst>
              <a:ext uri="{FF2B5EF4-FFF2-40B4-BE49-F238E27FC236}">
                <a16:creationId xmlns="" xmlns:a16="http://schemas.microsoft.com/office/drawing/2014/main" id="{69EE6A6C-FFA9-4DE8-BDFE-3907B94A9663}"/>
              </a:ext>
            </a:extLst>
          </p:cNvPr>
          <p:cNvGrpSpPr/>
          <p:nvPr/>
        </p:nvGrpSpPr>
        <p:grpSpPr>
          <a:xfrm>
            <a:off x="9299976" y="4765467"/>
            <a:ext cx="353072" cy="491588"/>
            <a:chOff x="9080716" y="-1728578"/>
            <a:chExt cx="523109" cy="739979"/>
          </a:xfrm>
        </p:grpSpPr>
        <p:sp>
          <p:nvSpPr>
            <p:cNvPr id="215" name="TextBox 214">
              <a:extLst>
                <a:ext uri="{FF2B5EF4-FFF2-40B4-BE49-F238E27FC236}">
                  <a16:creationId xmlns="" xmlns:a16="http://schemas.microsoft.com/office/drawing/2014/main" id="{83D937D1-9C89-49DE-8EC3-7FC29B89AE6E}"/>
                </a:ext>
              </a:extLst>
            </p:cNvPr>
            <p:cNvSpPr txBox="1"/>
            <p:nvPr/>
          </p:nvSpPr>
          <p:spPr>
            <a:xfrm>
              <a:off x="9091961" y="-1728578"/>
              <a:ext cx="500609" cy="31338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11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>
                      <a:lumMod val="60000"/>
                      <a:lumOff val="40000"/>
                    </a:schemeClr>
                  </a:solidFill>
                  <a:latin typeface="+mj-lt"/>
                  <a:ea typeface="+mj-ea"/>
                  <a:cs typeface="+mj-cs"/>
                </a:rPr>
                <a:t>Step</a:t>
              </a:r>
            </a:p>
          </p:txBody>
        </p:sp>
        <p:sp>
          <p:nvSpPr>
            <p:cNvPr id="216" name="TextBox 215">
              <a:extLst>
                <a:ext uri="{FF2B5EF4-FFF2-40B4-BE49-F238E27FC236}">
                  <a16:creationId xmlns="" xmlns:a16="http://schemas.microsoft.com/office/drawing/2014/main" id="{B386BD8B-89E7-4C2E-9893-8CBB6982DA1A}"/>
                </a:ext>
              </a:extLst>
            </p:cNvPr>
            <p:cNvSpPr txBox="1"/>
            <p:nvPr/>
          </p:nvSpPr>
          <p:spPr>
            <a:xfrm>
              <a:off x="9080716" y="-1558385"/>
              <a:ext cx="523109" cy="56978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2000" b="1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>
                      <a:lumMod val="40000"/>
                      <a:lumOff val="60000"/>
                    </a:schemeClr>
                  </a:solidFill>
                  <a:latin typeface="+mj-lt"/>
                  <a:ea typeface="+mj-ea"/>
                  <a:cs typeface="+mj-cs"/>
                </a:rPr>
                <a:t>0</a:t>
              </a:r>
              <a:r>
                <a:rPr lang="en-US" altLang="ko-KR" sz="2000" b="1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003A92"/>
                  </a:solidFill>
                  <a:latin typeface="+mj-lt"/>
                  <a:ea typeface="+mj-ea"/>
                  <a:cs typeface="+mj-cs"/>
                </a:rPr>
                <a:t>6</a:t>
              </a:r>
            </a:p>
          </p:txBody>
        </p:sp>
      </p:grpSp>
      <p:grpSp>
        <p:nvGrpSpPr>
          <p:cNvPr id="217" name="그룹 216">
            <a:extLst>
              <a:ext uri="{FF2B5EF4-FFF2-40B4-BE49-F238E27FC236}">
                <a16:creationId xmlns="" xmlns:a16="http://schemas.microsoft.com/office/drawing/2014/main" id="{E6F32534-45C6-456A-ACE2-73D99AD92E7B}"/>
              </a:ext>
            </a:extLst>
          </p:cNvPr>
          <p:cNvGrpSpPr/>
          <p:nvPr/>
        </p:nvGrpSpPr>
        <p:grpSpPr>
          <a:xfrm>
            <a:off x="9270456" y="5467597"/>
            <a:ext cx="169786" cy="241055"/>
            <a:chOff x="3287001" y="2142122"/>
            <a:chExt cx="251553" cy="362857"/>
          </a:xfrm>
        </p:grpSpPr>
        <p:sp>
          <p:nvSpPr>
            <p:cNvPr id="218" name="화살표: 갈매기형 수장 163">
              <a:extLst>
                <a:ext uri="{FF2B5EF4-FFF2-40B4-BE49-F238E27FC236}">
                  <a16:creationId xmlns="" xmlns:a16="http://schemas.microsoft.com/office/drawing/2014/main" id="{7B5740B0-64BE-4987-A3ED-61C159F374C9}"/>
                </a:ext>
              </a:extLst>
            </p:cNvPr>
            <p:cNvSpPr/>
            <p:nvPr/>
          </p:nvSpPr>
          <p:spPr>
            <a:xfrm>
              <a:off x="3335467" y="2142122"/>
              <a:ext cx="203087" cy="362857"/>
            </a:xfrm>
            <a:prstGeom prst="chevron">
              <a:avLst>
                <a:gd name="adj" fmla="val 72496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  <p:sp>
          <p:nvSpPr>
            <p:cNvPr id="219" name="화살표: 갈매기형 수장 164">
              <a:extLst>
                <a:ext uri="{FF2B5EF4-FFF2-40B4-BE49-F238E27FC236}">
                  <a16:creationId xmlns="" xmlns:a16="http://schemas.microsoft.com/office/drawing/2014/main" id="{F85BE200-08A1-408F-87FD-48436F557D36}"/>
                </a:ext>
              </a:extLst>
            </p:cNvPr>
            <p:cNvSpPr/>
            <p:nvPr/>
          </p:nvSpPr>
          <p:spPr>
            <a:xfrm>
              <a:off x="3287001" y="2142122"/>
              <a:ext cx="203087" cy="362857"/>
            </a:xfrm>
            <a:prstGeom prst="chevron">
              <a:avLst>
                <a:gd name="adj" fmla="val 72496"/>
              </a:avLst>
            </a:prstGeom>
            <a:solidFill>
              <a:srgbClr val="8497B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220" name="Freeform 33">
            <a:extLst>
              <a:ext uri="{FF2B5EF4-FFF2-40B4-BE49-F238E27FC236}">
                <a16:creationId xmlns="" xmlns:a16="http://schemas.microsoft.com/office/drawing/2014/main" id="{CFAAC145-F48D-4C27-A87B-3E25144EA946}"/>
              </a:ext>
            </a:extLst>
          </p:cNvPr>
          <p:cNvSpPr>
            <a:spLocks noEditPoints="1"/>
          </p:cNvSpPr>
          <p:nvPr/>
        </p:nvSpPr>
        <p:spPr bwMode="auto">
          <a:xfrm>
            <a:off x="9756289" y="5007220"/>
            <a:ext cx="801734" cy="737797"/>
          </a:xfrm>
          <a:custGeom>
            <a:avLst/>
            <a:gdLst>
              <a:gd name="T0" fmla="*/ 694 w 1342"/>
              <a:gd name="T1" fmla="*/ 81 h 1393"/>
              <a:gd name="T2" fmla="*/ 1295 w 1342"/>
              <a:gd name="T3" fmla="*/ 81 h 1393"/>
              <a:gd name="T4" fmla="*/ 818 w 1342"/>
              <a:gd name="T5" fmla="*/ 959 h 1393"/>
              <a:gd name="T6" fmla="*/ 785 w 1342"/>
              <a:gd name="T7" fmla="*/ 635 h 1393"/>
              <a:gd name="T8" fmla="*/ 785 w 1342"/>
              <a:gd name="T9" fmla="*/ 1146 h 1393"/>
              <a:gd name="T10" fmla="*/ 738 w 1342"/>
              <a:gd name="T11" fmla="*/ 1171 h 1393"/>
              <a:gd name="T12" fmla="*/ 610 w 1342"/>
              <a:gd name="T13" fmla="*/ 1069 h 1393"/>
              <a:gd name="T14" fmla="*/ 685 w 1342"/>
              <a:gd name="T15" fmla="*/ 969 h 1393"/>
              <a:gd name="T16" fmla="*/ 762 w 1342"/>
              <a:gd name="T17" fmla="*/ 976 h 1393"/>
              <a:gd name="T18" fmla="*/ 819 w 1342"/>
              <a:gd name="T19" fmla="*/ 1069 h 1393"/>
              <a:gd name="T20" fmla="*/ 80 w 1342"/>
              <a:gd name="T21" fmla="*/ 992 h 1393"/>
              <a:gd name="T22" fmla="*/ 127 w 1342"/>
              <a:gd name="T23" fmla="*/ 967 h 1393"/>
              <a:gd name="T24" fmla="*/ 227 w 1342"/>
              <a:gd name="T25" fmla="*/ 998 h 1393"/>
              <a:gd name="T26" fmla="*/ 251 w 1342"/>
              <a:gd name="T27" fmla="*/ 1096 h 1393"/>
              <a:gd name="T28" fmla="*/ 104 w 1342"/>
              <a:gd name="T29" fmla="*/ 1162 h 1393"/>
              <a:gd name="T30" fmla="*/ 46 w 1342"/>
              <a:gd name="T31" fmla="*/ 1069 h 1393"/>
              <a:gd name="T32" fmla="*/ 127 w 1342"/>
              <a:gd name="T33" fmla="*/ 1218 h 1393"/>
              <a:gd name="T34" fmla="*/ 299 w 1342"/>
              <a:gd name="T35" fmla="*/ 1096 h 1393"/>
              <a:gd name="T36" fmla="*/ 738 w 1342"/>
              <a:gd name="T37" fmla="*/ 1218 h 1393"/>
              <a:gd name="T38" fmla="*/ 127 w 1342"/>
              <a:gd name="T39" fmla="*/ 1218 h 1393"/>
              <a:gd name="T40" fmla="*/ 496 w 1342"/>
              <a:gd name="T41" fmla="*/ 736 h 1393"/>
              <a:gd name="T42" fmla="*/ 300 w 1342"/>
              <a:gd name="T43" fmla="*/ 1049 h 1393"/>
              <a:gd name="T44" fmla="*/ 431 w 1342"/>
              <a:gd name="T45" fmla="*/ 750 h 1393"/>
              <a:gd name="T46" fmla="*/ 327 w 1342"/>
              <a:gd name="T47" fmla="*/ 599 h 1393"/>
              <a:gd name="T48" fmla="*/ 510 w 1342"/>
              <a:gd name="T49" fmla="*/ 667 h 1393"/>
              <a:gd name="T50" fmla="*/ 400 w 1342"/>
              <a:gd name="T51" fmla="*/ 699 h 1393"/>
              <a:gd name="T52" fmla="*/ 729 w 1342"/>
              <a:gd name="T53" fmla="*/ 635 h 1393"/>
              <a:gd name="T54" fmla="*/ 715 w 1342"/>
              <a:gd name="T55" fmla="*/ 918 h 1393"/>
              <a:gd name="T56" fmla="*/ 582 w 1342"/>
              <a:gd name="T57" fmla="*/ 599 h 1393"/>
              <a:gd name="T58" fmla="*/ 336 w 1342"/>
              <a:gd name="T59" fmla="*/ 717 h 1393"/>
              <a:gd name="T60" fmla="*/ 127 w 1342"/>
              <a:gd name="T61" fmla="*/ 920 h 1393"/>
              <a:gd name="T62" fmla="*/ 648 w 1342"/>
              <a:gd name="T63" fmla="*/ 553 h 1393"/>
              <a:gd name="T64" fmla="*/ 47 w 1342"/>
              <a:gd name="T65" fmla="*/ 392 h 1393"/>
              <a:gd name="T66" fmla="*/ 648 w 1342"/>
              <a:gd name="T67" fmla="*/ 384 h 1393"/>
              <a:gd name="T68" fmla="*/ 80 w 1342"/>
              <a:gd name="T69" fmla="*/ 935 h 1393"/>
              <a:gd name="T70" fmla="*/ 818 w 1342"/>
              <a:gd name="T71" fmla="*/ 1277 h 1393"/>
              <a:gd name="T72" fmla="*/ 116 w 1342"/>
              <a:gd name="T73" fmla="*/ 1346 h 1393"/>
              <a:gd name="T74" fmla="*/ 80 w 1342"/>
              <a:gd name="T75" fmla="*/ 1203 h 1393"/>
              <a:gd name="T76" fmla="*/ 762 w 1342"/>
              <a:gd name="T77" fmla="*/ 1285 h 1393"/>
              <a:gd name="T78" fmla="*/ 818 w 1342"/>
              <a:gd name="T79" fmla="*/ 1179 h 1393"/>
              <a:gd name="T80" fmla="*/ 1295 w 1342"/>
              <a:gd name="T81" fmla="*/ 553 h 1393"/>
              <a:gd name="T82" fmla="*/ 842 w 1342"/>
              <a:gd name="T83" fmla="*/ 588 h 1393"/>
              <a:gd name="T84" fmla="*/ 762 w 1342"/>
              <a:gd name="T85" fmla="*/ 588 h 1393"/>
              <a:gd name="T86" fmla="*/ 694 w 1342"/>
              <a:gd name="T87" fmla="*/ 553 h 1393"/>
              <a:gd name="T88" fmla="*/ 694 w 1342"/>
              <a:gd name="T89" fmla="*/ 384 h 1393"/>
              <a:gd name="T90" fmla="*/ 694 w 1342"/>
              <a:gd name="T91" fmla="*/ 276 h 1393"/>
              <a:gd name="T92" fmla="*/ 1295 w 1342"/>
              <a:gd name="T93" fmla="*/ 553 h 1393"/>
              <a:gd name="T94" fmla="*/ 729 w 1342"/>
              <a:gd name="T95" fmla="*/ 0 h 1393"/>
              <a:gd name="T96" fmla="*/ 648 w 1342"/>
              <a:gd name="T97" fmla="*/ 151 h 1393"/>
              <a:gd name="T98" fmla="*/ 1 w 1342"/>
              <a:gd name="T99" fmla="*/ 392 h 1393"/>
              <a:gd name="T100" fmla="*/ 1 w 1342"/>
              <a:gd name="T101" fmla="*/ 1086 h 1393"/>
              <a:gd name="T102" fmla="*/ 749 w 1342"/>
              <a:gd name="T103" fmla="*/ 1393 h 1393"/>
              <a:gd name="T104" fmla="*/ 866 w 1342"/>
              <a:gd name="T105" fmla="*/ 1069 h 1393"/>
              <a:gd name="T106" fmla="*/ 1260 w 1342"/>
              <a:gd name="T107" fmla="*/ 635 h 1393"/>
              <a:gd name="T108" fmla="*/ 1342 w 1342"/>
              <a:gd name="T109" fmla="*/ 104 h 1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1342" h="1393">
                <a:moveTo>
                  <a:pt x="694" y="104"/>
                </a:moveTo>
                <a:lnTo>
                  <a:pt x="694" y="104"/>
                </a:lnTo>
                <a:lnTo>
                  <a:pt x="694" y="81"/>
                </a:lnTo>
                <a:cubicBezTo>
                  <a:pt x="694" y="61"/>
                  <a:pt x="710" y="46"/>
                  <a:pt x="729" y="46"/>
                </a:cubicBezTo>
                <a:lnTo>
                  <a:pt x="1260" y="46"/>
                </a:lnTo>
                <a:cubicBezTo>
                  <a:pt x="1279" y="46"/>
                  <a:pt x="1295" y="61"/>
                  <a:pt x="1295" y="81"/>
                </a:cubicBezTo>
                <a:lnTo>
                  <a:pt x="1295" y="104"/>
                </a:lnTo>
                <a:lnTo>
                  <a:pt x="694" y="104"/>
                </a:lnTo>
                <a:close/>
                <a:moveTo>
                  <a:pt x="818" y="959"/>
                </a:moveTo>
                <a:lnTo>
                  <a:pt x="818" y="959"/>
                </a:lnTo>
                <a:cubicBezTo>
                  <a:pt x="808" y="950"/>
                  <a:pt x="797" y="942"/>
                  <a:pt x="785" y="935"/>
                </a:cubicBezTo>
                <a:lnTo>
                  <a:pt x="785" y="635"/>
                </a:lnTo>
                <a:lnTo>
                  <a:pt x="818" y="635"/>
                </a:lnTo>
                <a:lnTo>
                  <a:pt x="818" y="959"/>
                </a:lnTo>
                <a:close/>
                <a:moveTo>
                  <a:pt x="785" y="1146"/>
                </a:moveTo>
                <a:lnTo>
                  <a:pt x="785" y="1146"/>
                </a:lnTo>
                <a:cubicBezTo>
                  <a:pt x="778" y="1153"/>
                  <a:pt x="770" y="1158"/>
                  <a:pt x="762" y="1162"/>
                </a:cubicBezTo>
                <a:cubicBezTo>
                  <a:pt x="754" y="1166"/>
                  <a:pt x="747" y="1169"/>
                  <a:pt x="738" y="1171"/>
                </a:cubicBezTo>
                <a:cubicBezTo>
                  <a:pt x="731" y="1173"/>
                  <a:pt x="723" y="1174"/>
                  <a:pt x="715" y="1174"/>
                </a:cubicBezTo>
                <a:cubicBezTo>
                  <a:pt x="667" y="1174"/>
                  <a:pt x="626" y="1141"/>
                  <a:pt x="614" y="1096"/>
                </a:cubicBezTo>
                <a:cubicBezTo>
                  <a:pt x="612" y="1087"/>
                  <a:pt x="610" y="1078"/>
                  <a:pt x="610" y="1069"/>
                </a:cubicBezTo>
                <a:cubicBezTo>
                  <a:pt x="610" y="1062"/>
                  <a:pt x="611" y="1056"/>
                  <a:pt x="612" y="1049"/>
                </a:cubicBezTo>
                <a:cubicBezTo>
                  <a:pt x="617" y="1027"/>
                  <a:pt x="628" y="1007"/>
                  <a:pt x="644" y="992"/>
                </a:cubicBezTo>
                <a:cubicBezTo>
                  <a:pt x="656" y="982"/>
                  <a:pt x="669" y="974"/>
                  <a:pt x="685" y="969"/>
                </a:cubicBezTo>
                <a:cubicBezTo>
                  <a:pt x="694" y="966"/>
                  <a:pt x="704" y="965"/>
                  <a:pt x="715" y="965"/>
                </a:cubicBezTo>
                <a:cubicBezTo>
                  <a:pt x="723" y="965"/>
                  <a:pt x="731" y="966"/>
                  <a:pt x="738" y="967"/>
                </a:cubicBezTo>
                <a:cubicBezTo>
                  <a:pt x="747" y="969"/>
                  <a:pt x="754" y="972"/>
                  <a:pt x="762" y="976"/>
                </a:cubicBezTo>
                <a:cubicBezTo>
                  <a:pt x="770" y="980"/>
                  <a:pt x="778" y="986"/>
                  <a:pt x="785" y="992"/>
                </a:cubicBezTo>
                <a:cubicBezTo>
                  <a:pt x="803" y="1008"/>
                  <a:pt x="815" y="1030"/>
                  <a:pt x="818" y="1055"/>
                </a:cubicBezTo>
                <a:cubicBezTo>
                  <a:pt x="819" y="1060"/>
                  <a:pt x="819" y="1064"/>
                  <a:pt x="819" y="1069"/>
                </a:cubicBezTo>
                <a:cubicBezTo>
                  <a:pt x="819" y="1074"/>
                  <a:pt x="819" y="1078"/>
                  <a:pt x="818" y="1083"/>
                </a:cubicBezTo>
                <a:cubicBezTo>
                  <a:pt x="815" y="1108"/>
                  <a:pt x="803" y="1130"/>
                  <a:pt x="785" y="1146"/>
                </a:cubicBezTo>
                <a:close/>
                <a:moveTo>
                  <a:pt x="80" y="992"/>
                </a:moveTo>
                <a:lnTo>
                  <a:pt x="80" y="992"/>
                </a:lnTo>
                <a:cubicBezTo>
                  <a:pt x="87" y="986"/>
                  <a:pt x="95" y="980"/>
                  <a:pt x="104" y="976"/>
                </a:cubicBezTo>
                <a:cubicBezTo>
                  <a:pt x="111" y="972"/>
                  <a:pt x="119" y="969"/>
                  <a:pt x="127" y="967"/>
                </a:cubicBezTo>
                <a:cubicBezTo>
                  <a:pt x="135" y="966"/>
                  <a:pt x="143" y="965"/>
                  <a:pt x="151" y="965"/>
                </a:cubicBezTo>
                <a:cubicBezTo>
                  <a:pt x="164" y="965"/>
                  <a:pt x="177" y="967"/>
                  <a:pt x="189" y="972"/>
                </a:cubicBezTo>
                <a:cubicBezTo>
                  <a:pt x="204" y="978"/>
                  <a:pt x="217" y="987"/>
                  <a:pt x="227" y="998"/>
                </a:cubicBezTo>
                <a:cubicBezTo>
                  <a:pt x="240" y="1012"/>
                  <a:pt x="249" y="1030"/>
                  <a:pt x="253" y="1049"/>
                </a:cubicBezTo>
                <a:cubicBezTo>
                  <a:pt x="254" y="1056"/>
                  <a:pt x="255" y="1062"/>
                  <a:pt x="255" y="1069"/>
                </a:cubicBezTo>
                <a:cubicBezTo>
                  <a:pt x="255" y="1078"/>
                  <a:pt x="254" y="1087"/>
                  <a:pt x="251" y="1096"/>
                </a:cubicBezTo>
                <a:cubicBezTo>
                  <a:pt x="240" y="1141"/>
                  <a:pt x="199" y="1174"/>
                  <a:pt x="151" y="1174"/>
                </a:cubicBezTo>
                <a:cubicBezTo>
                  <a:pt x="143" y="1174"/>
                  <a:pt x="135" y="1173"/>
                  <a:pt x="127" y="1171"/>
                </a:cubicBezTo>
                <a:cubicBezTo>
                  <a:pt x="119" y="1169"/>
                  <a:pt x="111" y="1166"/>
                  <a:pt x="104" y="1162"/>
                </a:cubicBezTo>
                <a:cubicBezTo>
                  <a:pt x="95" y="1158"/>
                  <a:pt x="87" y="1153"/>
                  <a:pt x="80" y="1146"/>
                </a:cubicBezTo>
                <a:cubicBezTo>
                  <a:pt x="63" y="1130"/>
                  <a:pt x="51" y="1108"/>
                  <a:pt x="47" y="1083"/>
                </a:cubicBezTo>
                <a:cubicBezTo>
                  <a:pt x="47" y="1079"/>
                  <a:pt x="46" y="1074"/>
                  <a:pt x="46" y="1069"/>
                </a:cubicBezTo>
                <a:cubicBezTo>
                  <a:pt x="46" y="1064"/>
                  <a:pt x="47" y="1060"/>
                  <a:pt x="47" y="1055"/>
                </a:cubicBezTo>
                <a:cubicBezTo>
                  <a:pt x="51" y="1030"/>
                  <a:pt x="63" y="1008"/>
                  <a:pt x="80" y="992"/>
                </a:cubicBezTo>
                <a:close/>
                <a:moveTo>
                  <a:pt x="127" y="1218"/>
                </a:moveTo>
                <a:lnTo>
                  <a:pt x="127" y="1218"/>
                </a:lnTo>
                <a:cubicBezTo>
                  <a:pt x="135" y="1219"/>
                  <a:pt x="143" y="1220"/>
                  <a:pt x="151" y="1220"/>
                </a:cubicBezTo>
                <a:cubicBezTo>
                  <a:pt x="225" y="1220"/>
                  <a:pt x="287" y="1167"/>
                  <a:pt x="299" y="1096"/>
                </a:cubicBezTo>
                <a:lnTo>
                  <a:pt x="566" y="1096"/>
                </a:lnTo>
                <a:cubicBezTo>
                  <a:pt x="579" y="1167"/>
                  <a:pt x="641" y="1220"/>
                  <a:pt x="715" y="1220"/>
                </a:cubicBezTo>
                <a:cubicBezTo>
                  <a:pt x="723" y="1220"/>
                  <a:pt x="731" y="1219"/>
                  <a:pt x="738" y="1218"/>
                </a:cubicBezTo>
                <a:lnTo>
                  <a:pt x="738" y="1238"/>
                </a:lnTo>
                <a:lnTo>
                  <a:pt x="127" y="1238"/>
                </a:lnTo>
                <a:lnTo>
                  <a:pt x="127" y="1218"/>
                </a:lnTo>
                <a:close/>
                <a:moveTo>
                  <a:pt x="431" y="750"/>
                </a:moveTo>
                <a:lnTo>
                  <a:pt x="431" y="750"/>
                </a:lnTo>
                <a:cubicBezTo>
                  <a:pt x="454" y="750"/>
                  <a:pt x="476" y="745"/>
                  <a:pt x="496" y="736"/>
                </a:cubicBezTo>
                <a:lnTo>
                  <a:pt x="620" y="951"/>
                </a:lnTo>
                <a:cubicBezTo>
                  <a:pt x="591" y="975"/>
                  <a:pt x="570" y="1010"/>
                  <a:pt x="565" y="1049"/>
                </a:cubicBezTo>
                <a:lnTo>
                  <a:pt x="300" y="1049"/>
                </a:lnTo>
                <a:cubicBezTo>
                  <a:pt x="296" y="1013"/>
                  <a:pt x="278" y="980"/>
                  <a:pt x="251" y="957"/>
                </a:cubicBezTo>
                <a:lnTo>
                  <a:pt x="376" y="740"/>
                </a:lnTo>
                <a:cubicBezTo>
                  <a:pt x="393" y="747"/>
                  <a:pt x="412" y="750"/>
                  <a:pt x="431" y="750"/>
                </a:cubicBezTo>
                <a:close/>
                <a:moveTo>
                  <a:pt x="360" y="675"/>
                </a:moveTo>
                <a:lnTo>
                  <a:pt x="360" y="675"/>
                </a:lnTo>
                <a:cubicBezTo>
                  <a:pt x="340" y="656"/>
                  <a:pt x="327" y="629"/>
                  <a:pt x="327" y="599"/>
                </a:cubicBezTo>
                <a:cubicBezTo>
                  <a:pt x="327" y="542"/>
                  <a:pt x="374" y="495"/>
                  <a:pt x="431" y="495"/>
                </a:cubicBezTo>
                <a:cubicBezTo>
                  <a:pt x="489" y="495"/>
                  <a:pt x="536" y="542"/>
                  <a:pt x="536" y="599"/>
                </a:cubicBezTo>
                <a:cubicBezTo>
                  <a:pt x="536" y="625"/>
                  <a:pt x="526" y="649"/>
                  <a:pt x="510" y="667"/>
                </a:cubicBezTo>
                <a:cubicBezTo>
                  <a:pt x="500" y="679"/>
                  <a:pt x="487" y="689"/>
                  <a:pt x="473" y="695"/>
                </a:cubicBezTo>
                <a:cubicBezTo>
                  <a:pt x="460" y="701"/>
                  <a:pt x="446" y="704"/>
                  <a:pt x="431" y="704"/>
                </a:cubicBezTo>
                <a:cubicBezTo>
                  <a:pt x="420" y="704"/>
                  <a:pt x="410" y="702"/>
                  <a:pt x="400" y="699"/>
                </a:cubicBezTo>
                <a:cubicBezTo>
                  <a:pt x="385" y="694"/>
                  <a:pt x="371" y="686"/>
                  <a:pt x="360" y="675"/>
                </a:cubicBezTo>
                <a:close/>
                <a:moveTo>
                  <a:pt x="729" y="635"/>
                </a:moveTo>
                <a:lnTo>
                  <a:pt x="729" y="635"/>
                </a:lnTo>
                <a:lnTo>
                  <a:pt x="738" y="635"/>
                </a:lnTo>
                <a:lnTo>
                  <a:pt x="738" y="920"/>
                </a:lnTo>
                <a:cubicBezTo>
                  <a:pt x="731" y="919"/>
                  <a:pt x="723" y="918"/>
                  <a:pt x="715" y="918"/>
                </a:cubicBezTo>
                <a:cubicBezTo>
                  <a:pt x="696" y="918"/>
                  <a:pt x="678" y="922"/>
                  <a:pt x="661" y="928"/>
                </a:cubicBezTo>
                <a:lnTo>
                  <a:pt x="535" y="709"/>
                </a:lnTo>
                <a:cubicBezTo>
                  <a:pt x="564" y="682"/>
                  <a:pt x="582" y="643"/>
                  <a:pt x="582" y="599"/>
                </a:cubicBezTo>
                <a:cubicBezTo>
                  <a:pt x="582" y="516"/>
                  <a:pt x="515" y="448"/>
                  <a:pt x="431" y="448"/>
                </a:cubicBezTo>
                <a:cubicBezTo>
                  <a:pt x="348" y="448"/>
                  <a:pt x="280" y="516"/>
                  <a:pt x="280" y="599"/>
                </a:cubicBezTo>
                <a:cubicBezTo>
                  <a:pt x="280" y="647"/>
                  <a:pt x="302" y="689"/>
                  <a:pt x="336" y="717"/>
                </a:cubicBezTo>
                <a:lnTo>
                  <a:pt x="212" y="931"/>
                </a:lnTo>
                <a:cubicBezTo>
                  <a:pt x="193" y="923"/>
                  <a:pt x="173" y="918"/>
                  <a:pt x="151" y="918"/>
                </a:cubicBezTo>
                <a:cubicBezTo>
                  <a:pt x="143" y="918"/>
                  <a:pt x="135" y="919"/>
                  <a:pt x="127" y="920"/>
                </a:cubicBezTo>
                <a:lnTo>
                  <a:pt x="127" y="430"/>
                </a:lnTo>
                <a:lnTo>
                  <a:pt x="648" y="430"/>
                </a:lnTo>
                <a:lnTo>
                  <a:pt x="648" y="553"/>
                </a:lnTo>
                <a:cubicBezTo>
                  <a:pt x="648" y="598"/>
                  <a:pt x="684" y="635"/>
                  <a:pt x="729" y="635"/>
                </a:cubicBezTo>
                <a:close/>
                <a:moveTo>
                  <a:pt x="47" y="392"/>
                </a:moveTo>
                <a:lnTo>
                  <a:pt x="47" y="392"/>
                </a:lnTo>
                <a:cubicBezTo>
                  <a:pt x="47" y="354"/>
                  <a:pt x="78" y="323"/>
                  <a:pt x="116" y="323"/>
                </a:cubicBezTo>
                <a:lnTo>
                  <a:pt x="648" y="323"/>
                </a:lnTo>
                <a:lnTo>
                  <a:pt x="648" y="384"/>
                </a:lnTo>
                <a:lnTo>
                  <a:pt x="104" y="384"/>
                </a:lnTo>
                <a:cubicBezTo>
                  <a:pt x="91" y="384"/>
                  <a:pt x="80" y="394"/>
                  <a:pt x="80" y="407"/>
                </a:cubicBezTo>
                <a:lnTo>
                  <a:pt x="80" y="935"/>
                </a:lnTo>
                <a:cubicBezTo>
                  <a:pt x="68" y="942"/>
                  <a:pt x="57" y="950"/>
                  <a:pt x="47" y="959"/>
                </a:cubicBezTo>
                <a:lnTo>
                  <a:pt x="47" y="392"/>
                </a:lnTo>
                <a:close/>
                <a:moveTo>
                  <a:pt x="818" y="1277"/>
                </a:moveTo>
                <a:lnTo>
                  <a:pt x="818" y="1277"/>
                </a:lnTo>
                <a:cubicBezTo>
                  <a:pt x="818" y="1315"/>
                  <a:pt x="787" y="1346"/>
                  <a:pt x="749" y="1346"/>
                </a:cubicBezTo>
                <a:lnTo>
                  <a:pt x="116" y="1346"/>
                </a:lnTo>
                <a:cubicBezTo>
                  <a:pt x="78" y="1346"/>
                  <a:pt x="47" y="1315"/>
                  <a:pt x="47" y="1277"/>
                </a:cubicBezTo>
                <a:lnTo>
                  <a:pt x="47" y="1179"/>
                </a:lnTo>
                <a:cubicBezTo>
                  <a:pt x="57" y="1188"/>
                  <a:pt x="68" y="1196"/>
                  <a:pt x="80" y="1203"/>
                </a:cubicBezTo>
                <a:lnTo>
                  <a:pt x="80" y="1262"/>
                </a:lnTo>
                <a:cubicBezTo>
                  <a:pt x="80" y="1274"/>
                  <a:pt x="91" y="1285"/>
                  <a:pt x="104" y="1285"/>
                </a:cubicBezTo>
                <a:lnTo>
                  <a:pt x="762" y="1285"/>
                </a:lnTo>
                <a:cubicBezTo>
                  <a:pt x="775" y="1285"/>
                  <a:pt x="785" y="1274"/>
                  <a:pt x="785" y="1262"/>
                </a:cubicBezTo>
                <a:lnTo>
                  <a:pt x="785" y="1203"/>
                </a:lnTo>
                <a:cubicBezTo>
                  <a:pt x="797" y="1196"/>
                  <a:pt x="808" y="1188"/>
                  <a:pt x="818" y="1179"/>
                </a:cubicBezTo>
                <a:lnTo>
                  <a:pt x="818" y="1277"/>
                </a:lnTo>
                <a:close/>
                <a:moveTo>
                  <a:pt x="1295" y="553"/>
                </a:moveTo>
                <a:lnTo>
                  <a:pt x="1295" y="553"/>
                </a:lnTo>
                <a:cubicBezTo>
                  <a:pt x="1295" y="572"/>
                  <a:pt x="1279" y="588"/>
                  <a:pt x="1260" y="588"/>
                </a:cubicBezTo>
                <a:lnTo>
                  <a:pt x="865" y="588"/>
                </a:lnTo>
                <a:lnTo>
                  <a:pt x="842" y="588"/>
                </a:lnTo>
                <a:lnTo>
                  <a:pt x="818" y="588"/>
                </a:lnTo>
                <a:lnTo>
                  <a:pt x="785" y="588"/>
                </a:lnTo>
                <a:lnTo>
                  <a:pt x="762" y="588"/>
                </a:lnTo>
                <a:lnTo>
                  <a:pt x="738" y="588"/>
                </a:lnTo>
                <a:lnTo>
                  <a:pt x="729" y="588"/>
                </a:lnTo>
                <a:cubicBezTo>
                  <a:pt x="710" y="588"/>
                  <a:pt x="694" y="572"/>
                  <a:pt x="694" y="553"/>
                </a:cubicBezTo>
                <a:lnTo>
                  <a:pt x="694" y="430"/>
                </a:lnTo>
                <a:lnTo>
                  <a:pt x="694" y="407"/>
                </a:lnTo>
                <a:lnTo>
                  <a:pt x="694" y="384"/>
                </a:lnTo>
                <a:lnTo>
                  <a:pt x="694" y="323"/>
                </a:lnTo>
                <a:lnTo>
                  <a:pt x="694" y="299"/>
                </a:lnTo>
                <a:lnTo>
                  <a:pt x="694" y="276"/>
                </a:lnTo>
                <a:lnTo>
                  <a:pt x="694" y="151"/>
                </a:lnTo>
                <a:lnTo>
                  <a:pt x="1295" y="151"/>
                </a:lnTo>
                <a:lnTo>
                  <a:pt x="1295" y="553"/>
                </a:lnTo>
                <a:close/>
                <a:moveTo>
                  <a:pt x="1260" y="0"/>
                </a:moveTo>
                <a:lnTo>
                  <a:pt x="1260" y="0"/>
                </a:lnTo>
                <a:lnTo>
                  <a:pt x="729" y="0"/>
                </a:lnTo>
                <a:cubicBezTo>
                  <a:pt x="684" y="0"/>
                  <a:pt x="648" y="36"/>
                  <a:pt x="648" y="81"/>
                </a:cubicBezTo>
                <a:lnTo>
                  <a:pt x="648" y="104"/>
                </a:lnTo>
                <a:lnTo>
                  <a:pt x="648" y="151"/>
                </a:lnTo>
                <a:lnTo>
                  <a:pt x="648" y="276"/>
                </a:lnTo>
                <a:lnTo>
                  <a:pt x="116" y="276"/>
                </a:lnTo>
                <a:cubicBezTo>
                  <a:pt x="52" y="276"/>
                  <a:pt x="1" y="328"/>
                  <a:pt x="1" y="392"/>
                </a:cubicBezTo>
                <a:lnTo>
                  <a:pt x="1" y="1052"/>
                </a:lnTo>
                <a:cubicBezTo>
                  <a:pt x="0" y="1058"/>
                  <a:pt x="0" y="1063"/>
                  <a:pt x="0" y="1069"/>
                </a:cubicBezTo>
                <a:cubicBezTo>
                  <a:pt x="0" y="1075"/>
                  <a:pt x="0" y="1081"/>
                  <a:pt x="1" y="1086"/>
                </a:cubicBezTo>
                <a:lnTo>
                  <a:pt x="1" y="1277"/>
                </a:lnTo>
                <a:cubicBezTo>
                  <a:pt x="1" y="1341"/>
                  <a:pt x="52" y="1393"/>
                  <a:pt x="116" y="1393"/>
                </a:cubicBezTo>
                <a:lnTo>
                  <a:pt x="749" y="1393"/>
                </a:lnTo>
                <a:cubicBezTo>
                  <a:pt x="813" y="1393"/>
                  <a:pt x="865" y="1341"/>
                  <a:pt x="865" y="1277"/>
                </a:cubicBezTo>
                <a:lnTo>
                  <a:pt x="865" y="1086"/>
                </a:lnTo>
                <a:cubicBezTo>
                  <a:pt x="866" y="1081"/>
                  <a:pt x="866" y="1075"/>
                  <a:pt x="866" y="1069"/>
                </a:cubicBezTo>
                <a:cubicBezTo>
                  <a:pt x="866" y="1063"/>
                  <a:pt x="866" y="1058"/>
                  <a:pt x="865" y="1052"/>
                </a:cubicBezTo>
                <a:lnTo>
                  <a:pt x="865" y="635"/>
                </a:lnTo>
                <a:lnTo>
                  <a:pt x="1260" y="635"/>
                </a:lnTo>
                <a:cubicBezTo>
                  <a:pt x="1305" y="635"/>
                  <a:pt x="1342" y="598"/>
                  <a:pt x="1342" y="553"/>
                </a:cubicBezTo>
                <a:lnTo>
                  <a:pt x="1342" y="151"/>
                </a:lnTo>
                <a:lnTo>
                  <a:pt x="1342" y="104"/>
                </a:lnTo>
                <a:lnTo>
                  <a:pt x="1342" y="81"/>
                </a:lnTo>
                <a:cubicBezTo>
                  <a:pt x="1342" y="36"/>
                  <a:pt x="1305" y="0"/>
                  <a:pt x="1260" y="0"/>
                </a:cubicBezTo>
                <a:close/>
              </a:path>
            </a:pathLst>
          </a:custGeom>
          <a:solidFill>
            <a:srgbClr val="FFFFFF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221" name="사각형: 둥근 모서리 106">
            <a:extLst>
              <a:ext uri="{FF2B5EF4-FFF2-40B4-BE49-F238E27FC236}">
                <a16:creationId xmlns:a16="http://schemas.microsoft.com/office/drawing/2014/main" xmlns="" id="{7AF047BD-6069-4445-A1D5-22A7FEE2D915}"/>
              </a:ext>
            </a:extLst>
          </p:cNvPr>
          <p:cNvSpPr/>
          <p:nvPr/>
        </p:nvSpPr>
        <p:spPr>
          <a:xfrm>
            <a:off x="804195" y="3901296"/>
            <a:ext cx="2827904" cy="842201"/>
          </a:xfrm>
          <a:prstGeom prst="roundRect">
            <a:avLst/>
          </a:prstGeom>
          <a:solidFill>
            <a:schemeClr val="bg1"/>
          </a:solidFill>
          <a:ln w="25400">
            <a:solidFill>
              <a:srgbClr val="065DC7"/>
            </a:solidFill>
          </a:ln>
          <a:effectLst>
            <a:outerShdw blurRad="25400" dist="101600" dir="2700000" algn="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04000" rtlCol="0" anchor="ctr"/>
          <a:lstStyle/>
          <a:p>
            <a:endParaRPr lang="ko-KR" altLang="en-US" sz="1600" b="1" spc="-180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rgbClr val="003A92"/>
              </a:solidFill>
            </a:endParaRPr>
          </a:p>
        </p:txBody>
      </p:sp>
      <p:sp>
        <p:nvSpPr>
          <p:cNvPr id="222" name="사각형: 둥근 모서리 106">
            <a:extLst>
              <a:ext uri="{FF2B5EF4-FFF2-40B4-BE49-F238E27FC236}">
                <a16:creationId xmlns:a16="http://schemas.microsoft.com/office/drawing/2014/main" xmlns="" id="{7AF047BD-6069-4445-A1D5-22A7FEE2D915}"/>
              </a:ext>
            </a:extLst>
          </p:cNvPr>
          <p:cNvSpPr/>
          <p:nvPr/>
        </p:nvSpPr>
        <p:spPr>
          <a:xfrm>
            <a:off x="4181180" y="3919112"/>
            <a:ext cx="2826430" cy="806236"/>
          </a:xfrm>
          <a:prstGeom prst="roundRect">
            <a:avLst/>
          </a:prstGeom>
          <a:solidFill>
            <a:schemeClr val="bg1"/>
          </a:solidFill>
          <a:ln w="25400">
            <a:solidFill>
              <a:srgbClr val="065DC7"/>
            </a:solidFill>
          </a:ln>
          <a:effectLst>
            <a:outerShdw blurRad="25400" dist="101600" dir="2700000" algn="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04000" rtlCol="0" anchor="ctr"/>
          <a:lstStyle/>
          <a:p>
            <a:endParaRPr lang="ko-KR" altLang="en-US" sz="1600" b="1" spc="-180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rgbClr val="003A92"/>
              </a:solidFill>
            </a:endParaRPr>
          </a:p>
        </p:txBody>
      </p:sp>
      <p:sp>
        <p:nvSpPr>
          <p:cNvPr id="223" name="사각형: 둥근 모서리 106">
            <a:extLst>
              <a:ext uri="{FF2B5EF4-FFF2-40B4-BE49-F238E27FC236}">
                <a16:creationId xmlns:a16="http://schemas.microsoft.com/office/drawing/2014/main" xmlns="" id="{7AF047BD-6069-4445-A1D5-22A7FEE2D915}"/>
              </a:ext>
            </a:extLst>
          </p:cNvPr>
          <p:cNvSpPr/>
          <p:nvPr/>
        </p:nvSpPr>
        <p:spPr>
          <a:xfrm>
            <a:off x="7674505" y="3885839"/>
            <a:ext cx="2775032" cy="806236"/>
          </a:xfrm>
          <a:prstGeom prst="roundRect">
            <a:avLst/>
          </a:prstGeom>
          <a:solidFill>
            <a:schemeClr val="bg1"/>
          </a:solidFill>
          <a:ln w="25400">
            <a:solidFill>
              <a:srgbClr val="065DC7"/>
            </a:solidFill>
          </a:ln>
          <a:effectLst>
            <a:outerShdw blurRad="25400" dist="101600" dir="2700000" algn="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04000" rtlCol="0" anchor="ctr"/>
          <a:lstStyle/>
          <a:p>
            <a:endParaRPr lang="ko-KR" altLang="en-US" sz="1600" b="1" spc="-180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rgbClr val="003A92"/>
              </a:solidFill>
            </a:endParaRPr>
          </a:p>
        </p:txBody>
      </p:sp>
      <p:sp>
        <p:nvSpPr>
          <p:cNvPr id="224" name="사각형: 둥근 모서리 106">
            <a:extLst>
              <a:ext uri="{FF2B5EF4-FFF2-40B4-BE49-F238E27FC236}">
                <a16:creationId xmlns:a16="http://schemas.microsoft.com/office/drawing/2014/main" xmlns="" id="{7AF047BD-6069-4445-A1D5-22A7FEE2D915}"/>
              </a:ext>
            </a:extLst>
          </p:cNvPr>
          <p:cNvSpPr/>
          <p:nvPr/>
        </p:nvSpPr>
        <p:spPr>
          <a:xfrm>
            <a:off x="10869185" y="3860515"/>
            <a:ext cx="1253548" cy="833967"/>
          </a:xfrm>
          <a:prstGeom prst="roundRect">
            <a:avLst/>
          </a:prstGeom>
          <a:solidFill>
            <a:schemeClr val="bg1"/>
          </a:solidFill>
          <a:ln w="25400">
            <a:solidFill>
              <a:srgbClr val="065DC7"/>
            </a:solidFill>
          </a:ln>
          <a:effectLst>
            <a:outerShdw blurRad="25400" dist="101600" dir="2700000" algn="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04000" rtlCol="0" anchor="ctr"/>
          <a:lstStyle/>
          <a:p>
            <a:r>
              <a:rPr lang="ko-KR" altLang="en-US" dirty="0" smtClean="0"/>
              <a:t>현황 </a:t>
            </a:r>
            <a:r>
              <a:rPr lang="ko-KR" altLang="en-US" dirty="0"/>
              <a:t>파악</a:t>
            </a:r>
          </a:p>
        </p:txBody>
      </p:sp>
      <p:sp>
        <p:nvSpPr>
          <p:cNvPr id="225" name="Freeform 8">
            <a:extLst>
              <a:ext uri="{FF2B5EF4-FFF2-40B4-BE49-F238E27FC236}">
                <a16:creationId xmlns:a16="http://schemas.microsoft.com/office/drawing/2014/main" xmlns="" id="{5B71382D-3D7C-4912-A5EE-60EC381177AF}"/>
              </a:ext>
            </a:extLst>
          </p:cNvPr>
          <p:cNvSpPr>
            <a:spLocks/>
          </p:cNvSpPr>
          <p:nvPr/>
        </p:nvSpPr>
        <p:spPr bwMode="auto">
          <a:xfrm>
            <a:off x="10633041" y="4009437"/>
            <a:ext cx="220578" cy="373063"/>
          </a:xfrm>
          <a:custGeom>
            <a:avLst/>
            <a:gdLst>
              <a:gd name="T0" fmla="*/ 269 w 2038"/>
              <a:gd name="T1" fmla="*/ 2 h 3284"/>
              <a:gd name="T2" fmla="*/ 335 w 2038"/>
              <a:gd name="T3" fmla="*/ 19 h 3284"/>
              <a:gd name="T4" fmla="*/ 395 w 2038"/>
              <a:gd name="T5" fmla="*/ 56 h 3284"/>
              <a:gd name="T6" fmla="*/ 1931 w 2038"/>
              <a:gd name="T7" fmla="*/ 1437 h 3284"/>
              <a:gd name="T8" fmla="*/ 1983 w 2038"/>
              <a:gd name="T9" fmla="*/ 1484 h 3284"/>
              <a:gd name="T10" fmla="*/ 2019 w 2038"/>
              <a:gd name="T11" fmla="*/ 1544 h 3284"/>
              <a:gd name="T12" fmla="*/ 2037 w 2038"/>
              <a:gd name="T13" fmla="*/ 1611 h 3284"/>
              <a:gd name="T14" fmla="*/ 2038 w 2038"/>
              <a:gd name="T15" fmla="*/ 1639 h 3284"/>
              <a:gd name="T16" fmla="*/ 2038 w 2038"/>
              <a:gd name="T17" fmla="*/ 1644 h 3284"/>
              <a:gd name="T18" fmla="*/ 2037 w 2038"/>
              <a:gd name="T19" fmla="*/ 1674 h 3284"/>
              <a:gd name="T20" fmla="*/ 2019 w 2038"/>
              <a:gd name="T21" fmla="*/ 1739 h 3284"/>
              <a:gd name="T22" fmla="*/ 1983 w 2038"/>
              <a:gd name="T23" fmla="*/ 1799 h 3284"/>
              <a:gd name="T24" fmla="*/ 1931 w 2038"/>
              <a:gd name="T25" fmla="*/ 1847 h 3284"/>
              <a:gd name="T26" fmla="*/ 395 w 2038"/>
              <a:gd name="T27" fmla="*/ 3229 h 3284"/>
              <a:gd name="T28" fmla="*/ 335 w 2038"/>
              <a:gd name="T29" fmla="*/ 3265 h 3284"/>
              <a:gd name="T30" fmla="*/ 269 w 2038"/>
              <a:gd name="T31" fmla="*/ 3281 h 3284"/>
              <a:gd name="T32" fmla="*/ 202 w 2038"/>
              <a:gd name="T33" fmla="*/ 3280 h 3284"/>
              <a:gd name="T34" fmla="*/ 138 w 2038"/>
              <a:gd name="T35" fmla="*/ 3260 h 3284"/>
              <a:gd name="T36" fmla="*/ 80 w 2038"/>
              <a:gd name="T37" fmla="*/ 3221 h 3284"/>
              <a:gd name="T38" fmla="*/ 35 w 2038"/>
              <a:gd name="T39" fmla="*/ 3166 h 3284"/>
              <a:gd name="T40" fmla="*/ 9 w 2038"/>
              <a:gd name="T41" fmla="*/ 3102 h 3284"/>
              <a:gd name="T42" fmla="*/ 0 w 2038"/>
              <a:gd name="T43" fmla="*/ 3035 h 3284"/>
              <a:gd name="T44" fmla="*/ 12 w 2038"/>
              <a:gd name="T45" fmla="*/ 2969 h 3284"/>
              <a:gd name="T46" fmla="*/ 41 w 2038"/>
              <a:gd name="T47" fmla="*/ 2908 h 3284"/>
              <a:gd name="T48" fmla="*/ 88 w 2038"/>
              <a:gd name="T49" fmla="*/ 2856 h 3284"/>
              <a:gd name="T50" fmla="*/ 88 w 2038"/>
              <a:gd name="T51" fmla="*/ 429 h 3284"/>
              <a:gd name="T52" fmla="*/ 41 w 2038"/>
              <a:gd name="T53" fmla="*/ 376 h 3284"/>
              <a:gd name="T54" fmla="*/ 12 w 2038"/>
              <a:gd name="T55" fmla="*/ 314 h 3284"/>
              <a:gd name="T56" fmla="*/ 0 w 2038"/>
              <a:gd name="T57" fmla="*/ 248 h 3284"/>
              <a:gd name="T58" fmla="*/ 9 w 2038"/>
              <a:gd name="T59" fmla="*/ 181 h 3284"/>
              <a:gd name="T60" fmla="*/ 35 w 2038"/>
              <a:gd name="T61" fmla="*/ 117 h 3284"/>
              <a:gd name="T62" fmla="*/ 80 w 2038"/>
              <a:gd name="T63" fmla="*/ 62 h 3284"/>
              <a:gd name="T64" fmla="*/ 138 w 2038"/>
              <a:gd name="T65" fmla="*/ 24 h 3284"/>
              <a:gd name="T66" fmla="*/ 202 w 2038"/>
              <a:gd name="T67" fmla="*/ 4 h 3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2038" h="3284">
                <a:moveTo>
                  <a:pt x="236" y="0"/>
                </a:moveTo>
                <a:lnTo>
                  <a:pt x="269" y="2"/>
                </a:lnTo>
                <a:lnTo>
                  <a:pt x="303" y="8"/>
                </a:lnTo>
                <a:lnTo>
                  <a:pt x="335" y="19"/>
                </a:lnTo>
                <a:lnTo>
                  <a:pt x="366" y="34"/>
                </a:lnTo>
                <a:lnTo>
                  <a:pt x="395" y="56"/>
                </a:lnTo>
                <a:lnTo>
                  <a:pt x="1915" y="1427"/>
                </a:lnTo>
                <a:lnTo>
                  <a:pt x="1931" y="1437"/>
                </a:lnTo>
                <a:lnTo>
                  <a:pt x="1958" y="1458"/>
                </a:lnTo>
                <a:lnTo>
                  <a:pt x="1983" y="1484"/>
                </a:lnTo>
                <a:lnTo>
                  <a:pt x="2003" y="1513"/>
                </a:lnTo>
                <a:lnTo>
                  <a:pt x="2019" y="1544"/>
                </a:lnTo>
                <a:lnTo>
                  <a:pt x="2031" y="1577"/>
                </a:lnTo>
                <a:lnTo>
                  <a:pt x="2037" y="1611"/>
                </a:lnTo>
                <a:lnTo>
                  <a:pt x="2038" y="1636"/>
                </a:lnTo>
                <a:lnTo>
                  <a:pt x="2038" y="1639"/>
                </a:lnTo>
                <a:lnTo>
                  <a:pt x="2038" y="1642"/>
                </a:lnTo>
                <a:lnTo>
                  <a:pt x="2038" y="1644"/>
                </a:lnTo>
                <a:lnTo>
                  <a:pt x="2038" y="1647"/>
                </a:lnTo>
                <a:lnTo>
                  <a:pt x="2037" y="1674"/>
                </a:lnTo>
                <a:lnTo>
                  <a:pt x="2031" y="1706"/>
                </a:lnTo>
                <a:lnTo>
                  <a:pt x="2019" y="1739"/>
                </a:lnTo>
                <a:lnTo>
                  <a:pt x="2003" y="1770"/>
                </a:lnTo>
                <a:lnTo>
                  <a:pt x="1983" y="1799"/>
                </a:lnTo>
                <a:lnTo>
                  <a:pt x="1958" y="1825"/>
                </a:lnTo>
                <a:lnTo>
                  <a:pt x="1931" y="1847"/>
                </a:lnTo>
                <a:lnTo>
                  <a:pt x="1915" y="1856"/>
                </a:lnTo>
                <a:lnTo>
                  <a:pt x="395" y="3229"/>
                </a:lnTo>
                <a:lnTo>
                  <a:pt x="366" y="3249"/>
                </a:lnTo>
                <a:lnTo>
                  <a:pt x="335" y="3265"/>
                </a:lnTo>
                <a:lnTo>
                  <a:pt x="303" y="3275"/>
                </a:lnTo>
                <a:lnTo>
                  <a:pt x="269" y="3281"/>
                </a:lnTo>
                <a:lnTo>
                  <a:pt x="236" y="3284"/>
                </a:lnTo>
                <a:lnTo>
                  <a:pt x="202" y="3280"/>
                </a:lnTo>
                <a:lnTo>
                  <a:pt x="169" y="3272"/>
                </a:lnTo>
                <a:lnTo>
                  <a:pt x="138" y="3260"/>
                </a:lnTo>
                <a:lnTo>
                  <a:pt x="107" y="3243"/>
                </a:lnTo>
                <a:lnTo>
                  <a:pt x="80" y="3221"/>
                </a:lnTo>
                <a:lnTo>
                  <a:pt x="55" y="3196"/>
                </a:lnTo>
                <a:lnTo>
                  <a:pt x="35" y="3166"/>
                </a:lnTo>
                <a:lnTo>
                  <a:pt x="19" y="3135"/>
                </a:lnTo>
                <a:lnTo>
                  <a:pt x="9" y="3102"/>
                </a:lnTo>
                <a:lnTo>
                  <a:pt x="1" y="3070"/>
                </a:lnTo>
                <a:lnTo>
                  <a:pt x="0" y="3035"/>
                </a:lnTo>
                <a:lnTo>
                  <a:pt x="3" y="3002"/>
                </a:lnTo>
                <a:lnTo>
                  <a:pt x="12" y="2969"/>
                </a:lnTo>
                <a:lnTo>
                  <a:pt x="24" y="2937"/>
                </a:lnTo>
                <a:lnTo>
                  <a:pt x="41" y="2908"/>
                </a:lnTo>
                <a:lnTo>
                  <a:pt x="62" y="2880"/>
                </a:lnTo>
                <a:lnTo>
                  <a:pt x="88" y="2856"/>
                </a:lnTo>
                <a:lnTo>
                  <a:pt x="1432" y="1642"/>
                </a:lnTo>
                <a:lnTo>
                  <a:pt x="88" y="429"/>
                </a:lnTo>
                <a:lnTo>
                  <a:pt x="62" y="403"/>
                </a:lnTo>
                <a:lnTo>
                  <a:pt x="41" y="376"/>
                </a:lnTo>
                <a:lnTo>
                  <a:pt x="24" y="346"/>
                </a:lnTo>
                <a:lnTo>
                  <a:pt x="12" y="314"/>
                </a:lnTo>
                <a:lnTo>
                  <a:pt x="3" y="282"/>
                </a:lnTo>
                <a:lnTo>
                  <a:pt x="0" y="248"/>
                </a:lnTo>
                <a:lnTo>
                  <a:pt x="1" y="215"/>
                </a:lnTo>
                <a:lnTo>
                  <a:pt x="9" y="181"/>
                </a:lnTo>
                <a:lnTo>
                  <a:pt x="19" y="149"/>
                </a:lnTo>
                <a:lnTo>
                  <a:pt x="35" y="117"/>
                </a:lnTo>
                <a:lnTo>
                  <a:pt x="55" y="88"/>
                </a:lnTo>
                <a:lnTo>
                  <a:pt x="80" y="62"/>
                </a:lnTo>
                <a:lnTo>
                  <a:pt x="107" y="41"/>
                </a:lnTo>
                <a:lnTo>
                  <a:pt x="138" y="24"/>
                </a:lnTo>
                <a:lnTo>
                  <a:pt x="169" y="11"/>
                </a:lnTo>
                <a:lnTo>
                  <a:pt x="202" y="4"/>
                </a:lnTo>
                <a:lnTo>
                  <a:pt x="236" y="0"/>
                </a:ln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-457200" algn="ctr">
              <a:spcBef>
                <a:spcPct val="0"/>
              </a:spcBef>
            </a:pPr>
            <a:endParaRPr lang="ko-KR" altLang="en-US">
              <a:solidFill>
                <a:schemeClr val="lt1"/>
              </a:solidFill>
            </a:endParaRPr>
          </a:p>
        </p:txBody>
      </p:sp>
      <p:sp>
        <p:nvSpPr>
          <p:cNvPr id="226" name="Freeform 8">
            <a:extLst>
              <a:ext uri="{FF2B5EF4-FFF2-40B4-BE49-F238E27FC236}">
                <a16:creationId xmlns:a16="http://schemas.microsoft.com/office/drawing/2014/main" xmlns="" id="{5B71382D-3D7C-4912-A5EE-60EC381177AF}"/>
              </a:ext>
            </a:extLst>
          </p:cNvPr>
          <p:cNvSpPr>
            <a:spLocks/>
          </p:cNvSpPr>
          <p:nvPr/>
        </p:nvSpPr>
        <p:spPr bwMode="auto">
          <a:xfrm>
            <a:off x="7430234" y="4009437"/>
            <a:ext cx="220578" cy="373063"/>
          </a:xfrm>
          <a:custGeom>
            <a:avLst/>
            <a:gdLst>
              <a:gd name="T0" fmla="*/ 269 w 2038"/>
              <a:gd name="T1" fmla="*/ 2 h 3284"/>
              <a:gd name="T2" fmla="*/ 335 w 2038"/>
              <a:gd name="T3" fmla="*/ 19 h 3284"/>
              <a:gd name="T4" fmla="*/ 395 w 2038"/>
              <a:gd name="T5" fmla="*/ 56 h 3284"/>
              <a:gd name="T6" fmla="*/ 1931 w 2038"/>
              <a:gd name="T7" fmla="*/ 1437 h 3284"/>
              <a:gd name="T8" fmla="*/ 1983 w 2038"/>
              <a:gd name="T9" fmla="*/ 1484 h 3284"/>
              <a:gd name="T10" fmla="*/ 2019 w 2038"/>
              <a:gd name="T11" fmla="*/ 1544 h 3284"/>
              <a:gd name="T12" fmla="*/ 2037 w 2038"/>
              <a:gd name="T13" fmla="*/ 1611 h 3284"/>
              <a:gd name="T14" fmla="*/ 2038 w 2038"/>
              <a:gd name="T15" fmla="*/ 1639 h 3284"/>
              <a:gd name="T16" fmla="*/ 2038 w 2038"/>
              <a:gd name="T17" fmla="*/ 1644 h 3284"/>
              <a:gd name="T18" fmla="*/ 2037 w 2038"/>
              <a:gd name="T19" fmla="*/ 1674 h 3284"/>
              <a:gd name="T20" fmla="*/ 2019 w 2038"/>
              <a:gd name="T21" fmla="*/ 1739 h 3284"/>
              <a:gd name="T22" fmla="*/ 1983 w 2038"/>
              <a:gd name="T23" fmla="*/ 1799 h 3284"/>
              <a:gd name="T24" fmla="*/ 1931 w 2038"/>
              <a:gd name="T25" fmla="*/ 1847 h 3284"/>
              <a:gd name="T26" fmla="*/ 395 w 2038"/>
              <a:gd name="T27" fmla="*/ 3229 h 3284"/>
              <a:gd name="T28" fmla="*/ 335 w 2038"/>
              <a:gd name="T29" fmla="*/ 3265 h 3284"/>
              <a:gd name="T30" fmla="*/ 269 w 2038"/>
              <a:gd name="T31" fmla="*/ 3281 h 3284"/>
              <a:gd name="T32" fmla="*/ 202 w 2038"/>
              <a:gd name="T33" fmla="*/ 3280 h 3284"/>
              <a:gd name="T34" fmla="*/ 138 w 2038"/>
              <a:gd name="T35" fmla="*/ 3260 h 3284"/>
              <a:gd name="T36" fmla="*/ 80 w 2038"/>
              <a:gd name="T37" fmla="*/ 3221 h 3284"/>
              <a:gd name="T38" fmla="*/ 35 w 2038"/>
              <a:gd name="T39" fmla="*/ 3166 h 3284"/>
              <a:gd name="T40" fmla="*/ 9 w 2038"/>
              <a:gd name="T41" fmla="*/ 3102 h 3284"/>
              <a:gd name="T42" fmla="*/ 0 w 2038"/>
              <a:gd name="T43" fmla="*/ 3035 h 3284"/>
              <a:gd name="T44" fmla="*/ 12 w 2038"/>
              <a:gd name="T45" fmla="*/ 2969 h 3284"/>
              <a:gd name="T46" fmla="*/ 41 w 2038"/>
              <a:gd name="T47" fmla="*/ 2908 h 3284"/>
              <a:gd name="T48" fmla="*/ 88 w 2038"/>
              <a:gd name="T49" fmla="*/ 2856 h 3284"/>
              <a:gd name="T50" fmla="*/ 88 w 2038"/>
              <a:gd name="T51" fmla="*/ 429 h 3284"/>
              <a:gd name="T52" fmla="*/ 41 w 2038"/>
              <a:gd name="T53" fmla="*/ 376 h 3284"/>
              <a:gd name="T54" fmla="*/ 12 w 2038"/>
              <a:gd name="T55" fmla="*/ 314 h 3284"/>
              <a:gd name="T56" fmla="*/ 0 w 2038"/>
              <a:gd name="T57" fmla="*/ 248 h 3284"/>
              <a:gd name="T58" fmla="*/ 9 w 2038"/>
              <a:gd name="T59" fmla="*/ 181 h 3284"/>
              <a:gd name="T60" fmla="*/ 35 w 2038"/>
              <a:gd name="T61" fmla="*/ 117 h 3284"/>
              <a:gd name="T62" fmla="*/ 80 w 2038"/>
              <a:gd name="T63" fmla="*/ 62 h 3284"/>
              <a:gd name="T64" fmla="*/ 138 w 2038"/>
              <a:gd name="T65" fmla="*/ 24 h 3284"/>
              <a:gd name="T66" fmla="*/ 202 w 2038"/>
              <a:gd name="T67" fmla="*/ 4 h 3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2038" h="3284">
                <a:moveTo>
                  <a:pt x="236" y="0"/>
                </a:moveTo>
                <a:lnTo>
                  <a:pt x="269" y="2"/>
                </a:lnTo>
                <a:lnTo>
                  <a:pt x="303" y="8"/>
                </a:lnTo>
                <a:lnTo>
                  <a:pt x="335" y="19"/>
                </a:lnTo>
                <a:lnTo>
                  <a:pt x="366" y="34"/>
                </a:lnTo>
                <a:lnTo>
                  <a:pt x="395" y="56"/>
                </a:lnTo>
                <a:lnTo>
                  <a:pt x="1915" y="1427"/>
                </a:lnTo>
                <a:lnTo>
                  <a:pt x="1931" y="1437"/>
                </a:lnTo>
                <a:lnTo>
                  <a:pt x="1958" y="1458"/>
                </a:lnTo>
                <a:lnTo>
                  <a:pt x="1983" y="1484"/>
                </a:lnTo>
                <a:lnTo>
                  <a:pt x="2003" y="1513"/>
                </a:lnTo>
                <a:lnTo>
                  <a:pt x="2019" y="1544"/>
                </a:lnTo>
                <a:lnTo>
                  <a:pt x="2031" y="1577"/>
                </a:lnTo>
                <a:lnTo>
                  <a:pt x="2037" y="1611"/>
                </a:lnTo>
                <a:lnTo>
                  <a:pt x="2038" y="1636"/>
                </a:lnTo>
                <a:lnTo>
                  <a:pt x="2038" y="1639"/>
                </a:lnTo>
                <a:lnTo>
                  <a:pt x="2038" y="1642"/>
                </a:lnTo>
                <a:lnTo>
                  <a:pt x="2038" y="1644"/>
                </a:lnTo>
                <a:lnTo>
                  <a:pt x="2038" y="1647"/>
                </a:lnTo>
                <a:lnTo>
                  <a:pt x="2037" y="1674"/>
                </a:lnTo>
                <a:lnTo>
                  <a:pt x="2031" y="1706"/>
                </a:lnTo>
                <a:lnTo>
                  <a:pt x="2019" y="1739"/>
                </a:lnTo>
                <a:lnTo>
                  <a:pt x="2003" y="1770"/>
                </a:lnTo>
                <a:lnTo>
                  <a:pt x="1983" y="1799"/>
                </a:lnTo>
                <a:lnTo>
                  <a:pt x="1958" y="1825"/>
                </a:lnTo>
                <a:lnTo>
                  <a:pt x="1931" y="1847"/>
                </a:lnTo>
                <a:lnTo>
                  <a:pt x="1915" y="1856"/>
                </a:lnTo>
                <a:lnTo>
                  <a:pt x="395" y="3229"/>
                </a:lnTo>
                <a:lnTo>
                  <a:pt x="366" y="3249"/>
                </a:lnTo>
                <a:lnTo>
                  <a:pt x="335" y="3265"/>
                </a:lnTo>
                <a:lnTo>
                  <a:pt x="303" y="3275"/>
                </a:lnTo>
                <a:lnTo>
                  <a:pt x="269" y="3281"/>
                </a:lnTo>
                <a:lnTo>
                  <a:pt x="236" y="3284"/>
                </a:lnTo>
                <a:lnTo>
                  <a:pt x="202" y="3280"/>
                </a:lnTo>
                <a:lnTo>
                  <a:pt x="169" y="3272"/>
                </a:lnTo>
                <a:lnTo>
                  <a:pt x="138" y="3260"/>
                </a:lnTo>
                <a:lnTo>
                  <a:pt x="107" y="3243"/>
                </a:lnTo>
                <a:lnTo>
                  <a:pt x="80" y="3221"/>
                </a:lnTo>
                <a:lnTo>
                  <a:pt x="55" y="3196"/>
                </a:lnTo>
                <a:lnTo>
                  <a:pt x="35" y="3166"/>
                </a:lnTo>
                <a:lnTo>
                  <a:pt x="19" y="3135"/>
                </a:lnTo>
                <a:lnTo>
                  <a:pt x="9" y="3102"/>
                </a:lnTo>
                <a:lnTo>
                  <a:pt x="1" y="3070"/>
                </a:lnTo>
                <a:lnTo>
                  <a:pt x="0" y="3035"/>
                </a:lnTo>
                <a:lnTo>
                  <a:pt x="3" y="3002"/>
                </a:lnTo>
                <a:lnTo>
                  <a:pt x="12" y="2969"/>
                </a:lnTo>
                <a:lnTo>
                  <a:pt x="24" y="2937"/>
                </a:lnTo>
                <a:lnTo>
                  <a:pt x="41" y="2908"/>
                </a:lnTo>
                <a:lnTo>
                  <a:pt x="62" y="2880"/>
                </a:lnTo>
                <a:lnTo>
                  <a:pt x="88" y="2856"/>
                </a:lnTo>
                <a:lnTo>
                  <a:pt x="1432" y="1642"/>
                </a:lnTo>
                <a:lnTo>
                  <a:pt x="88" y="429"/>
                </a:lnTo>
                <a:lnTo>
                  <a:pt x="62" y="403"/>
                </a:lnTo>
                <a:lnTo>
                  <a:pt x="41" y="376"/>
                </a:lnTo>
                <a:lnTo>
                  <a:pt x="24" y="346"/>
                </a:lnTo>
                <a:lnTo>
                  <a:pt x="12" y="314"/>
                </a:lnTo>
                <a:lnTo>
                  <a:pt x="3" y="282"/>
                </a:lnTo>
                <a:lnTo>
                  <a:pt x="0" y="248"/>
                </a:lnTo>
                <a:lnTo>
                  <a:pt x="1" y="215"/>
                </a:lnTo>
                <a:lnTo>
                  <a:pt x="9" y="181"/>
                </a:lnTo>
                <a:lnTo>
                  <a:pt x="19" y="149"/>
                </a:lnTo>
                <a:lnTo>
                  <a:pt x="35" y="117"/>
                </a:lnTo>
                <a:lnTo>
                  <a:pt x="55" y="88"/>
                </a:lnTo>
                <a:lnTo>
                  <a:pt x="80" y="62"/>
                </a:lnTo>
                <a:lnTo>
                  <a:pt x="107" y="41"/>
                </a:lnTo>
                <a:lnTo>
                  <a:pt x="138" y="24"/>
                </a:lnTo>
                <a:lnTo>
                  <a:pt x="169" y="11"/>
                </a:lnTo>
                <a:lnTo>
                  <a:pt x="202" y="4"/>
                </a:lnTo>
                <a:lnTo>
                  <a:pt x="236" y="0"/>
                </a:ln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-457200" algn="ctr">
              <a:spcBef>
                <a:spcPct val="0"/>
              </a:spcBef>
            </a:pPr>
            <a:endParaRPr lang="ko-KR" altLang="en-US">
              <a:solidFill>
                <a:schemeClr val="lt1"/>
              </a:solidFill>
            </a:endParaRPr>
          </a:p>
        </p:txBody>
      </p:sp>
      <p:sp>
        <p:nvSpPr>
          <p:cNvPr id="227" name="Freeform 8">
            <a:extLst>
              <a:ext uri="{FF2B5EF4-FFF2-40B4-BE49-F238E27FC236}">
                <a16:creationId xmlns:a16="http://schemas.microsoft.com/office/drawing/2014/main" xmlns="" id="{5B71382D-3D7C-4912-A5EE-60EC381177AF}"/>
              </a:ext>
            </a:extLst>
          </p:cNvPr>
          <p:cNvSpPr>
            <a:spLocks/>
          </p:cNvSpPr>
          <p:nvPr/>
        </p:nvSpPr>
        <p:spPr bwMode="auto">
          <a:xfrm>
            <a:off x="3940326" y="4014828"/>
            <a:ext cx="220578" cy="373063"/>
          </a:xfrm>
          <a:custGeom>
            <a:avLst/>
            <a:gdLst>
              <a:gd name="T0" fmla="*/ 269 w 2038"/>
              <a:gd name="T1" fmla="*/ 2 h 3284"/>
              <a:gd name="T2" fmla="*/ 335 w 2038"/>
              <a:gd name="T3" fmla="*/ 19 h 3284"/>
              <a:gd name="T4" fmla="*/ 395 w 2038"/>
              <a:gd name="T5" fmla="*/ 56 h 3284"/>
              <a:gd name="T6" fmla="*/ 1931 w 2038"/>
              <a:gd name="T7" fmla="*/ 1437 h 3284"/>
              <a:gd name="T8" fmla="*/ 1983 w 2038"/>
              <a:gd name="T9" fmla="*/ 1484 h 3284"/>
              <a:gd name="T10" fmla="*/ 2019 w 2038"/>
              <a:gd name="T11" fmla="*/ 1544 h 3284"/>
              <a:gd name="T12" fmla="*/ 2037 w 2038"/>
              <a:gd name="T13" fmla="*/ 1611 h 3284"/>
              <a:gd name="T14" fmla="*/ 2038 w 2038"/>
              <a:gd name="T15" fmla="*/ 1639 h 3284"/>
              <a:gd name="T16" fmla="*/ 2038 w 2038"/>
              <a:gd name="T17" fmla="*/ 1644 h 3284"/>
              <a:gd name="T18" fmla="*/ 2037 w 2038"/>
              <a:gd name="T19" fmla="*/ 1674 h 3284"/>
              <a:gd name="T20" fmla="*/ 2019 w 2038"/>
              <a:gd name="T21" fmla="*/ 1739 h 3284"/>
              <a:gd name="T22" fmla="*/ 1983 w 2038"/>
              <a:gd name="T23" fmla="*/ 1799 h 3284"/>
              <a:gd name="T24" fmla="*/ 1931 w 2038"/>
              <a:gd name="T25" fmla="*/ 1847 h 3284"/>
              <a:gd name="T26" fmla="*/ 395 w 2038"/>
              <a:gd name="T27" fmla="*/ 3229 h 3284"/>
              <a:gd name="T28" fmla="*/ 335 w 2038"/>
              <a:gd name="T29" fmla="*/ 3265 h 3284"/>
              <a:gd name="T30" fmla="*/ 269 w 2038"/>
              <a:gd name="T31" fmla="*/ 3281 h 3284"/>
              <a:gd name="T32" fmla="*/ 202 w 2038"/>
              <a:gd name="T33" fmla="*/ 3280 h 3284"/>
              <a:gd name="T34" fmla="*/ 138 w 2038"/>
              <a:gd name="T35" fmla="*/ 3260 h 3284"/>
              <a:gd name="T36" fmla="*/ 80 w 2038"/>
              <a:gd name="T37" fmla="*/ 3221 h 3284"/>
              <a:gd name="T38" fmla="*/ 35 w 2038"/>
              <a:gd name="T39" fmla="*/ 3166 h 3284"/>
              <a:gd name="T40" fmla="*/ 9 w 2038"/>
              <a:gd name="T41" fmla="*/ 3102 h 3284"/>
              <a:gd name="T42" fmla="*/ 0 w 2038"/>
              <a:gd name="T43" fmla="*/ 3035 h 3284"/>
              <a:gd name="T44" fmla="*/ 12 w 2038"/>
              <a:gd name="T45" fmla="*/ 2969 h 3284"/>
              <a:gd name="T46" fmla="*/ 41 w 2038"/>
              <a:gd name="T47" fmla="*/ 2908 h 3284"/>
              <a:gd name="T48" fmla="*/ 88 w 2038"/>
              <a:gd name="T49" fmla="*/ 2856 h 3284"/>
              <a:gd name="T50" fmla="*/ 88 w 2038"/>
              <a:gd name="T51" fmla="*/ 429 h 3284"/>
              <a:gd name="T52" fmla="*/ 41 w 2038"/>
              <a:gd name="T53" fmla="*/ 376 h 3284"/>
              <a:gd name="T54" fmla="*/ 12 w 2038"/>
              <a:gd name="T55" fmla="*/ 314 h 3284"/>
              <a:gd name="T56" fmla="*/ 0 w 2038"/>
              <a:gd name="T57" fmla="*/ 248 h 3284"/>
              <a:gd name="T58" fmla="*/ 9 w 2038"/>
              <a:gd name="T59" fmla="*/ 181 h 3284"/>
              <a:gd name="T60" fmla="*/ 35 w 2038"/>
              <a:gd name="T61" fmla="*/ 117 h 3284"/>
              <a:gd name="T62" fmla="*/ 80 w 2038"/>
              <a:gd name="T63" fmla="*/ 62 h 3284"/>
              <a:gd name="T64" fmla="*/ 138 w 2038"/>
              <a:gd name="T65" fmla="*/ 24 h 3284"/>
              <a:gd name="T66" fmla="*/ 202 w 2038"/>
              <a:gd name="T67" fmla="*/ 4 h 3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2038" h="3284">
                <a:moveTo>
                  <a:pt x="236" y="0"/>
                </a:moveTo>
                <a:lnTo>
                  <a:pt x="269" y="2"/>
                </a:lnTo>
                <a:lnTo>
                  <a:pt x="303" y="8"/>
                </a:lnTo>
                <a:lnTo>
                  <a:pt x="335" y="19"/>
                </a:lnTo>
                <a:lnTo>
                  <a:pt x="366" y="34"/>
                </a:lnTo>
                <a:lnTo>
                  <a:pt x="395" y="56"/>
                </a:lnTo>
                <a:lnTo>
                  <a:pt x="1915" y="1427"/>
                </a:lnTo>
                <a:lnTo>
                  <a:pt x="1931" y="1437"/>
                </a:lnTo>
                <a:lnTo>
                  <a:pt x="1958" y="1458"/>
                </a:lnTo>
                <a:lnTo>
                  <a:pt x="1983" y="1484"/>
                </a:lnTo>
                <a:lnTo>
                  <a:pt x="2003" y="1513"/>
                </a:lnTo>
                <a:lnTo>
                  <a:pt x="2019" y="1544"/>
                </a:lnTo>
                <a:lnTo>
                  <a:pt x="2031" y="1577"/>
                </a:lnTo>
                <a:lnTo>
                  <a:pt x="2037" y="1611"/>
                </a:lnTo>
                <a:lnTo>
                  <a:pt x="2038" y="1636"/>
                </a:lnTo>
                <a:lnTo>
                  <a:pt x="2038" y="1639"/>
                </a:lnTo>
                <a:lnTo>
                  <a:pt x="2038" y="1642"/>
                </a:lnTo>
                <a:lnTo>
                  <a:pt x="2038" y="1644"/>
                </a:lnTo>
                <a:lnTo>
                  <a:pt x="2038" y="1647"/>
                </a:lnTo>
                <a:lnTo>
                  <a:pt x="2037" y="1674"/>
                </a:lnTo>
                <a:lnTo>
                  <a:pt x="2031" y="1706"/>
                </a:lnTo>
                <a:lnTo>
                  <a:pt x="2019" y="1739"/>
                </a:lnTo>
                <a:lnTo>
                  <a:pt x="2003" y="1770"/>
                </a:lnTo>
                <a:lnTo>
                  <a:pt x="1983" y="1799"/>
                </a:lnTo>
                <a:lnTo>
                  <a:pt x="1958" y="1825"/>
                </a:lnTo>
                <a:lnTo>
                  <a:pt x="1931" y="1847"/>
                </a:lnTo>
                <a:lnTo>
                  <a:pt x="1915" y="1856"/>
                </a:lnTo>
                <a:lnTo>
                  <a:pt x="395" y="3229"/>
                </a:lnTo>
                <a:lnTo>
                  <a:pt x="366" y="3249"/>
                </a:lnTo>
                <a:lnTo>
                  <a:pt x="335" y="3265"/>
                </a:lnTo>
                <a:lnTo>
                  <a:pt x="303" y="3275"/>
                </a:lnTo>
                <a:lnTo>
                  <a:pt x="269" y="3281"/>
                </a:lnTo>
                <a:lnTo>
                  <a:pt x="236" y="3284"/>
                </a:lnTo>
                <a:lnTo>
                  <a:pt x="202" y="3280"/>
                </a:lnTo>
                <a:lnTo>
                  <a:pt x="169" y="3272"/>
                </a:lnTo>
                <a:lnTo>
                  <a:pt x="138" y="3260"/>
                </a:lnTo>
                <a:lnTo>
                  <a:pt x="107" y="3243"/>
                </a:lnTo>
                <a:lnTo>
                  <a:pt x="80" y="3221"/>
                </a:lnTo>
                <a:lnTo>
                  <a:pt x="55" y="3196"/>
                </a:lnTo>
                <a:lnTo>
                  <a:pt x="35" y="3166"/>
                </a:lnTo>
                <a:lnTo>
                  <a:pt x="19" y="3135"/>
                </a:lnTo>
                <a:lnTo>
                  <a:pt x="9" y="3102"/>
                </a:lnTo>
                <a:lnTo>
                  <a:pt x="1" y="3070"/>
                </a:lnTo>
                <a:lnTo>
                  <a:pt x="0" y="3035"/>
                </a:lnTo>
                <a:lnTo>
                  <a:pt x="3" y="3002"/>
                </a:lnTo>
                <a:lnTo>
                  <a:pt x="12" y="2969"/>
                </a:lnTo>
                <a:lnTo>
                  <a:pt x="24" y="2937"/>
                </a:lnTo>
                <a:lnTo>
                  <a:pt x="41" y="2908"/>
                </a:lnTo>
                <a:lnTo>
                  <a:pt x="62" y="2880"/>
                </a:lnTo>
                <a:lnTo>
                  <a:pt x="88" y="2856"/>
                </a:lnTo>
                <a:lnTo>
                  <a:pt x="1432" y="1642"/>
                </a:lnTo>
                <a:lnTo>
                  <a:pt x="88" y="429"/>
                </a:lnTo>
                <a:lnTo>
                  <a:pt x="62" y="403"/>
                </a:lnTo>
                <a:lnTo>
                  <a:pt x="41" y="376"/>
                </a:lnTo>
                <a:lnTo>
                  <a:pt x="24" y="346"/>
                </a:lnTo>
                <a:lnTo>
                  <a:pt x="12" y="314"/>
                </a:lnTo>
                <a:lnTo>
                  <a:pt x="3" y="282"/>
                </a:lnTo>
                <a:lnTo>
                  <a:pt x="0" y="248"/>
                </a:lnTo>
                <a:lnTo>
                  <a:pt x="1" y="215"/>
                </a:lnTo>
                <a:lnTo>
                  <a:pt x="9" y="181"/>
                </a:lnTo>
                <a:lnTo>
                  <a:pt x="19" y="149"/>
                </a:lnTo>
                <a:lnTo>
                  <a:pt x="35" y="117"/>
                </a:lnTo>
                <a:lnTo>
                  <a:pt x="55" y="88"/>
                </a:lnTo>
                <a:lnTo>
                  <a:pt x="80" y="62"/>
                </a:lnTo>
                <a:lnTo>
                  <a:pt x="107" y="41"/>
                </a:lnTo>
                <a:lnTo>
                  <a:pt x="138" y="24"/>
                </a:lnTo>
                <a:lnTo>
                  <a:pt x="169" y="11"/>
                </a:lnTo>
                <a:lnTo>
                  <a:pt x="202" y="4"/>
                </a:lnTo>
                <a:lnTo>
                  <a:pt x="236" y="0"/>
                </a:ln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-457200" algn="ctr">
              <a:spcBef>
                <a:spcPct val="0"/>
              </a:spcBef>
            </a:pPr>
            <a:endParaRPr lang="ko-KR" altLang="en-US">
              <a:solidFill>
                <a:schemeClr val="lt1"/>
              </a:solidFill>
            </a:endParaRPr>
          </a:p>
        </p:txBody>
      </p:sp>
      <p:sp>
        <p:nvSpPr>
          <p:cNvPr id="232" name="TextBox 231">
            <a:extLst>
              <a:ext uri="{FF2B5EF4-FFF2-40B4-BE49-F238E27FC236}">
                <a16:creationId xmlns="" xmlns:a16="http://schemas.microsoft.com/office/drawing/2014/main" id="{1F06911D-EE0C-461E-8D47-8BCC945C2EC9}"/>
              </a:ext>
            </a:extLst>
          </p:cNvPr>
          <p:cNvSpPr txBox="1"/>
          <p:nvPr/>
        </p:nvSpPr>
        <p:spPr>
          <a:xfrm>
            <a:off x="11164110" y="5229604"/>
            <a:ext cx="76174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2400" b="1" spc="-15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65DC7"/>
                </a:solidFill>
                <a:latin typeface="+mj-lt"/>
                <a:ea typeface="+mj-ea"/>
                <a:cs typeface="+mj-cs"/>
              </a:rPr>
              <a:t>BCP</a:t>
            </a:r>
          </a:p>
          <a:p>
            <a:pPr algn="ctr"/>
            <a:r>
              <a:rPr lang="ko-KR" altLang="en-US" sz="2400" b="1" spc="-15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65DC7"/>
                </a:solidFill>
                <a:latin typeface="+mj-lt"/>
                <a:ea typeface="+mj-ea"/>
                <a:cs typeface="+mj-cs"/>
              </a:rPr>
              <a:t>가동</a:t>
            </a:r>
            <a:endParaRPr lang="ko-KR" altLang="en-US" sz="2400" b="1" spc="-150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rgbClr val="065DC7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801945" y="3977149"/>
            <a:ext cx="2830154" cy="7820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pc="-18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3A92"/>
                </a:solidFill>
              </a:rPr>
              <a:t>국내 </a:t>
            </a:r>
            <a:r>
              <a:rPr lang="ko-KR" altLang="en-US" spc="-180" dirty="0" err="1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3A92"/>
                </a:solidFill>
              </a:rPr>
              <a:t>감염병</a:t>
            </a:r>
            <a:r>
              <a:rPr lang="ko-KR" altLang="en-US" spc="-18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3A92"/>
                </a:solidFill>
              </a:rPr>
              <a:t> 시작 또는</a:t>
            </a:r>
            <a:endParaRPr lang="en-US" altLang="ko-KR" spc="-180" dirty="0" smtClean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rgbClr val="003A92"/>
              </a:solidFill>
            </a:endParaRPr>
          </a:p>
          <a:p>
            <a:r>
              <a:rPr lang="ko-KR" altLang="en-US" spc="-18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3A92"/>
                </a:solidFill>
              </a:rPr>
              <a:t>해외 </a:t>
            </a:r>
            <a:r>
              <a:rPr lang="ko-KR" altLang="en-US" spc="-180" dirty="0" err="1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3A92"/>
                </a:solidFill>
              </a:rPr>
              <a:t>신종감염병</a:t>
            </a:r>
            <a:r>
              <a:rPr lang="ko-KR" altLang="en-US" spc="-18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3A92"/>
                </a:solidFill>
              </a:rPr>
              <a:t> 발생 </a:t>
            </a:r>
            <a:endParaRPr lang="ko-KR" altLang="en-US" spc="-180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rgbClr val="003A92"/>
              </a:solidFill>
            </a:endParaRPr>
          </a:p>
        </p:txBody>
      </p:sp>
      <p:sp>
        <p:nvSpPr>
          <p:cNvPr id="234" name="직사각형 233"/>
          <p:cNvSpPr/>
          <p:nvPr/>
        </p:nvSpPr>
        <p:spPr>
          <a:xfrm>
            <a:off x="4220693" y="3948503"/>
            <a:ext cx="266792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pc="-18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3A92"/>
                </a:solidFill>
              </a:rPr>
              <a:t>국내 </a:t>
            </a:r>
            <a:r>
              <a:rPr lang="ko-KR" altLang="en-US" spc="-180" dirty="0" err="1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3A92"/>
                </a:solidFill>
              </a:rPr>
              <a:t>감염병</a:t>
            </a:r>
            <a:r>
              <a:rPr lang="ko-KR" altLang="en-US" spc="-18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3A92"/>
                </a:solidFill>
              </a:rPr>
              <a:t> 제한적 전파</a:t>
            </a:r>
            <a:endParaRPr lang="en-US" altLang="ko-KR" spc="-180" dirty="0" smtClean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rgbClr val="003A92"/>
              </a:solidFill>
            </a:endParaRPr>
          </a:p>
          <a:p>
            <a:pPr algn="ctr"/>
            <a:r>
              <a:rPr lang="ko-KR" altLang="en-US" spc="-18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3A92"/>
                </a:solidFill>
              </a:rPr>
              <a:t>해외 </a:t>
            </a:r>
            <a:r>
              <a:rPr lang="ko-KR" altLang="en-US" spc="-180" dirty="0" err="1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3A92"/>
                </a:solidFill>
              </a:rPr>
              <a:t>신종감염병</a:t>
            </a:r>
            <a:r>
              <a:rPr lang="ko-KR" altLang="en-US" spc="-18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3A92"/>
                </a:solidFill>
              </a:rPr>
              <a:t> 국내 유입</a:t>
            </a:r>
            <a:endParaRPr lang="ko-KR" altLang="en-US" spc="-180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rgbClr val="003A92"/>
              </a:solidFill>
            </a:endParaRPr>
          </a:p>
        </p:txBody>
      </p:sp>
      <p:sp>
        <p:nvSpPr>
          <p:cNvPr id="235" name="직사각형 234"/>
          <p:cNvSpPr/>
          <p:nvPr/>
        </p:nvSpPr>
        <p:spPr>
          <a:xfrm>
            <a:off x="7693367" y="3952026"/>
            <a:ext cx="266792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pc="-3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3A92"/>
                </a:solidFill>
              </a:rPr>
              <a:t>국내 </a:t>
            </a:r>
            <a:r>
              <a:rPr lang="ko-KR" altLang="en-US" spc="-300" dirty="0" err="1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3A92"/>
                </a:solidFill>
              </a:rPr>
              <a:t>감염병</a:t>
            </a:r>
            <a:r>
              <a:rPr lang="ko-KR" altLang="en-US" spc="-3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3A92"/>
                </a:solidFill>
              </a:rPr>
              <a:t> 지역사회  전파</a:t>
            </a:r>
            <a:r>
              <a:rPr lang="en-US" altLang="ko-KR" spc="-3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3A92"/>
                </a:solidFill>
              </a:rPr>
              <a:t> </a:t>
            </a:r>
            <a:endParaRPr lang="en-US" altLang="ko-KR" spc="-300" dirty="0" smtClean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rgbClr val="003A92"/>
              </a:solidFill>
            </a:endParaRPr>
          </a:p>
          <a:p>
            <a:r>
              <a:rPr lang="ko-KR" altLang="en-US" spc="-3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3A92"/>
                </a:solidFill>
              </a:rPr>
              <a:t>해외 </a:t>
            </a:r>
            <a:r>
              <a:rPr lang="ko-KR" altLang="en-US" spc="-300" dirty="0" err="1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3A92"/>
                </a:solidFill>
              </a:rPr>
              <a:t>신종감염병</a:t>
            </a:r>
            <a:r>
              <a:rPr lang="ko-KR" altLang="en-US" spc="-3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3A92"/>
                </a:solidFill>
              </a:rPr>
              <a:t> 제한적 전파</a:t>
            </a:r>
            <a:endParaRPr lang="en-US" altLang="ko-KR" spc="-300" dirty="0" smtClean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rgbClr val="003A92"/>
              </a:solidFill>
            </a:endParaRPr>
          </a:p>
        </p:txBody>
      </p:sp>
      <p:sp>
        <p:nvSpPr>
          <p:cNvPr id="236" name="직사각형 235"/>
          <p:cNvSpPr/>
          <p:nvPr/>
        </p:nvSpPr>
        <p:spPr>
          <a:xfrm>
            <a:off x="10941341" y="3938576"/>
            <a:ext cx="112441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pc="-18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3A92"/>
                </a:solidFill>
              </a:rPr>
              <a:t>전국적 </a:t>
            </a:r>
            <a:endParaRPr lang="en-US" altLang="ko-KR" spc="-180" dirty="0" smtClean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rgbClr val="003A92"/>
              </a:solidFill>
            </a:endParaRPr>
          </a:p>
          <a:p>
            <a:pPr algn="ctr"/>
            <a:r>
              <a:rPr lang="ko-KR" altLang="en-US" spc="-18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3A92"/>
                </a:solidFill>
              </a:rPr>
              <a:t>확산</a:t>
            </a:r>
            <a:endParaRPr lang="ko-KR" altLang="en-US" spc="-180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rgbClr val="003A92"/>
              </a:solidFill>
            </a:endParaRPr>
          </a:p>
        </p:txBody>
      </p:sp>
      <p:sp>
        <p:nvSpPr>
          <p:cNvPr id="238" name="제목 1">
            <a:extLst>
              <a:ext uri="{FF2B5EF4-FFF2-40B4-BE49-F238E27FC236}">
                <a16:creationId xmlns:a16="http://schemas.microsoft.com/office/drawing/2014/main" xmlns="" id="{E6A0FF94-0744-46D3-B0BD-F436840BF791}"/>
              </a:ext>
            </a:extLst>
          </p:cNvPr>
          <p:cNvSpPr txBox="1">
            <a:spLocks/>
          </p:cNvSpPr>
          <p:nvPr/>
        </p:nvSpPr>
        <p:spPr>
          <a:xfrm>
            <a:off x="1185890" y="3452874"/>
            <a:ext cx="10910860" cy="480131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2800" b="1" kern="1200" spc="-200" baseline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dirty="0" smtClean="0"/>
              <a:t>관심                          주의                              경계                       심각</a:t>
            </a:r>
            <a:endParaRPr lang="ko-KR" altLang="en-US" dirty="0"/>
          </a:p>
        </p:txBody>
      </p:sp>
      <p:sp>
        <p:nvSpPr>
          <p:cNvPr id="239" name="직사각형 238">
            <a:extLst>
              <a:ext uri="{FF2B5EF4-FFF2-40B4-BE49-F238E27FC236}">
                <a16:creationId xmlns:a16="http://schemas.microsoft.com/office/drawing/2014/main" xmlns="" id="{D903DDC7-7672-450F-8B9A-3E50B8165CFC}"/>
              </a:ext>
            </a:extLst>
          </p:cNvPr>
          <p:cNvSpPr/>
          <p:nvPr/>
        </p:nvSpPr>
        <p:spPr>
          <a:xfrm>
            <a:off x="-8589" y="3912708"/>
            <a:ext cx="90281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400" b="1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3A92"/>
                </a:solidFill>
              </a:rPr>
              <a:t>위기경보</a:t>
            </a:r>
            <a:endParaRPr lang="en-US" altLang="ko-KR" sz="1400" b="1" dirty="0" smtClean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rgbClr val="003A92"/>
              </a:solidFill>
            </a:endParaRPr>
          </a:p>
          <a:p>
            <a:r>
              <a:rPr lang="ko-KR" altLang="en-US" sz="1400" b="1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3A92"/>
                </a:solidFill>
              </a:rPr>
              <a:t>수</a:t>
            </a:r>
            <a:r>
              <a:rPr lang="ko-KR" altLang="en-US" sz="1400" b="1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3A92"/>
                </a:solidFill>
              </a:rPr>
              <a:t>준</a:t>
            </a:r>
            <a:endParaRPr lang="ko-KR" altLang="en-US" sz="1400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rgbClr val="003A92"/>
              </a:solidFill>
            </a:endParaRPr>
          </a:p>
        </p:txBody>
      </p:sp>
      <p:cxnSp>
        <p:nvCxnSpPr>
          <p:cNvPr id="240" name="직선 연결선 239">
            <a:extLst>
              <a:ext uri="{FF2B5EF4-FFF2-40B4-BE49-F238E27FC236}">
                <a16:creationId xmlns:a16="http://schemas.microsoft.com/office/drawing/2014/main" xmlns="" id="{FA385CFE-9903-4781-AD36-37D8572E45D3}"/>
              </a:ext>
            </a:extLst>
          </p:cNvPr>
          <p:cNvCxnSpPr/>
          <p:nvPr/>
        </p:nvCxnSpPr>
        <p:spPr>
          <a:xfrm flipV="1">
            <a:off x="109537" y="3941058"/>
            <a:ext cx="710466" cy="7260"/>
          </a:xfrm>
          <a:prstGeom prst="line">
            <a:avLst/>
          </a:prstGeom>
          <a:ln w="9525">
            <a:solidFill>
              <a:srgbClr val="065DC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1" name="직사각형 240">
            <a:extLst>
              <a:ext uri="{FF2B5EF4-FFF2-40B4-BE49-F238E27FC236}">
                <a16:creationId xmlns:a16="http://schemas.microsoft.com/office/drawing/2014/main" xmlns="" id="{D903DDC7-7672-450F-8B9A-3E50B8165CFC}"/>
              </a:ext>
            </a:extLst>
          </p:cNvPr>
          <p:cNvSpPr/>
          <p:nvPr/>
        </p:nvSpPr>
        <p:spPr>
          <a:xfrm>
            <a:off x="22682" y="5388633"/>
            <a:ext cx="8835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b="1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3A92"/>
                </a:solidFill>
              </a:rPr>
              <a:t>BCP</a:t>
            </a:r>
            <a:r>
              <a:rPr lang="ko-KR" altLang="en-US" sz="1400" b="1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3A92"/>
                </a:solidFill>
              </a:rPr>
              <a:t>수립</a:t>
            </a:r>
            <a:endParaRPr lang="en-US" altLang="ko-KR" sz="1400" b="1" dirty="0" smtClean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rgbClr val="003A92"/>
              </a:solidFill>
            </a:endParaRPr>
          </a:p>
          <a:p>
            <a:r>
              <a:rPr lang="en-US" altLang="ko-KR" sz="1400" b="1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3A92"/>
                </a:solidFill>
              </a:rPr>
              <a:t>process</a:t>
            </a:r>
            <a:endParaRPr lang="ko-KR" altLang="en-US" sz="1400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rgbClr val="003A92"/>
              </a:solidFill>
            </a:endParaRPr>
          </a:p>
        </p:txBody>
      </p:sp>
      <p:cxnSp>
        <p:nvCxnSpPr>
          <p:cNvPr id="247" name="직선 연결선 246">
            <a:extLst>
              <a:ext uri="{FF2B5EF4-FFF2-40B4-BE49-F238E27FC236}">
                <a16:creationId xmlns:a16="http://schemas.microsoft.com/office/drawing/2014/main" xmlns="" id="{217E9B77-5230-4383-89A2-2B45708C77B2}"/>
              </a:ext>
            </a:extLst>
          </p:cNvPr>
          <p:cNvCxnSpPr>
            <a:cxnSpLocks/>
          </p:cNvCxnSpPr>
          <p:nvPr/>
        </p:nvCxnSpPr>
        <p:spPr>
          <a:xfrm>
            <a:off x="109537" y="3942655"/>
            <a:ext cx="90488" cy="0"/>
          </a:xfrm>
          <a:prstGeom prst="line">
            <a:avLst/>
          </a:prstGeom>
          <a:ln w="31750">
            <a:solidFill>
              <a:srgbClr val="065DC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9" name="직선 연결선 248">
            <a:extLst>
              <a:ext uri="{FF2B5EF4-FFF2-40B4-BE49-F238E27FC236}">
                <a16:creationId xmlns:a16="http://schemas.microsoft.com/office/drawing/2014/main" xmlns="" id="{FA385CFE-9903-4781-AD36-37D8572E45D3}"/>
              </a:ext>
            </a:extLst>
          </p:cNvPr>
          <p:cNvCxnSpPr/>
          <p:nvPr/>
        </p:nvCxnSpPr>
        <p:spPr>
          <a:xfrm flipV="1">
            <a:off x="109537" y="5394913"/>
            <a:ext cx="710466" cy="7260"/>
          </a:xfrm>
          <a:prstGeom prst="line">
            <a:avLst/>
          </a:prstGeom>
          <a:ln w="9525">
            <a:solidFill>
              <a:srgbClr val="065DC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0" name="직선 연결선 249">
            <a:extLst>
              <a:ext uri="{FF2B5EF4-FFF2-40B4-BE49-F238E27FC236}">
                <a16:creationId xmlns:a16="http://schemas.microsoft.com/office/drawing/2014/main" xmlns="" id="{217E9B77-5230-4383-89A2-2B45708C77B2}"/>
              </a:ext>
            </a:extLst>
          </p:cNvPr>
          <p:cNvCxnSpPr>
            <a:cxnSpLocks/>
          </p:cNvCxnSpPr>
          <p:nvPr/>
        </p:nvCxnSpPr>
        <p:spPr>
          <a:xfrm>
            <a:off x="109537" y="5396510"/>
            <a:ext cx="90488" cy="0"/>
          </a:xfrm>
          <a:prstGeom prst="line">
            <a:avLst/>
          </a:prstGeom>
          <a:ln w="31750">
            <a:solidFill>
              <a:srgbClr val="065DC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07266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>
            <a:extLst>
              <a:ext uri="{FF2B5EF4-FFF2-40B4-BE49-F238E27FC236}">
                <a16:creationId xmlns:a16="http://schemas.microsoft.com/office/drawing/2014/main" xmlns="" id="{C73B1E5B-BB21-4D65-B417-F7A179821B85}"/>
              </a:ext>
            </a:extLst>
          </p:cNvPr>
          <p:cNvSpPr/>
          <p:nvPr/>
        </p:nvSpPr>
        <p:spPr>
          <a:xfrm>
            <a:off x="0" y="0"/>
            <a:ext cx="2314575" cy="6858000"/>
          </a:xfrm>
          <a:prstGeom prst="rect">
            <a:avLst/>
          </a:prstGeom>
          <a:solidFill>
            <a:srgbClr val="9DE1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</a:endParaRPr>
          </a:p>
        </p:txBody>
      </p:sp>
      <p:grpSp>
        <p:nvGrpSpPr>
          <p:cNvPr id="9" name="그룹 8">
            <a:extLst>
              <a:ext uri="{FF2B5EF4-FFF2-40B4-BE49-F238E27FC236}">
                <a16:creationId xmlns:a16="http://schemas.microsoft.com/office/drawing/2014/main" xmlns="" id="{09E1CA4F-F821-40AF-9B0D-296983044F2D}"/>
              </a:ext>
            </a:extLst>
          </p:cNvPr>
          <p:cNvGrpSpPr/>
          <p:nvPr/>
        </p:nvGrpSpPr>
        <p:grpSpPr>
          <a:xfrm>
            <a:off x="1446579" y="1231017"/>
            <a:ext cx="373063" cy="4583177"/>
            <a:chOff x="978995" y="841830"/>
            <a:chExt cx="373063" cy="4782849"/>
          </a:xfrm>
          <a:solidFill>
            <a:srgbClr val="C7EAFE"/>
          </a:solidFill>
        </p:grpSpPr>
        <p:sp>
          <p:nvSpPr>
            <p:cNvPr id="45" name="Freeform 8">
              <a:extLst>
                <a:ext uri="{FF2B5EF4-FFF2-40B4-BE49-F238E27FC236}">
                  <a16:creationId xmlns:a16="http://schemas.microsoft.com/office/drawing/2014/main" xmlns="" id="{5B71382D-3D7C-4912-A5EE-60EC381177AF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1050433" y="5323053"/>
              <a:ext cx="230188" cy="373063"/>
            </a:xfrm>
            <a:custGeom>
              <a:avLst/>
              <a:gdLst>
                <a:gd name="T0" fmla="*/ 269 w 2038"/>
                <a:gd name="T1" fmla="*/ 2 h 3284"/>
                <a:gd name="T2" fmla="*/ 335 w 2038"/>
                <a:gd name="T3" fmla="*/ 19 h 3284"/>
                <a:gd name="T4" fmla="*/ 395 w 2038"/>
                <a:gd name="T5" fmla="*/ 56 h 3284"/>
                <a:gd name="T6" fmla="*/ 1931 w 2038"/>
                <a:gd name="T7" fmla="*/ 1437 h 3284"/>
                <a:gd name="T8" fmla="*/ 1983 w 2038"/>
                <a:gd name="T9" fmla="*/ 1484 h 3284"/>
                <a:gd name="T10" fmla="*/ 2019 w 2038"/>
                <a:gd name="T11" fmla="*/ 1544 h 3284"/>
                <a:gd name="T12" fmla="*/ 2037 w 2038"/>
                <a:gd name="T13" fmla="*/ 1611 h 3284"/>
                <a:gd name="T14" fmla="*/ 2038 w 2038"/>
                <a:gd name="T15" fmla="*/ 1639 h 3284"/>
                <a:gd name="T16" fmla="*/ 2038 w 2038"/>
                <a:gd name="T17" fmla="*/ 1644 h 3284"/>
                <a:gd name="T18" fmla="*/ 2037 w 2038"/>
                <a:gd name="T19" fmla="*/ 1674 h 3284"/>
                <a:gd name="T20" fmla="*/ 2019 w 2038"/>
                <a:gd name="T21" fmla="*/ 1739 h 3284"/>
                <a:gd name="T22" fmla="*/ 1983 w 2038"/>
                <a:gd name="T23" fmla="*/ 1799 h 3284"/>
                <a:gd name="T24" fmla="*/ 1931 w 2038"/>
                <a:gd name="T25" fmla="*/ 1847 h 3284"/>
                <a:gd name="T26" fmla="*/ 395 w 2038"/>
                <a:gd name="T27" fmla="*/ 3229 h 3284"/>
                <a:gd name="T28" fmla="*/ 335 w 2038"/>
                <a:gd name="T29" fmla="*/ 3265 h 3284"/>
                <a:gd name="T30" fmla="*/ 269 w 2038"/>
                <a:gd name="T31" fmla="*/ 3281 h 3284"/>
                <a:gd name="T32" fmla="*/ 202 w 2038"/>
                <a:gd name="T33" fmla="*/ 3280 h 3284"/>
                <a:gd name="T34" fmla="*/ 138 w 2038"/>
                <a:gd name="T35" fmla="*/ 3260 h 3284"/>
                <a:gd name="T36" fmla="*/ 80 w 2038"/>
                <a:gd name="T37" fmla="*/ 3221 h 3284"/>
                <a:gd name="T38" fmla="*/ 35 w 2038"/>
                <a:gd name="T39" fmla="*/ 3166 h 3284"/>
                <a:gd name="T40" fmla="*/ 9 w 2038"/>
                <a:gd name="T41" fmla="*/ 3102 h 3284"/>
                <a:gd name="T42" fmla="*/ 0 w 2038"/>
                <a:gd name="T43" fmla="*/ 3035 h 3284"/>
                <a:gd name="T44" fmla="*/ 12 w 2038"/>
                <a:gd name="T45" fmla="*/ 2969 h 3284"/>
                <a:gd name="T46" fmla="*/ 41 w 2038"/>
                <a:gd name="T47" fmla="*/ 2908 h 3284"/>
                <a:gd name="T48" fmla="*/ 88 w 2038"/>
                <a:gd name="T49" fmla="*/ 2856 h 3284"/>
                <a:gd name="T50" fmla="*/ 88 w 2038"/>
                <a:gd name="T51" fmla="*/ 429 h 3284"/>
                <a:gd name="T52" fmla="*/ 41 w 2038"/>
                <a:gd name="T53" fmla="*/ 376 h 3284"/>
                <a:gd name="T54" fmla="*/ 12 w 2038"/>
                <a:gd name="T55" fmla="*/ 314 h 3284"/>
                <a:gd name="T56" fmla="*/ 0 w 2038"/>
                <a:gd name="T57" fmla="*/ 248 h 3284"/>
                <a:gd name="T58" fmla="*/ 9 w 2038"/>
                <a:gd name="T59" fmla="*/ 181 h 3284"/>
                <a:gd name="T60" fmla="*/ 35 w 2038"/>
                <a:gd name="T61" fmla="*/ 117 h 3284"/>
                <a:gd name="T62" fmla="*/ 80 w 2038"/>
                <a:gd name="T63" fmla="*/ 62 h 3284"/>
                <a:gd name="T64" fmla="*/ 138 w 2038"/>
                <a:gd name="T65" fmla="*/ 24 h 3284"/>
                <a:gd name="T66" fmla="*/ 202 w 2038"/>
                <a:gd name="T67" fmla="*/ 4 h 3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38" h="3284">
                  <a:moveTo>
                    <a:pt x="236" y="0"/>
                  </a:moveTo>
                  <a:lnTo>
                    <a:pt x="269" y="2"/>
                  </a:lnTo>
                  <a:lnTo>
                    <a:pt x="303" y="8"/>
                  </a:lnTo>
                  <a:lnTo>
                    <a:pt x="335" y="19"/>
                  </a:lnTo>
                  <a:lnTo>
                    <a:pt x="366" y="34"/>
                  </a:lnTo>
                  <a:lnTo>
                    <a:pt x="395" y="56"/>
                  </a:lnTo>
                  <a:lnTo>
                    <a:pt x="1915" y="1427"/>
                  </a:lnTo>
                  <a:lnTo>
                    <a:pt x="1931" y="1437"/>
                  </a:lnTo>
                  <a:lnTo>
                    <a:pt x="1958" y="1458"/>
                  </a:lnTo>
                  <a:lnTo>
                    <a:pt x="1983" y="1484"/>
                  </a:lnTo>
                  <a:lnTo>
                    <a:pt x="2003" y="1513"/>
                  </a:lnTo>
                  <a:lnTo>
                    <a:pt x="2019" y="1544"/>
                  </a:lnTo>
                  <a:lnTo>
                    <a:pt x="2031" y="1577"/>
                  </a:lnTo>
                  <a:lnTo>
                    <a:pt x="2037" y="1611"/>
                  </a:lnTo>
                  <a:lnTo>
                    <a:pt x="2038" y="1636"/>
                  </a:lnTo>
                  <a:lnTo>
                    <a:pt x="2038" y="1639"/>
                  </a:lnTo>
                  <a:lnTo>
                    <a:pt x="2038" y="1642"/>
                  </a:lnTo>
                  <a:lnTo>
                    <a:pt x="2038" y="1644"/>
                  </a:lnTo>
                  <a:lnTo>
                    <a:pt x="2038" y="1647"/>
                  </a:lnTo>
                  <a:lnTo>
                    <a:pt x="2037" y="1674"/>
                  </a:lnTo>
                  <a:lnTo>
                    <a:pt x="2031" y="1706"/>
                  </a:lnTo>
                  <a:lnTo>
                    <a:pt x="2019" y="1739"/>
                  </a:lnTo>
                  <a:lnTo>
                    <a:pt x="2003" y="1770"/>
                  </a:lnTo>
                  <a:lnTo>
                    <a:pt x="1983" y="1799"/>
                  </a:lnTo>
                  <a:lnTo>
                    <a:pt x="1958" y="1825"/>
                  </a:lnTo>
                  <a:lnTo>
                    <a:pt x="1931" y="1847"/>
                  </a:lnTo>
                  <a:lnTo>
                    <a:pt x="1915" y="1856"/>
                  </a:lnTo>
                  <a:lnTo>
                    <a:pt x="395" y="3229"/>
                  </a:lnTo>
                  <a:lnTo>
                    <a:pt x="366" y="3249"/>
                  </a:lnTo>
                  <a:lnTo>
                    <a:pt x="335" y="3265"/>
                  </a:lnTo>
                  <a:lnTo>
                    <a:pt x="303" y="3275"/>
                  </a:lnTo>
                  <a:lnTo>
                    <a:pt x="269" y="3281"/>
                  </a:lnTo>
                  <a:lnTo>
                    <a:pt x="236" y="3284"/>
                  </a:lnTo>
                  <a:lnTo>
                    <a:pt x="202" y="3280"/>
                  </a:lnTo>
                  <a:lnTo>
                    <a:pt x="169" y="3272"/>
                  </a:lnTo>
                  <a:lnTo>
                    <a:pt x="138" y="3260"/>
                  </a:lnTo>
                  <a:lnTo>
                    <a:pt x="107" y="3243"/>
                  </a:lnTo>
                  <a:lnTo>
                    <a:pt x="80" y="3221"/>
                  </a:lnTo>
                  <a:lnTo>
                    <a:pt x="55" y="3196"/>
                  </a:lnTo>
                  <a:lnTo>
                    <a:pt x="35" y="3166"/>
                  </a:lnTo>
                  <a:lnTo>
                    <a:pt x="19" y="3135"/>
                  </a:lnTo>
                  <a:lnTo>
                    <a:pt x="9" y="3102"/>
                  </a:lnTo>
                  <a:lnTo>
                    <a:pt x="1" y="3070"/>
                  </a:lnTo>
                  <a:lnTo>
                    <a:pt x="0" y="3035"/>
                  </a:lnTo>
                  <a:lnTo>
                    <a:pt x="3" y="3002"/>
                  </a:lnTo>
                  <a:lnTo>
                    <a:pt x="12" y="2969"/>
                  </a:lnTo>
                  <a:lnTo>
                    <a:pt x="24" y="2937"/>
                  </a:lnTo>
                  <a:lnTo>
                    <a:pt x="41" y="2908"/>
                  </a:lnTo>
                  <a:lnTo>
                    <a:pt x="62" y="2880"/>
                  </a:lnTo>
                  <a:lnTo>
                    <a:pt x="88" y="2856"/>
                  </a:lnTo>
                  <a:lnTo>
                    <a:pt x="1432" y="1642"/>
                  </a:lnTo>
                  <a:lnTo>
                    <a:pt x="88" y="429"/>
                  </a:lnTo>
                  <a:lnTo>
                    <a:pt x="62" y="403"/>
                  </a:lnTo>
                  <a:lnTo>
                    <a:pt x="41" y="376"/>
                  </a:lnTo>
                  <a:lnTo>
                    <a:pt x="24" y="346"/>
                  </a:lnTo>
                  <a:lnTo>
                    <a:pt x="12" y="314"/>
                  </a:lnTo>
                  <a:lnTo>
                    <a:pt x="3" y="282"/>
                  </a:lnTo>
                  <a:lnTo>
                    <a:pt x="0" y="248"/>
                  </a:lnTo>
                  <a:lnTo>
                    <a:pt x="1" y="215"/>
                  </a:lnTo>
                  <a:lnTo>
                    <a:pt x="9" y="181"/>
                  </a:lnTo>
                  <a:lnTo>
                    <a:pt x="19" y="149"/>
                  </a:lnTo>
                  <a:lnTo>
                    <a:pt x="35" y="117"/>
                  </a:lnTo>
                  <a:lnTo>
                    <a:pt x="55" y="88"/>
                  </a:lnTo>
                  <a:lnTo>
                    <a:pt x="80" y="62"/>
                  </a:lnTo>
                  <a:lnTo>
                    <a:pt x="107" y="41"/>
                  </a:lnTo>
                  <a:lnTo>
                    <a:pt x="138" y="24"/>
                  </a:lnTo>
                  <a:lnTo>
                    <a:pt x="169" y="11"/>
                  </a:lnTo>
                  <a:lnTo>
                    <a:pt x="202" y="4"/>
                  </a:lnTo>
                  <a:lnTo>
                    <a:pt x="236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indent="-457200" algn="ctr">
                <a:spcBef>
                  <a:spcPct val="0"/>
                </a:spcBef>
              </a:pPr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44" name="직사각형 43">
              <a:extLst>
                <a:ext uri="{FF2B5EF4-FFF2-40B4-BE49-F238E27FC236}">
                  <a16:creationId xmlns:a16="http://schemas.microsoft.com/office/drawing/2014/main" xmlns="" id="{C18D7781-8646-4981-9A0D-205E5F868A4B}"/>
                </a:ext>
              </a:extLst>
            </p:cNvPr>
            <p:cNvSpPr/>
            <p:nvPr/>
          </p:nvSpPr>
          <p:spPr>
            <a:xfrm rot="5400000">
              <a:off x="-1188974" y="3132056"/>
              <a:ext cx="4714966" cy="13451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6" name="직사각형 5">
            <a:extLst>
              <a:ext uri="{FF2B5EF4-FFF2-40B4-BE49-F238E27FC236}">
                <a16:creationId xmlns:a16="http://schemas.microsoft.com/office/drawing/2014/main" xmlns="" id="{9D477598-4162-4B03-A5FD-F0666C608D8C}"/>
              </a:ext>
            </a:extLst>
          </p:cNvPr>
          <p:cNvSpPr/>
          <p:nvPr/>
        </p:nvSpPr>
        <p:spPr>
          <a:xfrm>
            <a:off x="143811" y="149522"/>
            <a:ext cx="14830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274396"/>
                </a:solidFill>
              </a:rPr>
              <a:t>BCP</a:t>
            </a:r>
            <a:r>
              <a:rPr lang="en-US" altLang="ko-KR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274396"/>
                </a:solidFill>
              </a:rPr>
              <a:t> Process</a:t>
            </a:r>
            <a:endParaRPr lang="ko-KR" altLang="en-US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rgbClr val="274396"/>
              </a:solidFill>
            </a:endParaRPr>
          </a:p>
        </p:txBody>
      </p:sp>
      <p:cxnSp>
        <p:nvCxnSpPr>
          <p:cNvPr id="15" name="직선 연결선 14">
            <a:extLst>
              <a:ext uri="{FF2B5EF4-FFF2-40B4-BE49-F238E27FC236}">
                <a16:creationId xmlns:a16="http://schemas.microsoft.com/office/drawing/2014/main" xmlns="" id="{F6858A8B-33E0-4B00-9CEE-9F69BCC4BE38}"/>
              </a:ext>
            </a:extLst>
          </p:cNvPr>
          <p:cNvCxnSpPr/>
          <p:nvPr/>
        </p:nvCxnSpPr>
        <p:spPr>
          <a:xfrm>
            <a:off x="1604486" y="360609"/>
            <a:ext cx="809625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6" name="그룹 75">
            <a:extLst>
              <a:ext uri="{FF2B5EF4-FFF2-40B4-BE49-F238E27FC236}">
                <a16:creationId xmlns:a16="http://schemas.microsoft.com/office/drawing/2014/main" xmlns="" id="{52F42A20-96AA-4CBC-A46B-588371BC767F}"/>
              </a:ext>
            </a:extLst>
          </p:cNvPr>
          <p:cNvGrpSpPr/>
          <p:nvPr/>
        </p:nvGrpSpPr>
        <p:grpSpPr>
          <a:xfrm>
            <a:off x="143811" y="2718015"/>
            <a:ext cx="749157" cy="584775"/>
            <a:chOff x="143811" y="618479"/>
            <a:chExt cx="749157" cy="584775"/>
          </a:xfrm>
        </p:grpSpPr>
        <p:sp>
          <p:nvSpPr>
            <p:cNvPr id="77" name="직사각형 76">
              <a:extLst>
                <a:ext uri="{FF2B5EF4-FFF2-40B4-BE49-F238E27FC236}">
                  <a16:creationId xmlns:a16="http://schemas.microsoft.com/office/drawing/2014/main" xmlns="" id="{2468FC43-8F05-4C24-8436-B8050B366923}"/>
                </a:ext>
              </a:extLst>
            </p:cNvPr>
            <p:cNvSpPr/>
            <p:nvPr/>
          </p:nvSpPr>
          <p:spPr>
            <a:xfrm>
              <a:off x="143811" y="618479"/>
              <a:ext cx="550279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ko-KR" sz="1400" b="1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25AEC1"/>
                  </a:solidFill>
                </a:rPr>
                <a:t>S</a:t>
              </a:r>
              <a:r>
                <a:rPr lang="en-US" altLang="ko-KR" sz="14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25AEC1"/>
                  </a:solidFill>
                </a:rPr>
                <a:t>tep</a:t>
              </a:r>
              <a:r>
                <a:rPr lang="en-US" altLang="ko-KR" sz="1400" b="1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25AEC1"/>
                  </a:solidFill>
                </a:rPr>
                <a:t/>
              </a:r>
              <a:br>
                <a:rPr lang="en-US" altLang="ko-KR" sz="1400" b="1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25AEC1"/>
                  </a:solidFill>
                </a:rPr>
              </a:br>
              <a:r>
                <a:rPr lang="en-US" altLang="ko-KR" b="1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69D0E5"/>
                  </a:solidFill>
                </a:rPr>
                <a:t>0</a:t>
              </a:r>
              <a:r>
                <a:rPr lang="en-US" altLang="ko-KR" b="1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25AEC1"/>
                  </a:solidFill>
                </a:rPr>
                <a:t>3</a:t>
              </a:r>
              <a:endParaRPr lang="ko-KR" altLang="en-US" sz="14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25AEC1"/>
                </a:solidFill>
              </a:endParaRPr>
            </a:p>
          </p:txBody>
        </p:sp>
        <p:cxnSp>
          <p:nvCxnSpPr>
            <p:cNvPr id="78" name="직선 연결선 77">
              <a:extLst>
                <a:ext uri="{FF2B5EF4-FFF2-40B4-BE49-F238E27FC236}">
                  <a16:creationId xmlns:a16="http://schemas.microsoft.com/office/drawing/2014/main" xmlns="" id="{111C5F3A-77D0-4D11-B68E-85702BF4785E}"/>
                </a:ext>
              </a:extLst>
            </p:cNvPr>
            <p:cNvCxnSpPr/>
            <p:nvPr/>
          </p:nvCxnSpPr>
          <p:spPr>
            <a:xfrm>
              <a:off x="242887" y="654089"/>
              <a:ext cx="650081" cy="0"/>
            </a:xfrm>
            <a:prstGeom prst="line">
              <a:avLst/>
            </a:prstGeom>
            <a:ln w="9525">
              <a:solidFill>
                <a:srgbClr val="42C7D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직선 연결선 78">
              <a:extLst>
                <a:ext uri="{FF2B5EF4-FFF2-40B4-BE49-F238E27FC236}">
                  <a16:creationId xmlns:a16="http://schemas.microsoft.com/office/drawing/2014/main" xmlns="" id="{AA427E0D-B41C-4B77-BCB9-B743B6F20E20}"/>
                </a:ext>
              </a:extLst>
            </p:cNvPr>
            <p:cNvCxnSpPr>
              <a:cxnSpLocks/>
            </p:cNvCxnSpPr>
            <p:nvPr/>
          </p:nvCxnSpPr>
          <p:spPr>
            <a:xfrm>
              <a:off x="242887" y="654089"/>
              <a:ext cx="90488" cy="0"/>
            </a:xfrm>
            <a:prstGeom prst="line">
              <a:avLst/>
            </a:prstGeom>
            <a:ln w="31750">
              <a:solidFill>
                <a:srgbClr val="42C7D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0" name="그룹 79">
            <a:extLst>
              <a:ext uri="{FF2B5EF4-FFF2-40B4-BE49-F238E27FC236}">
                <a16:creationId xmlns:a16="http://schemas.microsoft.com/office/drawing/2014/main" xmlns="" id="{17D51B26-86B2-4CAD-86CB-A4982F8F6C7C}"/>
              </a:ext>
            </a:extLst>
          </p:cNvPr>
          <p:cNvGrpSpPr/>
          <p:nvPr/>
        </p:nvGrpSpPr>
        <p:grpSpPr>
          <a:xfrm>
            <a:off x="143811" y="3768146"/>
            <a:ext cx="749157" cy="584775"/>
            <a:chOff x="143811" y="618479"/>
            <a:chExt cx="749157" cy="584775"/>
          </a:xfrm>
        </p:grpSpPr>
        <p:sp>
          <p:nvSpPr>
            <p:cNvPr id="81" name="직사각형 80">
              <a:extLst>
                <a:ext uri="{FF2B5EF4-FFF2-40B4-BE49-F238E27FC236}">
                  <a16:creationId xmlns:a16="http://schemas.microsoft.com/office/drawing/2014/main" xmlns="" id="{180334E6-DE84-4CEB-AD20-416CFE859A49}"/>
                </a:ext>
              </a:extLst>
            </p:cNvPr>
            <p:cNvSpPr/>
            <p:nvPr/>
          </p:nvSpPr>
          <p:spPr>
            <a:xfrm>
              <a:off x="143811" y="618479"/>
              <a:ext cx="550279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ko-KR" sz="1400" b="1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25AEC1"/>
                  </a:solidFill>
                </a:rPr>
                <a:t>S</a:t>
              </a:r>
              <a:r>
                <a:rPr lang="en-US" altLang="ko-KR" sz="14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25AEC1"/>
                  </a:solidFill>
                </a:rPr>
                <a:t>tep</a:t>
              </a:r>
              <a:r>
                <a:rPr lang="en-US" altLang="ko-KR" sz="1400" b="1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25AEC1"/>
                  </a:solidFill>
                </a:rPr>
                <a:t/>
              </a:r>
              <a:br>
                <a:rPr lang="en-US" altLang="ko-KR" sz="1400" b="1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25AEC1"/>
                  </a:solidFill>
                </a:rPr>
              </a:br>
              <a:r>
                <a:rPr lang="en-US" altLang="ko-KR" b="1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69D0E5"/>
                  </a:solidFill>
                </a:rPr>
                <a:t>0</a:t>
              </a:r>
              <a:r>
                <a:rPr lang="en-US" altLang="ko-KR" b="1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25AEC1"/>
                  </a:solidFill>
                </a:rPr>
                <a:t>4</a:t>
              </a:r>
              <a:endParaRPr lang="ko-KR" altLang="en-US" sz="14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25AEC1"/>
                </a:solidFill>
              </a:endParaRPr>
            </a:p>
          </p:txBody>
        </p:sp>
        <p:cxnSp>
          <p:nvCxnSpPr>
            <p:cNvPr id="82" name="직선 연결선 81">
              <a:extLst>
                <a:ext uri="{FF2B5EF4-FFF2-40B4-BE49-F238E27FC236}">
                  <a16:creationId xmlns:a16="http://schemas.microsoft.com/office/drawing/2014/main" xmlns="" id="{47026758-8FD9-42B6-8B6B-E77C4F29983E}"/>
                </a:ext>
              </a:extLst>
            </p:cNvPr>
            <p:cNvCxnSpPr/>
            <p:nvPr/>
          </p:nvCxnSpPr>
          <p:spPr>
            <a:xfrm>
              <a:off x="242887" y="654089"/>
              <a:ext cx="650081" cy="0"/>
            </a:xfrm>
            <a:prstGeom prst="line">
              <a:avLst/>
            </a:prstGeom>
            <a:ln w="9525">
              <a:solidFill>
                <a:srgbClr val="42C7D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직선 연결선 82">
              <a:extLst>
                <a:ext uri="{FF2B5EF4-FFF2-40B4-BE49-F238E27FC236}">
                  <a16:creationId xmlns:a16="http://schemas.microsoft.com/office/drawing/2014/main" xmlns="" id="{B7F9092E-2C5D-4B18-8E73-CB257638BDF3}"/>
                </a:ext>
              </a:extLst>
            </p:cNvPr>
            <p:cNvCxnSpPr>
              <a:cxnSpLocks/>
            </p:cNvCxnSpPr>
            <p:nvPr/>
          </p:nvCxnSpPr>
          <p:spPr>
            <a:xfrm>
              <a:off x="242887" y="654089"/>
              <a:ext cx="90488" cy="0"/>
            </a:xfrm>
            <a:prstGeom prst="line">
              <a:avLst/>
            </a:prstGeom>
            <a:ln w="31750">
              <a:solidFill>
                <a:srgbClr val="42C7D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4" name="그룹 83">
            <a:extLst>
              <a:ext uri="{FF2B5EF4-FFF2-40B4-BE49-F238E27FC236}">
                <a16:creationId xmlns:a16="http://schemas.microsoft.com/office/drawing/2014/main" xmlns="" id="{9B9A0CD7-2F2B-4135-B446-3C962470B81D}"/>
              </a:ext>
            </a:extLst>
          </p:cNvPr>
          <p:cNvGrpSpPr/>
          <p:nvPr/>
        </p:nvGrpSpPr>
        <p:grpSpPr>
          <a:xfrm>
            <a:off x="143811" y="4818277"/>
            <a:ext cx="749157" cy="584775"/>
            <a:chOff x="143811" y="618479"/>
            <a:chExt cx="749157" cy="584775"/>
          </a:xfrm>
        </p:grpSpPr>
        <p:sp>
          <p:nvSpPr>
            <p:cNvPr id="85" name="직사각형 84">
              <a:extLst>
                <a:ext uri="{FF2B5EF4-FFF2-40B4-BE49-F238E27FC236}">
                  <a16:creationId xmlns:a16="http://schemas.microsoft.com/office/drawing/2014/main" xmlns="" id="{F4A71CB2-CD58-4AC4-BF96-B5B4109D9AB7}"/>
                </a:ext>
              </a:extLst>
            </p:cNvPr>
            <p:cNvSpPr/>
            <p:nvPr/>
          </p:nvSpPr>
          <p:spPr>
            <a:xfrm>
              <a:off x="143811" y="618479"/>
              <a:ext cx="550279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ko-KR" sz="1400" b="1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25AEC1"/>
                  </a:solidFill>
                </a:rPr>
                <a:t>S</a:t>
              </a:r>
              <a:r>
                <a:rPr lang="en-US" altLang="ko-KR" sz="14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25AEC1"/>
                  </a:solidFill>
                </a:rPr>
                <a:t>tep</a:t>
              </a:r>
              <a:r>
                <a:rPr lang="en-US" altLang="ko-KR" sz="1400" b="1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25AEC1"/>
                  </a:solidFill>
                </a:rPr>
                <a:t/>
              </a:r>
              <a:br>
                <a:rPr lang="en-US" altLang="ko-KR" sz="1400" b="1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25AEC1"/>
                  </a:solidFill>
                </a:rPr>
              </a:br>
              <a:r>
                <a:rPr lang="en-US" altLang="ko-KR" b="1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69D0E5"/>
                  </a:solidFill>
                </a:rPr>
                <a:t>0</a:t>
              </a:r>
              <a:r>
                <a:rPr lang="en-US" altLang="ko-KR" b="1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25AEC1"/>
                  </a:solidFill>
                </a:rPr>
                <a:t>5</a:t>
              </a:r>
              <a:endParaRPr lang="ko-KR" altLang="en-US" sz="14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25AEC1"/>
                </a:solidFill>
              </a:endParaRPr>
            </a:p>
          </p:txBody>
        </p:sp>
        <p:cxnSp>
          <p:nvCxnSpPr>
            <p:cNvPr id="86" name="직선 연결선 85">
              <a:extLst>
                <a:ext uri="{FF2B5EF4-FFF2-40B4-BE49-F238E27FC236}">
                  <a16:creationId xmlns:a16="http://schemas.microsoft.com/office/drawing/2014/main" xmlns="" id="{AD1D035A-42AE-4C06-B33A-32E7434FB39B}"/>
                </a:ext>
              </a:extLst>
            </p:cNvPr>
            <p:cNvCxnSpPr/>
            <p:nvPr/>
          </p:nvCxnSpPr>
          <p:spPr>
            <a:xfrm>
              <a:off x="242887" y="654089"/>
              <a:ext cx="650081" cy="0"/>
            </a:xfrm>
            <a:prstGeom prst="line">
              <a:avLst/>
            </a:prstGeom>
            <a:ln w="9525">
              <a:solidFill>
                <a:srgbClr val="42C7D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직선 연결선 86">
              <a:extLst>
                <a:ext uri="{FF2B5EF4-FFF2-40B4-BE49-F238E27FC236}">
                  <a16:creationId xmlns:a16="http://schemas.microsoft.com/office/drawing/2014/main" xmlns="" id="{F7F31A8F-833D-4FB5-A967-C032B4189B4B}"/>
                </a:ext>
              </a:extLst>
            </p:cNvPr>
            <p:cNvCxnSpPr>
              <a:cxnSpLocks/>
            </p:cNvCxnSpPr>
            <p:nvPr/>
          </p:nvCxnSpPr>
          <p:spPr>
            <a:xfrm>
              <a:off x="242887" y="654089"/>
              <a:ext cx="90488" cy="0"/>
            </a:xfrm>
            <a:prstGeom prst="line">
              <a:avLst/>
            </a:prstGeom>
            <a:ln w="31750">
              <a:solidFill>
                <a:srgbClr val="42C7D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8" name="그룹 87">
            <a:extLst>
              <a:ext uri="{FF2B5EF4-FFF2-40B4-BE49-F238E27FC236}">
                <a16:creationId xmlns:a16="http://schemas.microsoft.com/office/drawing/2014/main" xmlns="" id="{819CC35A-878D-4CD4-911D-DA3B60ED07B0}"/>
              </a:ext>
            </a:extLst>
          </p:cNvPr>
          <p:cNvGrpSpPr/>
          <p:nvPr/>
        </p:nvGrpSpPr>
        <p:grpSpPr>
          <a:xfrm>
            <a:off x="143811" y="5870792"/>
            <a:ext cx="749157" cy="584775"/>
            <a:chOff x="143811" y="618479"/>
            <a:chExt cx="749157" cy="584775"/>
          </a:xfrm>
        </p:grpSpPr>
        <p:sp>
          <p:nvSpPr>
            <p:cNvPr id="89" name="직사각형 88">
              <a:extLst>
                <a:ext uri="{FF2B5EF4-FFF2-40B4-BE49-F238E27FC236}">
                  <a16:creationId xmlns:a16="http://schemas.microsoft.com/office/drawing/2014/main" xmlns="" id="{6648AA36-EB13-4F0C-8A39-0583995DC7E4}"/>
                </a:ext>
              </a:extLst>
            </p:cNvPr>
            <p:cNvSpPr/>
            <p:nvPr/>
          </p:nvSpPr>
          <p:spPr>
            <a:xfrm>
              <a:off x="143811" y="618479"/>
              <a:ext cx="550279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ko-KR" sz="1400" b="1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25AEC1"/>
                  </a:solidFill>
                </a:rPr>
                <a:t>S</a:t>
              </a:r>
              <a:r>
                <a:rPr lang="en-US" altLang="ko-KR" sz="14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25AEC1"/>
                  </a:solidFill>
                </a:rPr>
                <a:t>tep</a:t>
              </a:r>
              <a:r>
                <a:rPr lang="en-US" altLang="ko-KR" sz="1400" b="1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25AEC1"/>
                  </a:solidFill>
                </a:rPr>
                <a:t/>
              </a:r>
              <a:br>
                <a:rPr lang="en-US" altLang="ko-KR" sz="1400" b="1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25AEC1"/>
                  </a:solidFill>
                </a:rPr>
              </a:br>
              <a:r>
                <a:rPr lang="en-US" altLang="ko-KR" b="1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69D0E5"/>
                  </a:solidFill>
                </a:rPr>
                <a:t>0</a:t>
              </a:r>
              <a:r>
                <a:rPr lang="en-US" altLang="ko-KR" b="1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25AEC1"/>
                  </a:solidFill>
                </a:rPr>
                <a:t>6</a:t>
              </a:r>
              <a:endParaRPr lang="ko-KR" altLang="en-US" sz="14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25AEC1"/>
                </a:solidFill>
              </a:endParaRPr>
            </a:p>
          </p:txBody>
        </p:sp>
        <p:cxnSp>
          <p:nvCxnSpPr>
            <p:cNvPr id="90" name="직선 연결선 89">
              <a:extLst>
                <a:ext uri="{FF2B5EF4-FFF2-40B4-BE49-F238E27FC236}">
                  <a16:creationId xmlns:a16="http://schemas.microsoft.com/office/drawing/2014/main" xmlns="" id="{88471E24-8E4B-42A5-BEED-332C65FDE732}"/>
                </a:ext>
              </a:extLst>
            </p:cNvPr>
            <p:cNvCxnSpPr/>
            <p:nvPr/>
          </p:nvCxnSpPr>
          <p:spPr>
            <a:xfrm>
              <a:off x="242887" y="654089"/>
              <a:ext cx="650081" cy="0"/>
            </a:xfrm>
            <a:prstGeom prst="line">
              <a:avLst/>
            </a:prstGeom>
            <a:ln w="9525">
              <a:solidFill>
                <a:srgbClr val="42C7D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직선 연결선 90">
              <a:extLst>
                <a:ext uri="{FF2B5EF4-FFF2-40B4-BE49-F238E27FC236}">
                  <a16:creationId xmlns:a16="http://schemas.microsoft.com/office/drawing/2014/main" xmlns="" id="{E84B359F-B88A-40A1-A6C4-9FF7FB02F93C}"/>
                </a:ext>
              </a:extLst>
            </p:cNvPr>
            <p:cNvCxnSpPr>
              <a:cxnSpLocks/>
            </p:cNvCxnSpPr>
            <p:nvPr/>
          </p:nvCxnSpPr>
          <p:spPr>
            <a:xfrm>
              <a:off x="242887" y="654089"/>
              <a:ext cx="90488" cy="0"/>
            </a:xfrm>
            <a:prstGeom prst="line">
              <a:avLst/>
            </a:prstGeom>
            <a:ln w="31750">
              <a:solidFill>
                <a:srgbClr val="42C7D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8" name="사각형: 둥근 모서리 37">
            <a:extLst>
              <a:ext uri="{FF2B5EF4-FFF2-40B4-BE49-F238E27FC236}">
                <a16:creationId xmlns:a16="http://schemas.microsoft.com/office/drawing/2014/main" xmlns="" id="{F5F2B527-D6DB-4E87-AD91-2FFAFF70BB06}"/>
              </a:ext>
            </a:extLst>
          </p:cNvPr>
          <p:cNvSpPr/>
          <p:nvPr/>
        </p:nvSpPr>
        <p:spPr>
          <a:xfrm>
            <a:off x="701201" y="2708491"/>
            <a:ext cx="1851290" cy="689229"/>
          </a:xfrm>
          <a:prstGeom prst="roundRect">
            <a:avLst/>
          </a:prstGeom>
          <a:solidFill>
            <a:srgbClr val="C7EAFE"/>
          </a:solidFill>
          <a:ln w="25400">
            <a:solidFill>
              <a:srgbClr val="42C7D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04000" rtlCol="0" anchor="ctr"/>
          <a:lstStyle/>
          <a:p>
            <a:r>
              <a:rPr lang="ko-KR" altLang="en-US" sz="1600" b="1" spc="-18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</a:rPr>
              <a:t>핵심업무</a:t>
            </a:r>
            <a:br>
              <a:rPr lang="ko-KR" altLang="en-US" sz="1600" b="1" spc="-18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</a:rPr>
            </a:br>
            <a:r>
              <a:rPr lang="ko-KR" altLang="en-US" sz="1600" b="1" spc="-18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</a:rPr>
              <a:t>우선순위 결정</a:t>
            </a:r>
          </a:p>
        </p:txBody>
      </p:sp>
      <p:sp>
        <p:nvSpPr>
          <p:cNvPr id="40" name="사각형: 둥근 모서리 39">
            <a:extLst>
              <a:ext uri="{FF2B5EF4-FFF2-40B4-BE49-F238E27FC236}">
                <a16:creationId xmlns:a16="http://schemas.microsoft.com/office/drawing/2014/main" xmlns="" id="{2187825C-B427-40FD-8907-1237665FA2AA}"/>
              </a:ext>
            </a:extLst>
          </p:cNvPr>
          <p:cNvSpPr/>
          <p:nvPr/>
        </p:nvSpPr>
        <p:spPr>
          <a:xfrm>
            <a:off x="701201" y="3759326"/>
            <a:ext cx="1851290" cy="689229"/>
          </a:xfrm>
          <a:prstGeom prst="roundRect">
            <a:avLst/>
          </a:prstGeom>
          <a:solidFill>
            <a:srgbClr val="C7EAFE"/>
          </a:solidFill>
          <a:ln w="25400">
            <a:solidFill>
              <a:srgbClr val="42C7D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04000" rtlCol="0" anchor="ctr"/>
          <a:lstStyle/>
          <a:p>
            <a:r>
              <a:rPr lang="ko-KR" altLang="en-US" sz="1600" b="1" spc="-18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</a:rPr>
              <a:t>위험요인 분석</a:t>
            </a:r>
          </a:p>
        </p:txBody>
      </p:sp>
      <p:sp>
        <p:nvSpPr>
          <p:cNvPr id="41" name="사각형: 둥근 모서리 40">
            <a:extLst>
              <a:ext uri="{FF2B5EF4-FFF2-40B4-BE49-F238E27FC236}">
                <a16:creationId xmlns:a16="http://schemas.microsoft.com/office/drawing/2014/main" xmlns="" id="{CA0CA010-1A8F-407B-8C8F-D0D9FEA50D22}"/>
              </a:ext>
            </a:extLst>
          </p:cNvPr>
          <p:cNvSpPr/>
          <p:nvPr/>
        </p:nvSpPr>
        <p:spPr>
          <a:xfrm>
            <a:off x="701201" y="4810161"/>
            <a:ext cx="1851290" cy="689229"/>
          </a:xfrm>
          <a:prstGeom prst="roundRect">
            <a:avLst/>
          </a:prstGeom>
          <a:solidFill>
            <a:srgbClr val="C7EAFE"/>
          </a:solidFill>
          <a:ln w="25400">
            <a:solidFill>
              <a:srgbClr val="42C7D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04000" rtlCol="0" anchor="ctr"/>
          <a:lstStyle/>
          <a:p>
            <a:r>
              <a:rPr lang="ko-KR" altLang="en-US" sz="1600" b="1" spc="-18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</a:rPr>
              <a:t>대응방안 수립</a:t>
            </a:r>
          </a:p>
        </p:txBody>
      </p:sp>
      <p:sp>
        <p:nvSpPr>
          <p:cNvPr id="42" name="사각형: 둥근 모서리 41">
            <a:extLst>
              <a:ext uri="{FF2B5EF4-FFF2-40B4-BE49-F238E27FC236}">
                <a16:creationId xmlns:a16="http://schemas.microsoft.com/office/drawing/2014/main" xmlns="" id="{7C482D6D-0875-4B13-A65C-7B8C508E7990}"/>
              </a:ext>
            </a:extLst>
          </p:cNvPr>
          <p:cNvSpPr/>
          <p:nvPr/>
        </p:nvSpPr>
        <p:spPr>
          <a:xfrm>
            <a:off x="701201" y="5860994"/>
            <a:ext cx="1851290" cy="689229"/>
          </a:xfrm>
          <a:prstGeom prst="roundRect">
            <a:avLst/>
          </a:prstGeom>
          <a:solidFill>
            <a:srgbClr val="C7EAFE"/>
          </a:solidFill>
          <a:ln w="25400">
            <a:solidFill>
              <a:srgbClr val="42C7D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04000" rtlCol="0" anchor="ctr"/>
          <a:lstStyle/>
          <a:p>
            <a:r>
              <a:rPr lang="ko-KR" altLang="en-US" sz="1600" b="1" spc="-18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</a:rPr>
              <a:t>업무분장</a:t>
            </a:r>
          </a:p>
        </p:txBody>
      </p:sp>
      <p:grpSp>
        <p:nvGrpSpPr>
          <p:cNvPr id="72" name="그룹 71">
            <a:extLst>
              <a:ext uri="{FF2B5EF4-FFF2-40B4-BE49-F238E27FC236}">
                <a16:creationId xmlns:a16="http://schemas.microsoft.com/office/drawing/2014/main" xmlns="" id="{F2D123B8-336A-494E-A4A3-C215CAF9C20C}"/>
              </a:ext>
            </a:extLst>
          </p:cNvPr>
          <p:cNvGrpSpPr/>
          <p:nvPr/>
        </p:nvGrpSpPr>
        <p:grpSpPr>
          <a:xfrm>
            <a:off x="143811" y="1667658"/>
            <a:ext cx="749157" cy="584775"/>
            <a:chOff x="143811" y="618479"/>
            <a:chExt cx="749157" cy="584775"/>
          </a:xfrm>
        </p:grpSpPr>
        <p:sp>
          <p:nvSpPr>
            <p:cNvPr id="73" name="직사각형 72">
              <a:extLst>
                <a:ext uri="{FF2B5EF4-FFF2-40B4-BE49-F238E27FC236}">
                  <a16:creationId xmlns:a16="http://schemas.microsoft.com/office/drawing/2014/main" xmlns="" id="{DAF3ACFB-19C5-4D71-A81D-F092C08429A5}"/>
                </a:ext>
              </a:extLst>
            </p:cNvPr>
            <p:cNvSpPr/>
            <p:nvPr/>
          </p:nvSpPr>
          <p:spPr>
            <a:xfrm>
              <a:off x="143811" y="618479"/>
              <a:ext cx="550279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ko-KR" sz="1400" b="1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25AEC1"/>
                  </a:solidFill>
                </a:rPr>
                <a:t>S</a:t>
              </a:r>
              <a:r>
                <a:rPr lang="en-US" altLang="ko-KR" sz="14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25AEC1"/>
                  </a:solidFill>
                </a:rPr>
                <a:t>tep</a:t>
              </a:r>
              <a:r>
                <a:rPr lang="en-US" altLang="ko-KR" sz="1400" b="1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25AEC1"/>
                  </a:solidFill>
                </a:rPr>
                <a:t/>
              </a:r>
              <a:br>
                <a:rPr lang="en-US" altLang="ko-KR" sz="1400" b="1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25AEC1"/>
                  </a:solidFill>
                </a:rPr>
              </a:br>
              <a:r>
                <a:rPr lang="en-US" altLang="ko-KR" b="1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25AEC1"/>
                  </a:solidFill>
                </a:rPr>
                <a:t>02</a:t>
              </a:r>
              <a:endParaRPr lang="ko-KR" altLang="en-US" sz="14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25AEC1"/>
                </a:solidFill>
              </a:endParaRPr>
            </a:p>
          </p:txBody>
        </p:sp>
        <p:cxnSp>
          <p:nvCxnSpPr>
            <p:cNvPr id="74" name="직선 연결선 73">
              <a:extLst>
                <a:ext uri="{FF2B5EF4-FFF2-40B4-BE49-F238E27FC236}">
                  <a16:creationId xmlns:a16="http://schemas.microsoft.com/office/drawing/2014/main" xmlns="" id="{32396562-7BDA-431E-9103-25CBE9758EDB}"/>
                </a:ext>
              </a:extLst>
            </p:cNvPr>
            <p:cNvCxnSpPr/>
            <p:nvPr/>
          </p:nvCxnSpPr>
          <p:spPr>
            <a:xfrm>
              <a:off x="242887" y="654089"/>
              <a:ext cx="650081" cy="0"/>
            </a:xfrm>
            <a:prstGeom prst="line">
              <a:avLst/>
            </a:prstGeom>
            <a:ln w="9525">
              <a:solidFill>
                <a:srgbClr val="25AEC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직선 연결선 74">
              <a:extLst>
                <a:ext uri="{FF2B5EF4-FFF2-40B4-BE49-F238E27FC236}">
                  <a16:creationId xmlns:a16="http://schemas.microsoft.com/office/drawing/2014/main" xmlns="" id="{2D0F56DE-8731-4321-89C9-3CAC02B7D770}"/>
                </a:ext>
              </a:extLst>
            </p:cNvPr>
            <p:cNvCxnSpPr>
              <a:cxnSpLocks/>
            </p:cNvCxnSpPr>
            <p:nvPr/>
          </p:nvCxnSpPr>
          <p:spPr>
            <a:xfrm>
              <a:off x="242887" y="654089"/>
              <a:ext cx="90488" cy="0"/>
            </a:xfrm>
            <a:prstGeom prst="line">
              <a:avLst/>
            </a:prstGeom>
            <a:ln w="31750">
              <a:solidFill>
                <a:srgbClr val="25AEC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6" name="사각형: 둥근 모서리 55">
            <a:extLst>
              <a:ext uri="{FF2B5EF4-FFF2-40B4-BE49-F238E27FC236}">
                <a16:creationId xmlns:a16="http://schemas.microsoft.com/office/drawing/2014/main" xmlns="" id="{BB86D9E4-BCB1-40D2-BC9D-B37B4639AB89}"/>
              </a:ext>
            </a:extLst>
          </p:cNvPr>
          <p:cNvSpPr/>
          <p:nvPr/>
        </p:nvSpPr>
        <p:spPr>
          <a:xfrm>
            <a:off x="701201" y="1657656"/>
            <a:ext cx="1851290" cy="689229"/>
          </a:xfrm>
          <a:prstGeom prst="roundRect">
            <a:avLst/>
          </a:prstGeom>
          <a:solidFill>
            <a:srgbClr val="C7EAFE"/>
          </a:solidFill>
          <a:ln w="25400">
            <a:solidFill>
              <a:srgbClr val="42C7D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04000" rtlCol="0" anchor="ctr"/>
          <a:lstStyle/>
          <a:p>
            <a:r>
              <a:rPr lang="ko-KR" altLang="en-US" sz="1600" b="1" spc="-18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</a:rPr>
              <a:t>소통계획 수립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xmlns="" id="{2449DF11-A6BA-4FB9-8B03-0890B0BC7F25}"/>
              </a:ext>
            </a:extLst>
          </p:cNvPr>
          <p:cNvSpPr txBox="1"/>
          <p:nvPr/>
        </p:nvSpPr>
        <p:spPr>
          <a:xfrm>
            <a:off x="3195682" y="354457"/>
            <a:ext cx="336021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1</a:t>
            </a:r>
            <a:r>
              <a:rPr lang="ko-KR" altLang="en-US" sz="32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단계</a:t>
            </a:r>
            <a:r>
              <a:rPr lang="ko-KR" altLang="en-US" sz="40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 현황파악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xmlns="" id="{EB8C862E-273F-4B25-9267-9ED407F510D1}"/>
              </a:ext>
            </a:extLst>
          </p:cNvPr>
          <p:cNvSpPr txBox="1"/>
          <p:nvPr/>
        </p:nvSpPr>
        <p:spPr>
          <a:xfrm>
            <a:off x="3243307" y="1227185"/>
            <a:ext cx="7936788" cy="8104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76225" indent="-276225">
              <a:spcBef>
                <a:spcPts val="800"/>
              </a:spcBef>
              <a:buBlip>
                <a:blip r:embed="rId2"/>
              </a:buBlip>
            </a:pPr>
            <a:r>
              <a:rPr lang="ko-KR" altLang="en-US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체크리스트를 통해  기업의 현재 상황을 </a:t>
            </a:r>
            <a:r>
              <a:rPr lang="ko-KR" altLang="en-US" sz="2000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점</a:t>
            </a:r>
            <a:r>
              <a:rPr lang="ko-KR" altLang="en-US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검</a:t>
            </a:r>
            <a:r>
              <a:rPr lang="ko-KR" altLang="en-US" sz="2000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해 보십시오</a:t>
            </a:r>
            <a:endParaRPr lang="ko-KR" altLang="en-US" sz="2000" spc="-200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pPr marL="276225" indent="-276225">
              <a:spcBef>
                <a:spcPts val="800"/>
              </a:spcBef>
              <a:buBlip>
                <a:blip r:embed="rId2"/>
              </a:buBlip>
            </a:pPr>
            <a:r>
              <a:rPr lang="ko-KR" altLang="en-US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예방 </a:t>
            </a:r>
            <a:r>
              <a:rPr lang="en-US" altLang="ko-KR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- </a:t>
            </a:r>
            <a:r>
              <a:rPr lang="ko-KR" altLang="en-US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대비 </a:t>
            </a:r>
            <a:r>
              <a:rPr lang="en-US" altLang="ko-KR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- </a:t>
            </a:r>
            <a:r>
              <a:rPr lang="ko-KR" altLang="en-US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대응 </a:t>
            </a:r>
            <a:r>
              <a:rPr lang="en-US" altLang="ko-KR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- </a:t>
            </a:r>
            <a:r>
              <a:rPr lang="ko-KR" altLang="en-US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복구 단계별 필수적인 조치사항을 </a:t>
            </a:r>
            <a:r>
              <a:rPr lang="ko-KR" altLang="en-US" sz="2000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확</a:t>
            </a:r>
            <a:r>
              <a:rPr lang="ko-KR" altLang="en-US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인</a:t>
            </a:r>
            <a:r>
              <a:rPr lang="ko-KR" altLang="en-US" sz="2000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할 </a:t>
            </a:r>
            <a:r>
              <a:rPr lang="ko-KR" altLang="en-US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수 있습니다</a:t>
            </a:r>
            <a:endParaRPr lang="en-US" altLang="ko-KR" sz="2000" spc="-200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grpSp>
        <p:nvGrpSpPr>
          <p:cNvPr id="48" name="그룹 47">
            <a:extLst>
              <a:ext uri="{FF2B5EF4-FFF2-40B4-BE49-F238E27FC236}">
                <a16:creationId xmlns:a16="http://schemas.microsoft.com/office/drawing/2014/main" xmlns="" id="{1BAA5194-4754-48C2-8B6B-6EED1BEC0AEA}"/>
              </a:ext>
            </a:extLst>
          </p:cNvPr>
          <p:cNvGrpSpPr/>
          <p:nvPr/>
        </p:nvGrpSpPr>
        <p:grpSpPr>
          <a:xfrm>
            <a:off x="3319633" y="2002270"/>
            <a:ext cx="8196566" cy="4027055"/>
            <a:chOff x="3294233" y="2348586"/>
            <a:chExt cx="8196566" cy="4027055"/>
          </a:xfrm>
        </p:grpSpPr>
        <p:sp>
          <p:nvSpPr>
            <p:cNvPr id="60" name="직사각형 59">
              <a:extLst>
                <a:ext uri="{FF2B5EF4-FFF2-40B4-BE49-F238E27FC236}">
                  <a16:creationId xmlns:a16="http://schemas.microsoft.com/office/drawing/2014/main" xmlns="" id="{F80C3131-DC22-489D-A894-092F577CB126}"/>
                </a:ext>
              </a:extLst>
            </p:cNvPr>
            <p:cNvSpPr/>
            <p:nvPr/>
          </p:nvSpPr>
          <p:spPr>
            <a:xfrm>
              <a:off x="3294233" y="2889889"/>
              <a:ext cx="8196566" cy="3485752"/>
            </a:xfrm>
            <a:prstGeom prst="rect">
              <a:avLst/>
            </a:prstGeom>
            <a:pattFill prst="lgGrid">
              <a:fgClr>
                <a:schemeClr val="bg1">
                  <a:lumMod val="95000"/>
                </a:schemeClr>
              </a:fgClr>
              <a:bgClr>
                <a:schemeClr val="bg1"/>
              </a:bgClr>
            </a:pattFill>
            <a:ln w="101600" cap="flat">
              <a:solidFill>
                <a:srgbClr val="CACDD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pic>
          <p:nvPicPr>
            <p:cNvPr id="61" name="그림 60">
              <a:extLst>
                <a:ext uri="{FF2B5EF4-FFF2-40B4-BE49-F238E27FC236}">
                  <a16:creationId xmlns:a16="http://schemas.microsoft.com/office/drawing/2014/main" xmlns="" id="{1C9FC08A-1C7F-4A6A-8544-75B56B3E045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462913" y="2348586"/>
              <a:ext cx="810077" cy="810077"/>
            </a:xfrm>
            <a:prstGeom prst="rect">
              <a:avLst/>
            </a:prstGeom>
          </p:spPr>
        </p:pic>
      </p:grpSp>
      <p:sp>
        <p:nvSpPr>
          <p:cNvPr id="62" name="직사각형 61">
            <a:extLst>
              <a:ext uri="{FF2B5EF4-FFF2-40B4-BE49-F238E27FC236}">
                <a16:creationId xmlns:a16="http://schemas.microsoft.com/office/drawing/2014/main" xmlns="" id="{F987CF24-A054-40CB-8A89-96E7819FBCB5}"/>
              </a:ext>
            </a:extLst>
          </p:cNvPr>
          <p:cNvSpPr/>
          <p:nvPr/>
        </p:nvSpPr>
        <p:spPr>
          <a:xfrm>
            <a:off x="6619875" y="591324"/>
            <a:ext cx="5546725" cy="358775"/>
          </a:xfrm>
          <a:prstGeom prst="rect">
            <a:avLst/>
          </a:prstGeom>
          <a:pattFill prst="wdUpDiag">
            <a:fgClr>
              <a:schemeClr val="tx2">
                <a:lumMod val="20000"/>
                <a:lumOff val="80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8" name="그룹 7">
            <a:extLst>
              <a:ext uri="{FF2B5EF4-FFF2-40B4-BE49-F238E27FC236}">
                <a16:creationId xmlns:a16="http://schemas.microsoft.com/office/drawing/2014/main" xmlns="" id="{95A91E8D-50DF-4E1E-8305-E5CE7570F03C}"/>
              </a:ext>
            </a:extLst>
          </p:cNvPr>
          <p:cNvGrpSpPr/>
          <p:nvPr/>
        </p:nvGrpSpPr>
        <p:grpSpPr>
          <a:xfrm>
            <a:off x="3717063" y="3034824"/>
            <a:ext cx="7537785" cy="2580194"/>
            <a:chOff x="3806831" y="3034824"/>
            <a:chExt cx="7537785" cy="2580194"/>
          </a:xfrm>
        </p:grpSpPr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xmlns="" id="{336D6366-7D8B-4E2B-9FFA-B5BEA9F4D477}"/>
                </a:ext>
              </a:extLst>
            </p:cNvPr>
            <p:cNvSpPr txBox="1"/>
            <p:nvPr/>
          </p:nvSpPr>
          <p:spPr>
            <a:xfrm>
              <a:off x="4081089" y="3034824"/>
              <a:ext cx="7263527" cy="258019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spcBef>
                  <a:spcPts val="2000"/>
                </a:spcBef>
              </a:pPr>
              <a:r>
                <a:rPr lang="ko-KR" altLang="en-US" sz="1900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/>
                  </a:solidFill>
                  <a:latin typeface="+mj-lt"/>
                  <a:ea typeface="+mj-ea"/>
                  <a:cs typeface="+mj-cs"/>
                </a:rPr>
                <a:t>연락망</a:t>
              </a:r>
              <a:r>
                <a:rPr lang="ko-KR" altLang="en-US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/>
                  </a:solidFill>
                  <a:latin typeface="+mj-lt"/>
                  <a:ea typeface="+mj-ea"/>
                  <a:cs typeface="+mj-cs"/>
                </a:rPr>
                <a:t>은</a:t>
              </a:r>
              <a:r>
                <a:rPr lang="ko-KR" altLang="en-US" sz="1900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/>
                  </a:solidFill>
                  <a:latin typeface="+mj-lt"/>
                  <a:ea typeface="+mj-ea"/>
                  <a:cs typeface="+mj-cs"/>
                </a:rPr>
                <a:t> 잘 구축</a:t>
              </a:r>
              <a:r>
                <a:rPr lang="ko-KR" altLang="en-US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/>
                  </a:solidFill>
                  <a:latin typeface="+mj-lt"/>
                  <a:ea typeface="+mj-ea"/>
                  <a:cs typeface="+mj-cs"/>
                </a:rPr>
                <a:t>되어 있고</a:t>
              </a:r>
              <a:r>
                <a:rPr lang="en-US" altLang="ko-KR" sz="1900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/>
                  </a:solidFill>
                  <a:latin typeface="+mj-lt"/>
                  <a:ea typeface="+mj-ea"/>
                  <a:cs typeface="+mj-cs"/>
                </a:rPr>
                <a:t>, </a:t>
              </a:r>
              <a:r>
                <a:rPr lang="ko-KR" altLang="en-US" sz="1900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/>
                  </a:solidFill>
                  <a:latin typeface="+mj-lt"/>
                  <a:ea typeface="+mj-ea"/>
                  <a:cs typeface="+mj-cs"/>
                </a:rPr>
                <a:t>커뮤니케이션</a:t>
              </a:r>
              <a:r>
                <a:rPr lang="ko-KR" altLang="en-US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/>
                  </a:solidFill>
                  <a:latin typeface="+mj-lt"/>
                  <a:ea typeface="+mj-ea"/>
                  <a:cs typeface="+mj-cs"/>
                </a:rPr>
                <a:t>은</a:t>
              </a:r>
              <a:r>
                <a:rPr lang="ko-KR" altLang="en-US" sz="1900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/>
                  </a:solidFill>
                  <a:latin typeface="+mj-lt"/>
                  <a:ea typeface="+mj-ea"/>
                  <a:cs typeface="+mj-cs"/>
                </a:rPr>
                <a:t> 원활</a:t>
              </a:r>
              <a:r>
                <a:rPr lang="ko-KR" altLang="en-US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/>
                  </a:solidFill>
                  <a:latin typeface="+mj-lt"/>
                  <a:ea typeface="+mj-ea"/>
                  <a:cs typeface="+mj-cs"/>
                </a:rPr>
                <a:t>하게</a:t>
              </a:r>
              <a:r>
                <a:rPr lang="ko-KR" altLang="en-US" sz="1900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/>
                  </a:solidFill>
                  <a:latin typeface="+mj-lt"/>
                  <a:ea typeface="+mj-ea"/>
                  <a:cs typeface="+mj-cs"/>
                </a:rPr>
                <a:t> 이루어지고 있나요</a:t>
              </a:r>
              <a:r>
                <a:rPr lang="en-US" altLang="ko-KR" sz="1900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/>
                  </a:solidFill>
                  <a:latin typeface="+mj-lt"/>
                  <a:ea typeface="+mj-ea"/>
                  <a:cs typeface="+mj-cs"/>
                </a:rPr>
                <a:t>?</a:t>
              </a:r>
            </a:p>
            <a:p>
              <a:pPr>
                <a:spcBef>
                  <a:spcPts val="2000"/>
                </a:spcBef>
              </a:pPr>
              <a:r>
                <a:rPr lang="ko-KR" altLang="en-US" sz="1900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/>
                  </a:solidFill>
                  <a:latin typeface="+mj-lt"/>
                  <a:ea typeface="+mj-ea"/>
                  <a:cs typeface="+mj-cs"/>
                </a:rPr>
                <a:t>핵심업무</a:t>
              </a:r>
              <a:r>
                <a:rPr lang="ko-KR" altLang="en-US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/>
                  </a:solidFill>
                  <a:latin typeface="+mj-lt"/>
                  <a:ea typeface="+mj-ea"/>
                  <a:cs typeface="+mj-cs"/>
                </a:rPr>
                <a:t>와</a:t>
              </a:r>
              <a:r>
                <a:rPr lang="ko-KR" altLang="en-US" sz="1900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/>
                  </a:solidFill>
                  <a:latin typeface="+mj-lt"/>
                  <a:ea typeface="+mj-ea"/>
                  <a:cs typeface="+mj-cs"/>
                </a:rPr>
                <a:t> 필수자원</a:t>
              </a:r>
              <a:r>
                <a:rPr lang="ko-KR" altLang="en-US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/>
                  </a:solidFill>
                  <a:latin typeface="+mj-lt"/>
                  <a:ea typeface="+mj-ea"/>
                  <a:cs typeface="+mj-cs"/>
                </a:rPr>
                <a:t>이</a:t>
              </a:r>
              <a:r>
                <a:rPr lang="ko-KR" altLang="en-US" sz="1900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/>
                  </a:solidFill>
                  <a:latin typeface="+mj-lt"/>
                  <a:ea typeface="+mj-ea"/>
                  <a:cs typeface="+mj-cs"/>
                </a:rPr>
                <a:t> 어떤 것</a:t>
              </a:r>
              <a:r>
                <a:rPr lang="ko-KR" altLang="en-US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/>
                  </a:solidFill>
                  <a:latin typeface="+mj-lt"/>
                  <a:ea typeface="+mj-ea"/>
                  <a:cs typeface="+mj-cs"/>
                </a:rPr>
                <a:t>인지는</a:t>
              </a:r>
              <a:r>
                <a:rPr lang="ko-KR" altLang="en-US" sz="1900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/>
                  </a:solidFill>
                  <a:latin typeface="+mj-lt"/>
                  <a:ea typeface="+mj-ea"/>
                  <a:cs typeface="+mj-cs"/>
                </a:rPr>
                <a:t> 파악</a:t>
              </a:r>
              <a:r>
                <a:rPr lang="ko-KR" altLang="en-US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/>
                  </a:solidFill>
                  <a:latin typeface="+mj-lt"/>
                  <a:ea typeface="+mj-ea"/>
                  <a:cs typeface="+mj-cs"/>
                </a:rPr>
                <a:t>되어</a:t>
              </a:r>
              <a:r>
                <a:rPr lang="ko-KR" altLang="en-US" sz="1900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/>
                  </a:solidFill>
                  <a:latin typeface="+mj-lt"/>
                  <a:ea typeface="+mj-ea"/>
                  <a:cs typeface="+mj-cs"/>
                </a:rPr>
                <a:t> 있나요</a:t>
              </a:r>
              <a:r>
                <a:rPr lang="en-US" altLang="ko-KR" sz="1900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/>
                  </a:solidFill>
                  <a:latin typeface="+mj-lt"/>
                  <a:ea typeface="+mj-ea"/>
                  <a:cs typeface="+mj-cs"/>
                </a:rPr>
                <a:t>?</a:t>
              </a:r>
            </a:p>
            <a:p>
              <a:pPr>
                <a:spcBef>
                  <a:spcPts val="2000"/>
                </a:spcBef>
              </a:pPr>
              <a:r>
                <a:rPr lang="ko-KR" altLang="en-US" sz="1900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/>
                  </a:solidFill>
                  <a:latin typeface="+mj-lt"/>
                  <a:ea typeface="+mj-ea"/>
                  <a:cs typeface="+mj-cs"/>
                </a:rPr>
                <a:t>위기상황</a:t>
              </a:r>
              <a:r>
                <a:rPr lang="ko-KR" altLang="en-US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/>
                  </a:solidFill>
                  <a:latin typeface="+mj-lt"/>
                  <a:ea typeface="+mj-ea"/>
                  <a:cs typeface="+mj-cs"/>
                </a:rPr>
                <a:t>에</a:t>
              </a:r>
              <a:r>
                <a:rPr lang="ko-KR" altLang="en-US" sz="1900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/>
                  </a:solidFill>
                  <a:latin typeface="+mj-lt"/>
                  <a:ea typeface="+mj-ea"/>
                  <a:cs typeface="+mj-cs"/>
                </a:rPr>
                <a:t> 대응할 수 있는 계획</a:t>
              </a:r>
              <a:r>
                <a:rPr lang="ko-KR" altLang="en-US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/>
                  </a:solidFill>
                  <a:latin typeface="+mj-lt"/>
                  <a:ea typeface="+mj-ea"/>
                  <a:cs typeface="+mj-cs"/>
                </a:rPr>
                <a:t>이</a:t>
              </a:r>
              <a:r>
                <a:rPr lang="ko-KR" altLang="en-US" sz="1900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/>
                  </a:solidFill>
                  <a:latin typeface="+mj-lt"/>
                  <a:ea typeface="+mj-ea"/>
                  <a:cs typeface="+mj-cs"/>
                </a:rPr>
                <a:t> 수립</a:t>
              </a:r>
              <a:r>
                <a:rPr lang="ko-KR" altLang="en-US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/>
                  </a:solidFill>
                  <a:latin typeface="+mj-lt"/>
                  <a:ea typeface="+mj-ea"/>
                  <a:cs typeface="+mj-cs"/>
                </a:rPr>
                <a:t>되어</a:t>
              </a:r>
              <a:r>
                <a:rPr lang="ko-KR" altLang="en-US" sz="1900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/>
                  </a:solidFill>
                  <a:latin typeface="+mj-lt"/>
                  <a:ea typeface="+mj-ea"/>
                  <a:cs typeface="+mj-cs"/>
                </a:rPr>
                <a:t> 있나요</a:t>
              </a:r>
              <a:r>
                <a:rPr lang="en-US" altLang="ko-KR" sz="1900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/>
                  </a:solidFill>
                  <a:latin typeface="+mj-lt"/>
                  <a:ea typeface="+mj-ea"/>
                  <a:cs typeface="+mj-cs"/>
                </a:rPr>
                <a:t>?</a:t>
              </a:r>
            </a:p>
            <a:p>
              <a:pPr>
                <a:spcBef>
                  <a:spcPts val="2000"/>
                </a:spcBef>
              </a:pPr>
              <a:r>
                <a:rPr lang="ko-KR" altLang="en-US" sz="1900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/>
                  </a:solidFill>
                  <a:latin typeface="+mj-lt"/>
                  <a:ea typeface="+mj-ea"/>
                  <a:cs typeface="+mj-cs"/>
                </a:rPr>
                <a:t>위기 발생 시 가동</a:t>
              </a:r>
              <a:r>
                <a:rPr lang="ko-KR" altLang="en-US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/>
                  </a:solidFill>
                  <a:latin typeface="+mj-lt"/>
                  <a:ea typeface="+mj-ea"/>
                  <a:cs typeface="+mj-cs"/>
                </a:rPr>
                <a:t>할</a:t>
              </a:r>
              <a:r>
                <a:rPr lang="ko-KR" altLang="en-US" sz="1900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/>
                  </a:solidFill>
                  <a:latin typeface="+mj-lt"/>
                  <a:ea typeface="+mj-ea"/>
                  <a:cs typeface="+mj-cs"/>
                </a:rPr>
                <a:t> 비상조직체계</a:t>
              </a:r>
              <a:r>
                <a:rPr lang="ko-KR" altLang="en-US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/>
                  </a:solidFill>
                  <a:latin typeface="+mj-lt"/>
                  <a:ea typeface="+mj-ea"/>
                  <a:cs typeface="+mj-cs"/>
                </a:rPr>
                <a:t>는</a:t>
              </a:r>
              <a:r>
                <a:rPr lang="ko-KR" altLang="en-US" sz="1900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/>
                  </a:solidFill>
                  <a:latin typeface="+mj-lt"/>
                  <a:ea typeface="+mj-ea"/>
                  <a:cs typeface="+mj-cs"/>
                </a:rPr>
                <a:t> 정비</a:t>
              </a:r>
              <a:r>
                <a:rPr lang="ko-KR" altLang="en-US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/>
                  </a:solidFill>
                  <a:latin typeface="+mj-lt"/>
                  <a:ea typeface="+mj-ea"/>
                  <a:cs typeface="+mj-cs"/>
                </a:rPr>
                <a:t>되어</a:t>
              </a:r>
              <a:r>
                <a:rPr lang="ko-KR" altLang="en-US" sz="1900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/>
                  </a:solidFill>
                  <a:latin typeface="+mj-lt"/>
                  <a:ea typeface="+mj-ea"/>
                  <a:cs typeface="+mj-cs"/>
                </a:rPr>
                <a:t> 있나요</a:t>
              </a:r>
              <a:r>
                <a:rPr lang="en-US" altLang="ko-KR" sz="1900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/>
                  </a:solidFill>
                  <a:latin typeface="+mj-lt"/>
                  <a:ea typeface="+mj-ea"/>
                  <a:cs typeface="+mj-cs"/>
                </a:rPr>
                <a:t>?</a:t>
              </a:r>
            </a:p>
            <a:p>
              <a:pPr>
                <a:spcBef>
                  <a:spcPts val="2000"/>
                </a:spcBef>
              </a:pPr>
              <a:r>
                <a:rPr lang="ko-KR" altLang="en-US" sz="1900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/>
                  </a:solidFill>
                  <a:latin typeface="+mj-lt"/>
                  <a:ea typeface="+mj-ea"/>
                  <a:cs typeface="+mj-cs"/>
                </a:rPr>
                <a:t>위기 후 복구</a:t>
              </a:r>
              <a:r>
                <a:rPr lang="ko-KR" altLang="en-US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/>
                  </a:solidFill>
                  <a:latin typeface="+mj-lt"/>
                  <a:ea typeface="+mj-ea"/>
                  <a:cs typeface="+mj-cs"/>
                </a:rPr>
                <a:t>와</a:t>
              </a:r>
              <a:r>
                <a:rPr lang="ko-KR" altLang="en-US" sz="1900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/>
                  </a:solidFill>
                  <a:latin typeface="+mj-lt"/>
                  <a:ea typeface="+mj-ea"/>
                  <a:cs typeface="+mj-cs"/>
                </a:rPr>
                <a:t> 사후조치</a:t>
              </a:r>
              <a:r>
                <a:rPr lang="ko-KR" altLang="en-US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/>
                  </a:solidFill>
                  <a:latin typeface="+mj-lt"/>
                  <a:ea typeface="+mj-ea"/>
                  <a:cs typeface="+mj-cs"/>
                </a:rPr>
                <a:t>에</a:t>
              </a:r>
              <a:r>
                <a:rPr lang="ko-KR" altLang="en-US" sz="1900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/>
                  </a:solidFill>
                  <a:latin typeface="+mj-lt"/>
                  <a:ea typeface="+mj-ea"/>
                  <a:cs typeface="+mj-cs"/>
                </a:rPr>
                <a:t> </a:t>
              </a:r>
              <a:r>
                <a:rPr lang="ko-KR" altLang="en-US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/>
                  </a:solidFill>
                  <a:latin typeface="+mj-lt"/>
                  <a:ea typeface="+mj-ea"/>
                  <a:cs typeface="+mj-cs"/>
                </a:rPr>
                <a:t>대한</a:t>
              </a:r>
              <a:r>
                <a:rPr lang="ko-KR" altLang="en-US" sz="1900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/>
                  </a:solidFill>
                  <a:latin typeface="+mj-lt"/>
                  <a:ea typeface="+mj-ea"/>
                  <a:cs typeface="+mj-cs"/>
                </a:rPr>
                <a:t> 계획</a:t>
              </a:r>
              <a:r>
                <a:rPr lang="ko-KR" altLang="en-US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/>
                  </a:solidFill>
                  <a:latin typeface="+mj-lt"/>
                  <a:ea typeface="+mj-ea"/>
                  <a:cs typeface="+mj-cs"/>
                </a:rPr>
                <a:t>은</a:t>
              </a:r>
              <a:r>
                <a:rPr lang="ko-KR" altLang="en-US" sz="1900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/>
                  </a:solidFill>
                  <a:latin typeface="+mj-lt"/>
                  <a:ea typeface="+mj-ea"/>
                  <a:cs typeface="+mj-cs"/>
                </a:rPr>
                <a:t> 있나요</a:t>
              </a:r>
              <a:r>
                <a:rPr lang="en-US" altLang="ko-KR" sz="1900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/>
                  </a:solidFill>
                  <a:latin typeface="+mj-lt"/>
                  <a:ea typeface="+mj-ea"/>
                  <a:cs typeface="+mj-cs"/>
                </a:rPr>
                <a:t>?</a:t>
              </a:r>
            </a:p>
          </p:txBody>
        </p:sp>
        <p:grpSp>
          <p:nvGrpSpPr>
            <p:cNvPr id="7" name="그룹 6">
              <a:extLst>
                <a:ext uri="{FF2B5EF4-FFF2-40B4-BE49-F238E27FC236}">
                  <a16:creationId xmlns:a16="http://schemas.microsoft.com/office/drawing/2014/main" xmlns="" id="{AC88CDE9-B66C-42E2-B006-4D4921A04972}"/>
                </a:ext>
              </a:extLst>
            </p:cNvPr>
            <p:cNvGrpSpPr/>
            <p:nvPr/>
          </p:nvGrpSpPr>
          <p:grpSpPr>
            <a:xfrm>
              <a:off x="3806831" y="3112515"/>
              <a:ext cx="280608" cy="238296"/>
              <a:chOff x="4199514" y="7366680"/>
              <a:chExt cx="1349883" cy="1146334"/>
            </a:xfrm>
          </p:grpSpPr>
          <p:sp>
            <p:nvSpPr>
              <p:cNvPr id="4" name="자유형: 도형 3">
                <a:extLst>
                  <a:ext uri="{FF2B5EF4-FFF2-40B4-BE49-F238E27FC236}">
                    <a16:creationId xmlns:a16="http://schemas.microsoft.com/office/drawing/2014/main" xmlns="" id="{D6524431-D588-433F-BD76-96C3B0C7E92C}"/>
                  </a:ext>
                </a:extLst>
              </p:cNvPr>
              <p:cNvSpPr/>
              <p:nvPr/>
            </p:nvSpPr>
            <p:spPr>
              <a:xfrm>
                <a:off x="4199514" y="7389064"/>
                <a:ext cx="1123950" cy="1123950"/>
              </a:xfrm>
              <a:custGeom>
                <a:avLst/>
                <a:gdLst>
                  <a:gd name="connsiteX0" fmla="*/ 1130999 w 1123950"/>
                  <a:gd name="connsiteY0" fmla="*/ 378524 h 1123950"/>
                  <a:gd name="connsiteX1" fmla="*/ 991743 w 1123950"/>
                  <a:gd name="connsiteY1" fmla="*/ 517493 h 1123950"/>
                  <a:gd name="connsiteX2" fmla="*/ 991743 w 1123950"/>
                  <a:gd name="connsiteY2" fmla="*/ 991838 h 1123950"/>
                  <a:gd name="connsiteX3" fmla="*/ 139256 w 1123950"/>
                  <a:gd name="connsiteY3" fmla="*/ 991838 h 1123950"/>
                  <a:gd name="connsiteX4" fmla="*/ 139256 w 1123950"/>
                  <a:gd name="connsiteY4" fmla="*/ 139256 h 1123950"/>
                  <a:gd name="connsiteX5" fmla="*/ 991743 w 1123950"/>
                  <a:gd name="connsiteY5" fmla="*/ 139256 h 1123950"/>
                  <a:gd name="connsiteX6" fmla="*/ 991743 w 1123950"/>
                  <a:gd name="connsiteY6" fmla="*/ 153924 h 1123950"/>
                  <a:gd name="connsiteX7" fmla="*/ 1130999 w 1123950"/>
                  <a:gd name="connsiteY7" fmla="*/ 15145 h 1123950"/>
                  <a:gd name="connsiteX8" fmla="*/ 1130999 w 1123950"/>
                  <a:gd name="connsiteY8" fmla="*/ 0 h 1123950"/>
                  <a:gd name="connsiteX9" fmla="*/ 0 w 1123950"/>
                  <a:gd name="connsiteY9" fmla="*/ 0 h 1123950"/>
                  <a:gd name="connsiteX10" fmla="*/ 0 w 1123950"/>
                  <a:gd name="connsiteY10" fmla="*/ 1130999 h 1123950"/>
                  <a:gd name="connsiteX11" fmla="*/ 1130999 w 1123950"/>
                  <a:gd name="connsiteY11" fmla="*/ 1130999 h 11239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123950" h="1123950">
                    <a:moveTo>
                      <a:pt x="1130999" y="378524"/>
                    </a:moveTo>
                    <a:lnTo>
                      <a:pt x="991743" y="517493"/>
                    </a:lnTo>
                    <a:lnTo>
                      <a:pt x="991743" y="991838"/>
                    </a:lnTo>
                    <a:lnTo>
                      <a:pt x="139256" y="991838"/>
                    </a:lnTo>
                    <a:lnTo>
                      <a:pt x="139256" y="139256"/>
                    </a:lnTo>
                    <a:lnTo>
                      <a:pt x="991743" y="139256"/>
                    </a:lnTo>
                    <a:lnTo>
                      <a:pt x="991743" y="153924"/>
                    </a:lnTo>
                    <a:lnTo>
                      <a:pt x="1130999" y="15145"/>
                    </a:lnTo>
                    <a:lnTo>
                      <a:pt x="1130999" y="0"/>
                    </a:lnTo>
                    <a:lnTo>
                      <a:pt x="0" y="0"/>
                    </a:lnTo>
                    <a:lnTo>
                      <a:pt x="0" y="1130999"/>
                    </a:lnTo>
                    <a:lnTo>
                      <a:pt x="1130999" y="1130999"/>
                    </a:lnTo>
                    <a:close/>
                  </a:path>
                </a:pathLst>
              </a:custGeom>
              <a:solidFill>
                <a:srgbClr val="8497B0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5" name="자유형: 도형 4">
                <a:extLst>
                  <a:ext uri="{FF2B5EF4-FFF2-40B4-BE49-F238E27FC236}">
                    <a16:creationId xmlns:a16="http://schemas.microsoft.com/office/drawing/2014/main" xmlns="" id="{5944D049-7E96-4450-AD7A-A8C710E966CC}"/>
                  </a:ext>
                </a:extLst>
              </p:cNvPr>
              <p:cNvSpPr/>
              <p:nvPr/>
            </p:nvSpPr>
            <p:spPr>
              <a:xfrm>
                <a:off x="4415922" y="7366680"/>
                <a:ext cx="1133475" cy="895350"/>
              </a:xfrm>
              <a:custGeom>
                <a:avLst/>
                <a:gdLst>
                  <a:gd name="connsiteX0" fmla="*/ 0 w 1133475"/>
                  <a:gd name="connsiteY0" fmla="*/ 543878 h 895350"/>
                  <a:gd name="connsiteX1" fmla="*/ 128207 w 1133475"/>
                  <a:gd name="connsiteY1" fmla="*/ 415766 h 895350"/>
                  <a:gd name="connsiteX2" fmla="*/ 358235 w 1133475"/>
                  <a:gd name="connsiteY2" fmla="*/ 645795 h 895350"/>
                  <a:gd name="connsiteX3" fmla="*/ 1006126 w 1133475"/>
                  <a:gd name="connsiteY3" fmla="*/ 0 h 895350"/>
                  <a:gd name="connsiteX4" fmla="*/ 1134237 w 1133475"/>
                  <a:gd name="connsiteY4" fmla="*/ 128111 h 895350"/>
                  <a:gd name="connsiteX5" fmla="*/ 358235 w 1133475"/>
                  <a:gd name="connsiteY5" fmla="*/ 902113 h 8953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33475" h="895350">
                    <a:moveTo>
                      <a:pt x="0" y="543878"/>
                    </a:moveTo>
                    <a:lnTo>
                      <a:pt x="128207" y="415766"/>
                    </a:lnTo>
                    <a:lnTo>
                      <a:pt x="358235" y="645795"/>
                    </a:lnTo>
                    <a:lnTo>
                      <a:pt x="1006126" y="0"/>
                    </a:lnTo>
                    <a:lnTo>
                      <a:pt x="1134237" y="128111"/>
                    </a:lnTo>
                    <a:lnTo>
                      <a:pt x="358235" y="902113"/>
                    </a:lnTo>
                    <a:close/>
                  </a:path>
                </a:pathLst>
              </a:custGeom>
              <a:solidFill>
                <a:srgbClr val="73D412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  <p:grpSp>
          <p:nvGrpSpPr>
            <p:cNvPr id="67" name="그룹 66">
              <a:extLst>
                <a:ext uri="{FF2B5EF4-FFF2-40B4-BE49-F238E27FC236}">
                  <a16:creationId xmlns:a16="http://schemas.microsoft.com/office/drawing/2014/main" xmlns="" id="{127AE9D8-9A78-4C96-9A69-ED2765764A29}"/>
                </a:ext>
              </a:extLst>
            </p:cNvPr>
            <p:cNvGrpSpPr/>
            <p:nvPr/>
          </p:nvGrpSpPr>
          <p:grpSpPr>
            <a:xfrm>
              <a:off x="3806831" y="3645915"/>
              <a:ext cx="280608" cy="238296"/>
              <a:chOff x="4199514" y="7366680"/>
              <a:chExt cx="1349883" cy="1146334"/>
            </a:xfrm>
          </p:grpSpPr>
          <p:sp>
            <p:nvSpPr>
              <p:cNvPr id="68" name="자유형: 도형 67">
                <a:extLst>
                  <a:ext uri="{FF2B5EF4-FFF2-40B4-BE49-F238E27FC236}">
                    <a16:creationId xmlns:a16="http://schemas.microsoft.com/office/drawing/2014/main" xmlns="" id="{EF1E2E86-8E36-4C34-A99C-0CFE7EE17C63}"/>
                  </a:ext>
                </a:extLst>
              </p:cNvPr>
              <p:cNvSpPr/>
              <p:nvPr/>
            </p:nvSpPr>
            <p:spPr>
              <a:xfrm>
                <a:off x="4199514" y="7389064"/>
                <a:ext cx="1123950" cy="1123950"/>
              </a:xfrm>
              <a:custGeom>
                <a:avLst/>
                <a:gdLst>
                  <a:gd name="connsiteX0" fmla="*/ 1130999 w 1123950"/>
                  <a:gd name="connsiteY0" fmla="*/ 378524 h 1123950"/>
                  <a:gd name="connsiteX1" fmla="*/ 991743 w 1123950"/>
                  <a:gd name="connsiteY1" fmla="*/ 517493 h 1123950"/>
                  <a:gd name="connsiteX2" fmla="*/ 991743 w 1123950"/>
                  <a:gd name="connsiteY2" fmla="*/ 991838 h 1123950"/>
                  <a:gd name="connsiteX3" fmla="*/ 139256 w 1123950"/>
                  <a:gd name="connsiteY3" fmla="*/ 991838 h 1123950"/>
                  <a:gd name="connsiteX4" fmla="*/ 139256 w 1123950"/>
                  <a:gd name="connsiteY4" fmla="*/ 139256 h 1123950"/>
                  <a:gd name="connsiteX5" fmla="*/ 991743 w 1123950"/>
                  <a:gd name="connsiteY5" fmla="*/ 139256 h 1123950"/>
                  <a:gd name="connsiteX6" fmla="*/ 991743 w 1123950"/>
                  <a:gd name="connsiteY6" fmla="*/ 153924 h 1123950"/>
                  <a:gd name="connsiteX7" fmla="*/ 1130999 w 1123950"/>
                  <a:gd name="connsiteY7" fmla="*/ 15145 h 1123950"/>
                  <a:gd name="connsiteX8" fmla="*/ 1130999 w 1123950"/>
                  <a:gd name="connsiteY8" fmla="*/ 0 h 1123950"/>
                  <a:gd name="connsiteX9" fmla="*/ 0 w 1123950"/>
                  <a:gd name="connsiteY9" fmla="*/ 0 h 1123950"/>
                  <a:gd name="connsiteX10" fmla="*/ 0 w 1123950"/>
                  <a:gd name="connsiteY10" fmla="*/ 1130999 h 1123950"/>
                  <a:gd name="connsiteX11" fmla="*/ 1130999 w 1123950"/>
                  <a:gd name="connsiteY11" fmla="*/ 1130999 h 11239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123950" h="1123950">
                    <a:moveTo>
                      <a:pt x="1130999" y="378524"/>
                    </a:moveTo>
                    <a:lnTo>
                      <a:pt x="991743" y="517493"/>
                    </a:lnTo>
                    <a:lnTo>
                      <a:pt x="991743" y="991838"/>
                    </a:lnTo>
                    <a:lnTo>
                      <a:pt x="139256" y="991838"/>
                    </a:lnTo>
                    <a:lnTo>
                      <a:pt x="139256" y="139256"/>
                    </a:lnTo>
                    <a:lnTo>
                      <a:pt x="991743" y="139256"/>
                    </a:lnTo>
                    <a:lnTo>
                      <a:pt x="991743" y="153924"/>
                    </a:lnTo>
                    <a:lnTo>
                      <a:pt x="1130999" y="15145"/>
                    </a:lnTo>
                    <a:lnTo>
                      <a:pt x="1130999" y="0"/>
                    </a:lnTo>
                    <a:lnTo>
                      <a:pt x="0" y="0"/>
                    </a:lnTo>
                    <a:lnTo>
                      <a:pt x="0" y="1130999"/>
                    </a:lnTo>
                    <a:lnTo>
                      <a:pt x="1130999" y="1130999"/>
                    </a:lnTo>
                    <a:close/>
                  </a:path>
                </a:pathLst>
              </a:custGeom>
              <a:solidFill>
                <a:srgbClr val="8497B0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69" name="자유형: 도형 68">
                <a:extLst>
                  <a:ext uri="{FF2B5EF4-FFF2-40B4-BE49-F238E27FC236}">
                    <a16:creationId xmlns:a16="http://schemas.microsoft.com/office/drawing/2014/main" xmlns="" id="{14AE127C-6B9F-46F3-92A5-E3E1D0B961EB}"/>
                  </a:ext>
                </a:extLst>
              </p:cNvPr>
              <p:cNvSpPr/>
              <p:nvPr/>
            </p:nvSpPr>
            <p:spPr>
              <a:xfrm>
                <a:off x="4415922" y="7366680"/>
                <a:ext cx="1133475" cy="895350"/>
              </a:xfrm>
              <a:custGeom>
                <a:avLst/>
                <a:gdLst>
                  <a:gd name="connsiteX0" fmla="*/ 0 w 1133475"/>
                  <a:gd name="connsiteY0" fmla="*/ 543878 h 895350"/>
                  <a:gd name="connsiteX1" fmla="*/ 128207 w 1133475"/>
                  <a:gd name="connsiteY1" fmla="*/ 415766 h 895350"/>
                  <a:gd name="connsiteX2" fmla="*/ 358235 w 1133475"/>
                  <a:gd name="connsiteY2" fmla="*/ 645795 h 895350"/>
                  <a:gd name="connsiteX3" fmla="*/ 1006126 w 1133475"/>
                  <a:gd name="connsiteY3" fmla="*/ 0 h 895350"/>
                  <a:gd name="connsiteX4" fmla="*/ 1134237 w 1133475"/>
                  <a:gd name="connsiteY4" fmla="*/ 128111 h 895350"/>
                  <a:gd name="connsiteX5" fmla="*/ 358235 w 1133475"/>
                  <a:gd name="connsiteY5" fmla="*/ 902113 h 8953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33475" h="895350">
                    <a:moveTo>
                      <a:pt x="0" y="543878"/>
                    </a:moveTo>
                    <a:lnTo>
                      <a:pt x="128207" y="415766"/>
                    </a:lnTo>
                    <a:lnTo>
                      <a:pt x="358235" y="645795"/>
                    </a:lnTo>
                    <a:lnTo>
                      <a:pt x="1006126" y="0"/>
                    </a:lnTo>
                    <a:lnTo>
                      <a:pt x="1134237" y="128111"/>
                    </a:lnTo>
                    <a:lnTo>
                      <a:pt x="358235" y="902113"/>
                    </a:lnTo>
                    <a:close/>
                  </a:path>
                </a:pathLst>
              </a:custGeom>
              <a:solidFill>
                <a:srgbClr val="73D412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  <p:grpSp>
          <p:nvGrpSpPr>
            <p:cNvPr id="94" name="그룹 93">
              <a:extLst>
                <a:ext uri="{FF2B5EF4-FFF2-40B4-BE49-F238E27FC236}">
                  <a16:creationId xmlns:a16="http://schemas.microsoft.com/office/drawing/2014/main" xmlns="" id="{30D0FF2D-5063-4785-B099-08C440D2EF0F}"/>
                </a:ext>
              </a:extLst>
            </p:cNvPr>
            <p:cNvGrpSpPr/>
            <p:nvPr/>
          </p:nvGrpSpPr>
          <p:grpSpPr>
            <a:xfrm>
              <a:off x="3806831" y="4201540"/>
              <a:ext cx="280608" cy="238296"/>
              <a:chOff x="4199514" y="7366680"/>
              <a:chExt cx="1349883" cy="1146334"/>
            </a:xfrm>
          </p:grpSpPr>
          <p:sp>
            <p:nvSpPr>
              <p:cNvPr id="95" name="자유형: 도형 94">
                <a:extLst>
                  <a:ext uri="{FF2B5EF4-FFF2-40B4-BE49-F238E27FC236}">
                    <a16:creationId xmlns:a16="http://schemas.microsoft.com/office/drawing/2014/main" xmlns="" id="{E3A66727-59FA-498B-85C4-3F6140EBB1A0}"/>
                  </a:ext>
                </a:extLst>
              </p:cNvPr>
              <p:cNvSpPr/>
              <p:nvPr/>
            </p:nvSpPr>
            <p:spPr>
              <a:xfrm>
                <a:off x="4199514" y="7389064"/>
                <a:ext cx="1123950" cy="1123950"/>
              </a:xfrm>
              <a:custGeom>
                <a:avLst/>
                <a:gdLst>
                  <a:gd name="connsiteX0" fmla="*/ 1130999 w 1123950"/>
                  <a:gd name="connsiteY0" fmla="*/ 378524 h 1123950"/>
                  <a:gd name="connsiteX1" fmla="*/ 991743 w 1123950"/>
                  <a:gd name="connsiteY1" fmla="*/ 517493 h 1123950"/>
                  <a:gd name="connsiteX2" fmla="*/ 991743 w 1123950"/>
                  <a:gd name="connsiteY2" fmla="*/ 991838 h 1123950"/>
                  <a:gd name="connsiteX3" fmla="*/ 139256 w 1123950"/>
                  <a:gd name="connsiteY3" fmla="*/ 991838 h 1123950"/>
                  <a:gd name="connsiteX4" fmla="*/ 139256 w 1123950"/>
                  <a:gd name="connsiteY4" fmla="*/ 139256 h 1123950"/>
                  <a:gd name="connsiteX5" fmla="*/ 991743 w 1123950"/>
                  <a:gd name="connsiteY5" fmla="*/ 139256 h 1123950"/>
                  <a:gd name="connsiteX6" fmla="*/ 991743 w 1123950"/>
                  <a:gd name="connsiteY6" fmla="*/ 153924 h 1123950"/>
                  <a:gd name="connsiteX7" fmla="*/ 1130999 w 1123950"/>
                  <a:gd name="connsiteY7" fmla="*/ 15145 h 1123950"/>
                  <a:gd name="connsiteX8" fmla="*/ 1130999 w 1123950"/>
                  <a:gd name="connsiteY8" fmla="*/ 0 h 1123950"/>
                  <a:gd name="connsiteX9" fmla="*/ 0 w 1123950"/>
                  <a:gd name="connsiteY9" fmla="*/ 0 h 1123950"/>
                  <a:gd name="connsiteX10" fmla="*/ 0 w 1123950"/>
                  <a:gd name="connsiteY10" fmla="*/ 1130999 h 1123950"/>
                  <a:gd name="connsiteX11" fmla="*/ 1130999 w 1123950"/>
                  <a:gd name="connsiteY11" fmla="*/ 1130999 h 11239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123950" h="1123950">
                    <a:moveTo>
                      <a:pt x="1130999" y="378524"/>
                    </a:moveTo>
                    <a:lnTo>
                      <a:pt x="991743" y="517493"/>
                    </a:lnTo>
                    <a:lnTo>
                      <a:pt x="991743" y="991838"/>
                    </a:lnTo>
                    <a:lnTo>
                      <a:pt x="139256" y="991838"/>
                    </a:lnTo>
                    <a:lnTo>
                      <a:pt x="139256" y="139256"/>
                    </a:lnTo>
                    <a:lnTo>
                      <a:pt x="991743" y="139256"/>
                    </a:lnTo>
                    <a:lnTo>
                      <a:pt x="991743" y="153924"/>
                    </a:lnTo>
                    <a:lnTo>
                      <a:pt x="1130999" y="15145"/>
                    </a:lnTo>
                    <a:lnTo>
                      <a:pt x="1130999" y="0"/>
                    </a:lnTo>
                    <a:lnTo>
                      <a:pt x="0" y="0"/>
                    </a:lnTo>
                    <a:lnTo>
                      <a:pt x="0" y="1130999"/>
                    </a:lnTo>
                    <a:lnTo>
                      <a:pt x="1130999" y="1130999"/>
                    </a:lnTo>
                    <a:close/>
                  </a:path>
                </a:pathLst>
              </a:custGeom>
              <a:solidFill>
                <a:srgbClr val="8497B0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96" name="자유형: 도형 95">
                <a:extLst>
                  <a:ext uri="{FF2B5EF4-FFF2-40B4-BE49-F238E27FC236}">
                    <a16:creationId xmlns:a16="http://schemas.microsoft.com/office/drawing/2014/main" xmlns="" id="{6A0B536E-BDBB-40A8-AD59-A57C5DE124FA}"/>
                  </a:ext>
                </a:extLst>
              </p:cNvPr>
              <p:cNvSpPr/>
              <p:nvPr/>
            </p:nvSpPr>
            <p:spPr>
              <a:xfrm>
                <a:off x="4415922" y="7366680"/>
                <a:ext cx="1133475" cy="895350"/>
              </a:xfrm>
              <a:custGeom>
                <a:avLst/>
                <a:gdLst>
                  <a:gd name="connsiteX0" fmla="*/ 0 w 1133475"/>
                  <a:gd name="connsiteY0" fmla="*/ 543878 h 895350"/>
                  <a:gd name="connsiteX1" fmla="*/ 128207 w 1133475"/>
                  <a:gd name="connsiteY1" fmla="*/ 415766 h 895350"/>
                  <a:gd name="connsiteX2" fmla="*/ 358235 w 1133475"/>
                  <a:gd name="connsiteY2" fmla="*/ 645795 h 895350"/>
                  <a:gd name="connsiteX3" fmla="*/ 1006126 w 1133475"/>
                  <a:gd name="connsiteY3" fmla="*/ 0 h 895350"/>
                  <a:gd name="connsiteX4" fmla="*/ 1134237 w 1133475"/>
                  <a:gd name="connsiteY4" fmla="*/ 128111 h 895350"/>
                  <a:gd name="connsiteX5" fmla="*/ 358235 w 1133475"/>
                  <a:gd name="connsiteY5" fmla="*/ 902113 h 8953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33475" h="895350">
                    <a:moveTo>
                      <a:pt x="0" y="543878"/>
                    </a:moveTo>
                    <a:lnTo>
                      <a:pt x="128207" y="415766"/>
                    </a:lnTo>
                    <a:lnTo>
                      <a:pt x="358235" y="645795"/>
                    </a:lnTo>
                    <a:lnTo>
                      <a:pt x="1006126" y="0"/>
                    </a:lnTo>
                    <a:lnTo>
                      <a:pt x="1134237" y="128111"/>
                    </a:lnTo>
                    <a:lnTo>
                      <a:pt x="358235" y="902113"/>
                    </a:lnTo>
                    <a:close/>
                  </a:path>
                </a:pathLst>
              </a:custGeom>
              <a:solidFill>
                <a:srgbClr val="73D412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  <p:grpSp>
          <p:nvGrpSpPr>
            <p:cNvPr id="97" name="그룹 96">
              <a:extLst>
                <a:ext uri="{FF2B5EF4-FFF2-40B4-BE49-F238E27FC236}">
                  <a16:creationId xmlns:a16="http://schemas.microsoft.com/office/drawing/2014/main" xmlns="" id="{CC2791FB-D776-4225-9D46-855A18877092}"/>
                </a:ext>
              </a:extLst>
            </p:cNvPr>
            <p:cNvGrpSpPr/>
            <p:nvPr/>
          </p:nvGrpSpPr>
          <p:grpSpPr>
            <a:xfrm>
              <a:off x="3806831" y="4744465"/>
              <a:ext cx="280608" cy="238296"/>
              <a:chOff x="4199514" y="7366680"/>
              <a:chExt cx="1349883" cy="1146334"/>
            </a:xfrm>
          </p:grpSpPr>
          <p:sp>
            <p:nvSpPr>
              <p:cNvPr id="98" name="자유형: 도형 97">
                <a:extLst>
                  <a:ext uri="{FF2B5EF4-FFF2-40B4-BE49-F238E27FC236}">
                    <a16:creationId xmlns:a16="http://schemas.microsoft.com/office/drawing/2014/main" xmlns="" id="{9DEE4BC0-2A11-4002-9D5D-D0653F7F4DB3}"/>
                  </a:ext>
                </a:extLst>
              </p:cNvPr>
              <p:cNvSpPr/>
              <p:nvPr/>
            </p:nvSpPr>
            <p:spPr>
              <a:xfrm>
                <a:off x="4199514" y="7389064"/>
                <a:ext cx="1123950" cy="1123950"/>
              </a:xfrm>
              <a:custGeom>
                <a:avLst/>
                <a:gdLst>
                  <a:gd name="connsiteX0" fmla="*/ 1130999 w 1123950"/>
                  <a:gd name="connsiteY0" fmla="*/ 378524 h 1123950"/>
                  <a:gd name="connsiteX1" fmla="*/ 991743 w 1123950"/>
                  <a:gd name="connsiteY1" fmla="*/ 517493 h 1123950"/>
                  <a:gd name="connsiteX2" fmla="*/ 991743 w 1123950"/>
                  <a:gd name="connsiteY2" fmla="*/ 991838 h 1123950"/>
                  <a:gd name="connsiteX3" fmla="*/ 139256 w 1123950"/>
                  <a:gd name="connsiteY3" fmla="*/ 991838 h 1123950"/>
                  <a:gd name="connsiteX4" fmla="*/ 139256 w 1123950"/>
                  <a:gd name="connsiteY4" fmla="*/ 139256 h 1123950"/>
                  <a:gd name="connsiteX5" fmla="*/ 991743 w 1123950"/>
                  <a:gd name="connsiteY5" fmla="*/ 139256 h 1123950"/>
                  <a:gd name="connsiteX6" fmla="*/ 991743 w 1123950"/>
                  <a:gd name="connsiteY6" fmla="*/ 153924 h 1123950"/>
                  <a:gd name="connsiteX7" fmla="*/ 1130999 w 1123950"/>
                  <a:gd name="connsiteY7" fmla="*/ 15145 h 1123950"/>
                  <a:gd name="connsiteX8" fmla="*/ 1130999 w 1123950"/>
                  <a:gd name="connsiteY8" fmla="*/ 0 h 1123950"/>
                  <a:gd name="connsiteX9" fmla="*/ 0 w 1123950"/>
                  <a:gd name="connsiteY9" fmla="*/ 0 h 1123950"/>
                  <a:gd name="connsiteX10" fmla="*/ 0 w 1123950"/>
                  <a:gd name="connsiteY10" fmla="*/ 1130999 h 1123950"/>
                  <a:gd name="connsiteX11" fmla="*/ 1130999 w 1123950"/>
                  <a:gd name="connsiteY11" fmla="*/ 1130999 h 11239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123950" h="1123950">
                    <a:moveTo>
                      <a:pt x="1130999" y="378524"/>
                    </a:moveTo>
                    <a:lnTo>
                      <a:pt x="991743" y="517493"/>
                    </a:lnTo>
                    <a:lnTo>
                      <a:pt x="991743" y="991838"/>
                    </a:lnTo>
                    <a:lnTo>
                      <a:pt x="139256" y="991838"/>
                    </a:lnTo>
                    <a:lnTo>
                      <a:pt x="139256" y="139256"/>
                    </a:lnTo>
                    <a:lnTo>
                      <a:pt x="991743" y="139256"/>
                    </a:lnTo>
                    <a:lnTo>
                      <a:pt x="991743" y="153924"/>
                    </a:lnTo>
                    <a:lnTo>
                      <a:pt x="1130999" y="15145"/>
                    </a:lnTo>
                    <a:lnTo>
                      <a:pt x="1130999" y="0"/>
                    </a:lnTo>
                    <a:lnTo>
                      <a:pt x="0" y="0"/>
                    </a:lnTo>
                    <a:lnTo>
                      <a:pt x="0" y="1130999"/>
                    </a:lnTo>
                    <a:lnTo>
                      <a:pt x="1130999" y="1130999"/>
                    </a:lnTo>
                    <a:close/>
                  </a:path>
                </a:pathLst>
              </a:custGeom>
              <a:solidFill>
                <a:srgbClr val="8497B0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99" name="자유형: 도형 98">
                <a:extLst>
                  <a:ext uri="{FF2B5EF4-FFF2-40B4-BE49-F238E27FC236}">
                    <a16:creationId xmlns:a16="http://schemas.microsoft.com/office/drawing/2014/main" xmlns="" id="{D1D3110C-7DCC-4DC7-8D21-2ACC9C78612B}"/>
                  </a:ext>
                </a:extLst>
              </p:cNvPr>
              <p:cNvSpPr/>
              <p:nvPr/>
            </p:nvSpPr>
            <p:spPr>
              <a:xfrm>
                <a:off x="4415922" y="7366680"/>
                <a:ext cx="1133475" cy="895350"/>
              </a:xfrm>
              <a:custGeom>
                <a:avLst/>
                <a:gdLst>
                  <a:gd name="connsiteX0" fmla="*/ 0 w 1133475"/>
                  <a:gd name="connsiteY0" fmla="*/ 543878 h 895350"/>
                  <a:gd name="connsiteX1" fmla="*/ 128207 w 1133475"/>
                  <a:gd name="connsiteY1" fmla="*/ 415766 h 895350"/>
                  <a:gd name="connsiteX2" fmla="*/ 358235 w 1133475"/>
                  <a:gd name="connsiteY2" fmla="*/ 645795 h 895350"/>
                  <a:gd name="connsiteX3" fmla="*/ 1006126 w 1133475"/>
                  <a:gd name="connsiteY3" fmla="*/ 0 h 895350"/>
                  <a:gd name="connsiteX4" fmla="*/ 1134237 w 1133475"/>
                  <a:gd name="connsiteY4" fmla="*/ 128111 h 895350"/>
                  <a:gd name="connsiteX5" fmla="*/ 358235 w 1133475"/>
                  <a:gd name="connsiteY5" fmla="*/ 902113 h 8953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33475" h="895350">
                    <a:moveTo>
                      <a:pt x="0" y="543878"/>
                    </a:moveTo>
                    <a:lnTo>
                      <a:pt x="128207" y="415766"/>
                    </a:lnTo>
                    <a:lnTo>
                      <a:pt x="358235" y="645795"/>
                    </a:lnTo>
                    <a:lnTo>
                      <a:pt x="1006126" y="0"/>
                    </a:lnTo>
                    <a:lnTo>
                      <a:pt x="1134237" y="128111"/>
                    </a:lnTo>
                    <a:lnTo>
                      <a:pt x="358235" y="902113"/>
                    </a:lnTo>
                    <a:close/>
                  </a:path>
                </a:pathLst>
              </a:custGeom>
              <a:solidFill>
                <a:srgbClr val="73D412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  <p:grpSp>
          <p:nvGrpSpPr>
            <p:cNvPr id="100" name="그룹 99">
              <a:extLst>
                <a:ext uri="{FF2B5EF4-FFF2-40B4-BE49-F238E27FC236}">
                  <a16:creationId xmlns:a16="http://schemas.microsoft.com/office/drawing/2014/main" xmlns="" id="{B655BD5E-3E11-4B02-94AD-D5D4B41D763A}"/>
                </a:ext>
              </a:extLst>
            </p:cNvPr>
            <p:cNvGrpSpPr/>
            <p:nvPr/>
          </p:nvGrpSpPr>
          <p:grpSpPr>
            <a:xfrm>
              <a:off x="3806831" y="5277865"/>
              <a:ext cx="280608" cy="238296"/>
              <a:chOff x="4199514" y="7366680"/>
              <a:chExt cx="1349883" cy="1146334"/>
            </a:xfrm>
          </p:grpSpPr>
          <p:sp>
            <p:nvSpPr>
              <p:cNvPr id="101" name="자유형: 도형 100">
                <a:extLst>
                  <a:ext uri="{FF2B5EF4-FFF2-40B4-BE49-F238E27FC236}">
                    <a16:creationId xmlns:a16="http://schemas.microsoft.com/office/drawing/2014/main" xmlns="" id="{36CBD660-D788-440A-992D-CCDF9E77E396}"/>
                  </a:ext>
                </a:extLst>
              </p:cNvPr>
              <p:cNvSpPr/>
              <p:nvPr/>
            </p:nvSpPr>
            <p:spPr>
              <a:xfrm>
                <a:off x="4199514" y="7389064"/>
                <a:ext cx="1123950" cy="1123950"/>
              </a:xfrm>
              <a:custGeom>
                <a:avLst/>
                <a:gdLst>
                  <a:gd name="connsiteX0" fmla="*/ 1130999 w 1123950"/>
                  <a:gd name="connsiteY0" fmla="*/ 378524 h 1123950"/>
                  <a:gd name="connsiteX1" fmla="*/ 991743 w 1123950"/>
                  <a:gd name="connsiteY1" fmla="*/ 517493 h 1123950"/>
                  <a:gd name="connsiteX2" fmla="*/ 991743 w 1123950"/>
                  <a:gd name="connsiteY2" fmla="*/ 991838 h 1123950"/>
                  <a:gd name="connsiteX3" fmla="*/ 139256 w 1123950"/>
                  <a:gd name="connsiteY3" fmla="*/ 991838 h 1123950"/>
                  <a:gd name="connsiteX4" fmla="*/ 139256 w 1123950"/>
                  <a:gd name="connsiteY4" fmla="*/ 139256 h 1123950"/>
                  <a:gd name="connsiteX5" fmla="*/ 991743 w 1123950"/>
                  <a:gd name="connsiteY5" fmla="*/ 139256 h 1123950"/>
                  <a:gd name="connsiteX6" fmla="*/ 991743 w 1123950"/>
                  <a:gd name="connsiteY6" fmla="*/ 153924 h 1123950"/>
                  <a:gd name="connsiteX7" fmla="*/ 1130999 w 1123950"/>
                  <a:gd name="connsiteY7" fmla="*/ 15145 h 1123950"/>
                  <a:gd name="connsiteX8" fmla="*/ 1130999 w 1123950"/>
                  <a:gd name="connsiteY8" fmla="*/ 0 h 1123950"/>
                  <a:gd name="connsiteX9" fmla="*/ 0 w 1123950"/>
                  <a:gd name="connsiteY9" fmla="*/ 0 h 1123950"/>
                  <a:gd name="connsiteX10" fmla="*/ 0 w 1123950"/>
                  <a:gd name="connsiteY10" fmla="*/ 1130999 h 1123950"/>
                  <a:gd name="connsiteX11" fmla="*/ 1130999 w 1123950"/>
                  <a:gd name="connsiteY11" fmla="*/ 1130999 h 11239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123950" h="1123950">
                    <a:moveTo>
                      <a:pt x="1130999" y="378524"/>
                    </a:moveTo>
                    <a:lnTo>
                      <a:pt x="991743" y="517493"/>
                    </a:lnTo>
                    <a:lnTo>
                      <a:pt x="991743" y="991838"/>
                    </a:lnTo>
                    <a:lnTo>
                      <a:pt x="139256" y="991838"/>
                    </a:lnTo>
                    <a:lnTo>
                      <a:pt x="139256" y="139256"/>
                    </a:lnTo>
                    <a:lnTo>
                      <a:pt x="991743" y="139256"/>
                    </a:lnTo>
                    <a:lnTo>
                      <a:pt x="991743" y="153924"/>
                    </a:lnTo>
                    <a:lnTo>
                      <a:pt x="1130999" y="15145"/>
                    </a:lnTo>
                    <a:lnTo>
                      <a:pt x="1130999" y="0"/>
                    </a:lnTo>
                    <a:lnTo>
                      <a:pt x="0" y="0"/>
                    </a:lnTo>
                    <a:lnTo>
                      <a:pt x="0" y="1130999"/>
                    </a:lnTo>
                    <a:lnTo>
                      <a:pt x="1130999" y="1130999"/>
                    </a:lnTo>
                    <a:close/>
                  </a:path>
                </a:pathLst>
              </a:custGeom>
              <a:solidFill>
                <a:srgbClr val="8497B0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02" name="자유형: 도형 101">
                <a:extLst>
                  <a:ext uri="{FF2B5EF4-FFF2-40B4-BE49-F238E27FC236}">
                    <a16:creationId xmlns:a16="http://schemas.microsoft.com/office/drawing/2014/main" xmlns="" id="{893D338F-A13E-46EE-B765-6DC0C257D0B0}"/>
                  </a:ext>
                </a:extLst>
              </p:cNvPr>
              <p:cNvSpPr/>
              <p:nvPr/>
            </p:nvSpPr>
            <p:spPr>
              <a:xfrm>
                <a:off x="4415922" y="7366680"/>
                <a:ext cx="1133475" cy="895350"/>
              </a:xfrm>
              <a:custGeom>
                <a:avLst/>
                <a:gdLst>
                  <a:gd name="connsiteX0" fmla="*/ 0 w 1133475"/>
                  <a:gd name="connsiteY0" fmla="*/ 543878 h 895350"/>
                  <a:gd name="connsiteX1" fmla="*/ 128207 w 1133475"/>
                  <a:gd name="connsiteY1" fmla="*/ 415766 h 895350"/>
                  <a:gd name="connsiteX2" fmla="*/ 358235 w 1133475"/>
                  <a:gd name="connsiteY2" fmla="*/ 645795 h 895350"/>
                  <a:gd name="connsiteX3" fmla="*/ 1006126 w 1133475"/>
                  <a:gd name="connsiteY3" fmla="*/ 0 h 895350"/>
                  <a:gd name="connsiteX4" fmla="*/ 1134237 w 1133475"/>
                  <a:gd name="connsiteY4" fmla="*/ 128111 h 895350"/>
                  <a:gd name="connsiteX5" fmla="*/ 358235 w 1133475"/>
                  <a:gd name="connsiteY5" fmla="*/ 902113 h 8953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133475" h="895350">
                    <a:moveTo>
                      <a:pt x="0" y="543878"/>
                    </a:moveTo>
                    <a:lnTo>
                      <a:pt x="128207" y="415766"/>
                    </a:lnTo>
                    <a:lnTo>
                      <a:pt x="358235" y="645795"/>
                    </a:lnTo>
                    <a:lnTo>
                      <a:pt x="1006126" y="0"/>
                    </a:lnTo>
                    <a:lnTo>
                      <a:pt x="1134237" y="128111"/>
                    </a:lnTo>
                    <a:lnTo>
                      <a:pt x="358235" y="902113"/>
                    </a:lnTo>
                    <a:close/>
                  </a:path>
                </a:pathLst>
              </a:custGeom>
              <a:solidFill>
                <a:srgbClr val="73D412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</p:grpSp>
      <p:grpSp>
        <p:nvGrpSpPr>
          <p:cNvPr id="103" name="그룹 102">
            <a:extLst>
              <a:ext uri="{FF2B5EF4-FFF2-40B4-BE49-F238E27FC236}">
                <a16:creationId xmlns:a16="http://schemas.microsoft.com/office/drawing/2014/main" xmlns="" id="{8562147E-EEA2-4290-A14B-06BADEF3B792}"/>
              </a:ext>
            </a:extLst>
          </p:cNvPr>
          <p:cNvGrpSpPr/>
          <p:nvPr/>
        </p:nvGrpSpPr>
        <p:grpSpPr>
          <a:xfrm>
            <a:off x="143811" y="616823"/>
            <a:ext cx="749157" cy="584775"/>
            <a:chOff x="143811" y="618479"/>
            <a:chExt cx="749157" cy="584775"/>
          </a:xfrm>
        </p:grpSpPr>
        <p:sp>
          <p:nvSpPr>
            <p:cNvPr id="104" name="직사각형 103">
              <a:extLst>
                <a:ext uri="{FF2B5EF4-FFF2-40B4-BE49-F238E27FC236}">
                  <a16:creationId xmlns:a16="http://schemas.microsoft.com/office/drawing/2014/main" xmlns="" id="{D903DDC7-7672-450F-8B9A-3E50B8165CFC}"/>
                </a:ext>
              </a:extLst>
            </p:cNvPr>
            <p:cNvSpPr/>
            <p:nvPr/>
          </p:nvSpPr>
          <p:spPr>
            <a:xfrm>
              <a:off x="143811" y="618479"/>
              <a:ext cx="550279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ko-KR" sz="1400" b="1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003A92"/>
                  </a:solidFill>
                </a:rPr>
                <a:t>S</a:t>
              </a:r>
              <a:r>
                <a:rPr lang="en-US" altLang="ko-KR" sz="14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003A92"/>
                  </a:solidFill>
                </a:rPr>
                <a:t>tep</a:t>
              </a:r>
              <a:r>
                <a:rPr lang="en-US" altLang="ko-KR" sz="1400" b="1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003A92"/>
                  </a:solidFill>
                </a:rPr>
                <a:t/>
              </a:r>
              <a:br>
                <a:rPr lang="en-US" altLang="ko-KR" sz="1400" b="1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003A92"/>
                  </a:solidFill>
                </a:rPr>
              </a:br>
              <a:r>
                <a:rPr lang="en-US" altLang="ko-KR" b="1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accent5"/>
                  </a:solidFill>
                </a:rPr>
                <a:t>0</a:t>
              </a:r>
              <a:r>
                <a:rPr lang="en-US" altLang="ko-KR" b="1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003A92"/>
                  </a:solidFill>
                </a:rPr>
                <a:t>1</a:t>
              </a:r>
              <a:endParaRPr lang="ko-KR" altLang="en-US" sz="14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3A92"/>
                </a:solidFill>
              </a:endParaRPr>
            </a:p>
          </p:txBody>
        </p:sp>
        <p:cxnSp>
          <p:nvCxnSpPr>
            <p:cNvPr id="105" name="직선 연결선 104">
              <a:extLst>
                <a:ext uri="{FF2B5EF4-FFF2-40B4-BE49-F238E27FC236}">
                  <a16:creationId xmlns:a16="http://schemas.microsoft.com/office/drawing/2014/main" xmlns="" id="{FA385CFE-9903-4781-AD36-37D8572E45D3}"/>
                </a:ext>
              </a:extLst>
            </p:cNvPr>
            <p:cNvCxnSpPr/>
            <p:nvPr/>
          </p:nvCxnSpPr>
          <p:spPr>
            <a:xfrm>
              <a:off x="242887" y="654089"/>
              <a:ext cx="650081" cy="0"/>
            </a:xfrm>
            <a:prstGeom prst="line">
              <a:avLst/>
            </a:prstGeom>
            <a:ln w="9525">
              <a:solidFill>
                <a:srgbClr val="065DC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직선 연결선 105">
              <a:extLst>
                <a:ext uri="{FF2B5EF4-FFF2-40B4-BE49-F238E27FC236}">
                  <a16:creationId xmlns:a16="http://schemas.microsoft.com/office/drawing/2014/main" xmlns="" id="{217E9B77-5230-4383-89A2-2B45708C77B2}"/>
                </a:ext>
              </a:extLst>
            </p:cNvPr>
            <p:cNvCxnSpPr>
              <a:cxnSpLocks/>
            </p:cNvCxnSpPr>
            <p:nvPr/>
          </p:nvCxnSpPr>
          <p:spPr>
            <a:xfrm>
              <a:off x="242887" y="654089"/>
              <a:ext cx="90488" cy="0"/>
            </a:xfrm>
            <a:prstGeom prst="line">
              <a:avLst/>
            </a:prstGeom>
            <a:ln w="31750">
              <a:solidFill>
                <a:srgbClr val="065DC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7" name="사각형: 둥근 모서리 106">
            <a:extLst>
              <a:ext uri="{FF2B5EF4-FFF2-40B4-BE49-F238E27FC236}">
                <a16:creationId xmlns:a16="http://schemas.microsoft.com/office/drawing/2014/main" xmlns="" id="{7AF047BD-6069-4445-A1D5-22A7FEE2D915}"/>
              </a:ext>
            </a:extLst>
          </p:cNvPr>
          <p:cNvSpPr/>
          <p:nvPr/>
        </p:nvSpPr>
        <p:spPr>
          <a:xfrm>
            <a:off x="701201" y="606821"/>
            <a:ext cx="1851290" cy="689229"/>
          </a:xfrm>
          <a:prstGeom prst="roundRect">
            <a:avLst/>
          </a:prstGeom>
          <a:solidFill>
            <a:schemeClr val="bg1"/>
          </a:solidFill>
          <a:ln w="25400">
            <a:solidFill>
              <a:srgbClr val="065DC7"/>
            </a:solidFill>
          </a:ln>
          <a:effectLst>
            <a:outerShdw blurRad="25400" dist="101600" dir="2700000" algn="l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04000" rtlCol="0" anchor="ctr"/>
          <a:lstStyle/>
          <a:p>
            <a:r>
              <a:rPr lang="ko-KR" altLang="en-US" sz="1600" b="1" spc="-18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3A92"/>
                </a:solidFill>
              </a:rPr>
              <a:t>현황 파악</a:t>
            </a:r>
          </a:p>
        </p:txBody>
      </p:sp>
      <p:grpSp>
        <p:nvGrpSpPr>
          <p:cNvPr id="145" name="Group 11">
            <a:extLst>
              <a:ext uri="{FF2B5EF4-FFF2-40B4-BE49-F238E27FC236}">
                <a16:creationId xmlns:a16="http://schemas.microsoft.com/office/drawing/2014/main" xmlns="" id="{DD7B7E87-CE1A-4DA9-BE40-0F5F07F2319F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813554" y="1836053"/>
            <a:ext cx="362128" cy="349935"/>
            <a:chOff x="2580" y="1007"/>
            <a:chExt cx="594" cy="574"/>
          </a:xfrm>
          <a:solidFill>
            <a:srgbClr val="25AEC1"/>
          </a:solidFill>
        </p:grpSpPr>
        <p:sp>
          <p:nvSpPr>
            <p:cNvPr id="146" name="Freeform 12">
              <a:extLst>
                <a:ext uri="{FF2B5EF4-FFF2-40B4-BE49-F238E27FC236}">
                  <a16:creationId xmlns:a16="http://schemas.microsoft.com/office/drawing/2014/main" xmlns="" id="{C40BF2B5-E4F0-4852-B954-A04E59C945AD}"/>
                </a:ext>
              </a:extLst>
            </p:cNvPr>
            <p:cNvSpPr>
              <a:spLocks/>
            </p:cNvSpPr>
            <p:nvPr/>
          </p:nvSpPr>
          <p:spPr bwMode="auto">
            <a:xfrm>
              <a:off x="2922" y="1075"/>
              <a:ext cx="177" cy="22"/>
            </a:xfrm>
            <a:custGeom>
              <a:avLst/>
              <a:gdLst>
                <a:gd name="T0" fmla="*/ 373 w 373"/>
                <a:gd name="T1" fmla="*/ 24 h 47"/>
                <a:gd name="T2" fmla="*/ 373 w 373"/>
                <a:gd name="T3" fmla="*/ 24 h 47"/>
                <a:gd name="T4" fmla="*/ 350 w 373"/>
                <a:gd name="T5" fmla="*/ 0 h 47"/>
                <a:gd name="T6" fmla="*/ 23 w 373"/>
                <a:gd name="T7" fmla="*/ 0 h 47"/>
                <a:gd name="T8" fmla="*/ 0 w 373"/>
                <a:gd name="T9" fmla="*/ 24 h 47"/>
                <a:gd name="T10" fmla="*/ 23 w 373"/>
                <a:gd name="T11" fmla="*/ 47 h 47"/>
                <a:gd name="T12" fmla="*/ 350 w 373"/>
                <a:gd name="T13" fmla="*/ 47 h 47"/>
                <a:gd name="T14" fmla="*/ 373 w 373"/>
                <a:gd name="T15" fmla="*/ 2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73" h="47">
                  <a:moveTo>
                    <a:pt x="373" y="24"/>
                  </a:moveTo>
                  <a:lnTo>
                    <a:pt x="373" y="24"/>
                  </a:lnTo>
                  <a:cubicBezTo>
                    <a:pt x="373" y="11"/>
                    <a:pt x="363" y="0"/>
                    <a:pt x="350" y="0"/>
                  </a:cubicBezTo>
                  <a:lnTo>
                    <a:pt x="23" y="0"/>
                  </a:lnTo>
                  <a:cubicBezTo>
                    <a:pt x="10" y="0"/>
                    <a:pt x="0" y="11"/>
                    <a:pt x="0" y="24"/>
                  </a:cubicBezTo>
                  <a:cubicBezTo>
                    <a:pt x="0" y="36"/>
                    <a:pt x="10" y="47"/>
                    <a:pt x="23" y="47"/>
                  </a:cubicBezTo>
                  <a:lnTo>
                    <a:pt x="350" y="47"/>
                  </a:lnTo>
                  <a:cubicBezTo>
                    <a:pt x="363" y="47"/>
                    <a:pt x="373" y="36"/>
                    <a:pt x="373" y="2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47" name="Freeform 13">
              <a:extLst>
                <a:ext uri="{FF2B5EF4-FFF2-40B4-BE49-F238E27FC236}">
                  <a16:creationId xmlns:a16="http://schemas.microsoft.com/office/drawing/2014/main" xmlns="" id="{71EF1491-0E45-43C2-B817-3639900D1EAB}"/>
                </a:ext>
              </a:extLst>
            </p:cNvPr>
            <p:cNvSpPr>
              <a:spLocks/>
            </p:cNvSpPr>
            <p:nvPr/>
          </p:nvSpPr>
          <p:spPr bwMode="auto">
            <a:xfrm>
              <a:off x="2673" y="1213"/>
              <a:ext cx="238" cy="22"/>
            </a:xfrm>
            <a:custGeom>
              <a:avLst/>
              <a:gdLst>
                <a:gd name="T0" fmla="*/ 24 w 502"/>
                <a:gd name="T1" fmla="*/ 46 h 46"/>
                <a:gd name="T2" fmla="*/ 24 w 502"/>
                <a:gd name="T3" fmla="*/ 46 h 46"/>
                <a:gd name="T4" fmla="*/ 478 w 502"/>
                <a:gd name="T5" fmla="*/ 46 h 46"/>
                <a:gd name="T6" fmla="*/ 502 w 502"/>
                <a:gd name="T7" fmla="*/ 23 h 46"/>
                <a:gd name="T8" fmla="*/ 500 w 502"/>
                <a:gd name="T9" fmla="*/ 14 h 46"/>
                <a:gd name="T10" fmla="*/ 478 w 502"/>
                <a:gd name="T11" fmla="*/ 0 h 46"/>
                <a:gd name="T12" fmla="*/ 432 w 502"/>
                <a:gd name="T13" fmla="*/ 0 h 46"/>
                <a:gd name="T14" fmla="*/ 24 w 502"/>
                <a:gd name="T15" fmla="*/ 0 h 46"/>
                <a:gd name="T16" fmla="*/ 0 w 502"/>
                <a:gd name="T17" fmla="*/ 23 h 46"/>
                <a:gd name="T18" fmla="*/ 24 w 502"/>
                <a:gd name="T19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02" h="46">
                  <a:moveTo>
                    <a:pt x="24" y="46"/>
                  </a:moveTo>
                  <a:lnTo>
                    <a:pt x="24" y="46"/>
                  </a:lnTo>
                  <a:lnTo>
                    <a:pt x="478" y="46"/>
                  </a:lnTo>
                  <a:cubicBezTo>
                    <a:pt x="491" y="46"/>
                    <a:pt x="502" y="36"/>
                    <a:pt x="502" y="23"/>
                  </a:cubicBezTo>
                  <a:cubicBezTo>
                    <a:pt x="502" y="20"/>
                    <a:pt x="501" y="17"/>
                    <a:pt x="500" y="14"/>
                  </a:cubicBezTo>
                  <a:cubicBezTo>
                    <a:pt x="496" y="5"/>
                    <a:pt x="488" y="0"/>
                    <a:pt x="478" y="0"/>
                  </a:cubicBezTo>
                  <a:lnTo>
                    <a:pt x="432" y="0"/>
                  </a:lnTo>
                  <a:lnTo>
                    <a:pt x="24" y="0"/>
                  </a:lnTo>
                  <a:cubicBezTo>
                    <a:pt x="11" y="0"/>
                    <a:pt x="0" y="10"/>
                    <a:pt x="0" y="23"/>
                  </a:cubicBezTo>
                  <a:cubicBezTo>
                    <a:pt x="0" y="36"/>
                    <a:pt x="11" y="46"/>
                    <a:pt x="24" y="4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48" name="Freeform 14">
              <a:extLst>
                <a:ext uri="{FF2B5EF4-FFF2-40B4-BE49-F238E27FC236}">
                  <a16:creationId xmlns:a16="http://schemas.microsoft.com/office/drawing/2014/main" xmlns="" id="{E2E4E903-26B6-4290-AD8D-44600E8A3E44}"/>
                </a:ext>
              </a:extLst>
            </p:cNvPr>
            <p:cNvSpPr>
              <a:spLocks/>
            </p:cNvSpPr>
            <p:nvPr/>
          </p:nvSpPr>
          <p:spPr bwMode="auto">
            <a:xfrm>
              <a:off x="2673" y="1288"/>
              <a:ext cx="238" cy="22"/>
            </a:xfrm>
            <a:custGeom>
              <a:avLst/>
              <a:gdLst>
                <a:gd name="T0" fmla="*/ 502 w 502"/>
                <a:gd name="T1" fmla="*/ 24 h 47"/>
                <a:gd name="T2" fmla="*/ 502 w 502"/>
                <a:gd name="T3" fmla="*/ 24 h 47"/>
                <a:gd name="T4" fmla="*/ 478 w 502"/>
                <a:gd name="T5" fmla="*/ 0 h 47"/>
                <a:gd name="T6" fmla="*/ 24 w 502"/>
                <a:gd name="T7" fmla="*/ 0 h 47"/>
                <a:gd name="T8" fmla="*/ 0 w 502"/>
                <a:gd name="T9" fmla="*/ 24 h 47"/>
                <a:gd name="T10" fmla="*/ 24 w 502"/>
                <a:gd name="T11" fmla="*/ 47 h 47"/>
                <a:gd name="T12" fmla="*/ 478 w 502"/>
                <a:gd name="T13" fmla="*/ 47 h 47"/>
                <a:gd name="T14" fmla="*/ 502 w 502"/>
                <a:gd name="T15" fmla="*/ 2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02" h="47">
                  <a:moveTo>
                    <a:pt x="502" y="24"/>
                  </a:moveTo>
                  <a:lnTo>
                    <a:pt x="502" y="24"/>
                  </a:lnTo>
                  <a:cubicBezTo>
                    <a:pt x="502" y="11"/>
                    <a:pt x="491" y="0"/>
                    <a:pt x="478" y="0"/>
                  </a:cubicBezTo>
                  <a:lnTo>
                    <a:pt x="24" y="0"/>
                  </a:lnTo>
                  <a:cubicBezTo>
                    <a:pt x="11" y="0"/>
                    <a:pt x="0" y="11"/>
                    <a:pt x="0" y="24"/>
                  </a:cubicBezTo>
                  <a:cubicBezTo>
                    <a:pt x="0" y="36"/>
                    <a:pt x="11" y="47"/>
                    <a:pt x="24" y="47"/>
                  </a:cubicBezTo>
                  <a:lnTo>
                    <a:pt x="478" y="47"/>
                  </a:lnTo>
                  <a:cubicBezTo>
                    <a:pt x="491" y="47"/>
                    <a:pt x="502" y="36"/>
                    <a:pt x="502" y="2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49" name="Freeform 15">
              <a:extLst>
                <a:ext uri="{FF2B5EF4-FFF2-40B4-BE49-F238E27FC236}">
                  <a16:creationId xmlns:a16="http://schemas.microsoft.com/office/drawing/2014/main" xmlns="" id="{D38EAB07-C4EE-442B-807F-63CCBB8B606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580" y="1007"/>
              <a:ext cx="594" cy="574"/>
            </a:xfrm>
            <a:custGeom>
              <a:avLst/>
              <a:gdLst>
                <a:gd name="T0" fmla="*/ 625 w 1249"/>
                <a:gd name="T1" fmla="*/ 99 h 1210"/>
                <a:gd name="T2" fmla="*/ 1135 w 1249"/>
                <a:gd name="T3" fmla="*/ 46 h 1210"/>
                <a:gd name="T4" fmla="*/ 1188 w 1249"/>
                <a:gd name="T5" fmla="*/ 349 h 1210"/>
                <a:gd name="T6" fmla="*/ 1023 w 1249"/>
                <a:gd name="T7" fmla="*/ 402 h 1210"/>
                <a:gd name="T8" fmla="*/ 1001 w 1249"/>
                <a:gd name="T9" fmla="*/ 434 h 1210"/>
                <a:gd name="T10" fmla="*/ 893 w 1249"/>
                <a:gd name="T11" fmla="*/ 444 h 1210"/>
                <a:gd name="T12" fmla="*/ 878 w 1249"/>
                <a:gd name="T13" fmla="*/ 303 h 1210"/>
                <a:gd name="T14" fmla="*/ 1093 w 1249"/>
                <a:gd name="T15" fmla="*/ 279 h 1210"/>
                <a:gd name="T16" fmla="*/ 835 w 1249"/>
                <a:gd name="T17" fmla="*/ 256 h 1210"/>
                <a:gd name="T18" fmla="*/ 625 w 1249"/>
                <a:gd name="T19" fmla="*/ 235 h 1210"/>
                <a:gd name="T20" fmla="*/ 569 w 1249"/>
                <a:gd name="T21" fmla="*/ 794 h 1210"/>
                <a:gd name="T22" fmla="*/ 556 w 1249"/>
                <a:gd name="T23" fmla="*/ 798 h 1210"/>
                <a:gd name="T24" fmla="*/ 306 w 1249"/>
                <a:gd name="T25" fmla="*/ 826 h 1210"/>
                <a:gd name="T26" fmla="*/ 284 w 1249"/>
                <a:gd name="T27" fmla="*/ 794 h 1210"/>
                <a:gd name="T28" fmla="*/ 46 w 1249"/>
                <a:gd name="T29" fmla="*/ 712 h 1210"/>
                <a:gd name="T30" fmla="*/ 129 w 1249"/>
                <a:gd name="T31" fmla="*/ 281 h 1210"/>
                <a:gd name="T32" fmla="*/ 602 w 1249"/>
                <a:gd name="T33" fmla="*/ 281 h 1210"/>
                <a:gd name="T34" fmla="*/ 720 w 1249"/>
                <a:gd name="T35" fmla="*/ 281 h 1210"/>
                <a:gd name="T36" fmla="*/ 819 w 1249"/>
                <a:gd name="T37" fmla="*/ 303 h 1210"/>
                <a:gd name="T38" fmla="*/ 847 w 1249"/>
                <a:gd name="T39" fmla="*/ 416 h 1210"/>
                <a:gd name="T40" fmla="*/ 847 w 1249"/>
                <a:gd name="T41" fmla="*/ 470 h 1210"/>
                <a:gd name="T42" fmla="*/ 717 w 1249"/>
                <a:gd name="T43" fmla="*/ 648 h 1210"/>
                <a:gd name="T44" fmla="*/ 686 w 1249"/>
                <a:gd name="T45" fmla="*/ 678 h 1210"/>
                <a:gd name="T46" fmla="*/ 569 w 1249"/>
                <a:gd name="T47" fmla="*/ 794 h 1210"/>
                <a:gd name="T48" fmla="*/ 1129 w 1249"/>
                <a:gd name="T49" fmla="*/ 1154 h 1210"/>
                <a:gd name="T50" fmla="*/ 900 w 1249"/>
                <a:gd name="T51" fmla="*/ 935 h 1210"/>
                <a:gd name="T52" fmla="*/ 858 w 1249"/>
                <a:gd name="T53" fmla="*/ 968 h 1210"/>
                <a:gd name="T54" fmla="*/ 793 w 1249"/>
                <a:gd name="T55" fmla="*/ 814 h 1210"/>
                <a:gd name="T56" fmla="*/ 751 w 1249"/>
                <a:gd name="T57" fmla="*/ 713 h 1210"/>
                <a:gd name="T58" fmla="*/ 859 w 1249"/>
                <a:gd name="T59" fmla="*/ 758 h 1210"/>
                <a:gd name="T60" fmla="*/ 1007 w 1249"/>
                <a:gd name="T61" fmla="*/ 819 h 1210"/>
                <a:gd name="T62" fmla="*/ 980 w 1249"/>
                <a:gd name="T63" fmla="*/ 879 h 1210"/>
                <a:gd name="T64" fmla="*/ 1129 w 1249"/>
                <a:gd name="T65" fmla="*/ 1154 h 1210"/>
                <a:gd name="T66" fmla="*/ 1242 w 1249"/>
                <a:gd name="T67" fmla="*/ 1074 h 1210"/>
                <a:gd name="T68" fmla="*/ 1064 w 1249"/>
                <a:gd name="T69" fmla="*/ 828 h 1210"/>
                <a:gd name="T70" fmla="*/ 1057 w 1249"/>
                <a:gd name="T71" fmla="*/ 790 h 1210"/>
                <a:gd name="T72" fmla="*/ 893 w 1249"/>
                <a:gd name="T73" fmla="*/ 712 h 1210"/>
                <a:gd name="T74" fmla="*/ 1076 w 1249"/>
                <a:gd name="T75" fmla="*/ 612 h 1210"/>
                <a:gd name="T76" fmla="*/ 1103 w 1249"/>
                <a:gd name="T77" fmla="*/ 610 h 1210"/>
                <a:gd name="T78" fmla="*/ 1057 w 1249"/>
                <a:gd name="T79" fmla="*/ 449 h 1210"/>
                <a:gd name="T80" fmla="*/ 1235 w 1249"/>
                <a:gd name="T81" fmla="*/ 349 h 1210"/>
                <a:gd name="T82" fmla="*/ 1135 w 1249"/>
                <a:gd name="T83" fmla="*/ 0 h 1210"/>
                <a:gd name="T84" fmla="*/ 578 w 1249"/>
                <a:gd name="T85" fmla="*/ 99 h 1210"/>
                <a:gd name="T86" fmla="*/ 129 w 1249"/>
                <a:gd name="T87" fmla="*/ 235 h 1210"/>
                <a:gd name="T88" fmla="*/ 0 w 1249"/>
                <a:gd name="T89" fmla="*/ 712 h 1210"/>
                <a:gd name="T90" fmla="*/ 250 w 1249"/>
                <a:gd name="T91" fmla="*/ 841 h 1210"/>
                <a:gd name="T92" fmla="*/ 179 w 1249"/>
                <a:gd name="T93" fmla="*/ 1068 h 1210"/>
                <a:gd name="T94" fmla="*/ 207 w 1249"/>
                <a:gd name="T95" fmla="*/ 1069 h 1210"/>
                <a:gd name="T96" fmla="*/ 754 w 1249"/>
                <a:gd name="T97" fmla="*/ 841 h 1210"/>
                <a:gd name="T98" fmla="*/ 845 w 1249"/>
                <a:gd name="T99" fmla="*/ 1032 h 1210"/>
                <a:gd name="T100" fmla="*/ 900 w 1249"/>
                <a:gd name="T101" fmla="*/ 991 h 1210"/>
                <a:gd name="T102" fmla="*/ 1129 w 1249"/>
                <a:gd name="T103" fmla="*/ 1210 h 1210"/>
                <a:gd name="T104" fmla="*/ 1242 w 1249"/>
                <a:gd name="T105" fmla="*/ 1107 h 1210"/>
                <a:gd name="T106" fmla="*/ 1242 w 1249"/>
                <a:gd name="T107" fmla="*/ 1074 h 1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49" h="1210">
                  <a:moveTo>
                    <a:pt x="625" y="99"/>
                  </a:moveTo>
                  <a:lnTo>
                    <a:pt x="625" y="99"/>
                  </a:lnTo>
                  <a:cubicBezTo>
                    <a:pt x="625" y="70"/>
                    <a:pt x="649" y="46"/>
                    <a:pt x="678" y="46"/>
                  </a:cubicBezTo>
                  <a:lnTo>
                    <a:pt x="1135" y="46"/>
                  </a:lnTo>
                  <a:cubicBezTo>
                    <a:pt x="1164" y="46"/>
                    <a:pt x="1188" y="70"/>
                    <a:pt x="1188" y="99"/>
                  </a:cubicBezTo>
                  <a:lnTo>
                    <a:pt x="1188" y="349"/>
                  </a:lnTo>
                  <a:cubicBezTo>
                    <a:pt x="1188" y="378"/>
                    <a:pt x="1164" y="402"/>
                    <a:pt x="1135" y="402"/>
                  </a:cubicBezTo>
                  <a:lnTo>
                    <a:pt x="1023" y="402"/>
                  </a:lnTo>
                  <a:cubicBezTo>
                    <a:pt x="1016" y="402"/>
                    <a:pt x="1008" y="406"/>
                    <a:pt x="1004" y="412"/>
                  </a:cubicBezTo>
                  <a:cubicBezTo>
                    <a:pt x="1000" y="419"/>
                    <a:pt x="999" y="427"/>
                    <a:pt x="1001" y="434"/>
                  </a:cubicBezTo>
                  <a:lnTo>
                    <a:pt x="1041" y="536"/>
                  </a:lnTo>
                  <a:lnTo>
                    <a:pt x="893" y="444"/>
                  </a:lnTo>
                  <a:lnTo>
                    <a:pt x="893" y="364"/>
                  </a:lnTo>
                  <a:cubicBezTo>
                    <a:pt x="893" y="342"/>
                    <a:pt x="888" y="321"/>
                    <a:pt x="878" y="303"/>
                  </a:cubicBezTo>
                  <a:lnTo>
                    <a:pt x="1070" y="303"/>
                  </a:lnTo>
                  <a:cubicBezTo>
                    <a:pt x="1083" y="303"/>
                    <a:pt x="1093" y="292"/>
                    <a:pt x="1093" y="279"/>
                  </a:cubicBezTo>
                  <a:cubicBezTo>
                    <a:pt x="1093" y="266"/>
                    <a:pt x="1083" y="256"/>
                    <a:pt x="1070" y="256"/>
                  </a:cubicBezTo>
                  <a:lnTo>
                    <a:pt x="835" y="256"/>
                  </a:lnTo>
                  <a:cubicBezTo>
                    <a:pt x="815" y="243"/>
                    <a:pt x="790" y="235"/>
                    <a:pt x="764" y="235"/>
                  </a:cubicBezTo>
                  <a:lnTo>
                    <a:pt x="625" y="235"/>
                  </a:lnTo>
                  <a:lnTo>
                    <a:pt x="625" y="99"/>
                  </a:lnTo>
                  <a:close/>
                  <a:moveTo>
                    <a:pt x="569" y="794"/>
                  </a:moveTo>
                  <a:lnTo>
                    <a:pt x="569" y="794"/>
                  </a:lnTo>
                  <a:cubicBezTo>
                    <a:pt x="564" y="794"/>
                    <a:pt x="560" y="796"/>
                    <a:pt x="556" y="798"/>
                  </a:cubicBezTo>
                  <a:lnTo>
                    <a:pt x="241" y="993"/>
                  </a:lnTo>
                  <a:lnTo>
                    <a:pt x="306" y="826"/>
                  </a:lnTo>
                  <a:cubicBezTo>
                    <a:pt x="309" y="819"/>
                    <a:pt x="308" y="811"/>
                    <a:pt x="303" y="804"/>
                  </a:cubicBezTo>
                  <a:cubicBezTo>
                    <a:pt x="299" y="798"/>
                    <a:pt x="292" y="794"/>
                    <a:pt x="284" y="794"/>
                  </a:cubicBezTo>
                  <a:lnTo>
                    <a:pt x="129" y="794"/>
                  </a:lnTo>
                  <a:cubicBezTo>
                    <a:pt x="83" y="794"/>
                    <a:pt x="46" y="757"/>
                    <a:pt x="46" y="712"/>
                  </a:cubicBezTo>
                  <a:lnTo>
                    <a:pt x="46" y="364"/>
                  </a:lnTo>
                  <a:cubicBezTo>
                    <a:pt x="46" y="318"/>
                    <a:pt x="83" y="281"/>
                    <a:pt x="129" y="281"/>
                  </a:cubicBezTo>
                  <a:lnTo>
                    <a:pt x="578" y="281"/>
                  </a:lnTo>
                  <a:lnTo>
                    <a:pt x="602" y="281"/>
                  </a:lnTo>
                  <a:lnTo>
                    <a:pt x="625" y="281"/>
                  </a:lnTo>
                  <a:lnTo>
                    <a:pt x="720" y="281"/>
                  </a:lnTo>
                  <a:lnTo>
                    <a:pt x="764" y="281"/>
                  </a:lnTo>
                  <a:cubicBezTo>
                    <a:pt x="785" y="281"/>
                    <a:pt x="805" y="289"/>
                    <a:pt x="819" y="303"/>
                  </a:cubicBezTo>
                  <a:cubicBezTo>
                    <a:pt x="836" y="318"/>
                    <a:pt x="847" y="340"/>
                    <a:pt x="847" y="364"/>
                  </a:cubicBezTo>
                  <a:lnTo>
                    <a:pt x="847" y="416"/>
                  </a:lnTo>
                  <a:lnTo>
                    <a:pt x="847" y="443"/>
                  </a:lnTo>
                  <a:lnTo>
                    <a:pt x="847" y="470"/>
                  </a:lnTo>
                  <a:lnTo>
                    <a:pt x="847" y="702"/>
                  </a:lnTo>
                  <a:lnTo>
                    <a:pt x="717" y="648"/>
                  </a:lnTo>
                  <a:cubicBezTo>
                    <a:pt x="708" y="644"/>
                    <a:pt x="698" y="646"/>
                    <a:pt x="691" y="653"/>
                  </a:cubicBezTo>
                  <a:cubicBezTo>
                    <a:pt x="684" y="659"/>
                    <a:pt x="682" y="669"/>
                    <a:pt x="686" y="678"/>
                  </a:cubicBezTo>
                  <a:lnTo>
                    <a:pt x="735" y="794"/>
                  </a:lnTo>
                  <a:lnTo>
                    <a:pt x="569" y="794"/>
                  </a:lnTo>
                  <a:close/>
                  <a:moveTo>
                    <a:pt x="1129" y="1154"/>
                  </a:moveTo>
                  <a:lnTo>
                    <a:pt x="1129" y="1154"/>
                  </a:lnTo>
                  <a:lnTo>
                    <a:pt x="917" y="942"/>
                  </a:lnTo>
                  <a:cubicBezTo>
                    <a:pt x="913" y="938"/>
                    <a:pt x="907" y="935"/>
                    <a:pt x="900" y="935"/>
                  </a:cubicBezTo>
                  <a:cubicBezTo>
                    <a:pt x="894" y="935"/>
                    <a:pt x="888" y="938"/>
                    <a:pt x="884" y="942"/>
                  </a:cubicBezTo>
                  <a:lnTo>
                    <a:pt x="858" y="968"/>
                  </a:lnTo>
                  <a:lnTo>
                    <a:pt x="802" y="835"/>
                  </a:lnTo>
                  <a:lnTo>
                    <a:pt x="793" y="814"/>
                  </a:lnTo>
                  <a:lnTo>
                    <a:pt x="784" y="792"/>
                  </a:lnTo>
                  <a:lnTo>
                    <a:pt x="751" y="713"/>
                  </a:lnTo>
                  <a:lnTo>
                    <a:pt x="838" y="749"/>
                  </a:lnTo>
                  <a:lnTo>
                    <a:pt x="859" y="758"/>
                  </a:lnTo>
                  <a:lnTo>
                    <a:pt x="881" y="767"/>
                  </a:lnTo>
                  <a:lnTo>
                    <a:pt x="1007" y="819"/>
                  </a:lnTo>
                  <a:lnTo>
                    <a:pt x="980" y="846"/>
                  </a:lnTo>
                  <a:cubicBezTo>
                    <a:pt x="971" y="855"/>
                    <a:pt x="971" y="870"/>
                    <a:pt x="980" y="879"/>
                  </a:cubicBezTo>
                  <a:lnTo>
                    <a:pt x="1193" y="1091"/>
                  </a:lnTo>
                  <a:lnTo>
                    <a:pt x="1129" y="1154"/>
                  </a:lnTo>
                  <a:close/>
                  <a:moveTo>
                    <a:pt x="1242" y="1074"/>
                  </a:moveTo>
                  <a:lnTo>
                    <a:pt x="1242" y="1074"/>
                  </a:lnTo>
                  <a:lnTo>
                    <a:pt x="1030" y="862"/>
                  </a:lnTo>
                  <a:lnTo>
                    <a:pt x="1064" y="828"/>
                  </a:lnTo>
                  <a:cubicBezTo>
                    <a:pt x="1070" y="822"/>
                    <a:pt x="1072" y="814"/>
                    <a:pt x="1071" y="807"/>
                  </a:cubicBezTo>
                  <a:cubicBezTo>
                    <a:pt x="1069" y="799"/>
                    <a:pt x="1064" y="793"/>
                    <a:pt x="1057" y="790"/>
                  </a:cubicBezTo>
                  <a:lnTo>
                    <a:pt x="893" y="721"/>
                  </a:lnTo>
                  <a:cubicBezTo>
                    <a:pt x="893" y="718"/>
                    <a:pt x="893" y="715"/>
                    <a:pt x="893" y="712"/>
                  </a:cubicBezTo>
                  <a:lnTo>
                    <a:pt x="893" y="499"/>
                  </a:lnTo>
                  <a:lnTo>
                    <a:pt x="1076" y="612"/>
                  </a:lnTo>
                  <a:cubicBezTo>
                    <a:pt x="1079" y="615"/>
                    <a:pt x="1084" y="616"/>
                    <a:pt x="1088" y="616"/>
                  </a:cubicBezTo>
                  <a:cubicBezTo>
                    <a:pt x="1093" y="616"/>
                    <a:pt x="1098" y="614"/>
                    <a:pt x="1103" y="610"/>
                  </a:cubicBezTo>
                  <a:cubicBezTo>
                    <a:pt x="1110" y="604"/>
                    <a:pt x="1113" y="593"/>
                    <a:pt x="1110" y="584"/>
                  </a:cubicBezTo>
                  <a:lnTo>
                    <a:pt x="1057" y="449"/>
                  </a:lnTo>
                  <a:lnTo>
                    <a:pt x="1135" y="449"/>
                  </a:lnTo>
                  <a:cubicBezTo>
                    <a:pt x="1190" y="449"/>
                    <a:pt x="1235" y="404"/>
                    <a:pt x="1235" y="349"/>
                  </a:cubicBezTo>
                  <a:lnTo>
                    <a:pt x="1235" y="99"/>
                  </a:lnTo>
                  <a:cubicBezTo>
                    <a:pt x="1235" y="44"/>
                    <a:pt x="1190" y="0"/>
                    <a:pt x="1135" y="0"/>
                  </a:cubicBezTo>
                  <a:lnTo>
                    <a:pt x="678" y="0"/>
                  </a:lnTo>
                  <a:cubicBezTo>
                    <a:pt x="623" y="0"/>
                    <a:pt x="578" y="44"/>
                    <a:pt x="578" y="99"/>
                  </a:cubicBezTo>
                  <a:lnTo>
                    <a:pt x="578" y="235"/>
                  </a:lnTo>
                  <a:lnTo>
                    <a:pt x="129" y="235"/>
                  </a:lnTo>
                  <a:cubicBezTo>
                    <a:pt x="57" y="235"/>
                    <a:pt x="0" y="293"/>
                    <a:pt x="0" y="364"/>
                  </a:cubicBezTo>
                  <a:lnTo>
                    <a:pt x="0" y="712"/>
                  </a:lnTo>
                  <a:cubicBezTo>
                    <a:pt x="0" y="783"/>
                    <a:pt x="57" y="841"/>
                    <a:pt x="129" y="841"/>
                  </a:cubicBezTo>
                  <a:lnTo>
                    <a:pt x="250" y="841"/>
                  </a:lnTo>
                  <a:lnTo>
                    <a:pt x="173" y="1041"/>
                  </a:lnTo>
                  <a:cubicBezTo>
                    <a:pt x="169" y="1051"/>
                    <a:pt x="172" y="1061"/>
                    <a:pt x="179" y="1068"/>
                  </a:cubicBezTo>
                  <a:cubicBezTo>
                    <a:pt x="184" y="1071"/>
                    <a:pt x="189" y="1073"/>
                    <a:pt x="194" y="1073"/>
                  </a:cubicBezTo>
                  <a:cubicBezTo>
                    <a:pt x="199" y="1073"/>
                    <a:pt x="203" y="1072"/>
                    <a:pt x="207" y="1069"/>
                  </a:cubicBezTo>
                  <a:lnTo>
                    <a:pt x="575" y="841"/>
                  </a:lnTo>
                  <a:lnTo>
                    <a:pt x="754" y="841"/>
                  </a:lnTo>
                  <a:lnTo>
                    <a:pt x="828" y="1018"/>
                  </a:lnTo>
                  <a:cubicBezTo>
                    <a:pt x="831" y="1025"/>
                    <a:pt x="837" y="1031"/>
                    <a:pt x="845" y="1032"/>
                  </a:cubicBezTo>
                  <a:cubicBezTo>
                    <a:pt x="853" y="1034"/>
                    <a:pt x="861" y="1031"/>
                    <a:pt x="866" y="1026"/>
                  </a:cubicBezTo>
                  <a:lnTo>
                    <a:pt x="900" y="991"/>
                  </a:lnTo>
                  <a:lnTo>
                    <a:pt x="1113" y="1204"/>
                  </a:lnTo>
                  <a:cubicBezTo>
                    <a:pt x="1117" y="1208"/>
                    <a:pt x="1123" y="1210"/>
                    <a:pt x="1129" y="1210"/>
                  </a:cubicBezTo>
                  <a:cubicBezTo>
                    <a:pt x="1135" y="1210"/>
                    <a:pt x="1141" y="1208"/>
                    <a:pt x="1146" y="1204"/>
                  </a:cubicBezTo>
                  <a:lnTo>
                    <a:pt x="1242" y="1107"/>
                  </a:lnTo>
                  <a:cubicBezTo>
                    <a:pt x="1246" y="1103"/>
                    <a:pt x="1249" y="1097"/>
                    <a:pt x="1249" y="1091"/>
                  </a:cubicBezTo>
                  <a:cubicBezTo>
                    <a:pt x="1249" y="1085"/>
                    <a:pt x="1246" y="1079"/>
                    <a:pt x="1242" y="107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150" name="Group 18">
            <a:extLst>
              <a:ext uri="{FF2B5EF4-FFF2-40B4-BE49-F238E27FC236}">
                <a16:creationId xmlns:a16="http://schemas.microsoft.com/office/drawing/2014/main" xmlns="" id="{7E5E3333-6557-48E0-9481-622483140B31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800509" y="2834990"/>
            <a:ext cx="388218" cy="434290"/>
            <a:chOff x="4354" y="948"/>
            <a:chExt cx="514" cy="575"/>
          </a:xfrm>
          <a:solidFill>
            <a:srgbClr val="25AEC1"/>
          </a:solidFill>
        </p:grpSpPr>
        <p:sp>
          <p:nvSpPr>
            <p:cNvPr id="151" name="Freeform 19">
              <a:extLst>
                <a:ext uri="{FF2B5EF4-FFF2-40B4-BE49-F238E27FC236}">
                  <a16:creationId xmlns:a16="http://schemas.microsoft.com/office/drawing/2014/main" xmlns="" id="{BDB0699A-F9EC-4B25-B94C-5364705C6D4B}"/>
                </a:ext>
              </a:extLst>
            </p:cNvPr>
            <p:cNvSpPr>
              <a:spLocks/>
            </p:cNvSpPr>
            <p:nvPr/>
          </p:nvSpPr>
          <p:spPr bwMode="auto">
            <a:xfrm>
              <a:off x="4501" y="1090"/>
              <a:ext cx="162" cy="16"/>
            </a:xfrm>
            <a:custGeom>
              <a:avLst/>
              <a:gdLst>
                <a:gd name="T0" fmla="*/ 473 w 473"/>
                <a:gd name="T1" fmla="*/ 0 h 47"/>
                <a:gd name="T2" fmla="*/ 473 w 473"/>
                <a:gd name="T3" fmla="*/ 0 h 47"/>
                <a:gd name="T4" fmla="*/ 0 w 473"/>
                <a:gd name="T5" fmla="*/ 0 h 47"/>
                <a:gd name="T6" fmla="*/ 0 w 473"/>
                <a:gd name="T7" fmla="*/ 47 h 47"/>
                <a:gd name="T8" fmla="*/ 473 w 473"/>
                <a:gd name="T9" fmla="*/ 47 h 47"/>
                <a:gd name="T10" fmla="*/ 473 w 473"/>
                <a:gd name="T11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73" h="47">
                  <a:moveTo>
                    <a:pt x="473" y="0"/>
                  </a:moveTo>
                  <a:lnTo>
                    <a:pt x="473" y="0"/>
                  </a:lnTo>
                  <a:lnTo>
                    <a:pt x="0" y="0"/>
                  </a:lnTo>
                  <a:lnTo>
                    <a:pt x="0" y="47"/>
                  </a:lnTo>
                  <a:lnTo>
                    <a:pt x="473" y="47"/>
                  </a:lnTo>
                  <a:lnTo>
                    <a:pt x="47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52" name="Freeform 20">
              <a:extLst>
                <a:ext uri="{FF2B5EF4-FFF2-40B4-BE49-F238E27FC236}">
                  <a16:creationId xmlns:a16="http://schemas.microsoft.com/office/drawing/2014/main" xmlns="" id="{8EF689E2-9299-48B5-9662-21BAAC9B22C1}"/>
                </a:ext>
              </a:extLst>
            </p:cNvPr>
            <p:cNvSpPr>
              <a:spLocks/>
            </p:cNvSpPr>
            <p:nvPr/>
          </p:nvSpPr>
          <p:spPr bwMode="auto">
            <a:xfrm>
              <a:off x="4501" y="1123"/>
              <a:ext cx="162" cy="16"/>
            </a:xfrm>
            <a:custGeom>
              <a:avLst/>
              <a:gdLst>
                <a:gd name="T0" fmla="*/ 473 w 473"/>
                <a:gd name="T1" fmla="*/ 0 h 46"/>
                <a:gd name="T2" fmla="*/ 473 w 473"/>
                <a:gd name="T3" fmla="*/ 0 h 46"/>
                <a:gd name="T4" fmla="*/ 0 w 473"/>
                <a:gd name="T5" fmla="*/ 0 h 46"/>
                <a:gd name="T6" fmla="*/ 0 w 473"/>
                <a:gd name="T7" fmla="*/ 46 h 46"/>
                <a:gd name="T8" fmla="*/ 473 w 473"/>
                <a:gd name="T9" fmla="*/ 46 h 46"/>
                <a:gd name="T10" fmla="*/ 473 w 473"/>
                <a:gd name="T11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73" h="46">
                  <a:moveTo>
                    <a:pt x="473" y="0"/>
                  </a:moveTo>
                  <a:lnTo>
                    <a:pt x="473" y="0"/>
                  </a:lnTo>
                  <a:lnTo>
                    <a:pt x="0" y="0"/>
                  </a:lnTo>
                  <a:lnTo>
                    <a:pt x="0" y="46"/>
                  </a:lnTo>
                  <a:lnTo>
                    <a:pt x="473" y="46"/>
                  </a:lnTo>
                  <a:lnTo>
                    <a:pt x="47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53" name="Freeform 21">
              <a:extLst>
                <a:ext uri="{FF2B5EF4-FFF2-40B4-BE49-F238E27FC236}">
                  <a16:creationId xmlns:a16="http://schemas.microsoft.com/office/drawing/2014/main" xmlns="" id="{C62FFA98-4E8C-402E-858A-20D56273D6EE}"/>
                </a:ext>
              </a:extLst>
            </p:cNvPr>
            <p:cNvSpPr>
              <a:spLocks/>
            </p:cNvSpPr>
            <p:nvPr/>
          </p:nvSpPr>
          <p:spPr bwMode="auto">
            <a:xfrm>
              <a:off x="4501" y="1156"/>
              <a:ext cx="95" cy="16"/>
            </a:xfrm>
            <a:custGeom>
              <a:avLst/>
              <a:gdLst>
                <a:gd name="T0" fmla="*/ 277 w 277"/>
                <a:gd name="T1" fmla="*/ 0 h 47"/>
                <a:gd name="T2" fmla="*/ 277 w 277"/>
                <a:gd name="T3" fmla="*/ 0 h 47"/>
                <a:gd name="T4" fmla="*/ 0 w 277"/>
                <a:gd name="T5" fmla="*/ 0 h 47"/>
                <a:gd name="T6" fmla="*/ 0 w 277"/>
                <a:gd name="T7" fmla="*/ 47 h 47"/>
                <a:gd name="T8" fmla="*/ 277 w 277"/>
                <a:gd name="T9" fmla="*/ 47 h 47"/>
                <a:gd name="T10" fmla="*/ 277 w 277"/>
                <a:gd name="T11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77" h="47">
                  <a:moveTo>
                    <a:pt x="277" y="0"/>
                  </a:moveTo>
                  <a:lnTo>
                    <a:pt x="277" y="0"/>
                  </a:lnTo>
                  <a:lnTo>
                    <a:pt x="0" y="0"/>
                  </a:lnTo>
                  <a:lnTo>
                    <a:pt x="0" y="47"/>
                  </a:lnTo>
                  <a:lnTo>
                    <a:pt x="277" y="47"/>
                  </a:lnTo>
                  <a:lnTo>
                    <a:pt x="27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54" name="Freeform 22">
              <a:extLst>
                <a:ext uri="{FF2B5EF4-FFF2-40B4-BE49-F238E27FC236}">
                  <a16:creationId xmlns:a16="http://schemas.microsoft.com/office/drawing/2014/main" xmlns="" id="{989A48DB-F8C7-4D0C-AA0C-5542BBEAE602}"/>
                </a:ext>
              </a:extLst>
            </p:cNvPr>
            <p:cNvSpPr>
              <a:spLocks/>
            </p:cNvSpPr>
            <p:nvPr/>
          </p:nvSpPr>
          <p:spPr bwMode="auto">
            <a:xfrm>
              <a:off x="4386" y="1461"/>
              <a:ext cx="15" cy="17"/>
            </a:xfrm>
            <a:custGeom>
              <a:avLst/>
              <a:gdLst>
                <a:gd name="T0" fmla="*/ 0 w 46"/>
                <a:gd name="T1" fmla="*/ 48 h 48"/>
                <a:gd name="T2" fmla="*/ 0 w 46"/>
                <a:gd name="T3" fmla="*/ 48 h 48"/>
                <a:gd name="T4" fmla="*/ 46 w 46"/>
                <a:gd name="T5" fmla="*/ 48 h 48"/>
                <a:gd name="T6" fmla="*/ 46 w 46"/>
                <a:gd name="T7" fmla="*/ 0 h 48"/>
                <a:gd name="T8" fmla="*/ 0 w 46"/>
                <a:gd name="T9" fmla="*/ 0 h 48"/>
                <a:gd name="T10" fmla="*/ 0 w 46"/>
                <a:gd name="T11" fmla="*/ 48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6" h="48">
                  <a:moveTo>
                    <a:pt x="0" y="48"/>
                  </a:moveTo>
                  <a:lnTo>
                    <a:pt x="0" y="48"/>
                  </a:lnTo>
                  <a:lnTo>
                    <a:pt x="46" y="48"/>
                  </a:lnTo>
                  <a:lnTo>
                    <a:pt x="46" y="0"/>
                  </a:lnTo>
                  <a:lnTo>
                    <a:pt x="0" y="0"/>
                  </a:lnTo>
                  <a:lnTo>
                    <a:pt x="0" y="48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55" name="Freeform 23">
              <a:extLst>
                <a:ext uri="{FF2B5EF4-FFF2-40B4-BE49-F238E27FC236}">
                  <a16:creationId xmlns:a16="http://schemas.microsoft.com/office/drawing/2014/main" xmlns="" id="{82775F0B-B770-43DE-B1B3-78264914510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54" y="948"/>
              <a:ext cx="514" cy="575"/>
            </a:xfrm>
            <a:custGeom>
              <a:avLst/>
              <a:gdLst>
                <a:gd name="T0" fmla="*/ 538 w 1507"/>
                <a:gd name="T1" fmla="*/ 324 h 1686"/>
                <a:gd name="T2" fmla="*/ 597 w 1507"/>
                <a:gd name="T3" fmla="*/ 1080 h 1686"/>
                <a:gd name="T4" fmla="*/ 444 w 1507"/>
                <a:gd name="T5" fmla="*/ 1048 h 1686"/>
                <a:gd name="T6" fmla="*/ 581 w 1507"/>
                <a:gd name="T7" fmla="*/ 894 h 1686"/>
                <a:gd name="T8" fmla="*/ 591 w 1507"/>
                <a:gd name="T9" fmla="*/ 753 h 1686"/>
                <a:gd name="T10" fmla="*/ 463 w 1507"/>
                <a:gd name="T11" fmla="*/ 736 h 1686"/>
                <a:gd name="T12" fmla="*/ 435 w 1507"/>
                <a:gd name="T13" fmla="*/ 761 h 1686"/>
                <a:gd name="T14" fmla="*/ 260 w 1507"/>
                <a:gd name="T15" fmla="*/ 706 h 1686"/>
                <a:gd name="T16" fmla="*/ 562 w 1507"/>
                <a:gd name="T17" fmla="*/ 371 h 1686"/>
                <a:gd name="T18" fmla="*/ 1071 w 1507"/>
                <a:gd name="T19" fmla="*/ 46 h 1686"/>
                <a:gd name="T20" fmla="*/ 742 w 1507"/>
                <a:gd name="T21" fmla="*/ 904 h 1686"/>
                <a:gd name="T22" fmla="*/ 620 w 1507"/>
                <a:gd name="T23" fmla="*/ 1080 h 1686"/>
                <a:gd name="T24" fmla="*/ 597 w 1507"/>
                <a:gd name="T25" fmla="*/ 1185 h 1686"/>
                <a:gd name="T26" fmla="*/ 528 w 1507"/>
                <a:gd name="T27" fmla="*/ 1381 h 1686"/>
                <a:gd name="T28" fmla="*/ 213 w 1507"/>
                <a:gd name="T29" fmla="*/ 764 h 1686"/>
                <a:gd name="T30" fmla="*/ 171 w 1507"/>
                <a:gd name="T31" fmla="*/ 1035 h 1686"/>
                <a:gd name="T32" fmla="*/ 213 w 1507"/>
                <a:gd name="T33" fmla="*/ 1028 h 1686"/>
                <a:gd name="T34" fmla="*/ 473 w 1507"/>
                <a:gd name="T35" fmla="*/ 790 h 1686"/>
                <a:gd name="T36" fmla="*/ 512 w 1507"/>
                <a:gd name="T37" fmla="*/ 762 h 1686"/>
                <a:gd name="T38" fmla="*/ 559 w 1507"/>
                <a:gd name="T39" fmla="*/ 805 h 1686"/>
                <a:gd name="T40" fmla="*/ 529 w 1507"/>
                <a:gd name="T41" fmla="*/ 889 h 1686"/>
                <a:gd name="T42" fmla="*/ 398 w 1507"/>
                <a:gd name="T43" fmla="*/ 1068 h 1686"/>
                <a:gd name="T44" fmla="*/ 427 w 1507"/>
                <a:gd name="T45" fmla="*/ 1126 h 1686"/>
                <a:gd name="T46" fmla="*/ 432 w 1507"/>
                <a:gd name="T47" fmla="*/ 1276 h 1686"/>
                <a:gd name="T48" fmla="*/ 474 w 1507"/>
                <a:gd name="T49" fmla="*/ 1126 h 1686"/>
                <a:gd name="T50" fmla="*/ 597 w 1507"/>
                <a:gd name="T51" fmla="*/ 1185 h 1686"/>
                <a:gd name="T52" fmla="*/ 789 w 1507"/>
                <a:gd name="T53" fmla="*/ 1418 h 1686"/>
                <a:gd name="T54" fmla="*/ 789 w 1507"/>
                <a:gd name="T55" fmla="*/ 1080 h 1686"/>
                <a:gd name="T56" fmla="*/ 1095 w 1507"/>
                <a:gd name="T57" fmla="*/ 927 h 1686"/>
                <a:gd name="T58" fmla="*/ 1350 w 1507"/>
                <a:gd name="T59" fmla="*/ 1384 h 1686"/>
                <a:gd name="T60" fmla="*/ 995 w 1507"/>
                <a:gd name="T61" fmla="*/ 1418 h 1686"/>
                <a:gd name="T62" fmla="*/ 1397 w 1507"/>
                <a:gd name="T63" fmla="*/ 1534 h 1686"/>
                <a:gd name="T64" fmla="*/ 1373 w 1507"/>
                <a:gd name="T65" fmla="*/ 1544 h 1686"/>
                <a:gd name="T66" fmla="*/ 1041 w 1507"/>
                <a:gd name="T67" fmla="*/ 1431 h 1686"/>
                <a:gd name="T68" fmla="*/ 1397 w 1507"/>
                <a:gd name="T69" fmla="*/ 1431 h 1686"/>
                <a:gd name="T70" fmla="*/ 1483 w 1507"/>
                <a:gd name="T71" fmla="*/ 1384 h 1686"/>
                <a:gd name="T72" fmla="*/ 1397 w 1507"/>
                <a:gd name="T73" fmla="*/ 904 h 1686"/>
                <a:gd name="T74" fmla="*/ 1118 w 1507"/>
                <a:gd name="T75" fmla="*/ 22 h 1686"/>
                <a:gd name="T76" fmla="*/ 557 w 1507"/>
                <a:gd name="T77" fmla="*/ 0 h 1686"/>
                <a:gd name="T78" fmla="*/ 550 w 1507"/>
                <a:gd name="T79" fmla="*/ 3 h 1686"/>
                <a:gd name="T80" fmla="*/ 220 w 1507"/>
                <a:gd name="T81" fmla="*/ 331 h 1686"/>
                <a:gd name="T82" fmla="*/ 216 w 1507"/>
                <a:gd name="T83" fmla="*/ 337 h 1686"/>
                <a:gd name="T84" fmla="*/ 213 w 1507"/>
                <a:gd name="T85" fmla="*/ 347 h 1686"/>
                <a:gd name="T86" fmla="*/ 53 w 1507"/>
                <a:gd name="T87" fmla="*/ 875 h 1686"/>
                <a:gd name="T88" fmla="*/ 0 w 1507"/>
                <a:gd name="T89" fmla="*/ 1404 h 1686"/>
                <a:gd name="T90" fmla="*/ 46 w 1507"/>
                <a:gd name="T91" fmla="*/ 1662 h 1686"/>
                <a:gd name="T92" fmla="*/ 270 w 1507"/>
                <a:gd name="T93" fmla="*/ 1427 h 1686"/>
                <a:gd name="T94" fmla="*/ 552 w 1507"/>
                <a:gd name="T95" fmla="*/ 1427 h 1686"/>
                <a:gd name="T96" fmla="*/ 584 w 1507"/>
                <a:gd name="T97" fmla="*/ 1662 h 1686"/>
                <a:gd name="T98" fmla="*/ 630 w 1507"/>
                <a:gd name="T99" fmla="*/ 1404 h 1686"/>
                <a:gd name="T100" fmla="*/ 575 w 1507"/>
                <a:gd name="T101" fmla="*/ 1325 h 1686"/>
                <a:gd name="T102" fmla="*/ 742 w 1507"/>
                <a:gd name="T103" fmla="*/ 1126 h 1686"/>
                <a:gd name="T104" fmla="*/ 865 w 1507"/>
                <a:gd name="T105" fmla="*/ 1591 h 1686"/>
                <a:gd name="T106" fmla="*/ 1384 w 1507"/>
                <a:gd name="T107" fmla="*/ 1591 h 1686"/>
                <a:gd name="T108" fmla="*/ 1507 w 1507"/>
                <a:gd name="T109" fmla="*/ 1407 h 16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507" h="1686">
                  <a:moveTo>
                    <a:pt x="538" y="79"/>
                  </a:moveTo>
                  <a:lnTo>
                    <a:pt x="538" y="79"/>
                  </a:lnTo>
                  <a:lnTo>
                    <a:pt x="538" y="324"/>
                  </a:lnTo>
                  <a:lnTo>
                    <a:pt x="293" y="324"/>
                  </a:lnTo>
                  <a:lnTo>
                    <a:pt x="538" y="79"/>
                  </a:lnTo>
                  <a:close/>
                  <a:moveTo>
                    <a:pt x="597" y="1080"/>
                  </a:moveTo>
                  <a:lnTo>
                    <a:pt x="597" y="1080"/>
                  </a:lnTo>
                  <a:lnTo>
                    <a:pt x="462" y="1080"/>
                  </a:lnTo>
                  <a:cubicBezTo>
                    <a:pt x="456" y="1066"/>
                    <a:pt x="450" y="1056"/>
                    <a:pt x="444" y="1048"/>
                  </a:cubicBezTo>
                  <a:lnTo>
                    <a:pt x="564" y="920"/>
                  </a:lnTo>
                  <a:cubicBezTo>
                    <a:pt x="564" y="920"/>
                    <a:pt x="565" y="919"/>
                    <a:pt x="565" y="918"/>
                  </a:cubicBezTo>
                  <a:cubicBezTo>
                    <a:pt x="566" y="917"/>
                    <a:pt x="573" y="908"/>
                    <a:pt x="581" y="894"/>
                  </a:cubicBezTo>
                  <a:cubicBezTo>
                    <a:pt x="584" y="887"/>
                    <a:pt x="588" y="880"/>
                    <a:pt x="591" y="871"/>
                  </a:cubicBezTo>
                  <a:cubicBezTo>
                    <a:pt x="595" y="863"/>
                    <a:pt x="598" y="855"/>
                    <a:pt x="600" y="846"/>
                  </a:cubicBezTo>
                  <a:cubicBezTo>
                    <a:pt x="608" y="817"/>
                    <a:pt x="609" y="783"/>
                    <a:pt x="591" y="753"/>
                  </a:cubicBezTo>
                  <a:cubicBezTo>
                    <a:pt x="573" y="726"/>
                    <a:pt x="552" y="717"/>
                    <a:pt x="537" y="715"/>
                  </a:cubicBezTo>
                  <a:cubicBezTo>
                    <a:pt x="509" y="710"/>
                    <a:pt x="484" y="722"/>
                    <a:pt x="471" y="730"/>
                  </a:cubicBezTo>
                  <a:cubicBezTo>
                    <a:pt x="467" y="733"/>
                    <a:pt x="464" y="735"/>
                    <a:pt x="463" y="736"/>
                  </a:cubicBezTo>
                  <a:cubicBezTo>
                    <a:pt x="463" y="736"/>
                    <a:pt x="462" y="736"/>
                    <a:pt x="462" y="737"/>
                  </a:cubicBezTo>
                  <a:lnTo>
                    <a:pt x="453" y="745"/>
                  </a:lnTo>
                  <a:lnTo>
                    <a:pt x="435" y="761"/>
                  </a:lnTo>
                  <a:lnTo>
                    <a:pt x="260" y="922"/>
                  </a:lnTo>
                  <a:lnTo>
                    <a:pt x="260" y="733"/>
                  </a:lnTo>
                  <a:lnTo>
                    <a:pt x="260" y="706"/>
                  </a:lnTo>
                  <a:lnTo>
                    <a:pt x="260" y="681"/>
                  </a:lnTo>
                  <a:lnTo>
                    <a:pt x="260" y="371"/>
                  </a:lnTo>
                  <a:lnTo>
                    <a:pt x="562" y="371"/>
                  </a:lnTo>
                  <a:cubicBezTo>
                    <a:pt x="575" y="371"/>
                    <a:pt x="585" y="360"/>
                    <a:pt x="585" y="347"/>
                  </a:cubicBezTo>
                  <a:lnTo>
                    <a:pt x="585" y="46"/>
                  </a:lnTo>
                  <a:lnTo>
                    <a:pt x="1071" y="46"/>
                  </a:lnTo>
                  <a:lnTo>
                    <a:pt x="1071" y="880"/>
                  </a:lnTo>
                  <a:lnTo>
                    <a:pt x="765" y="880"/>
                  </a:lnTo>
                  <a:cubicBezTo>
                    <a:pt x="753" y="880"/>
                    <a:pt x="742" y="891"/>
                    <a:pt x="742" y="904"/>
                  </a:cubicBezTo>
                  <a:lnTo>
                    <a:pt x="742" y="1080"/>
                  </a:lnTo>
                  <a:lnTo>
                    <a:pt x="643" y="1080"/>
                  </a:lnTo>
                  <a:lnTo>
                    <a:pt x="620" y="1080"/>
                  </a:lnTo>
                  <a:lnTo>
                    <a:pt x="597" y="1080"/>
                  </a:lnTo>
                  <a:close/>
                  <a:moveTo>
                    <a:pt x="597" y="1185"/>
                  </a:moveTo>
                  <a:lnTo>
                    <a:pt x="597" y="1185"/>
                  </a:lnTo>
                  <a:cubicBezTo>
                    <a:pt x="597" y="1188"/>
                    <a:pt x="604" y="1252"/>
                    <a:pt x="539" y="1292"/>
                  </a:cubicBezTo>
                  <a:cubicBezTo>
                    <a:pt x="533" y="1297"/>
                    <a:pt x="528" y="1304"/>
                    <a:pt x="528" y="1312"/>
                  </a:cubicBezTo>
                  <a:lnTo>
                    <a:pt x="528" y="1381"/>
                  </a:lnTo>
                  <a:lnTo>
                    <a:pt x="100" y="1381"/>
                  </a:lnTo>
                  <a:lnTo>
                    <a:pt x="100" y="883"/>
                  </a:lnTo>
                  <a:cubicBezTo>
                    <a:pt x="121" y="853"/>
                    <a:pt x="164" y="802"/>
                    <a:pt x="213" y="764"/>
                  </a:cubicBezTo>
                  <a:lnTo>
                    <a:pt x="213" y="964"/>
                  </a:lnTo>
                  <a:lnTo>
                    <a:pt x="173" y="1002"/>
                  </a:lnTo>
                  <a:cubicBezTo>
                    <a:pt x="163" y="1010"/>
                    <a:pt x="163" y="1025"/>
                    <a:pt x="171" y="1035"/>
                  </a:cubicBezTo>
                  <a:cubicBezTo>
                    <a:pt x="180" y="1044"/>
                    <a:pt x="195" y="1045"/>
                    <a:pt x="204" y="1036"/>
                  </a:cubicBezTo>
                  <a:lnTo>
                    <a:pt x="205" y="1035"/>
                  </a:lnTo>
                  <a:lnTo>
                    <a:pt x="213" y="1028"/>
                  </a:lnTo>
                  <a:lnTo>
                    <a:pt x="237" y="1006"/>
                  </a:lnTo>
                  <a:lnTo>
                    <a:pt x="260" y="985"/>
                  </a:lnTo>
                  <a:lnTo>
                    <a:pt x="473" y="790"/>
                  </a:lnTo>
                  <a:lnTo>
                    <a:pt x="490" y="774"/>
                  </a:lnTo>
                  <a:lnTo>
                    <a:pt x="492" y="772"/>
                  </a:lnTo>
                  <a:cubicBezTo>
                    <a:pt x="496" y="769"/>
                    <a:pt x="504" y="765"/>
                    <a:pt x="512" y="762"/>
                  </a:cubicBezTo>
                  <a:cubicBezTo>
                    <a:pt x="517" y="761"/>
                    <a:pt x="523" y="760"/>
                    <a:pt x="529" y="761"/>
                  </a:cubicBezTo>
                  <a:cubicBezTo>
                    <a:pt x="537" y="762"/>
                    <a:pt x="545" y="768"/>
                    <a:pt x="551" y="778"/>
                  </a:cubicBezTo>
                  <a:cubicBezTo>
                    <a:pt x="556" y="786"/>
                    <a:pt x="558" y="795"/>
                    <a:pt x="559" y="805"/>
                  </a:cubicBezTo>
                  <a:cubicBezTo>
                    <a:pt x="559" y="814"/>
                    <a:pt x="558" y="824"/>
                    <a:pt x="555" y="834"/>
                  </a:cubicBezTo>
                  <a:cubicBezTo>
                    <a:pt x="553" y="842"/>
                    <a:pt x="550" y="850"/>
                    <a:pt x="547" y="858"/>
                  </a:cubicBezTo>
                  <a:cubicBezTo>
                    <a:pt x="541" y="871"/>
                    <a:pt x="534" y="882"/>
                    <a:pt x="529" y="889"/>
                  </a:cubicBezTo>
                  <a:lnTo>
                    <a:pt x="394" y="1033"/>
                  </a:lnTo>
                  <a:cubicBezTo>
                    <a:pt x="390" y="1038"/>
                    <a:pt x="388" y="1045"/>
                    <a:pt x="388" y="1052"/>
                  </a:cubicBezTo>
                  <a:cubicBezTo>
                    <a:pt x="389" y="1058"/>
                    <a:pt x="393" y="1065"/>
                    <a:pt x="398" y="1068"/>
                  </a:cubicBezTo>
                  <a:cubicBezTo>
                    <a:pt x="399" y="1069"/>
                    <a:pt x="404" y="1072"/>
                    <a:pt x="409" y="1080"/>
                  </a:cubicBezTo>
                  <a:cubicBezTo>
                    <a:pt x="413" y="1085"/>
                    <a:pt x="418" y="1093"/>
                    <a:pt x="421" y="1103"/>
                  </a:cubicBezTo>
                  <a:cubicBezTo>
                    <a:pt x="424" y="1110"/>
                    <a:pt x="426" y="1117"/>
                    <a:pt x="427" y="1126"/>
                  </a:cubicBezTo>
                  <a:cubicBezTo>
                    <a:pt x="432" y="1152"/>
                    <a:pt x="431" y="1187"/>
                    <a:pt x="419" y="1235"/>
                  </a:cubicBezTo>
                  <a:cubicBezTo>
                    <a:pt x="418" y="1239"/>
                    <a:pt x="417" y="1243"/>
                    <a:pt x="416" y="1247"/>
                  </a:cubicBezTo>
                  <a:cubicBezTo>
                    <a:pt x="412" y="1260"/>
                    <a:pt x="420" y="1273"/>
                    <a:pt x="432" y="1276"/>
                  </a:cubicBezTo>
                  <a:cubicBezTo>
                    <a:pt x="434" y="1277"/>
                    <a:pt x="436" y="1277"/>
                    <a:pt x="438" y="1277"/>
                  </a:cubicBezTo>
                  <a:cubicBezTo>
                    <a:pt x="449" y="1277"/>
                    <a:pt x="458" y="1270"/>
                    <a:pt x="461" y="1260"/>
                  </a:cubicBezTo>
                  <a:cubicBezTo>
                    <a:pt x="477" y="1204"/>
                    <a:pt x="479" y="1160"/>
                    <a:pt x="474" y="1126"/>
                  </a:cubicBezTo>
                  <a:lnTo>
                    <a:pt x="597" y="1126"/>
                  </a:lnTo>
                  <a:lnTo>
                    <a:pt x="597" y="1182"/>
                  </a:lnTo>
                  <a:cubicBezTo>
                    <a:pt x="597" y="1183"/>
                    <a:pt x="597" y="1184"/>
                    <a:pt x="597" y="1185"/>
                  </a:cubicBezTo>
                  <a:close/>
                  <a:moveTo>
                    <a:pt x="870" y="1544"/>
                  </a:moveTo>
                  <a:lnTo>
                    <a:pt x="870" y="1544"/>
                  </a:lnTo>
                  <a:cubicBezTo>
                    <a:pt x="820" y="1522"/>
                    <a:pt x="789" y="1473"/>
                    <a:pt x="789" y="1418"/>
                  </a:cubicBezTo>
                  <a:lnTo>
                    <a:pt x="789" y="1126"/>
                  </a:lnTo>
                  <a:lnTo>
                    <a:pt x="789" y="1103"/>
                  </a:lnTo>
                  <a:lnTo>
                    <a:pt x="789" y="1080"/>
                  </a:lnTo>
                  <a:lnTo>
                    <a:pt x="789" y="927"/>
                  </a:lnTo>
                  <a:lnTo>
                    <a:pt x="1071" y="927"/>
                  </a:lnTo>
                  <a:lnTo>
                    <a:pt x="1095" y="927"/>
                  </a:lnTo>
                  <a:lnTo>
                    <a:pt x="1118" y="927"/>
                  </a:lnTo>
                  <a:lnTo>
                    <a:pt x="1350" y="927"/>
                  </a:lnTo>
                  <a:lnTo>
                    <a:pt x="1350" y="1384"/>
                  </a:lnTo>
                  <a:lnTo>
                    <a:pt x="1018" y="1384"/>
                  </a:lnTo>
                  <a:cubicBezTo>
                    <a:pt x="1005" y="1384"/>
                    <a:pt x="995" y="1394"/>
                    <a:pt x="995" y="1407"/>
                  </a:cubicBezTo>
                  <a:lnTo>
                    <a:pt x="995" y="1418"/>
                  </a:lnTo>
                  <a:cubicBezTo>
                    <a:pt x="995" y="1473"/>
                    <a:pt x="963" y="1522"/>
                    <a:pt x="914" y="1544"/>
                  </a:cubicBezTo>
                  <a:lnTo>
                    <a:pt x="870" y="1544"/>
                  </a:lnTo>
                  <a:close/>
                  <a:moveTo>
                    <a:pt x="1397" y="1534"/>
                  </a:moveTo>
                  <a:lnTo>
                    <a:pt x="1397" y="1534"/>
                  </a:lnTo>
                  <a:cubicBezTo>
                    <a:pt x="1391" y="1538"/>
                    <a:pt x="1385" y="1541"/>
                    <a:pt x="1379" y="1544"/>
                  </a:cubicBezTo>
                  <a:lnTo>
                    <a:pt x="1373" y="1544"/>
                  </a:lnTo>
                  <a:lnTo>
                    <a:pt x="1350" y="1544"/>
                  </a:lnTo>
                  <a:lnTo>
                    <a:pt x="992" y="1544"/>
                  </a:lnTo>
                  <a:cubicBezTo>
                    <a:pt x="1021" y="1513"/>
                    <a:pt x="1038" y="1474"/>
                    <a:pt x="1041" y="1431"/>
                  </a:cubicBezTo>
                  <a:lnTo>
                    <a:pt x="1350" y="1431"/>
                  </a:lnTo>
                  <a:lnTo>
                    <a:pt x="1373" y="1431"/>
                  </a:lnTo>
                  <a:lnTo>
                    <a:pt x="1397" y="1431"/>
                  </a:lnTo>
                  <a:lnTo>
                    <a:pt x="1460" y="1431"/>
                  </a:lnTo>
                  <a:cubicBezTo>
                    <a:pt x="1456" y="1473"/>
                    <a:pt x="1432" y="1511"/>
                    <a:pt x="1397" y="1534"/>
                  </a:cubicBezTo>
                  <a:close/>
                  <a:moveTo>
                    <a:pt x="1483" y="1384"/>
                  </a:moveTo>
                  <a:lnTo>
                    <a:pt x="1483" y="1384"/>
                  </a:lnTo>
                  <a:lnTo>
                    <a:pt x="1397" y="1384"/>
                  </a:lnTo>
                  <a:lnTo>
                    <a:pt x="1397" y="904"/>
                  </a:lnTo>
                  <a:cubicBezTo>
                    <a:pt x="1397" y="891"/>
                    <a:pt x="1386" y="880"/>
                    <a:pt x="1373" y="880"/>
                  </a:cubicBezTo>
                  <a:lnTo>
                    <a:pt x="1118" y="880"/>
                  </a:lnTo>
                  <a:lnTo>
                    <a:pt x="1118" y="22"/>
                  </a:lnTo>
                  <a:cubicBezTo>
                    <a:pt x="1118" y="9"/>
                    <a:pt x="1108" y="0"/>
                    <a:pt x="1095" y="0"/>
                  </a:cubicBezTo>
                  <a:lnTo>
                    <a:pt x="562" y="0"/>
                  </a:lnTo>
                  <a:cubicBezTo>
                    <a:pt x="560" y="0"/>
                    <a:pt x="559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555" y="1"/>
                    <a:pt x="553" y="1"/>
                    <a:pt x="552" y="2"/>
                  </a:cubicBezTo>
                  <a:cubicBezTo>
                    <a:pt x="551" y="3"/>
                    <a:pt x="551" y="3"/>
                    <a:pt x="550" y="3"/>
                  </a:cubicBezTo>
                  <a:cubicBezTo>
                    <a:pt x="548" y="4"/>
                    <a:pt x="547" y="5"/>
                    <a:pt x="545" y="7"/>
                  </a:cubicBezTo>
                  <a:lnTo>
                    <a:pt x="301" y="250"/>
                  </a:lnTo>
                  <a:lnTo>
                    <a:pt x="220" y="331"/>
                  </a:lnTo>
                  <a:cubicBezTo>
                    <a:pt x="220" y="331"/>
                    <a:pt x="220" y="331"/>
                    <a:pt x="220" y="331"/>
                  </a:cubicBezTo>
                  <a:cubicBezTo>
                    <a:pt x="219" y="332"/>
                    <a:pt x="217" y="334"/>
                    <a:pt x="216" y="336"/>
                  </a:cubicBezTo>
                  <a:cubicBezTo>
                    <a:pt x="216" y="336"/>
                    <a:pt x="216" y="337"/>
                    <a:pt x="216" y="337"/>
                  </a:cubicBezTo>
                  <a:cubicBezTo>
                    <a:pt x="215" y="339"/>
                    <a:pt x="214" y="341"/>
                    <a:pt x="214" y="343"/>
                  </a:cubicBezTo>
                  <a:lnTo>
                    <a:pt x="214" y="343"/>
                  </a:lnTo>
                  <a:cubicBezTo>
                    <a:pt x="213" y="344"/>
                    <a:pt x="213" y="346"/>
                    <a:pt x="213" y="347"/>
                  </a:cubicBezTo>
                  <a:lnTo>
                    <a:pt x="213" y="706"/>
                  </a:lnTo>
                  <a:cubicBezTo>
                    <a:pt x="128" y="762"/>
                    <a:pt x="61" y="857"/>
                    <a:pt x="58" y="862"/>
                  </a:cubicBezTo>
                  <a:cubicBezTo>
                    <a:pt x="55" y="866"/>
                    <a:pt x="53" y="871"/>
                    <a:pt x="53" y="875"/>
                  </a:cubicBezTo>
                  <a:lnTo>
                    <a:pt x="53" y="1381"/>
                  </a:lnTo>
                  <a:lnTo>
                    <a:pt x="23" y="1381"/>
                  </a:lnTo>
                  <a:cubicBezTo>
                    <a:pt x="10" y="1381"/>
                    <a:pt x="0" y="1391"/>
                    <a:pt x="0" y="1404"/>
                  </a:cubicBezTo>
                  <a:lnTo>
                    <a:pt x="0" y="1662"/>
                  </a:lnTo>
                  <a:cubicBezTo>
                    <a:pt x="0" y="1675"/>
                    <a:pt x="10" y="1686"/>
                    <a:pt x="23" y="1686"/>
                  </a:cubicBezTo>
                  <a:cubicBezTo>
                    <a:pt x="36" y="1686"/>
                    <a:pt x="46" y="1675"/>
                    <a:pt x="46" y="1662"/>
                  </a:cubicBezTo>
                  <a:lnTo>
                    <a:pt x="46" y="1427"/>
                  </a:lnTo>
                  <a:lnTo>
                    <a:pt x="68" y="1427"/>
                  </a:lnTo>
                  <a:lnTo>
                    <a:pt x="270" y="1427"/>
                  </a:lnTo>
                  <a:lnTo>
                    <a:pt x="479" y="1427"/>
                  </a:lnTo>
                  <a:lnTo>
                    <a:pt x="528" y="1427"/>
                  </a:lnTo>
                  <a:lnTo>
                    <a:pt x="552" y="1427"/>
                  </a:lnTo>
                  <a:lnTo>
                    <a:pt x="575" y="1427"/>
                  </a:lnTo>
                  <a:lnTo>
                    <a:pt x="584" y="1427"/>
                  </a:lnTo>
                  <a:lnTo>
                    <a:pt x="584" y="1662"/>
                  </a:lnTo>
                  <a:cubicBezTo>
                    <a:pt x="584" y="1675"/>
                    <a:pt x="594" y="1686"/>
                    <a:pt x="607" y="1686"/>
                  </a:cubicBezTo>
                  <a:cubicBezTo>
                    <a:pt x="620" y="1686"/>
                    <a:pt x="630" y="1675"/>
                    <a:pt x="630" y="1662"/>
                  </a:cubicBezTo>
                  <a:lnTo>
                    <a:pt x="630" y="1404"/>
                  </a:lnTo>
                  <a:cubicBezTo>
                    <a:pt x="630" y="1391"/>
                    <a:pt x="620" y="1381"/>
                    <a:pt x="607" y="1381"/>
                  </a:cubicBezTo>
                  <a:lnTo>
                    <a:pt x="575" y="1381"/>
                  </a:lnTo>
                  <a:lnTo>
                    <a:pt x="575" y="1325"/>
                  </a:lnTo>
                  <a:cubicBezTo>
                    <a:pt x="648" y="1272"/>
                    <a:pt x="645" y="1194"/>
                    <a:pt x="643" y="1181"/>
                  </a:cubicBezTo>
                  <a:lnTo>
                    <a:pt x="643" y="1126"/>
                  </a:lnTo>
                  <a:lnTo>
                    <a:pt x="742" y="1126"/>
                  </a:lnTo>
                  <a:lnTo>
                    <a:pt x="742" y="1418"/>
                  </a:lnTo>
                  <a:cubicBezTo>
                    <a:pt x="742" y="1493"/>
                    <a:pt x="787" y="1560"/>
                    <a:pt x="856" y="1589"/>
                  </a:cubicBezTo>
                  <a:cubicBezTo>
                    <a:pt x="859" y="1590"/>
                    <a:pt x="862" y="1591"/>
                    <a:pt x="865" y="1591"/>
                  </a:cubicBezTo>
                  <a:lnTo>
                    <a:pt x="919" y="1591"/>
                  </a:lnTo>
                  <a:lnTo>
                    <a:pt x="1373" y="1591"/>
                  </a:lnTo>
                  <a:lnTo>
                    <a:pt x="1384" y="1591"/>
                  </a:lnTo>
                  <a:cubicBezTo>
                    <a:pt x="1387" y="1591"/>
                    <a:pt x="1390" y="1590"/>
                    <a:pt x="1393" y="1589"/>
                  </a:cubicBezTo>
                  <a:cubicBezTo>
                    <a:pt x="1462" y="1560"/>
                    <a:pt x="1507" y="1493"/>
                    <a:pt x="1507" y="1418"/>
                  </a:cubicBezTo>
                  <a:lnTo>
                    <a:pt x="1507" y="1407"/>
                  </a:lnTo>
                  <a:cubicBezTo>
                    <a:pt x="1507" y="1394"/>
                    <a:pt x="1496" y="1384"/>
                    <a:pt x="1483" y="138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56" name="Freeform 24">
              <a:extLst>
                <a:ext uri="{FF2B5EF4-FFF2-40B4-BE49-F238E27FC236}">
                  <a16:creationId xmlns:a16="http://schemas.microsoft.com/office/drawing/2014/main" xmlns="" id="{21AE1A3A-7324-4173-85D0-C542B1A6894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637" y="1276"/>
              <a:ext cx="41" cy="41"/>
            </a:xfrm>
            <a:custGeom>
              <a:avLst/>
              <a:gdLst>
                <a:gd name="T0" fmla="*/ 47 w 121"/>
                <a:gd name="T1" fmla="*/ 47 h 121"/>
                <a:gd name="T2" fmla="*/ 47 w 121"/>
                <a:gd name="T3" fmla="*/ 47 h 121"/>
                <a:gd name="T4" fmla="*/ 74 w 121"/>
                <a:gd name="T5" fmla="*/ 47 h 121"/>
                <a:gd name="T6" fmla="*/ 74 w 121"/>
                <a:gd name="T7" fmla="*/ 74 h 121"/>
                <a:gd name="T8" fmla="*/ 47 w 121"/>
                <a:gd name="T9" fmla="*/ 74 h 121"/>
                <a:gd name="T10" fmla="*/ 47 w 121"/>
                <a:gd name="T11" fmla="*/ 47 h 121"/>
                <a:gd name="T12" fmla="*/ 98 w 121"/>
                <a:gd name="T13" fmla="*/ 0 h 121"/>
                <a:gd name="T14" fmla="*/ 98 w 121"/>
                <a:gd name="T15" fmla="*/ 0 h 121"/>
                <a:gd name="T16" fmla="*/ 23 w 121"/>
                <a:gd name="T17" fmla="*/ 0 h 121"/>
                <a:gd name="T18" fmla="*/ 0 w 121"/>
                <a:gd name="T19" fmla="*/ 23 h 121"/>
                <a:gd name="T20" fmla="*/ 0 w 121"/>
                <a:gd name="T21" fmla="*/ 98 h 121"/>
                <a:gd name="T22" fmla="*/ 13 w 121"/>
                <a:gd name="T23" fmla="*/ 119 h 121"/>
                <a:gd name="T24" fmla="*/ 23 w 121"/>
                <a:gd name="T25" fmla="*/ 121 h 121"/>
                <a:gd name="T26" fmla="*/ 98 w 121"/>
                <a:gd name="T27" fmla="*/ 121 h 121"/>
                <a:gd name="T28" fmla="*/ 108 w 121"/>
                <a:gd name="T29" fmla="*/ 119 h 121"/>
                <a:gd name="T30" fmla="*/ 121 w 121"/>
                <a:gd name="T31" fmla="*/ 98 h 121"/>
                <a:gd name="T32" fmla="*/ 121 w 121"/>
                <a:gd name="T33" fmla="*/ 23 h 121"/>
                <a:gd name="T34" fmla="*/ 98 w 121"/>
                <a:gd name="T35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21" h="121">
                  <a:moveTo>
                    <a:pt x="47" y="47"/>
                  </a:moveTo>
                  <a:lnTo>
                    <a:pt x="47" y="47"/>
                  </a:lnTo>
                  <a:lnTo>
                    <a:pt x="74" y="47"/>
                  </a:lnTo>
                  <a:lnTo>
                    <a:pt x="74" y="74"/>
                  </a:lnTo>
                  <a:lnTo>
                    <a:pt x="47" y="74"/>
                  </a:lnTo>
                  <a:lnTo>
                    <a:pt x="47" y="47"/>
                  </a:lnTo>
                  <a:close/>
                  <a:moveTo>
                    <a:pt x="98" y="0"/>
                  </a:moveTo>
                  <a:lnTo>
                    <a:pt x="98" y="0"/>
                  </a:lnTo>
                  <a:lnTo>
                    <a:pt x="23" y="0"/>
                  </a:lnTo>
                  <a:cubicBezTo>
                    <a:pt x="10" y="0"/>
                    <a:pt x="0" y="10"/>
                    <a:pt x="0" y="23"/>
                  </a:cubicBezTo>
                  <a:lnTo>
                    <a:pt x="0" y="98"/>
                  </a:lnTo>
                  <a:cubicBezTo>
                    <a:pt x="0" y="107"/>
                    <a:pt x="6" y="115"/>
                    <a:pt x="13" y="119"/>
                  </a:cubicBezTo>
                  <a:cubicBezTo>
                    <a:pt x="16" y="120"/>
                    <a:pt x="20" y="121"/>
                    <a:pt x="23" y="121"/>
                  </a:cubicBezTo>
                  <a:lnTo>
                    <a:pt x="98" y="121"/>
                  </a:lnTo>
                  <a:cubicBezTo>
                    <a:pt x="101" y="121"/>
                    <a:pt x="105" y="120"/>
                    <a:pt x="108" y="119"/>
                  </a:cubicBezTo>
                  <a:cubicBezTo>
                    <a:pt x="116" y="115"/>
                    <a:pt x="121" y="107"/>
                    <a:pt x="121" y="98"/>
                  </a:cubicBezTo>
                  <a:lnTo>
                    <a:pt x="121" y="23"/>
                  </a:lnTo>
                  <a:cubicBezTo>
                    <a:pt x="121" y="10"/>
                    <a:pt x="111" y="0"/>
                    <a:pt x="9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57" name="Freeform 25">
              <a:extLst>
                <a:ext uri="{FF2B5EF4-FFF2-40B4-BE49-F238E27FC236}">
                  <a16:creationId xmlns:a16="http://schemas.microsoft.com/office/drawing/2014/main" xmlns="" id="{B3037E47-EEC4-4342-84E1-966C34820289}"/>
                </a:ext>
              </a:extLst>
            </p:cNvPr>
            <p:cNvSpPr>
              <a:spLocks/>
            </p:cNvSpPr>
            <p:nvPr/>
          </p:nvSpPr>
          <p:spPr bwMode="auto">
            <a:xfrm>
              <a:off x="4681" y="1288"/>
              <a:ext cx="116" cy="16"/>
            </a:xfrm>
            <a:custGeom>
              <a:avLst/>
              <a:gdLst>
                <a:gd name="T0" fmla="*/ 137 w 341"/>
                <a:gd name="T1" fmla="*/ 47 h 47"/>
                <a:gd name="T2" fmla="*/ 137 w 341"/>
                <a:gd name="T3" fmla="*/ 47 h 47"/>
                <a:gd name="T4" fmla="*/ 160 w 341"/>
                <a:gd name="T5" fmla="*/ 47 h 47"/>
                <a:gd name="T6" fmla="*/ 341 w 341"/>
                <a:gd name="T7" fmla="*/ 47 h 47"/>
                <a:gd name="T8" fmla="*/ 341 w 341"/>
                <a:gd name="T9" fmla="*/ 23 h 47"/>
                <a:gd name="T10" fmla="*/ 341 w 341"/>
                <a:gd name="T11" fmla="*/ 0 h 47"/>
                <a:gd name="T12" fmla="*/ 160 w 341"/>
                <a:gd name="T13" fmla="*/ 0 h 47"/>
                <a:gd name="T14" fmla="*/ 137 w 341"/>
                <a:gd name="T15" fmla="*/ 0 h 47"/>
                <a:gd name="T16" fmla="*/ 113 w 341"/>
                <a:gd name="T17" fmla="*/ 0 h 47"/>
                <a:gd name="T18" fmla="*/ 0 w 341"/>
                <a:gd name="T19" fmla="*/ 0 h 47"/>
                <a:gd name="T20" fmla="*/ 0 w 341"/>
                <a:gd name="T21" fmla="*/ 23 h 47"/>
                <a:gd name="T22" fmla="*/ 0 w 341"/>
                <a:gd name="T23" fmla="*/ 47 h 47"/>
                <a:gd name="T24" fmla="*/ 113 w 341"/>
                <a:gd name="T25" fmla="*/ 47 h 47"/>
                <a:gd name="T26" fmla="*/ 137 w 341"/>
                <a:gd name="T27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41" h="47">
                  <a:moveTo>
                    <a:pt x="137" y="47"/>
                  </a:moveTo>
                  <a:lnTo>
                    <a:pt x="137" y="47"/>
                  </a:lnTo>
                  <a:lnTo>
                    <a:pt x="160" y="47"/>
                  </a:lnTo>
                  <a:lnTo>
                    <a:pt x="341" y="47"/>
                  </a:lnTo>
                  <a:lnTo>
                    <a:pt x="341" y="23"/>
                  </a:lnTo>
                  <a:lnTo>
                    <a:pt x="341" y="0"/>
                  </a:lnTo>
                  <a:lnTo>
                    <a:pt x="160" y="0"/>
                  </a:lnTo>
                  <a:lnTo>
                    <a:pt x="137" y="0"/>
                  </a:lnTo>
                  <a:lnTo>
                    <a:pt x="113" y="0"/>
                  </a:lnTo>
                  <a:lnTo>
                    <a:pt x="0" y="0"/>
                  </a:lnTo>
                  <a:lnTo>
                    <a:pt x="0" y="23"/>
                  </a:lnTo>
                  <a:lnTo>
                    <a:pt x="0" y="47"/>
                  </a:lnTo>
                  <a:lnTo>
                    <a:pt x="113" y="47"/>
                  </a:lnTo>
                  <a:lnTo>
                    <a:pt x="137" y="47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58" name="Freeform 26">
              <a:extLst>
                <a:ext uri="{FF2B5EF4-FFF2-40B4-BE49-F238E27FC236}">
                  <a16:creationId xmlns:a16="http://schemas.microsoft.com/office/drawing/2014/main" xmlns="" id="{EF2489D6-0A25-4CBC-93BA-8940007D69F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637" y="1318"/>
              <a:ext cx="41" cy="41"/>
            </a:xfrm>
            <a:custGeom>
              <a:avLst/>
              <a:gdLst>
                <a:gd name="T0" fmla="*/ 74 w 121"/>
                <a:gd name="T1" fmla="*/ 74 h 121"/>
                <a:gd name="T2" fmla="*/ 74 w 121"/>
                <a:gd name="T3" fmla="*/ 74 h 121"/>
                <a:gd name="T4" fmla="*/ 47 w 121"/>
                <a:gd name="T5" fmla="*/ 74 h 121"/>
                <a:gd name="T6" fmla="*/ 47 w 121"/>
                <a:gd name="T7" fmla="*/ 47 h 121"/>
                <a:gd name="T8" fmla="*/ 74 w 121"/>
                <a:gd name="T9" fmla="*/ 47 h 121"/>
                <a:gd name="T10" fmla="*/ 74 w 121"/>
                <a:gd name="T11" fmla="*/ 74 h 121"/>
                <a:gd name="T12" fmla="*/ 98 w 121"/>
                <a:gd name="T13" fmla="*/ 0 h 121"/>
                <a:gd name="T14" fmla="*/ 98 w 121"/>
                <a:gd name="T15" fmla="*/ 0 h 121"/>
                <a:gd name="T16" fmla="*/ 23 w 121"/>
                <a:gd name="T17" fmla="*/ 0 h 121"/>
                <a:gd name="T18" fmla="*/ 1 w 121"/>
                <a:gd name="T19" fmla="*/ 18 h 121"/>
                <a:gd name="T20" fmla="*/ 0 w 121"/>
                <a:gd name="T21" fmla="*/ 23 h 121"/>
                <a:gd name="T22" fmla="*/ 0 w 121"/>
                <a:gd name="T23" fmla="*/ 41 h 121"/>
                <a:gd name="T24" fmla="*/ 0 w 121"/>
                <a:gd name="T25" fmla="*/ 98 h 121"/>
                <a:gd name="T26" fmla="*/ 23 w 121"/>
                <a:gd name="T27" fmla="*/ 121 h 121"/>
                <a:gd name="T28" fmla="*/ 98 w 121"/>
                <a:gd name="T29" fmla="*/ 121 h 121"/>
                <a:gd name="T30" fmla="*/ 121 w 121"/>
                <a:gd name="T31" fmla="*/ 98 h 121"/>
                <a:gd name="T32" fmla="*/ 121 w 121"/>
                <a:gd name="T33" fmla="*/ 41 h 121"/>
                <a:gd name="T34" fmla="*/ 121 w 121"/>
                <a:gd name="T35" fmla="*/ 23 h 121"/>
                <a:gd name="T36" fmla="*/ 120 w 121"/>
                <a:gd name="T37" fmla="*/ 18 h 121"/>
                <a:gd name="T38" fmla="*/ 98 w 121"/>
                <a:gd name="T39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21" h="121">
                  <a:moveTo>
                    <a:pt x="74" y="74"/>
                  </a:moveTo>
                  <a:lnTo>
                    <a:pt x="74" y="74"/>
                  </a:lnTo>
                  <a:lnTo>
                    <a:pt x="47" y="74"/>
                  </a:lnTo>
                  <a:lnTo>
                    <a:pt x="47" y="47"/>
                  </a:lnTo>
                  <a:lnTo>
                    <a:pt x="74" y="47"/>
                  </a:lnTo>
                  <a:lnTo>
                    <a:pt x="74" y="74"/>
                  </a:lnTo>
                  <a:close/>
                  <a:moveTo>
                    <a:pt x="98" y="0"/>
                  </a:moveTo>
                  <a:lnTo>
                    <a:pt x="98" y="0"/>
                  </a:lnTo>
                  <a:lnTo>
                    <a:pt x="23" y="0"/>
                  </a:lnTo>
                  <a:cubicBezTo>
                    <a:pt x="12" y="0"/>
                    <a:pt x="3" y="8"/>
                    <a:pt x="1" y="18"/>
                  </a:cubicBezTo>
                  <a:cubicBezTo>
                    <a:pt x="0" y="20"/>
                    <a:pt x="0" y="21"/>
                    <a:pt x="0" y="23"/>
                  </a:cubicBezTo>
                  <a:lnTo>
                    <a:pt x="0" y="41"/>
                  </a:lnTo>
                  <a:lnTo>
                    <a:pt x="0" y="98"/>
                  </a:lnTo>
                  <a:cubicBezTo>
                    <a:pt x="0" y="111"/>
                    <a:pt x="10" y="121"/>
                    <a:pt x="23" y="121"/>
                  </a:cubicBezTo>
                  <a:lnTo>
                    <a:pt x="98" y="121"/>
                  </a:lnTo>
                  <a:cubicBezTo>
                    <a:pt x="111" y="121"/>
                    <a:pt x="121" y="111"/>
                    <a:pt x="121" y="98"/>
                  </a:cubicBezTo>
                  <a:lnTo>
                    <a:pt x="121" y="41"/>
                  </a:lnTo>
                  <a:lnTo>
                    <a:pt x="121" y="23"/>
                  </a:lnTo>
                  <a:cubicBezTo>
                    <a:pt x="121" y="21"/>
                    <a:pt x="121" y="20"/>
                    <a:pt x="120" y="18"/>
                  </a:cubicBezTo>
                  <a:cubicBezTo>
                    <a:pt x="118" y="8"/>
                    <a:pt x="109" y="0"/>
                    <a:pt x="9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59" name="Freeform 27">
              <a:extLst>
                <a:ext uri="{FF2B5EF4-FFF2-40B4-BE49-F238E27FC236}">
                  <a16:creationId xmlns:a16="http://schemas.microsoft.com/office/drawing/2014/main" xmlns="" id="{6A9B538C-B716-49AB-B457-10784B9102AC}"/>
                </a:ext>
              </a:extLst>
            </p:cNvPr>
            <p:cNvSpPr>
              <a:spLocks/>
            </p:cNvSpPr>
            <p:nvPr/>
          </p:nvSpPr>
          <p:spPr bwMode="auto">
            <a:xfrm>
              <a:off x="4681" y="1331"/>
              <a:ext cx="116" cy="16"/>
            </a:xfrm>
            <a:custGeom>
              <a:avLst/>
              <a:gdLst>
                <a:gd name="T0" fmla="*/ 341 w 341"/>
                <a:gd name="T1" fmla="*/ 23 h 47"/>
                <a:gd name="T2" fmla="*/ 341 w 341"/>
                <a:gd name="T3" fmla="*/ 23 h 47"/>
                <a:gd name="T4" fmla="*/ 341 w 341"/>
                <a:gd name="T5" fmla="*/ 0 h 47"/>
                <a:gd name="T6" fmla="*/ 150 w 341"/>
                <a:gd name="T7" fmla="*/ 0 h 47"/>
                <a:gd name="T8" fmla="*/ 0 w 341"/>
                <a:gd name="T9" fmla="*/ 0 h 47"/>
                <a:gd name="T10" fmla="*/ 0 w 341"/>
                <a:gd name="T11" fmla="*/ 4 h 47"/>
                <a:gd name="T12" fmla="*/ 0 w 341"/>
                <a:gd name="T13" fmla="*/ 23 h 47"/>
                <a:gd name="T14" fmla="*/ 0 w 341"/>
                <a:gd name="T15" fmla="*/ 47 h 47"/>
                <a:gd name="T16" fmla="*/ 341 w 341"/>
                <a:gd name="T17" fmla="*/ 47 h 47"/>
                <a:gd name="T18" fmla="*/ 341 w 341"/>
                <a:gd name="T19" fmla="*/ 23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1" h="47">
                  <a:moveTo>
                    <a:pt x="341" y="23"/>
                  </a:moveTo>
                  <a:lnTo>
                    <a:pt x="341" y="23"/>
                  </a:lnTo>
                  <a:lnTo>
                    <a:pt x="341" y="0"/>
                  </a:lnTo>
                  <a:lnTo>
                    <a:pt x="150" y="0"/>
                  </a:lnTo>
                  <a:lnTo>
                    <a:pt x="0" y="0"/>
                  </a:lnTo>
                  <a:lnTo>
                    <a:pt x="0" y="4"/>
                  </a:lnTo>
                  <a:lnTo>
                    <a:pt x="0" y="23"/>
                  </a:lnTo>
                  <a:lnTo>
                    <a:pt x="0" y="47"/>
                  </a:lnTo>
                  <a:lnTo>
                    <a:pt x="341" y="47"/>
                  </a:lnTo>
                  <a:lnTo>
                    <a:pt x="341" y="2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60" name="Freeform 28">
              <a:extLst>
                <a:ext uri="{FF2B5EF4-FFF2-40B4-BE49-F238E27FC236}">
                  <a16:creationId xmlns:a16="http://schemas.microsoft.com/office/drawing/2014/main" xmlns="" id="{2F16D10E-02B0-4BCC-BC3C-1875D53F0FD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637" y="1360"/>
              <a:ext cx="41" cy="42"/>
            </a:xfrm>
            <a:custGeom>
              <a:avLst/>
              <a:gdLst>
                <a:gd name="T0" fmla="*/ 74 w 121"/>
                <a:gd name="T1" fmla="*/ 74 h 121"/>
                <a:gd name="T2" fmla="*/ 74 w 121"/>
                <a:gd name="T3" fmla="*/ 74 h 121"/>
                <a:gd name="T4" fmla="*/ 47 w 121"/>
                <a:gd name="T5" fmla="*/ 74 h 121"/>
                <a:gd name="T6" fmla="*/ 47 w 121"/>
                <a:gd name="T7" fmla="*/ 47 h 121"/>
                <a:gd name="T8" fmla="*/ 74 w 121"/>
                <a:gd name="T9" fmla="*/ 47 h 121"/>
                <a:gd name="T10" fmla="*/ 74 w 121"/>
                <a:gd name="T11" fmla="*/ 74 h 121"/>
                <a:gd name="T12" fmla="*/ 98 w 121"/>
                <a:gd name="T13" fmla="*/ 0 h 121"/>
                <a:gd name="T14" fmla="*/ 98 w 121"/>
                <a:gd name="T15" fmla="*/ 0 h 121"/>
                <a:gd name="T16" fmla="*/ 23 w 121"/>
                <a:gd name="T17" fmla="*/ 0 h 121"/>
                <a:gd name="T18" fmla="*/ 0 w 121"/>
                <a:gd name="T19" fmla="*/ 23 h 121"/>
                <a:gd name="T20" fmla="*/ 0 w 121"/>
                <a:gd name="T21" fmla="*/ 98 h 121"/>
                <a:gd name="T22" fmla="*/ 23 w 121"/>
                <a:gd name="T23" fmla="*/ 121 h 121"/>
                <a:gd name="T24" fmla="*/ 98 w 121"/>
                <a:gd name="T25" fmla="*/ 121 h 121"/>
                <a:gd name="T26" fmla="*/ 121 w 121"/>
                <a:gd name="T27" fmla="*/ 98 h 121"/>
                <a:gd name="T28" fmla="*/ 121 w 121"/>
                <a:gd name="T29" fmla="*/ 23 h 121"/>
                <a:gd name="T30" fmla="*/ 98 w 121"/>
                <a:gd name="T31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21" h="121">
                  <a:moveTo>
                    <a:pt x="74" y="74"/>
                  </a:moveTo>
                  <a:lnTo>
                    <a:pt x="74" y="74"/>
                  </a:lnTo>
                  <a:lnTo>
                    <a:pt x="47" y="74"/>
                  </a:lnTo>
                  <a:lnTo>
                    <a:pt x="47" y="47"/>
                  </a:lnTo>
                  <a:lnTo>
                    <a:pt x="74" y="47"/>
                  </a:lnTo>
                  <a:lnTo>
                    <a:pt x="74" y="74"/>
                  </a:lnTo>
                  <a:close/>
                  <a:moveTo>
                    <a:pt x="98" y="0"/>
                  </a:moveTo>
                  <a:lnTo>
                    <a:pt x="98" y="0"/>
                  </a:lnTo>
                  <a:lnTo>
                    <a:pt x="23" y="0"/>
                  </a:lnTo>
                  <a:cubicBezTo>
                    <a:pt x="10" y="0"/>
                    <a:pt x="0" y="10"/>
                    <a:pt x="0" y="23"/>
                  </a:cubicBezTo>
                  <a:lnTo>
                    <a:pt x="0" y="98"/>
                  </a:lnTo>
                  <a:cubicBezTo>
                    <a:pt x="0" y="111"/>
                    <a:pt x="10" y="121"/>
                    <a:pt x="23" y="121"/>
                  </a:cubicBezTo>
                  <a:lnTo>
                    <a:pt x="98" y="121"/>
                  </a:lnTo>
                  <a:cubicBezTo>
                    <a:pt x="111" y="121"/>
                    <a:pt x="121" y="111"/>
                    <a:pt x="121" y="98"/>
                  </a:cubicBezTo>
                  <a:lnTo>
                    <a:pt x="121" y="23"/>
                  </a:lnTo>
                  <a:cubicBezTo>
                    <a:pt x="121" y="10"/>
                    <a:pt x="111" y="0"/>
                    <a:pt x="9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61" name="Freeform 29">
              <a:extLst>
                <a:ext uri="{FF2B5EF4-FFF2-40B4-BE49-F238E27FC236}">
                  <a16:creationId xmlns:a16="http://schemas.microsoft.com/office/drawing/2014/main" xmlns="" id="{CDB3892B-8C27-41B2-A6E2-686005CFE9F4}"/>
                </a:ext>
              </a:extLst>
            </p:cNvPr>
            <p:cNvSpPr>
              <a:spLocks/>
            </p:cNvSpPr>
            <p:nvPr/>
          </p:nvSpPr>
          <p:spPr bwMode="auto">
            <a:xfrm>
              <a:off x="4681" y="1373"/>
              <a:ext cx="116" cy="16"/>
            </a:xfrm>
            <a:custGeom>
              <a:avLst/>
              <a:gdLst>
                <a:gd name="T0" fmla="*/ 341 w 341"/>
                <a:gd name="T1" fmla="*/ 24 h 47"/>
                <a:gd name="T2" fmla="*/ 341 w 341"/>
                <a:gd name="T3" fmla="*/ 24 h 47"/>
                <a:gd name="T4" fmla="*/ 341 w 341"/>
                <a:gd name="T5" fmla="*/ 0 h 47"/>
                <a:gd name="T6" fmla="*/ 0 w 341"/>
                <a:gd name="T7" fmla="*/ 0 h 47"/>
                <a:gd name="T8" fmla="*/ 0 w 341"/>
                <a:gd name="T9" fmla="*/ 24 h 47"/>
                <a:gd name="T10" fmla="*/ 0 w 341"/>
                <a:gd name="T11" fmla="*/ 47 h 47"/>
                <a:gd name="T12" fmla="*/ 341 w 341"/>
                <a:gd name="T13" fmla="*/ 47 h 47"/>
                <a:gd name="T14" fmla="*/ 341 w 341"/>
                <a:gd name="T15" fmla="*/ 2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41" h="47">
                  <a:moveTo>
                    <a:pt x="341" y="24"/>
                  </a:moveTo>
                  <a:lnTo>
                    <a:pt x="341" y="24"/>
                  </a:lnTo>
                  <a:lnTo>
                    <a:pt x="341" y="0"/>
                  </a:lnTo>
                  <a:lnTo>
                    <a:pt x="0" y="0"/>
                  </a:lnTo>
                  <a:lnTo>
                    <a:pt x="0" y="24"/>
                  </a:lnTo>
                  <a:lnTo>
                    <a:pt x="0" y="47"/>
                  </a:lnTo>
                  <a:lnTo>
                    <a:pt x="341" y="47"/>
                  </a:lnTo>
                  <a:lnTo>
                    <a:pt x="341" y="2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162" name="Group 32">
            <a:extLst>
              <a:ext uri="{FF2B5EF4-FFF2-40B4-BE49-F238E27FC236}">
                <a16:creationId xmlns:a16="http://schemas.microsoft.com/office/drawing/2014/main" xmlns="" id="{96B6EF78-1B06-43B0-880F-8CC55768C347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816105" y="6008134"/>
            <a:ext cx="357026" cy="373080"/>
            <a:chOff x="4414" y="2747"/>
            <a:chExt cx="556" cy="581"/>
          </a:xfrm>
          <a:solidFill>
            <a:srgbClr val="25AEC1"/>
          </a:solidFill>
        </p:grpSpPr>
        <p:sp>
          <p:nvSpPr>
            <p:cNvPr id="163" name="Freeform 33">
              <a:extLst>
                <a:ext uri="{FF2B5EF4-FFF2-40B4-BE49-F238E27FC236}">
                  <a16:creationId xmlns:a16="http://schemas.microsoft.com/office/drawing/2014/main" xmlns="" id="{44333498-5454-4836-BF62-9C37901A3EA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414" y="2747"/>
              <a:ext cx="556" cy="581"/>
            </a:xfrm>
            <a:custGeom>
              <a:avLst/>
              <a:gdLst>
                <a:gd name="T0" fmla="*/ 694 w 1342"/>
                <a:gd name="T1" fmla="*/ 81 h 1393"/>
                <a:gd name="T2" fmla="*/ 1295 w 1342"/>
                <a:gd name="T3" fmla="*/ 81 h 1393"/>
                <a:gd name="T4" fmla="*/ 818 w 1342"/>
                <a:gd name="T5" fmla="*/ 959 h 1393"/>
                <a:gd name="T6" fmla="*/ 785 w 1342"/>
                <a:gd name="T7" fmla="*/ 635 h 1393"/>
                <a:gd name="T8" fmla="*/ 785 w 1342"/>
                <a:gd name="T9" fmla="*/ 1146 h 1393"/>
                <a:gd name="T10" fmla="*/ 738 w 1342"/>
                <a:gd name="T11" fmla="*/ 1171 h 1393"/>
                <a:gd name="T12" fmla="*/ 610 w 1342"/>
                <a:gd name="T13" fmla="*/ 1069 h 1393"/>
                <a:gd name="T14" fmla="*/ 685 w 1342"/>
                <a:gd name="T15" fmla="*/ 969 h 1393"/>
                <a:gd name="T16" fmla="*/ 762 w 1342"/>
                <a:gd name="T17" fmla="*/ 976 h 1393"/>
                <a:gd name="T18" fmla="*/ 819 w 1342"/>
                <a:gd name="T19" fmla="*/ 1069 h 1393"/>
                <a:gd name="T20" fmla="*/ 80 w 1342"/>
                <a:gd name="T21" fmla="*/ 992 h 1393"/>
                <a:gd name="T22" fmla="*/ 127 w 1342"/>
                <a:gd name="T23" fmla="*/ 967 h 1393"/>
                <a:gd name="T24" fmla="*/ 227 w 1342"/>
                <a:gd name="T25" fmla="*/ 998 h 1393"/>
                <a:gd name="T26" fmla="*/ 251 w 1342"/>
                <a:gd name="T27" fmla="*/ 1096 h 1393"/>
                <a:gd name="T28" fmla="*/ 104 w 1342"/>
                <a:gd name="T29" fmla="*/ 1162 h 1393"/>
                <a:gd name="T30" fmla="*/ 46 w 1342"/>
                <a:gd name="T31" fmla="*/ 1069 h 1393"/>
                <a:gd name="T32" fmla="*/ 127 w 1342"/>
                <a:gd name="T33" fmla="*/ 1218 h 1393"/>
                <a:gd name="T34" fmla="*/ 299 w 1342"/>
                <a:gd name="T35" fmla="*/ 1096 h 1393"/>
                <a:gd name="T36" fmla="*/ 738 w 1342"/>
                <a:gd name="T37" fmla="*/ 1218 h 1393"/>
                <a:gd name="T38" fmla="*/ 127 w 1342"/>
                <a:gd name="T39" fmla="*/ 1218 h 1393"/>
                <a:gd name="T40" fmla="*/ 496 w 1342"/>
                <a:gd name="T41" fmla="*/ 736 h 1393"/>
                <a:gd name="T42" fmla="*/ 300 w 1342"/>
                <a:gd name="T43" fmla="*/ 1049 h 1393"/>
                <a:gd name="T44" fmla="*/ 431 w 1342"/>
                <a:gd name="T45" fmla="*/ 750 h 1393"/>
                <a:gd name="T46" fmla="*/ 327 w 1342"/>
                <a:gd name="T47" fmla="*/ 599 h 1393"/>
                <a:gd name="T48" fmla="*/ 510 w 1342"/>
                <a:gd name="T49" fmla="*/ 667 h 1393"/>
                <a:gd name="T50" fmla="*/ 400 w 1342"/>
                <a:gd name="T51" fmla="*/ 699 h 1393"/>
                <a:gd name="T52" fmla="*/ 729 w 1342"/>
                <a:gd name="T53" fmla="*/ 635 h 1393"/>
                <a:gd name="T54" fmla="*/ 715 w 1342"/>
                <a:gd name="T55" fmla="*/ 918 h 1393"/>
                <a:gd name="T56" fmla="*/ 582 w 1342"/>
                <a:gd name="T57" fmla="*/ 599 h 1393"/>
                <a:gd name="T58" fmla="*/ 336 w 1342"/>
                <a:gd name="T59" fmla="*/ 717 h 1393"/>
                <a:gd name="T60" fmla="*/ 127 w 1342"/>
                <a:gd name="T61" fmla="*/ 920 h 1393"/>
                <a:gd name="T62" fmla="*/ 648 w 1342"/>
                <a:gd name="T63" fmla="*/ 553 h 1393"/>
                <a:gd name="T64" fmla="*/ 47 w 1342"/>
                <a:gd name="T65" fmla="*/ 392 h 1393"/>
                <a:gd name="T66" fmla="*/ 648 w 1342"/>
                <a:gd name="T67" fmla="*/ 384 h 1393"/>
                <a:gd name="T68" fmla="*/ 80 w 1342"/>
                <a:gd name="T69" fmla="*/ 935 h 1393"/>
                <a:gd name="T70" fmla="*/ 818 w 1342"/>
                <a:gd name="T71" fmla="*/ 1277 h 1393"/>
                <a:gd name="T72" fmla="*/ 116 w 1342"/>
                <a:gd name="T73" fmla="*/ 1346 h 1393"/>
                <a:gd name="T74" fmla="*/ 80 w 1342"/>
                <a:gd name="T75" fmla="*/ 1203 h 1393"/>
                <a:gd name="T76" fmla="*/ 762 w 1342"/>
                <a:gd name="T77" fmla="*/ 1285 h 1393"/>
                <a:gd name="T78" fmla="*/ 818 w 1342"/>
                <a:gd name="T79" fmla="*/ 1179 h 1393"/>
                <a:gd name="T80" fmla="*/ 1295 w 1342"/>
                <a:gd name="T81" fmla="*/ 553 h 1393"/>
                <a:gd name="T82" fmla="*/ 842 w 1342"/>
                <a:gd name="T83" fmla="*/ 588 h 1393"/>
                <a:gd name="T84" fmla="*/ 762 w 1342"/>
                <a:gd name="T85" fmla="*/ 588 h 1393"/>
                <a:gd name="T86" fmla="*/ 694 w 1342"/>
                <a:gd name="T87" fmla="*/ 553 h 1393"/>
                <a:gd name="T88" fmla="*/ 694 w 1342"/>
                <a:gd name="T89" fmla="*/ 384 h 1393"/>
                <a:gd name="T90" fmla="*/ 694 w 1342"/>
                <a:gd name="T91" fmla="*/ 276 h 1393"/>
                <a:gd name="T92" fmla="*/ 1295 w 1342"/>
                <a:gd name="T93" fmla="*/ 553 h 1393"/>
                <a:gd name="T94" fmla="*/ 729 w 1342"/>
                <a:gd name="T95" fmla="*/ 0 h 1393"/>
                <a:gd name="T96" fmla="*/ 648 w 1342"/>
                <a:gd name="T97" fmla="*/ 151 h 1393"/>
                <a:gd name="T98" fmla="*/ 1 w 1342"/>
                <a:gd name="T99" fmla="*/ 392 h 1393"/>
                <a:gd name="T100" fmla="*/ 1 w 1342"/>
                <a:gd name="T101" fmla="*/ 1086 h 1393"/>
                <a:gd name="T102" fmla="*/ 749 w 1342"/>
                <a:gd name="T103" fmla="*/ 1393 h 1393"/>
                <a:gd name="T104" fmla="*/ 866 w 1342"/>
                <a:gd name="T105" fmla="*/ 1069 h 1393"/>
                <a:gd name="T106" fmla="*/ 1260 w 1342"/>
                <a:gd name="T107" fmla="*/ 635 h 1393"/>
                <a:gd name="T108" fmla="*/ 1342 w 1342"/>
                <a:gd name="T109" fmla="*/ 104 h 1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342" h="1393">
                  <a:moveTo>
                    <a:pt x="694" y="104"/>
                  </a:moveTo>
                  <a:lnTo>
                    <a:pt x="694" y="104"/>
                  </a:lnTo>
                  <a:lnTo>
                    <a:pt x="694" y="81"/>
                  </a:lnTo>
                  <a:cubicBezTo>
                    <a:pt x="694" y="61"/>
                    <a:pt x="710" y="46"/>
                    <a:pt x="729" y="46"/>
                  </a:cubicBezTo>
                  <a:lnTo>
                    <a:pt x="1260" y="46"/>
                  </a:lnTo>
                  <a:cubicBezTo>
                    <a:pt x="1279" y="46"/>
                    <a:pt x="1295" y="61"/>
                    <a:pt x="1295" y="81"/>
                  </a:cubicBezTo>
                  <a:lnTo>
                    <a:pt x="1295" y="104"/>
                  </a:lnTo>
                  <a:lnTo>
                    <a:pt x="694" y="104"/>
                  </a:lnTo>
                  <a:close/>
                  <a:moveTo>
                    <a:pt x="818" y="959"/>
                  </a:moveTo>
                  <a:lnTo>
                    <a:pt x="818" y="959"/>
                  </a:lnTo>
                  <a:cubicBezTo>
                    <a:pt x="808" y="950"/>
                    <a:pt x="797" y="942"/>
                    <a:pt x="785" y="935"/>
                  </a:cubicBezTo>
                  <a:lnTo>
                    <a:pt x="785" y="635"/>
                  </a:lnTo>
                  <a:lnTo>
                    <a:pt x="818" y="635"/>
                  </a:lnTo>
                  <a:lnTo>
                    <a:pt x="818" y="959"/>
                  </a:lnTo>
                  <a:close/>
                  <a:moveTo>
                    <a:pt x="785" y="1146"/>
                  </a:moveTo>
                  <a:lnTo>
                    <a:pt x="785" y="1146"/>
                  </a:lnTo>
                  <a:cubicBezTo>
                    <a:pt x="778" y="1153"/>
                    <a:pt x="770" y="1158"/>
                    <a:pt x="762" y="1162"/>
                  </a:cubicBezTo>
                  <a:cubicBezTo>
                    <a:pt x="754" y="1166"/>
                    <a:pt x="747" y="1169"/>
                    <a:pt x="738" y="1171"/>
                  </a:cubicBezTo>
                  <a:cubicBezTo>
                    <a:pt x="731" y="1173"/>
                    <a:pt x="723" y="1174"/>
                    <a:pt x="715" y="1174"/>
                  </a:cubicBezTo>
                  <a:cubicBezTo>
                    <a:pt x="667" y="1174"/>
                    <a:pt x="626" y="1141"/>
                    <a:pt x="614" y="1096"/>
                  </a:cubicBezTo>
                  <a:cubicBezTo>
                    <a:pt x="612" y="1087"/>
                    <a:pt x="610" y="1078"/>
                    <a:pt x="610" y="1069"/>
                  </a:cubicBezTo>
                  <a:cubicBezTo>
                    <a:pt x="610" y="1062"/>
                    <a:pt x="611" y="1056"/>
                    <a:pt x="612" y="1049"/>
                  </a:cubicBezTo>
                  <a:cubicBezTo>
                    <a:pt x="617" y="1027"/>
                    <a:pt x="628" y="1007"/>
                    <a:pt x="644" y="992"/>
                  </a:cubicBezTo>
                  <a:cubicBezTo>
                    <a:pt x="656" y="982"/>
                    <a:pt x="669" y="974"/>
                    <a:pt x="685" y="969"/>
                  </a:cubicBezTo>
                  <a:cubicBezTo>
                    <a:pt x="694" y="966"/>
                    <a:pt x="704" y="965"/>
                    <a:pt x="715" y="965"/>
                  </a:cubicBezTo>
                  <a:cubicBezTo>
                    <a:pt x="723" y="965"/>
                    <a:pt x="731" y="966"/>
                    <a:pt x="738" y="967"/>
                  </a:cubicBezTo>
                  <a:cubicBezTo>
                    <a:pt x="747" y="969"/>
                    <a:pt x="754" y="972"/>
                    <a:pt x="762" y="976"/>
                  </a:cubicBezTo>
                  <a:cubicBezTo>
                    <a:pt x="770" y="980"/>
                    <a:pt x="778" y="986"/>
                    <a:pt x="785" y="992"/>
                  </a:cubicBezTo>
                  <a:cubicBezTo>
                    <a:pt x="803" y="1008"/>
                    <a:pt x="815" y="1030"/>
                    <a:pt x="818" y="1055"/>
                  </a:cubicBezTo>
                  <a:cubicBezTo>
                    <a:pt x="819" y="1060"/>
                    <a:pt x="819" y="1064"/>
                    <a:pt x="819" y="1069"/>
                  </a:cubicBezTo>
                  <a:cubicBezTo>
                    <a:pt x="819" y="1074"/>
                    <a:pt x="819" y="1078"/>
                    <a:pt x="818" y="1083"/>
                  </a:cubicBezTo>
                  <a:cubicBezTo>
                    <a:pt x="815" y="1108"/>
                    <a:pt x="803" y="1130"/>
                    <a:pt x="785" y="1146"/>
                  </a:cubicBezTo>
                  <a:close/>
                  <a:moveTo>
                    <a:pt x="80" y="992"/>
                  </a:moveTo>
                  <a:lnTo>
                    <a:pt x="80" y="992"/>
                  </a:lnTo>
                  <a:cubicBezTo>
                    <a:pt x="87" y="986"/>
                    <a:pt x="95" y="980"/>
                    <a:pt x="104" y="976"/>
                  </a:cubicBezTo>
                  <a:cubicBezTo>
                    <a:pt x="111" y="972"/>
                    <a:pt x="119" y="969"/>
                    <a:pt x="127" y="967"/>
                  </a:cubicBezTo>
                  <a:cubicBezTo>
                    <a:pt x="135" y="966"/>
                    <a:pt x="143" y="965"/>
                    <a:pt x="151" y="965"/>
                  </a:cubicBezTo>
                  <a:cubicBezTo>
                    <a:pt x="164" y="965"/>
                    <a:pt x="177" y="967"/>
                    <a:pt x="189" y="972"/>
                  </a:cubicBezTo>
                  <a:cubicBezTo>
                    <a:pt x="204" y="978"/>
                    <a:pt x="217" y="987"/>
                    <a:pt x="227" y="998"/>
                  </a:cubicBezTo>
                  <a:cubicBezTo>
                    <a:pt x="240" y="1012"/>
                    <a:pt x="249" y="1030"/>
                    <a:pt x="253" y="1049"/>
                  </a:cubicBezTo>
                  <a:cubicBezTo>
                    <a:pt x="254" y="1056"/>
                    <a:pt x="255" y="1062"/>
                    <a:pt x="255" y="1069"/>
                  </a:cubicBezTo>
                  <a:cubicBezTo>
                    <a:pt x="255" y="1078"/>
                    <a:pt x="254" y="1087"/>
                    <a:pt x="251" y="1096"/>
                  </a:cubicBezTo>
                  <a:cubicBezTo>
                    <a:pt x="240" y="1141"/>
                    <a:pt x="199" y="1174"/>
                    <a:pt x="151" y="1174"/>
                  </a:cubicBezTo>
                  <a:cubicBezTo>
                    <a:pt x="143" y="1174"/>
                    <a:pt x="135" y="1173"/>
                    <a:pt x="127" y="1171"/>
                  </a:cubicBezTo>
                  <a:cubicBezTo>
                    <a:pt x="119" y="1169"/>
                    <a:pt x="111" y="1166"/>
                    <a:pt x="104" y="1162"/>
                  </a:cubicBezTo>
                  <a:cubicBezTo>
                    <a:pt x="95" y="1158"/>
                    <a:pt x="87" y="1153"/>
                    <a:pt x="80" y="1146"/>
                  </a:cubicBezTo>
                  <a:cubicBezTo>
                    <a:pt x="63" y="1130"/>
                    <a:pt x="51" y="1108"/>
                    <a:pt x="47" y="1083"/>
                  </a:cubicBezTo>
                  <a:cubicBezTo>
                    <a:pt x="47" y="1079"/>
                    <a:pt x="46" y="1074"/>
                    <a:pt x="46" y="1069"/>
                  </a:cubicBezTo>
                  <a:cubicBezTo>
                    <a:pt x="46" y="1064"/>
                    <a:pt x="47" y="1060"/>
                    <a:pt x="47" y="1055"/>
                  </a:cubicBezTo>
                  <a:cubicBezTo>
                    <a:pt x="51" y="1030"/>
                    <a:pt x="63" y="1008"/>
                    <a:pt x="80" y="992"/>
                  </a:cubicBezTo>
                  <a:close/>
                  <a:moveTo>
                    <a:pt x="127" y="1218"/>
                  </a:moveTo>
                  <a:lnTo>
                    <a:pt x="127" y="1218"/>
                  </a:lnTo>
                  <a:cubicBezTo>
                    <a:pt x="135" y="1219"/>
                    <a:pt x="143" y="1220"/>
                    <a:pt x="151" y="1220"/>
                  </a:cubicBezTo>
                  <a:cubicBezTo>
                    <a:pt x="225" y="1220"/>
                    <a:pt x="287" y="1167"/>
                    <a:pt x="299" y="1096"/>
                  </a:cubicBezTo>
                  <a:lnTo>
                    <a:pt x="566" y="1096"/>
                  </a:lnTo>
                  <a:cubicBezTo>
                    <a:pt x="579" y="1167"/>
                    <a:pt x="641" y="1220"/>
                    <a:pt x="715" y="1220"/>
                  </a:cubicBezTo>
                  <a:cubicBezTo>
                    <a:pt x="723" y="1220"/>
                    <a:pt x="731" y="1219"/>
                    <a:pt x="738" y="1218"/>
                  </a:cubicBezTo>
                  <a:lnTo>
                    <a:pt x="738" y="1238"/>
                  </a:lnTo>
                  <a:lnTo>
                    <a:pt x="127" y="1238"/>
                  </a:lnTo>
                  <a:lnTo>
                    <a:pt x="127" y="1218"/>
                  </a:lnTo>
                  <a:close/>
                  <a:moveTo>
                    <a:pt x="431" y="750"/>
                  </a:moveTo>
                  <a:lnTo>
                    <a:pt x="431" y="750"/>
                  </a:lnTo>
                  <a:cubicBezTo>
                    <a:pt x="454" y="750"/>
                    <a:pt x="476" y="745"/>
                    <a:pt x="496" y="736"/>
                  </a:cubicBezTo>
                  <a:lnTo>
                    <a:pt x="620" y="951"/>
                  </a:lnTo>
                  <a:cubicBezTo>
                    <a:pt x="591" y="975"/>
                    <a:pt x="570" y="1010"/>
                    <a:pt x="565" y="1049"/>
                  </a:cubicBezTo>
                  <a:lnTo>
                    <a:pt x="300" y="1049"/>
                  </a:lnTo>
                  <a:cubicBezTo>
                    <a:pt x="296" y="1013"/>
                    <a:pt x="278" y="980"/>
                    <a:pt x="251" y="957"/>
                  </a:cubicBezTo>
                  <a:lnTo>
                    <a:pt x="376" y="740"/>
                  </a:lnTo>
                  <a:cubicBezTo>
                    <a:pt x="393" y="747"/>
                    <a:pt x="412" y="750"/>
                    <a:pt x="431" y="750"/>
                  </a:cubicBezTo>
                  <a:close/>
                  <a:moveTo>
                    <a:pt x="360" y="675"/>
                  </a:moveTo>
                  <a:lnTo>
                    <a:pt x="360" y="675"/>
                  </a:lnTo>
                  <a:cubicBezTo>
                    <a:pt x="340" y="656"/>
                    <a:pt x="327" y="629"/>
                    <a:pt x="327" y="599"/>
                  </a:cubicBezTo>
                  <a:cubicBezTo>
                    <a:pt x="327" y="542"/>
                    <a:pt x="374" y="495"/>
                    <a:pt x="431" y="495"/>
                  </a:cubicBezTo>
                  <a:cubicBezTo>
                    <a:pt x="489" y="495"/>
                    <a:pt x="536" y="542"/>
                    <a:pt x="536" y="599"/>
                  </a:cubicBezTo>
                  <a:cubicBezTo>
                    <a:pt x="536" y="625"/>
                    <a:pt x="526" y="649"/>
                    <a:pt x="510" y="667"/>
                  </a:cubicBezTo>
                  <a:cubicBezTo>
                    <a:pt x="500" y="679"/>
                    <a:pt x="487" y="689"/>
                    <a:pt x="473" y="695"/>
                  </a:cubicBezTo>
                  <a:cubicBezTo>
                    <a:pt x="460" y="701"/>
                    <a:pt x="446" y="704"/>
                    <a:pt x="431" y="704"/>
                  </a:cubicBezTo>
                  <a:cubicBezTo>
                    <a:pt x="420" y="704"/>
                    <a:pt x="410" y="702"/>
                    <a:pt x="400" y="699"/>
                  </a:cubicBezTo>
                  <a:cubicBezTo>
                    <a:pt x="385" y="694"/>
                    <a:pt x="371" y="686"/>
                    <a:pt x="360" y="675"/>
                  </a:cubicBezTo>
                  <a:close/>
                  <a:moveTo>
                    <a:pt x="729" y="635"/>
                  </a:moveTo>
                  <a:lnTo>
                    <a:pt x="729" y="635"/>
                  </a:lnTo>
                  <a:lnTo>
                    <a:pt x="738" y="635"/>
                  </a:lnTo>
                  <a:lnTo>
                    <a:pt x="738" y="920"/>
                  </a:lnTo>
                  <a:cubicBezTo>
                    <a:pt x="731" y="919"/>
                    <a:pt x="723" y="918"/>
                    <a:pt x="715" y="918"/>
                  </a:cubicBezTo>
                  <a:cubicBezTo>
                    <a:pt x="696" y="918"/>
                    <a:pt x="678" y="922"/>
                    <a:pt x="661" y="928"/>
                  </a:cubicBezTo>
                  <a:lnTo>
                    <a:pt x="535" y="709"/>
                  </a:lnTo>
                  <a:cubicBezTo>
                    <a:pt x="564" y="682"/>
                    <a:pt x="582" y="643"/>
                    <a:pt x="582" y="599"/>
                  </a:cubicBezTo>
                  <a:cubicBezTo>
                    <a:pt x="582" y="516"/>
                    <a:pt x="515" y="448"/>
                    <a:pt x="431" y="448"/>
                  </a:cubicBezTo>
                  <a:cubicBezTo>
                    <a:pt x="348" y="448"/>
                    <a:pt x="280" y="516"/>
                    <a:pt x="280" y="599"/>
                  </a:cubicBezTo>
                  <a:cubicBezTo>
                    <a:pt x="280" y="647"/>
                    <a:pt x="302" y="689"/>
                    <a:pt x="336" y="717"/>
                  </a:cubicBezTo>
                  <a:lnTo>
                    <a:pt x="212" y="931"/>
                  </a:lnTo>
                  <a:cubicBezTo>
                    <a:pt x="193" y="923"/>
                    <a:pt x="173" y="918"/>
                    <a:pt x="151" y="918"/>
                  </a:cubicBezTo>
                  <a:cubicBezTo>
                    <a:pt x="143" y="918"/>
                    <a:pt x="135" y="919"/>
                    <a:pt x="127" y="920"/>
                  </a:cubicBezTo>
                  <a:lnTo>
                    <a:pt x="127" y="430"/>
                  </a:lnTo>
                  <a:lnTo>
                    <a:pt x="648" y="430"/>
                  </a:lnTo>
                  <a:lnTo>
                    <a:pt x="648" y="553"/>
                  </a:lnTo>
                  <a:cubicBezTo>
                    <a:pt x="648" y="598"/>
                    <a:pt x="684" y="635"/>
                    <a:pt x="729" y="635"/>
                  </a:cubicBezTo>
                  <a:close/>
                  <a:moveTo>
                    <a:pt x="47" y="392"/>
                  </a:moveTo>
                  <a:lnTo>
                    <a:pt x="47" y="392"/>
                  </a:lnTo>
                  <a:cubicBezTo>
                    <a:pt x="47" y="354"/>
                    <a:pt x="78" y="323"/>
                    <a:pt x="116" y="323"/>
                  </a:cubicBezTo>
                  <a:lnTo>
                    <a:pt x="648" y="323"/>
                  </a:lnTo>
                  <a:lnTo>
                    <a:pt x="648" y="384"/>
                  </a:lnTo>
                  <a:lnTo>
                    <a:pt x="104" y="384"/>
                  </a:lnTo>
                  <a:cubicBezTo>
                    <a:pt x="91" y="384"/>
                    <a:pt x="80" y="394"/>
                    <a:pt x="80" y="407"/>
                  </a:cubicBezTo>
                  <a:lnTo>
                    <a:pt x="80" y="935"/>
                  </a:lnTo>
                  <a:cubicBezTo>
                    <a:pt x="68" y="942"/>
                    <a:pt x="57" y="950"/>
                    <a:pt x="47" y="959"/>
                  </a:cubicBezTo>
                  <a:lnTo>
                    <a:pt x="47" y="392"/>
                  </a:lnTo>
                  <a:close/>
                  <a:moveTo>
                    <a:pt x="818" y="1277"/>
                  </a:moveTo>
                  <a:lnTo>
                    <a:pt x="818" y="1277"/>
                  </a:lnTo>
                  <a:cubicBezTo>
                    <a:pt x="818" y="1315"/>
                    <a:pt x="787" y="1346"/>
                    <a:pt x="749" y="1346"/>
                  </a:cubicBezTo>
                  <a:lnTo>
                    <a:pt x="116" y="1346"/>
                  </a:lnTo>
                  <a:cubicBezTo>
                    <a:pt x="78" y="1346"/>
                    <a:pt x="47" y="1315"/>
                    <a:pt x="47" y="1277"/>
                  </a:cubicBezTo>
                  <a:lnTo>
                    <a:pt x="47" y="1179"/>
                  </a:lnTo>
                  <a:cubicBezTo>
                    <a:pt x="57" y="1188"/>
                    <a:pt x="68" y="1196"/>
                    <a:pt x="80" y="1203"/>
                  </a:cubicBezTo>
                  <a:lnTo>
                    <a:pt x="80" y="1262"/>
                  </a:lnTo>
                  <a:cubicBezTo>
                    <a:pt x="80" y="1274"/>
                    <a:pt x="91" y="1285"/>
                    <a:pt x="104" y="1285"/>
                  </a:cubicBezTo>
                  <a:lnTo>
                    <a:pt x="762" y="1285"/>
                  </a:lnTo>
                  <a:cubicBezTo>
                    <a:pt x="775" y="1285"/>
                    <a:pt x="785" y="1274"/>
                    <a:pt x="785" y="1262"/>
                  </a:cubicBezTo>
                  <a:lnTo>
                    <a:pt x="785" y="1203"/>
                  </a:lnTo>
                  <a:cubicBezTo>
                    <a:pt x="797" y="1196"/>
                    <a:pt x="808" y="1188"/>
                    <a:pt x="818" y="1179"/>
                  </a:cubicBezTo>
                  <a:lnTo>
                    <a:pt x="818" y="1277"/>
                  </a:lnTo>
                  <a:close/>
                  <a:moveTo>
                    <a:pt x="1295" y="553"/>
                  </a:moveTo>
                  <a:lnTo>
                    <a:pt x="1295" y="553"/>
                  </a:lnTo>
                  <a:cubicBezTo>
                    <a:pt x="1295" y="572"/>
                    <a:pt x="1279" y="588"/>
                    <a:pt x="1260" y="588"/>
                  </a:cubicBezTo>
                  <a:lnTo>
                    <a:pt x="865" y="588"/>
                  </a:lnTo>
                  <a:lnTo>
                    <a:pt x="842" y="588"/>
                  </a:lnTo>
                  <a:lnTo>
                    <a:pt x="818" y="588"/>
                  </a:lnTo>
                  <a:lnTo>
                    <a:pt x="785" y="588"/>
                  </a:lnTo>
                  <a:lnTo>
                    <a:pt x="762" y="588"/>
                  </a:lnTo>
                  <a:lnTo>
                    <a:pt x="738" y="588"/>
                  </a:lnTo>
                  <a:lnTo>
                    <a:pt x="729" y="588"/>
                  </a:lnTo>
                  <a:cubicBezTo>
                    <a:pt x="710" y="588"/>
                    <a:pt x="694" y="572"/>
                    <a:pt x="694" y="553"/>
                  </a:cubicBezTo>
                  <a:lnTo>
                    <a:pt x="694" y="430"/>
                  </a:lnTo>
                  <a:lnTo>
                    <a:pt x="694" y="407"/>
                  </a:lnTo>
                  <a:lnTo>
                    <a:pt x="694" y="384"/>
                  </a:lnTo>
                  <a:lnTo>
                    <a:pt x="694" y="323"/>
                  </a:lnTo>
                  <a:lnTo>
                    <a:pt x="694" y="299"/>
                  </a:lnTo>
                  <a:lnTo>
                    <a:pt x="694" y="276"/>
                  </a:lnTo>
                  <a:lnTo>
                    <a:pt x="694" y="151"/>
                  </a:lnTo>
                  <a:lnTo>
                    <a:pt x="1295" y="151"/>
                  </a:lnTo>
                  <a:lnTo>
                    <a:pt x="1295" y="553"/>
                  </a:lnTo>
                  <a:close/>
                  <a:moveTo>
                    <a:pt x="1260" y="0"/>
                  </a:moveTo>
                  <a:lnTo>
                    <a:pt x="1260" y="0"/>
                  </a:lnTo>
                  <a:lnTo>
                    <a:pt x="729" y="0"/>
                  </a:lnTo>
                  <a:cubicBezTo>
                    <a:pt x="684" y="0"/>
                    <a:pt x="648" y="36"/>
                    <a:pt x="648" y="81"/>
                  </a:cubicBezTo>
                  <a:lnTo>
                    <a:pt x="648" y="104"/>
                  </a:lnTo>
                  <a:lnTo>
                    <a:pt x="648" y="151"/>
                  </a:lnTo>
                  <a:lnTo>
                    <a:pt x="648" y="276"/>
                  </a:lnTo>
                  <a:lnTo>
                    <a:pt x="116" y="276"/>
                  </a:lnTo>
                  <a:cubicBezTo>
                    <a:pt x="52" y="276"/>
                    <a:pt x="1" y="328"/>
                    <a:pt x="1" y="392"/>
                  </a:cubicBezTo>
                  <a:lnTo>
                    <a:pt x="1" y="1052"/>
                  </a:lnTo>
                  <a:cubicBezTo>
                    <a:pt x="0" y="1058"/>
                    <a:pt x="0" y="1063"/>
                    <a:pt x="0" y="1069"/>
                  </a:cubicBezTo>
                  <a:cubicBezTo>
                    <a:pt x="0" y="1075"/>
                    <a:pt x="0" y="1081"/>
                    <a:pt x="1" y="1086"/>
                  </a:cubicBezTo>
                  <a:lnTo>
                    <a:pt x="1" y="1277"/>
                  </a:lnTo>
                  <a:cubicBezTo>
                    <a:pt x="1" y="1341"/>
                    <a:pt x="52" y="1393"/>
                    <a:pt x="116" y="1393"/>
                  </a:cubicBezTo>
                  <a:lnTo>
                    <a:pt x="749" y="1393"/>
                  </a:lnTo>
                  <a:cubicBezTo>
                    <a:pt x="813" y="1393"/>
                    <a:pt x="865" y="1341"/>
                    <a:pt x="865" y="1277"/>
                  </a:cubicBezTo>
                  <a:lnTo>
                    <a:pt x="865" y="1086"/>
                  </a:lnTo>
                  <a:cubicBezTo>
                    <a:pt x="866" y="1081"/>
                    <a:pt x="866" y="1075"/>
                    <a:pt x="866" y="1069"/>
                  </a:cubicBezTo>
                  <a:cubicBezTo>
                    <a:pt x="866" y="1063"/>
                    <a:pt x="866" y="1058"/>
                    <a:pt x="865" y="1052"/>
                  </a:cubicBezTo>
                  <a:lnTo>
                    <a:pt x="865" y="635"/>
                  </a:lnTo>
                  <a:lnTo>
                    <a:pt x="1260" y="635"/>
                  </a:lnTo>
                  <a:cubicBezTo>
                    <a:pt x="1305" y="635"/>
                    <a:pt x="1342" y="598"/>
                    <a:pt x="1342" y="553"/>
                  </a:cubicBezTo>
                  <a:lnTo>
                    <a:pt x="1342" y="151"/>
                  </a:lnTo>
                  <a:lnTo>
                    <a:pt x="1342" y="104"/>
                  </a:lnTo>
                  <a:lnTo>
                    <a:pt x="1342" y="81"/>
                  </a:lnTo>
                  <a:cubicBezTo>
                    <a:pt x="1342" y="36"/>
                    <a:pt x="1305" y="0"/>
                    <a:pt x="126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64" name="Freeform 34">
              <a:extLst>
                <a:ext uri="{FF2B5EF4-FFF2-40B4-BE49-F238E27FC236}">
                  <a16:creationId xmlns:a16="http://schemas.microsoft.com/office/drawing/2014/main" xmlns="" id="{5EC580F6-D911-4022-AD48-F2FA6A9EC768}"/>
                </a:ext>
              </a:extLst>
            </p:cNvPr>
            <p:cNvSpPr>
              <a:spLocks/>
            </p:cNvSpPr>
            <p:nvPr/>
          </p:nvSpPr>
          <p:spPr bwMode="auto">
            <a:xfrm>
              <a:off x="4722" y="2841"/>
              <a:ext cx="208" cy="20"/>
            </a:xfrm>
            <a:custGeom>
              <a:avLst/>
              <a:gdLst>
                <a:gd name="T0" fmla="*/ 501 w 501"/>
                <a:gd name="T1" fmla="*/ 24 h 47"/>
                <a:gd name="T2" fmla="*/ 501 w 501"/>
                <a:gd name="T3" fmla="*/ 24 h 47"/>
                <a:gd name="T4" fmla="*/ 501 w 501"/>
                <a:gd name="T5" fmla="*/ 0 h 47"/>
                <a:gd name="T6" fmla="*/ 0 w 501"/>
                <a:gd name="T7" fmla="*/ 0 h 47"/>
                <a:gd name="T8" fmla="*/ 0 w 501"/>
                <a:gd name="T9" fmla="*/ 24 h 47"/>
                <a:gd name="T10" fmla="*/ 0 w 501"/>
                <a:gd name="T11" fmla="*/ 47 h 47"/>
                <a:gd name="T12" fmla="*/ 501 w 501"/>
                <a:gd name="T13" fmla="*/ 47 h 47"/>
                <a:gd name="T14" fmla="*/ 501 w 501"/>
                <a:gd name="T15" fmla="*/ 2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01" h="47">
                  <a:moveTo>
                    <a:pt x="501" y="24"/>
                  </a:moveTo>
                  <a:lnTo>
                    <a:pt x="501" y="24"/>
                  </a:lnTo>
                  <a:lnTo>
                    <a:pt x="501" y="0"/>
                  </a:lnTo>
                  <a:lnTo>
                    <a:pt x="0" y="0"/>
                  </a:lnTo>
                  <a:lnTo>
                    <a:pt x="0" y="24"/>
                  </a:lnTo>
                  <a:lnTo>
                    <a:pt x="0" y="47"/>
                  </a:lnTo>
                  <a:lnTo>
                    <a:pt x="501" y="47"/>
                  </a:lnTo>
                  <a:lnTo>
                    <a:pt x="501" y="2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65" name="Freeform 35">
              <a:extLst>
                <a:ext uri="{FF2B5EF4-FFF2-40B4-BE49-F238E27FC236}">
                  <a16:creationId xmlns:a16="http://schemas.microsoft.com/office/drawing/2014/main" xmlns="" id="{34604AEA-CD77-478F-8CA6-1B70AB693B4A}"/>
                </a:ext>
              </a:extLst>
            </p:cNvPr>
            <p:cNvSpPr>
              <a:spLocks/>
            </p:cNvSpPr>
            <p:nvPr/>
          </p:nvSpPr>
          <p:spPr bwMode="auto">
            <a:xfrm>
              <a:off x="4722" y="2885"/>
              <a:ext cx="208" cy="20"/>
            </a:xfrm>
            <a:custGeom>
              <a:avLst/>
              <a:gdLst>
                <a:gd name="T0" fmla="*/ 97 w 501"/>
                <a:gd name="T1" fmla="*/ 47 h 47"/>
                <a:gd name="T2" fmla="*/ 97 w 501"/>
                <a:gd name="T3" fmla="*/ 47 h 47"/>
                <a:gd name="T4" fmla="*/ 120 w 501"/>
                <a:gd name="T5" fmla="*/ 47 h 47"/>
                <a:gd name="T6" fmla="*/ 501 w 501"/>
                <a:gd name="T7" fmla="*/ 47 h 47"/>
                <a:gd name="T8" fmla="*/ 501 w 501"/>
                <a:gd name="T9" fmla="*/ 24 h 47"/>
                <a:gd name="T10" fmla="*/ 501 w 501"/>
                <a:gd name="T11" fmla="*/ 0 h 47"/>
                <a:gd name="T12" fmla="*/ 104 w 501"/>
                <a:gd name="T13" fmla="*/ 0 h 47"/>
                <a:gd name="T14" fmla="*/ 75 w 501"/>
                <a:gd name="T15" fmla="*/ 0 h 47"/>
                <a:gd name="T16" fmla="*/ 38 w 501"/>
                <a:gd name="T17" fmla="*/ 0 h 47"/>
                <a:gd name="T18" fmla="*/ 0 w 501"/>
                <a:gd name="T19" fmla="*/ 0 h 47"/>
                <a:gd name="T20" fmla="*/ 0 w 501"/>
                <a:gd name="T21" fmla="*/ 24 h 47"/>
                <a:gd name="T22" fmla="*/ 0 w 501"/>
                <a:gd name="T23" fmla="*/ 47 h 47"/>
                <a:gd name="T24" fmla="*/ 73 w 501"/>
                <a:gd name="T25" fmla="*/ 47 h 47"/>
                <a:gd name="T26" fmla="*/ 97 w 501"/>
                <a:gd name="T27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01" h="47">
                  <a:moveTo>
                    <a:pt x="97" y="47"/>
                  </a:moveTo>
                  <a:lnTo>
                    <a:pt x="97" y="47"/>
                  </a:lnTo>
                  <a:lnTo>
                    <a:pt x="120" y="47"/>
                  </a:lnTo>
                  <a:lnTo>
                    <a:pt x="501" y="47"/>
                  </a:lnTo>
                  <a:lnTo>
                    <a:pt x="501" y="24"/>
                  </a:lnTo>
                  <a:lnTo>
                    <a:pt x="501" y="0"/>
                  </a:lnTo>
                  <a:lnTo>
                    <a:pt x="104" y="0"/>
                  </a:lnTo>
                  <a:lnTo>
                    <a:pt x="75" y="0"/>
                  </a:lnTo>
                  <a:lnTo>
                    <a:pt x="38" y="0"/>
                  </a:lnTo>
                  <a:lnTo>
                    <a:pt x="0" y="0"/>
                  </a:lnTo>
                  <a:lnTo>
                    <a:pt x="0" y="24"/>
                  </a:lnTo>
                  <a:lnTo>
                    <a:pt x="0" y="47"/>
                  </a:lnTo>
                  <a:lnTo>
                    <a:pt x="73" y="47"/>
                  </a:lnTo>
                  <a:lnTo>
                    <a:pt x="97" y="47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66" name="Freeform 36">
              <a:extLst>
                <a:ext uri="{FF2B5EF4-FFF2-40B4-BE49-F238E27FC236}">
                  <a16:creationId xmlns:a16="http://schemas.microsoft.com/office/drawing/2014/main" xmlns="" id="{25BCC09C-8EEA-4B23-9BCF-72ACE157C91B}"/>
                </a:ext>
              </a:extLst>
            </p:cNvPr>
            <p:cNvSpPr>
              <a:spLocks/>
            </p:cNvSpPr>
            <p:nvPr/>
          </p:nvSpPr>
          <p:spPr bwMode="auto">
            <a:xfrm>
              <a:off x="4722" y="2929"/>
              <a:ext cx="121" cy="20"/>
            </a:xfrm>
            <a:custGeom>
              <a:avLst/>
              <a:gdLst>
                <a:gd name="T0" fmla="*/ 41 w 291"/>
                <a:gd name="T1" fmla="*/ 47 h 47"/>
                <a:gd name="T2" fmla="*/ 41 w 291"/>
                <a:gd name="T3" fmla="*/ 47 h 47"/>
                <a:gd name="T4" fmla="*/ 74 w 291"/>
                <a:gd name="T5" fmla="*/ 47 h 47"/>
                <a:gd name="T6" fmla="*/ 98 w 291"/>
                <a:gd name="T7" fmla="*/ 47 h 47"/>
                <a:gd name="T8" fmla="*/ 121 w 291"/>
                <a:gd name="T9" fmla="*/ 47 h 47"/>
                <a:gd name="T10" fmla="*/ 291 w 291"/>
                <a:gd name="T11" fmla="*/ 47 h 47"/>
                <a:gd name="T12" fmla="*/ 291 w 291"/>
                <a:gd name="T13" fmla="*/ 24 h 47"/>
                <a:gd name="T14" fmla="*/ 291 w 291"/>
                <a:gd name="T15" fmla="*/ 0 h 47"/>
                <a:gd name="T16" fmla="*/ 121 w 291"/>
                <a:gd name="T17" fmla="*/ 0 h 47"/>
                <a:gd name="T18" fmla="*/ 98 w 291"/>
                <a:gd name="T19" fmla="*/ 0 h 47"/>
                <a:gd name="T20" fmla="*/ 74 w 291"/>
                <a:gd name="T21" fmla="*/ 0 h 47"/>
                <a:gd name="T22" fmla="*/ 41 w 291"/>
                <a:gd name="T23" fmla="*/ 0 h 47"/>
                <a:gd name="T24" fmla="*/ 18 w 291"/>
                <a:gd name="T25" fmla="*/ 0 h 47"/>
                <a:gd name="T26" fmla="*/ 0 w 291"/>
                <a:gd name="T27" fmla="*/ 0 h 47"/>
                <a:gd name="T28" fmla="*/ 0 w 291"/>
                <a:gd name="T29" fmla="*/ 24 h 47"/>
                <a:gd name="T30" fmla="*/ 0 w 291"/>
                <a:gd name="T31" fmla="*/ 47 h 47"/>
                <a:gd name="T32" fmla="*/ 18 w 291"/>
                <a:gd name="T33" fmla="*/ 47 h 47"/>
                <a:gd name="T34" fmla="*/ 41 w 291"/>
                <a:gd name="T35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91" h="47">
                  <a:moveTo>
                    <a:pt x="41" y="47"/>
                  </a:moveTo>
                  <a:lnTo>
                    <a:pt x="41" y="47"/>
                  </a:lnTo>
                  <a:lnTo>
                    <a:pt x="74" y="47"/>
                  </a:lnTo>
                  <a:lnTo>
                    <a:pt x="98" y="47"/>
                  </a:lnTo>
                  <a:lnTo>
                    <a:pt x="121" y="47"/>
                  </a:lnTo>
                  <a:lnTo>
                    <a:pt x="291" y="47"/>
                  </a:lnTo>
                  <a:lnTo>
                    <a:pt x="291" y="24"/>
                  </a:lnTo>
                  <a:lnTo>
                    <a:pt x="291" y="0"/>
                  </a:lnTo>
                  <a:lnTo>
                    <a:pt x="121" y="0"/>
                  </a:lnTo>
                  <a:lnTo>
                    <a:pt x="98" y="0"/>
                  </a:lnTo>
                  <a:lnTo>
                    <a:pt x="74" y="0"/>
                  </a:lnTo>
                  <a:lnTo>
                    <a:pt x="41" y="0"/>
                  </a:lnTo>
                  <a:lnTo>
                    <a:pt x="18" y="0"/>
                  </a:lnTo>
                  <a:lnTo>
                    <a:pt x="0" y="0"/>
                  </a:lnTo>
                  <a:lnTo>
                    <a:pt x="0" y="24"/>
                  </a:lnTo>
                  <a:lnTo>
                    <a:pt x="0" y="47"/>
                  </a:lnTo>
                  <a:lnTo>
                    <a:pt x="18" y="47"/>
                  </a:lnTo>
                  <a:lnTo>
                    <a:pt x="41" y="47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175" name="Group 52">
            <a:extLst>
              <a:ext uri="{FF2B5EF4-FFF2-40B4-BE49-F238E27FC236}">
                <a16:creationId xmlns:a16="http://schemas.microsoft.com/office/drawing/2014/main" xmlns="" id="{715578BE-0B4A-44F6-8DA4-4E3E4EFBE945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803638" y="746908"/>
            <a:ext cx="381960" cy="378396"/>
            <a:chOff x="820" y="976"/>
            <a:chExt cx="643" cy="637"/>
          </a:xfrm>
          <a:solidFill>
            <a:srgbClr val="065DC7"/>
          </a:solidFill>
        </p:grpSpPr>
        <p:sp>
          <p:nvSpPr>
            <p:cNvPr id="176" name="Freeform 53">
              <a:extLst>
                <a:ext uri="{FF2B5EF4-FFF2-40B4-BE49-F238E27FC236}">
                  <a16:creationId xmlns:a16="http://schemas.microsoft.com/office/drawing/2014/main" xmlns="" id="{F78C81F6-23DF-4FDE-8E79-F558D6A6A623}"/>
                </a:ext>
              </a:extLst>
            </p:cNvPr>
            <p:cNvSpPr>
              <a:spLocks/>
            </p:cNvSpPr>
            <p:nvPr/>
          </p:nvSpPr>
          <p:spPr bwMode="auto">
            <a:xfrm>
              <a:off x="942" y="1309"/>
              <a:ext cx="399" cy="72"/>
            </a:xfrm>
            <a:custGeom>
              <a:avLst/>
              <a:gdLst>
                <a:gd name="T0" fmla="*/ 827 w 853"/>
                <a:gd name="T1" fmla="*/ 153 h 153"/>
                <a:gd name="T2" fmla="*/ 827 w 853"/>
                <a:gd name="T3" fmla="*/ 153 h 153"/>
                <a:gd name="T4" fmla="*/ 800 w 853"/>
                <a:gd name="T5" fmla="*/ 126 h 153"/>
                <a:gd name="T6" fmla="*/ 800 w 853"/>
                <a:gd name="T7" fmla="*/ 53 h 153"/>
                <a:gd name="T8" fmla="*/ 53 w 853"/>
                <a:gd name="T9" fmla="*/ 53 h 153"/>
                <a:gd name="T10" fmla="*/ 53 w 853"/>
                <a:gd name="T11" fmla="*/ 126 h 153"/>
                <a:gd name="T12" fmla="*/ 27 w 853"/>
                <a:gd name="T13" fmla="*/ 153 h 153"/>
                <a:gd name="T14" fmla="*/ 0 w 853"/>
                <a:gd name="T15" fmla="*/ 126 h 153"/>
                <a:gd name="T16" fmla="*/ 0 w 853"/>
                <a:gd name="T17" fmla="*/ 26 h 153"/>
                <a:gd name="T18" fmla="*/ 27 w 853"/>
                <a:gd name="T19" fmla="*/ 0 h 153"/>
                <a:gd name="T20" fmla="*/ 827 w 853"/>
                <a:gd name="T21" fmla="*/ 0 h 153"/>
                <a:gd name="T22" fmla="*/ 853 w 853"/>
                <a:gd name="T23" fmla="*/ 26 h 153"/>
                <a:gd name="T24" fmla="*/ 853 w 853"/>
                <a:gd name="T25" fmla="*/ 126 h 153"/>
                <a:gd name="T26" fmla="*/ 827 w 853"/>
                <a:gd name="T27" fmla="*/ 153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53" h="153">
                  <a:moveTo>
                    <a:pt x="827" y="153"/>
                  </a:moveTo>
                  <a:lnTo>
                    <a:pt x="827" y="153"/>
                  </a:lnTo>
                  <a:cubicBezTo>
                    <a:pt x="812" y="153"/>
                    <a:pt x="800" y="141"/>
                    <a:pt x="800" y="126"/>
                  </a:cubicBezTo>
                  <a:lnTo>
                    <a:pt x="800" y="53"/>
                  </a:lnTo>
                  <a:lnTo>
                    <a:pt x="53" y="53"/>
                  </a:lnTo>
                  <a:lnTo>
                    <a:pt x="53" y="126"/>
                  </a:lnTo>
                  <a:cubicBezTo>
                    <a:pt x="53" y="141"/>
                    <a:pt x="41" y="153"/>
                    <a:pt x="27" y="153"/>
                  </a:cubicBezTo>
                  <a:cubicBezTo>
                    <a:pt x="12" y="153"/>
                    <a:pt x="0" y="141"/>
                    <a:pt x="0" y="126"/>
                  </a:cubicBezTo>
                  <a:lnTo>
                    <a:pt x="0" y="26"/>
                  </a:lnTo>
                  <a:cubicBezTo>
                    <a:pt x="0" y="12"/>
                    <a:pt x="12" y="0"/>
                    <a:pt x="27" y="0"/>
                  </a:cubicBezTo>
                  <a:lnTo>
                    <a:pt x="827" y="0"/>
                  </a:lnTo>
                  <a:cubicBezTo>
                    <a:pt x="841" y="0"/>
                    <a:pt x="853" y="12"/>
                    <a:pt x="853" y="26"/>
                  </a:cubicBezTo>
                  <a:lnTo>
                    <a:pt x="853" y="126"/>
                  </a:lnTo>
                  <a:cubicBezTo>
                    <a:pt x="853" y="141"/>
                    <a:pt x="841" y="153"/>
                    <a:pt x="827" y="15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77" name="Freeform 54">
              <a:extLst>
                <a:ext uri="{FF2B5EF4-FFF2-40B4-BE49-F238E27FC236}">
                  <a16:creationId xmlns:a16="http://schemas.microsoft.com/office/drawing/2014/main" xmlns="" id="{C7D6379E-58F0-4019-95FA-085F65F6E3B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80" y="976"/>
              <a:ext cx="123" cy="129"/>
            </a:xfrm>
            <a:custGeom>
              <a:avLst/>
              <a:gdLst>
                <a:gd name="T0" fmla="*/ 132 w 263"/>
                <a:gd name="T1" fmla="*/ 52 h 275"/>
                <a:gd name="T2" fmla="*/ 132 w 263"/>
                <a:gd name="T3" fmla="*/ 52 h 275"/>
                <a:gd name="T4" fmla="*/ 54 w 263"/>
                <a:gd name="T5" fmla="*/ 137 h 275"/>
                <a:gd name="T6" fmla="*/ 132 w 263"/>
                <a:gd name="T7" fmla="*/ 221 h 275"/>
                <a:gd name="T8" fmla="*/ 210 w 263"/>
                <a:gd name="T9" fmla="*/ 137 h 275"/>
                <a:gd name="T10" fmla="*/ 132 w 263"/>
                <a:gd name="T11" fmla="*/ 52 h 275"/>
                <a:gd name="T12" fmla="*/ 132 w 263"/>
                <a:gd name="T13" fmla="*/ 275 h 275"/>
                <a:gd name="T14" fmla="*/ 132 w 263"/>
                <a:gd name="T15" fmla="*/ 275 h 275"/>
                <a:gd name="T16" fmla="*/ 0 w 263"/>
                <a:gd name="T17" fmla="*/ 137 h 275"/>
                <a:gd name="T18" fmla="*/ 132 w 263"/>
                <a:gd name="T19" fmla="*/ 0 h 275"/>
                <a:gd name="T20" fmla="*/ 263 w 263"/>
                <a:gd name="T21" fmla="*/ 137 h 275"/>
                <a:gd name="T22" fmla="*/ 132 w 263"/>
                <a:gd name="T23" fmla="*/ 275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63" h="275">
                  <a:moveTo>
                    <a:pt x="132" y="52"/>
                  </a:moveTo>
                  <a:lnTo>
                    <a:pt x="132" y="52"/>
                  </a:lnTo>
                  <a:cubicBezTo>
                    <a:pt x="89" y="52"/>
                    <a:pt x="54" y="90"/>
                    <a:pt x="54" y="137"/>
                  </a:cubicBezTo>
                  <a:cubicBezTo>
                    <a:pt x="54" y="183"/>
                    <a:pt x="89" y="221"/>
                    <a:pt x="132" y="221"/>
                  </a:cubicBezTo>
                  <a:cubicBezTo>
                    <a:pt x="175" y="221"/>
                    <a:pt x="210" y="183"/>
                    <a:pt x="210" y="137"/>
                  </a:cubicBezTo>
                  <a:cubicBezTo>
                    <a:pt x="210" y="90"/>
                    <a:pt x="175" y="52"/>
                    <a:pt x="132" y="52"/>
                  </a:cubicBezTo>
                  <a:close/>
                  <a:moveTo>
                    <a:pt x="132" y="275"/>
                  </a:moveTo>
                  <a:lnTo>
                    <a:pt x="132" y="275"/>
                  </a:lnTo>
                  <a:cubicBezTo>
                    <a:pt x="59" y="275"/>
                    <a:pt x="0" y="213"/>
                    <a:pt x="0" y="137"/>
                  </a:cubicBezTo>
                  <a:cubicBezTo>
                    <a:pt x="0" y="60"/>
                    <a:pt x="59" y="0"/>
                    <a:pt x="132" y="0"/>
                  </a:cubicBezTo>
                  <a:cubicBezTo>
                    <a:pt x="204" y="0"/>
                    <a:pt x="263" y="60"/>
                    <a:pt x="263" y="137"/>
                  </a:cubicBezTo>
                  <a:cubicBezTo>
                    <a:pt x="263" y="213"/>
                    <a:pt x="204" y="275"/>
                    <a:pt x="132" y="27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78" name="Freeform 55">
              <a:extLst>
                <a:ext uri="{FF2B5EF4-FFF2-40B4-BE49-F238E27FC236}">
                  <a16:creationId xmlns:a16="http://schemas.microsoft.com/office/drawing/2014/main" xmlns="" id="{1A63CB64-D417-4882-8C4B-613DB9CBC674}"/>
                </a:ext>
              </a:extLst>
            </p:cNvPr>
            <p:cNvSpPr>
              <a:spLocks/>
            </p:cNvSpPr>
            <p:nvPr/>
          </p:nvSpPr>
          <p:spPr bwMode="auto">
            <a:xfrm>
              <a:off x="992" y="1111"/>
              <a:ext cx="299" cy="147"/>
            </a:xfrm>
            <a:custGeom>
              <a:avLst/>
              <a:gdLst>
                <a:gd name="T0" fmla="*/ 612 w 639"/>
                <a:gd name="T1" fmla="*/ 313 h 313"/>
                <a:gd name="T2" fmla="*/ 612 w 639"/>
                <a:gd name="T3" fmla="*/ 313 h 313"/>
                <a:gd name="T4" fmla="*/ 586 w 639"/>
                <a:gd name="T5" fmla="*/ 286 h 313"/>
                <a:gd name="T6" fmla="*/ 586 w 639"/>
                <a:gd name="T7" fmla="*/ 188 h 313"/>
                <a:gd name="T8" fmla="*/ 450 w 639"/>
                <a:gd name="T9" fmla="*/ 53 h 313"/>
                <a:gd name="T10" fmla="*/ 189 w 639"/>
                <a:gd name="T11" fmla="*/ 53 h 313"/>
                <a:gd name="T12" fmla="*/ 54 w 639"/>
                <a:gd name="T13" fmla="*/ 188 h 313"/>
                <a:gd name="T14" fmla="*/ 54 w 639"/>
                <a:gd name="T15" fmla="*/ 286 h 313"/>
                <a:gd name="T16" fmla="*/ 27 w 639"/>
                <a:gd name="T17" fmla="*/ 313 h 313"/>
                <a:gd name="T18" fmla="*/ 0 w 639"/>
                <a:gd name="T19" fmla="*/ 286 h 313"/>
                <a:gd name="T20" fmla="*/ 0 w 639"/>
                <a:gd name="T21" fmla="*/ 188 h 313"/>
                <a:gd name="T22" fmla="*/ 189 w 639"/>
                <a:gd name="T23" fmla="*/ 0 h 313"/>
                <a:gd name="T24" fmla="*/ 450 w 639"/>
                <a:gd name="T25" fmla="*/ 0 h 313"/>
                <a:gd name="T26" fmla="*/ 639 w 639"/>
                <a:gd name="T27" fmla="*/ 188 h 313"/>
                <a:gd name="T28" fmla="*/ 639 w 639"/>
                <a:gd name="T29" fmla="*/ 286 h 313"/>
                <a:gd name="T30" fmla="*/ 612 w 639"/>
                <a:gd name="T31" fmla="*/ 313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39" h="313">
                  <a:moveTo>
                    <a:pt x="612" y="313"/>
                  </a:moveTo>
                  <a:lnTo>
                    <a:pt x="612" y="313"/>
                  </a:lnTo>
                  <a:cubicBezTo>
                    <a:pt x="598" y="313"/>
                    <a:pt x="586" y="301"/>
                    <a:pt x="586" y="286"/>
                  </a:cubicBezTo>
                  <a:lnTo>
                    <a:pt x="586" y="188"/>
                  </a:lnTo>
                  <a:cubicBezTo>
                    <a:pt x="586" y="114"/>
                    <a:pt x="525" y="53"/>
                    <a:pt x="450" y="53"/>
                  </a:cubicBezTo>
                  <a:lnTo>
                    <a:pt x="189" y="53"/>
                  </a:lnTo>
                  <a:cubicBezTo>
                    <a:pt x="114" y="53"/>
                    <a:pt x="54" y="114"/>
                    <a:pt x="54" y="188"/>
                  </a:cubicBezTo>
                  <a:lnTo>
                    <a:pt x="54" y="286"/>
                  </a:lnTo>
                  <a:cubicBezTo>
                    <a:pt x="54" y="301"/>
                    <a:pt x="42" y="313"/>
                    <a:pt x="27" y="313"/>
                  </a:cubicBezTo>
                  <a:cubicBezTo>
                    <a:pt x="12" y="313"/>
                    <a:pt x="0" y="301"/>
                    <a:pt x="0" y="286"/>
                  </a:cubicBezTo>
                  <a:lnTo>
                    <a:pt x="0" y="188"/>
                  </a:lnTo>
                  <a:cubicBezTo>
                    <a:pt x="0" y="84"/>
                    <a:pt x="85" y="0"/>
                    <a:pt x="189" y="0"/>
                  </a:cubicBezTo>
                  <a:lnTo>
                    <a:pt x="450" y="0"/>
                  </a:lnTo>
                  <a:cubicBezTo>
                    <a:pt x="554" y="0"/>
                    <a:pt x="639" y="84"/>
                    <a:pt x="639" y="188"/>
                  </a:cubicBezTo>
                  <a:lnTo>
                    <a:pt x="639" y="286"/>
                  </a:lnTo>
                  <a:cubicBezTo>
                    <a:pt x="639" y="301"/>
                    <a:pt x="627" y="313"/>
                    <a:pt x="612" y="31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79" name="Freeform 56">
              <a:extLst>
                <a:ext uri="{FF2B5EF4-FFF2-40B4-BE49-F238E27FC236}">
                  <a16:creationId xmlns:a16="http://schemas.microsoft.com/office/drawing/2014/main" xmlns="" id="{D6D51130-2CB8-4A9C-83B8-C9BA4054BE08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1" y="1184"/>
              <a:ext cx="24" cy="74"/>
            </a:xfrm>
            <a:custGeom>
              <a:avLst/>
              <a:gdLst>
                <a:gd name="T0" fmla="*/ 26 w 53"/>
                <a:gd name="T1" fmla="*/ 157 h 157"/>
                <a:gd name="T2" fmla="*/ 26 w 53"/>
                <a:gd name="T3" fmla="*/ 157 h 157"/>
                <a:gd name="T4" fmla="*/ 0 w 53"/>
                <a:gd name="T5" fmla="*/ 130 h 157"/>
                <a:gd name="T6" fmla="*/ 0 w 53"/>
                <a:gd name="T7" fmla="*/ 27 h 157"/>
                <a:gd name="T8" fmla="*/ 26 w 53"/>
                <a:gd name="T9" fmla="*/ 0 h 157"/>
                <a:gd name="T10" fmla="*/ 53 w 53"/>
                <a:gd name="T11" fmla="*/ 27 h 157"/>
                <a:gd name="T12" fmla="*/ 53 w 53"/>
                <a:gd name="T13" fmla="*/ 130 h 157"/>
                <a:gd name="T14" fmla="*/ 26 w 53"/>
                <a:gd name="T15" fmla="*/ 157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3" h="157">
                  <a:moveTo>
                    <a:pt x="26" y="157"/>
                  </a:moveTo>
                  <a:lnTo>
                    <a:pt x="26" y="157"/>
                  </a:lnTo>
                  <a:cubicBezTo>
                    <a:pt x="12" y="157"/>
                    <a:pt x="0" y="145"/>
                    <a:pt x="0" y="130"/>
                  </a:cubicBezTo>
                  <a:lnTo>
                    <a:pt x="0" y="27"/>
                  </a:lnTo>
                  <a:cubicBezTo>
                    <a:pt x="0" y="12"/>
                    <a:pt x="12" y="0"/>
                    <a:pt x="26" y="0"/>
                  </a:cubicBezTo>
                  <a:cubicBezTo>
                    <a:pt x="41" y="0"/>
                    <a:pt x="53" y="12"/>
                    <a:pt x="53" y="27"/>
                  </a:cubicBezTo>
                  <a:lnTo>
                    <a:pt x="53" y="130"/>
                  </a:lnTo>
                  <a:cubicBezTo>
                    <a:pt x="53" y="145"/>
                    <a:pt x="41" y="157"/>
                    <a:pt x="26" y="15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80" name="Freeform 57">
              <a:extLst>
                <a:ext uri="{FF2B5EF4-FFF2-40B4-BE49-F238E27FC236}">
                  <a16:creationId xmlns:a16="http://schemas.microsoft.com/office/drawing/2014/main" xmlns="" id="{A25B675F-099E-4014-9488-080A7AF1F51F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8" y="1184"/>
              <a:ext cx="24" cy="74"/>
            </a:xfrm>
            <a:custGeom>
              <a:avLst/>
              <a:gdLst>
                <a:gd name="T0" fmla="*/ 27 w 53"/>
                <a:gd name="T1" fmla="*/ 157 h 157"/>
                <a:gd name="T2" fmla="*/ 27 w 53"/>
                <a:gd name="T3" fmla="*/ 157 h 157"/>
                <a:gd name="T4" fmla="*/ 0 w 53"/>
                <a:gd name="T5" fmla="*/ 130 h 157"/>
                <a:gd name="T6" fmla="*/ 0 w 53"/>
                <a:gd name="T7" fmla="*/ 27 h 157"/>
                <a:gd name="T8" fmla="*/ 27 w 53"/>
                <a:gd name="T9" fmla="*/ 0 h 157"/>
                <a:gd name="T10" fmla="*/ 53 w 53"/>
                <a:gd name="T11" fmla="*/ 27 h 157"/>
                <a:gd name="T12" fmla="*/ 53 w 53"/>
                <a:gd name="T13" fmla="*/ 130 h 157"/>
                <a:gd name="T14" fmla="*/ 27 w 53"/>
                <a:gd name="T15" fmla="*/ 157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3" h="157">
                  <a:moveTo>
                    <a:pt x="27" y="157"/>
                  </a:moveTo>
                  <a:lnTo>
                    <a:pt x="27" y="157"/>
                  </a:lnTo>
                  <a:cubicBezTo>
                    <a:pt x="12" y="157"/>
                    <a:pt x="0" y="145"/>
                    <a:pt x="0" y="130"/>
                  </a:cubicBezTo>
                  <a:lnTo>
                    <a:pt x="0" y="27"/>
                  </a:ln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3" y="12"/>
                    <a:pt x="53" y="27"/>
                  </a:cubicBezTo>
                  <a:lnTo>
                    <a:pt x="53" y="130"/>
                  </a:lnTo>
                  <a:cubicBezTo>
                    <a:pt x="53" y="145"/>
                    <a:pt x="42" y="157"/>
                    <a:pt x="27" y="15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81" name="Freeform 58">
              <a:extLst>
                <a:ext uri="{FF2B5EF4-FFF2-40B4-BE49-F238E27FC236}">
                  <a16:creationId xmlns:a16="http://schemas.microsoft.com/office/drawing/2014/main" xmlns="" id="{FED20571-6782-4CB0-997A-19C2643904F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98" y="1365"/>
              <a:ext cx="112" cy="118"/>
            </a:xfrm>
            <a:custGeom>
              <a:avLst/>
              <a:gdLst>
                <a:gd name="T0" fmla="*/ 120 w 240"/>
                <a:gd name="T1" fmla="*/ 54 h 252"/>
                <a:gd name="T2" fmla="*/ 120 w 240"/>
                <a:gd name="T3" fmla="*/ 54 h 252"/>
                <a:gd name="T4" fmla="*/ 54 w 240"/>
                <a:gd name="T5" fmla="*/ 126 h 252"/>
                <a:gd name="T6" fmla="*/ 120 w 240"/>
                <a:gd name="T7" fmla="*/ 199 h 252"/>
                <a:gd name="T8" fmla="*/ 187 w 240"/>
                <a:gd name="T9" fmla="*/ 126 h 252"/>
                <a:gd name="T10" fmla="*/ 120 w 240"/>
                <a:gd name="T11" fmla="*/ 54 h 252"/>
                <a:gd name="T12" fmla="*/ 120 w 240"/>
                <a:gd name="T13" fmla="*/ 252 h 252"/>
                <a:gd name="T14" fmla="*/ 120 w 240"/>
                <a:gd name="T15" fmla="*/ 252 h 252"/>
                <a:gd name="T16" fmla="*/ 0 w 240"/>
                <a:gd name="T17" fmla="*/ 126 h 252"/>
                <a:gd name="T18" fmla="*/ 120 w 240"/>
                <a:gd name="T19" fmla="*/ 0 h 252"/>
                <a:gd name="T20" fmla="*/ 240 w 240"/>
                <a:gd name="T21" fmla="*/ 126 h 252"/>
                <a:gd name="T22" fmla="*/ 120 w 240"/>
                <a:gd name="T23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0" h="252">
                  <a:moveTo>
                    <a:pt x="120" y="54"/>
                  </a:moveTo>
                  <a:lnTo>
                    <a:pt x="120" y="54"/>
                  </a:lnTo>
                  <a:cubicBezTo>
                    <a:pt x="83" y="54"/>
                    <a:pt x="54" y="86"/>
                    <a:pt x="54" y="126"/>
                  </a:cubicBezTo>
                  <a:cubicBezTo>
                    <a:pt x="54" y="166"/>
                    <a:pt x="83" y="199"/>
                    <a:pt x="120" y="199"/>
                  </a:cubicBezTo>
                  <a:cubicBezTo>
                    <a:pt x="157" y="199"/>
                    <a:pt x="187" y="166"/>
                    <a:pt x="187" y="126"/>
                  </a:cubicBezTo>
                  <a:cubicBezTo>
                    <a:pt x="187" y="86"/>
                    <a:pt x="157" y="54"/>
                    <a:pt x="120" y="54"/>
                  </a:cubicBezTo>
                  <a:close/>
                  <a:moveTo>
                    <a:pt x="120" y="252"/>
                  </a:moveTo>
                  <a:lnTo>
                    <a:pt x="120" y="252"/>
                  </a:lnTo>
                  <a:cubicBezTo>
                    <a:pt x="54" y="252"/>
                    <a:pt x="0" y="196"/>
                    <a:pt x="0" y="126"/>
                  </a:cubicBezTo>
                  <a:cubicBezTo>
                    <a:pt x="0" y="57"/>
                    <a:pt x="54" y="0"/>
                    <a:pt x="120" y="0"/>
                  </a:cubicBezTo>
                  <a:cubicBezTo>
                    <a:pt x="186" y="0"/>
                    <a:pt x="240" y="57"/>
                    <a:pt x="240" y="126"/>
                  </a:cubicBezTo>
                  <a:cubicBezTo>
                    <a:pt x="240" y="196"/>
                    <a:pt x="186" y="252"/>
                    <a:pt x="120" y="25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82" name="Freeform 59">
              <a:extLst>
                <a:ext uri="{FF2B5EF4-FFF2-40B4-BE49-F238E27FC236}">
                  <a16:creationId xmlns:a16="http://schemas.microsoft.com/office/drawing/2014/main" xmlns="" id="{B0CB7780-01A1-41C8-B178-A8560FF68061}"/>
                </a:ext>
              </a:extLst>
            </p:cNvPr>
            <p:cNvSpPr>
              <a:spLocks/>
            </p:cNvSpPr>
            <p:nvPr/>
          </p:nvSpPr>
          <p:spPr bwMode="auto">
            <a:xfrm>
              <a:off x="820" y="1486"/>
              <a:ext cx="269" cy="127"/>
            </a:xfrm>
            <a:custGeom>
              <a:avLst/>
              <a:gdLst>
                <a:gd name="T0" fmla="*/ 548 w 575"/>
                <a:gd name="T1" fmla="*/ 270 h 270"/>
                <a:gd name="T2" fmla="*/ 548 w 575"/>
                <a:gd name="T3" fmla="*/ 270 h 270"/>
                <a:gd name="T4" fmla="*/ 522 w 575"/>
                <a:gd name="T5" fmla="*/ 243 h 270"/>
                <a:gd name="T6" fmla="*/ 522 w 575"/>
                <a:gd name="T7" fmla="*/ 171 h 270"/>
                <a:gd name="T8" fmla="*/ 404 w 575"/>
                <a:gd name="T9" fmla="*/ 53 h 270"/>
                <a:gd name="T10" fmla="*/ 171 w 575"/>
                <a:gd name="T11" fmla="*/ 53 h 270"/>
                <a:gd name="T12" fmla="*/ 53 w 575"/>
                <a:gd name="T13" fmla="*/ 171 h 270"/>
                <a:gd name="T14" fmla="*/ 53 w 575"/>
                <a:gd name="T15" fmla="*/ 243 h 270"/>
                <a:gd name="T16" fmla="*/ 26 w 575"/>
                <a:gd name="T17" fmla="*/ 270 h 270"/>
                <a:gd name="T18" fmla="*/ 0 w 575"/>
                <a:gd name="T19" fmla="*/ 243 h 270"/>
                <a:gd name="T20" fmla="*/ 0 w 575"/>
                <a:gd name="T21" fmla="*/ 171 h 270"/>
                <a:gd name="T22" fmla="*/ 171 w 575"/>
                <a:gd name="T23" fmla="*/ 0 h 270"/>
                <a:gd name="T24" fmla="*/ 404 w 575"/>
                <a:gd name="T25" fmla="*/ 0 h 270"/>
                <a:gd name="T26" fmla="*/ 575 w 575"/>
                <a:gd name="T27" fmla="*/ 171 h 270"/>
                <a:gd name="T28" fmla="*/ 575 w 575"/>
                <a:gd name="T29" fmla="*/ 243 h 270"/>
                <a:gd name="T30" fmla="*/ 548 w 575"/>
                <a:gd name="T31" fmla="*/ 270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75" h="270">
                  <a:moveTo>
                    <a:pt x="548" y="270"/>
                  </a:moveTo>
                  <a:lnTo>
                    <a:pt x="548" y="270"/>
                  </a:lnTo>
                  <a:cubicBezTo>
                    <a:pt x="534" y="270"/>
                    <a:pt x="522" y="258"/>
                    <a:pt x="522" y="243"/>
                  </a:cubicBezTo>
                  <a:lnTo>
                    <a:pt x="522" y="171"/>
                  </a:lnTo>
                  <a:cubicBezTo>
                    <a:pt x="522" y="106"/>
                    <a:pt x="469" y="53"/>
                    <a:pt x="404" y="53"/>
                  </a:cubicBezTo>
                  <a:lnTo>
                    <a:pt x="171" y="53"/>
                  </a:lnTo>
                  <a:cubicBezTo>
                    <a:pt x="106" y="53"/>
                    <a:pt x="53" y="106"/>
                    <a:pt x="53" y="171"/>
                  </a:cubicBezTo>
                  <a:lnTo>
                    <a:pt x="53" y="243"/>
                  </a:lnTo>
                  <a:cubicBezTo>
                    <a:pt x="53" y="258"/>
                    <a:pt x="41" y="270"/>
                    <a:pt x="26" y="270"/>
                  </a:cubicBezTo>
                  <a:cubicBezTo>
                    <a:pt x="11" y="270"/>
                    <a:pt x="0" y="258"/>
                    <a:pt x="0" y="243"/>
                  </a:cubicBezTo>
                  <a:lnTo>
                    <a:pt x="0" y="171"/>
                  </a:lnTo>
                  <a:cubicBezTo>
                    <a:pt x="0" y="77"/>
                    <a:pt x="76" y="0"/>
                    <a:pt x="171" y="0"/>
                  </a:cubicBezTo>
                  <a:lnTo>
                    <a:pt x="404" y="0"/>
                  </a:lnTo>
                  <a:cubicBezTo>
                    <a:pt x="498" y="0"/>
                    <a:pt x="575" y="77"/>
                    <a:pt x="575" y="171"/>
                  </a:cubicBezTo>
                  <a:lnTo>
                    <a:pt x="575" y="243"/>
                  </a:lnTo>
                  <a:cubicBezTo>
                    <a:pt x="575" y="258"/>
                    <a:pt x="563" y="270"/>
                    <a:pt x="548" y="27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83" name="Freeform 60">
              <a:extLst>
                <a:ext uri="{FF2B5EF4-FFF2-40B4-BE49-F238E27FC236}">
                  <a16:creationId xmlns:a16="http://schemas.microsoft.com/office/drawing/2014/main" xmlns="" id="{EBFECF20-5D73-40EB-99E9-C398EFDA772D}"/>
                </a:ext>
              </a:extLst>
            </p:cNvPr>
            <p:cNvSpPr>
              <a:spLocks/>
            </p:cNvSpPr>
            <p:nvPr/>
          </p:nvSpPr>
          <p:spPr bwMode="auto">
            <a:xfrm>
              <a:off x="871" y="1552"/>
              <a:ext cx="26" cy="61"/>
            </a:xfrm>
            <a:custGeom>
              <a:avLst/>
              <a:gdLst>
                <a:gd name="T0" fmla="*/ 27 w 54"/>
                <a:gd name="T1" fmla="*/ 130 h 130"/>
                <a:gd name="T2" fmla="*/ 27 w 54"/>
                <a:gd name="T3" fmla="*/ 130 h 130"/>
                <a:gd name="T4" fmla="*/ 0 w 54"/>
                <a:gd name="T5" fmla="*/ 103 h 130"/>
                <a:gd name="T6" fmla="*/ 0 w 54"/>
                <a:gd name="T7" fmla="*/ 27 h 130"/>
                <a:gd name="T8" fmla="*/ 27 w 54"/>
                <a:gd name="T9" fmla="*/ 0 h 130"/>
                <a:gd name="T10" fmla="*/ 54 w 54"/>
                <a:gd name="T11" fmla="*/ 27 h 130"/>
                <a:gd name="T12" fmla="*/ 54 w 54"/>
                <a:gd name="T13" fmla="*/ 103 h 130"/>
                <a:gd name="T14" fmla="*/ 27 w 54"/>
                <a:gd name="T15" fmla="*/ 13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4" h="130">
                  <a:moveTo>
                    <a:pt x="27" y="130"/>
                  </a:moveTo>
                  <a:lnTo>
                    <a:pt x="27" y="130"/>
                  </a:lnTo>
                  <a:cubicBezTo>
                    <a:pt x="12" y="130"/>
                    <a:pt x="0" y="118"/>
                    <a:pt x="0" y="103"/>
                  </a:cubicBezTo>
                  <a:lnTo>
                    <a:pt x="0" y="27"/>
                  </a:ln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4" y="12"/>
                    <a:pt x="54" y="27"/>
                  </a:cubicBezTo>
                  <a:lnTo>
                    <a:pt x="54" y="103"/>
                  </a:lnTo>
                  <a:cubicBezTo>
                    <a:pt x="54" y="118"/>
                    <a:pt x="42" y="130"/>
                    <a:pt x="27" y="13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84" name="Freeform 61">
              <a:extLst>
                <a:ext uri="{FF2B5EF4-FFF2-40B4-BE49-F238E27FC236}">
                  <a16:creationId xmlns:a16="http://schemas.microsoft.com/office/drawing/2014/main" xmlns="" id="{7693F079-D26B-4BCD-A5ED-EECE1AE0A4A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2" y="1552"/>
              <a:ext cx="25" cy="61"/>
            </a:xfrm>
            <a:custGeom>
              <a:avLst/>
              <a:gdLst>
                <a:gd name="T0" fmla="*/ 26 w 53"/>
                <a:gd name="T1" fmla="*/ 130 h 130"/>
                <a:gd name="T2" fmla="*/ 26 w 53"/>
                <a:gd name="T3" fmla="*/ 130 h 130"/>
                <a:gd name="T4" fmla="*/ 0 w 53"/>
                <a:gd name="T5" fmla="*/ 103 h 130"/>
                <a:gd name="T6" fmla="*/ 0 w 53"/>
                <a:gd name="T7" fmla="*/ 27 h 130"/>
                <a:gd name="T8" fmla="*/ 26 w 53"/>
                <a:gd name="T9" fmla="*/ 0 h 130"/>
                <a:gd name="T10" fmla="*/ 53 w 53"/>
                <a:gd name="T11" fmla="*/ 27 h 130"/>
                <a:gd name="T12" fmla="*/ 53 w 53"/>
                <a:gd name="T13" fmla="*/ 103 h 130"/>
                <a:gd name="T14" fmla="*/ 26 w 53"/>
                <a:gd name="T15" fmla="*/ 13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3" h="130">
                  <a:moveTo>
                    <a:pt x="26" y="130"/>
                  </a:moveTo>
                  <a:lnTo>
                    <a:pt x="26" y="130"/>
                  </a:lnTo>
                  <a:cubicBezTo>
                    <a:pt x="12" y="130"/>
                    <a:pt x="0" y="118"/>
                    <a:pt x="0" y="103"/>
                  </a:cubicBezTo>
                  <a:lnTo>
                    <a:pt x="0" y="27"/>
                  </a:lnTo>
                  <a:cubicBezTo>
                    <a:pt x="0" y="12"/>
                    <a:pt x="12" y="0"/>
                    <a:pt x="26" y="0"/>
                  </a:cubicBezTo>
                  <a:cubicBezTo>
                    <a:pt x="41" y="0"/>
                    <a:pt x="53" y="12"/>
                    <a:pt x="53" y="27"/>
                  </a:cubicBezTo>
                  <a:lnTo>
                    <a:pt x="53" y="103"/>
                  </a:lnTo>
                  <a:cubicBezTo>
                    <a:pt x="53" y="118"/>
                    <a:pt x="41" y="130"/>
                    <a:pt x="26" y="13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85" name="Freeform 62">
              <a:extLst>
                <a:ext uri="{FF2B5EF4-FFF2-40B4-BE49-F238E27FC236}">
                  <a16:creationId xmlns:a16="http://schemas.microsoft.com/office/drawing/2014/main" xmlns="" id="{53969216-FCE9-448F-9027-A190F6BDFDA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273" y="1365"/>
              <a:ext cx="112" cy="118"/>
            </a:xfrm>
            <a:custGeom>
              <a:avLst/>
              <a:gdLst>
                <a:gd name="T0" fmla="*/ 120 w 240"/>
                <a:gd name="T1" fmla="*/ 54 h 252"/>
                <a:gd name="T2" fmla="*/ 120 w 240"/>
                <a:gd name="T3" fmla="*/ 54 h 252"/>
                <a:gd name="T4" fmla="*/ 53 w 240"/>
                <a:gd name="T5" fmla="*/ 126 h 252"/>
                <a:gd name="T6" fmla="*/ 120 w 240"/>
                <a:gd name="T7" fmla="*/ 199 h 252"/>
                <a:gd name="T8" fmla="*/ 187 w 240"/>
                <a:gd name="T9" fmla="*/ 126 h 252"/>
                <a:gd name="T10" fmla="*/ 120 w 240"/>
                <a:gd name="T11" fmla="*/ 54 h 252"/>
                <a:gd name="T12" fmla="*/ 120 w 240"/>
                <a:gd name="T13" fmla="*/ 252 h 252"/>
                <a:gd name="T14" fmla="*/ 120 w 240"/>
                <a:gd name="T15" fmla="*/ 252 h 252"/>
                <a:gd name="T16" fmla="*/ 0 w 240"/>
                <a:gd name="T17" fmla="*/ 126 h 252"/>
                <a:gd name="T18" fmla="*/ 120 w 240"/>
                <a:gd name="T19" fmla="*/ 0 h 252"/>
                <a:gd name="T20" fmla="*/ 240 w 240"/>
                <a:gd name="T21" fmla="*/ 126 h 252"/>
                <a:gd name="T22" fmla="*/ 120 w 240"/>
                <a:gd name="T23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0" h="252">
                  <a:moveTo>
                    <a:pt x="120" y="54"/>
                  </a:moveTo>
                  <a:lnTo>
                    <a:pt x="120" y="54"/>
                  </a:lnTo>
                  <a:cubicBezTo>
                    <a:pt x="83" y="54"/>
                    <a:pt x="53" y="86"/>
                    <a:pt x="53" y="126"/>
                  </a:cubicBezTo>
                  <a:cubicBezTo>
                    <a:pt x="53" y="166"/>
                    <a:pt x="83" y="199"/>
                    <a:pt x="120" y="199"/>
                  </a:cubicBezTo>
                  <a:cubicBezTo>
                    <a:pt x="157" y="199"/>
                    <a:pt x="187" y="166"/>
                    <a:pt x="187" y="126"/>
                  </a:cubicBezTo>
                  <a:cubicBezTo>
                    <a:pt x="187" y="86"/>
                    <a:pt x="157" y="54"/>
                    <a:pt x="120" y="54"/>
                  </a:cubicBezTo>
                  <a:close/>
                  <a:moveTo>
                    <a:pt x="120" y="252"/>
                  </a:moveTo>
                  <a:lnTo>
                    <a:pt x="120" y="252"/>
                  </a:lnTo>
                  <a:cubicBezTo>
                    <a:pt x="54" y="252"/>
                    <a:pt x="0" y="196"/>
                    <a:pt x="0" y="126"/>
                  </a:cubicBezTo>
                  <a:cubicBezTo>
                    <a:pt x="0" y="57"/>
                    <a:pt x="54" y="0"/>
                    <a:pt x="120" y="0"/>
                  </a:cubicBezTo>
                  <a:cubicBezTo>
                    <a:pt x="186" y="0"/>
                    <a:pt x="240" y="57"/>
                    <a:pt x="240" y="126"/>
                  </a:cubicBezTo>
                  <a:cubicBezTo>
                    <a:pt x="240" y="196"/>
                    <a:pt x="186" y="252"/>
                    <a:pt x="120" y="25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86" name="Freeform 63">
              <a:extLst>
                <a:ext uri="{FF2B5EF4-FFF2-40B4-BE49-F238E27FC236}">
                  <a16:creationId xmlns:a16="http://schemas.microsoft.com/office/drawing/2014/main" xmlns="" id="{E4283C45-35A8-42A2-A55E-7EE969AC724E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4" y="1486"/>
              <a:ext cx="269" cy="127"/>
            </a:xfrm>
            <a:custGeom>
              <a:avLst/>
              <a:gdLst>
                <a:gd name="T0" fmla="*/ 549 w 576"/>
                <a:gd name="T1" fmla="*/ 270 h 270"/>
                <a:gd name="T2" fmla="*/ 549 w 576"/>
                <a:gd name="T3" fmla="*/ 270 h 270"/>
                <a:gd name="T4" fmla="*/ 522 w 576"/>
                <a:gd name="T5" fmla="*/ 243 h 270"/>
                <a:gd name="T6" fmla="*/ 522 w 576"/>
                <a:gd name="T7" fmla="*/ 171 h 270"/>
                <a:gd name="T8" fmla="*/ 405 w 576"/>
                <a:gd name="T9" fmla="*/ 53 h 270"/>
                <a:gd name="T10" fmla="*/ 171 w 576"/>
                <a:gd name="T11" fmla="*/ 53 h 270"/>
                <a:gd name="T12" fmla="*/ 54 w 576"/>
                <a:gd name="T13" fmla="*/ 171 h 270"/>
                <a:gd name="T14" fmla="*/ 54 w 576"/>
                <a:gd name="T15" fmla="*/ 243 h 270"/>
                <a:gd name="T16" fmla="*/ 27 w 576"/>
                <a:gd name="T17" fmla="*/ 270 h 270"/>
                <a:gd name="T18" fmla="*/ 0 w 576"/>
                <a:gd name="T19" fmla="*/ 243 h 270"/>
                <a:gd name="T20" fmla="*/ 0 w 576"/>
                <a:gd name="T21" fmla="*/ 171 h 270"/>
                <a:gd name="T22" fmla="*/ 171 w 576"/>
                <a:gd name="T23" fmla="*/ 0 h 270"/>
                <a:gd name="T24" fmla="*/ 405 w 576"/>
                <a:gd name="T25" fmla="*/ 0 h 270"/>
                <a:gd name="T26" fmla="*/ 576 w 576"/>
                <a:gd name="T27" fmla="*/ 171 h 270"/>
                <a:gd name="T28" fmla="*/ 576 w 576"/>
                <a:gd name="T29" fmla="*/ 243 h 270"/>
                <a:gd name="T30" fmla="*/ 549 w 576"/>
                <a:gd name="T31" fmla="*/ 270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76" h="270">
                  <a:moveTo>
                    <a:pt x="549" y="270"/>
                  </a:moveTo>
                  <a:lnTo>
                    <a:pt x="549" y="270"/>
                  </a:lnTo>
                  <a:cubicBezTo>
                    <a:pt x="534" y="270"/>
                    <a:pt x="522" y="258"/>
                    <a:pt x="522" y="243"/>
                  </a:cubicBezTo>
                  <a:lnTo>
                    <a:pt x="522" y="171"/>
                  </a:lnTo>
                  <a:cubicBezTo>
                    <a:pt x="522" y="106"/>
                    <a:pt x="470" y="53"/>
                    <a:pt x="405" y="53"/>
                  </a:cubicBezTo>
                  <a:lnTo>
                    <a:pt x="171" y="53"/>
                  </a:lnTo>
                  <a:cubicBezTo>
                    <a:pt x="106" y="53"/>
                    <a:pt x="54" y="106"/>
                    <a:pt x="54" y="171"/>
                  </a:cubicBezTo>
                  <a:lnTo>
                    <a:pt x="54" y="243"/>
                  </a:lnTo>
                  <a:cubicBezTo>
                    <a:pt x="54" y="258"/>
                    <a:pt x="42" y="270"/>
                    <a:pt x="27" y="270"/>
                  </a:cubicBezTo>
                  <a:cubicBezTo>
                    <a:pt x="12" y="270"/>
                    <a:pt x="0" y="258"/>
                    <a:pt x="0" y="243"/>
                  </a:cubicBezTo>
                  <a:lnTo>
                    <a:pt x="0" y="171"/>
                  </a:lnTo>
                  <a:cubicBezTo>
                    <a:pt x="0" y="77"/>
                    <a:pt x="77" y="0"/>
                    <a:pt x="171" y="0"/>
                  </a:cubicBezTo>
                  <a:lnTo>
                    <a:pt x="405" y="0"/>
                  </a:lnTo>
                  <a:cubicBezTo>
                    <a:pt x="499" y="0"/>
                    <a:pt x="576" y="77"/>
                    <a:pt x="576" y="171"/>
                  </a:cubicBezTo>
                  <a:lnTo>
                    <a:pt x="576" y="243"/>
                  </a:lnTo>
                  <a:cubicBezTo>
                    <a:pt x="576" y="258"/>
                    <a:pt x="564" y="270"/>
                    <a:pt x="549" y="27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87" name="Freeform 64">
              <a:extLst>
                <a:ext uri="{FF2B5EF4-FFF2-40B4-BE49-F238E27FC236}">
                  <a16:creationId xmlns:a16="http://schemas.microsoft.com/office/drawing/2014/main" xmlns="" id="{81F8236B-042A-4601-AA35-E6B59D73D6CE}"/>
                </a:ext>
              </a:extLst>
            </p:cNvPr>
            <p:cNvSpPr>
              <a:spLocks/>
            </p:cNvSpPr>
            <p:nvPr/>
          </p:nvSpPr>
          <p:spPr bwMode="auto">
            <a:xfrm>
              <a:off x="1246" y="1552"/>
              <a:ext cx="25" cy="61"/>
            </a:xfrm>
            <a:custGeom>
              <a:avLst/>
              <a:gdLst>
                <a:gd name="T0" fmla="*/ 27 w 54"/>
                <a:gd name="T1" fmla="*/ 130 h 130"/>
                <a:gd name="T2" fmla="*/ 27 w 54"/>
                <a:gd name="T3" fmla="*/ 130 h 130"/>
                <a:gd name="T4" fmla="*/ 0 w 54"/>
                <a:gd name="T5" fmla="*/ 103 h 130"/>
                <a:gd name="T6" fmla="*/ 0 w 54"/>
                <a:gd name="T7" fmla="*/ 27 h 130"/>
                <a:gd name="T8" fmla="*/ 27 w 54"/>
                <a:gd name="T9" fmla="*/ 0 h 130"/>
                <a:gd name="T10" fmla="*/ 54 w 54"/>
                <a:gd name="T11" fmla="*/ 27 h 130"/>
                <a:gd name="T12" fmla="*/ 54 w 54"/>
                <a:gd name="T13" fmla="*/ 103 h 130"/>
                <a:gd name="T14" fmla="*/ 27 w 54"/>
                <a:gd name="T15" fmla="*/ 13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4" h="130">
                  <a:moveTo>
                    <a:pt x="27" y="130"/>
                  </a:moveTo>
                  <a:lnTo>
                    <a:pt x="27" y="130"/>
                  </a:lnTo>
                  <a:cubicBezTo>
                    <a:pt x="12" y="130"/>
                    <a:pt x="0" y="118"/>
                    <a:pt x="0" y="103"/>
                  </a:cubicBezTo>
                  <a:lnTo>
                    <a:pt x="0" y="27"/>
                  </a:ln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4" y="12"/>
                    <a:pt x="54" y="27"/>
                  </a:cubicBezTo>
                  <a:lnTo>
                    <a:pt x="54" y="103"/>
                  </a:lnTo>
                  <a:cubicBezTo>
                    <a:pt x="54" y="118"/>
                    <a:pt x="42" y="130"/>
                    <a:pt x="27" y="13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88" name="Freeform 65">
              <a:extLst>
                <a:ext uri="{FF2B5EF4-FFF2-40B4-BE49-F238E27FC236}">
                  <a16:creationId xmlns:a16="http://schemas.microsoft.com/office/drawing/2014/main" xmlns="" id="{B817ACB0-F166-4FB7-9004-2DC560052DEC}"/>
                </a:ext>
              </a:extLst>
            </p:cNvPr>
            <p:cNvSpPr>
              <a:spLocks/>
            </p:cNvSpPr>
            <p:nvPr/>
          </p:nvSpPr>
          <p:spPr bwMode="auto">
            <a:xfrm>
              <a:off x="1386" y="1552"/>
              <a:ext cx="26" cy="61"/>
            </a:xfrm>
            <a:custGeom>
              <a:avLst/>
              <a:gdLst>
                <a:gd name="T0" fmla="*/ 27 w 54"/>
                <a:gd name="T1" fmla="*/ 130 h 130"/>
                <a:gd name="T2" fmla="*/ 27 w 54"/>
                <a:gd name="T3" fmla="*/ 130 h 130"/>
                <a:gd name="T4" fmla="*/ 0 w 54"/>
                <a:gd name="T5" fmla="*/ 103 h 130"/>
                <a:gd name="T6" fmla="*/ 0 w 54"/>
                <a:gd name="T7" fmla="*/ 27 h 130"/>
                <a:gd name="T8" fmla="*/ 27 w 54"/>
                <a:gd name="T9" fmla="*/ 0 h 130"/>
                <a:gd name="T10" fmla="*/ 54 w 54"/>
                <a:gd name="T11" fmla="*/ 27 h 130"/>
                <a:gd name="T12" fmla="*/ 54 w 54"/>
                <a:gd name="T13" fmla="*/ 103 h 130"/>
                <a:gd name="T14" fmla="*/ 27 w 54"/>
                <a:gd name="T15" fmla="*/ 13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4" h="130">
                  <a:moveTo>
                    <a:pt x="27" y="130"/>
                  </a:moveTo>
                  <a:lnTo>
                    <a:pt x="27" y="130"/>
                  </a:lnTo>
                  <a:cubicBezTo>
                    <a:pt x="12" y="130"/>
                    <a:pt x="0" y="118"/>
                    <a:pt x="0" y="103"/>
                  </a:cubicBezTo>
                  <a:lnTo>
                    <a:pt x="0" y="27"/>
                  </a:ln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4" y="12"/>
                    <a:pt x="54" y="27"/>
                  </a:cubicBezTo>
                  <a:lnTo>
                    <a:pt x="54" y="103"/>
                  </a:lnTo>
                  <a:cubicBezTo>
                    <a:pt x="54" y="118"/>
                    <a:pt x="42" y="130"/>
                    <a:pt x="27" y="13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89" name="Freeform 66">
              <a:extLst>
                <a:ext uri="{FF2B5EF4-FFF2-40B4-BE49-F238E27FC236}">
                  <a16:creationId xmlns:a16="http://schemas.microsoft.com/office/drawing/2014/main" xmlns="" id="{03F80D91-2D6B-41D1-88B4-6EE444EF92D7}"/>
                </a:ext>
              </a:extLst>
            </p:cNvPr>
            <p:cNvSpPr>
              <a:spLocks/>
            </p:cNvSpPr>
            <p:nvPr/>
          </p:nvSpPr>
          <p:spPr bwMode="auto">
            <a:xfrm>
              <a:off x="1129" y="1250"/>
              <a:ext cx="25" cy="81"/>
            </a:xfrm>
            <a:custGeom>
              <a:avLst/>
              <a:gdLst>
                <a:gd name="T0" fmla="*/ 27 w 53"/>
                <a:gd name="T1" fmla="*/ 174 h 174"/>
                <a:gd name="T2" fmla="*/ 27 w 53"/>
                <a:gd name="T3" fmla="*/ 174 h 174"/>
                <a:gd name="T4" fmla="*/ 0 w 53"/>
                <a:gd name="T5" fmla="*/ 147 h 174"/>
                <a:gd name="T6" fmla="*/ 0 w 53"/>
                <a:gd name="T7" fmla="*/ 27 h 174"/>
                <a:gd name="T8" fmla="*/ 27 w 53"/>
                <a:gd name="T9" fmla="*/ 0 h 174"/>
                <a:gd name="T10" fmla="*/ 53 w 53"/>
                <a:gd name="T11" fmla="*/ 27 h 174"/>
                <a:gd name="T12" fmla="*/ 53 w 53"/>
                <a:gd name="T13" fmla="*/ 147 h 174"/>
                <a:gd name="T14" fmla="*/ 27 w 53"/>
                <a:gd name="T15" fmla="*/ 17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3" h="174">
                  <a:moveTo>
                    <a:pt x="27" y="174"/>
                  </a:moveTo>
                  <a:lnTo>
                    <a:pt x="27" y="174"/>
                  </a:lnTo>
                  <a:cubicBezTo>
                    <a:pt x="12" y="174"/>
                    <a:pt x="0" y="162"/>
                    <a:pt x="0" y="147"/>
                  </a:cubicBezTo>
                  <a:lnTo>
                    <a:pt x="0" y="27"/>
                  </a:lnTo>
                  <a:cubicBezTo>
                    <a:pt x="0" y="12"/>
                    <a:pt x="12" y="0"/>
                    <a:pt x="27" y="0"/>
                  </a:cubicBezTo>
                  <a:cubicBezTo>
                    <a:pt x="41" y="0"/>
                    <a:pt x="53" y="12"/>
                    <a:pt x="53" y="27"/>
                  </a:cubicBezTo>
                  <a:lnTo>
                    <a:pt x="53" y="147"/>
                  </a:lnTo>
                  <a:cubicBezTo>
                    <a:pt x="53" y="162"/>
                    <a:pt x="41" y="174"/>
                    <a:pt x="27" y="17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pic>
        <p:nvPicPr>
          <p:cNvPr id="191" name="그래픽 190">
            <a:extLst>
              <a:ext uri="{FF2B5EF4-FFF2-40B4-BE49-F238E27FC236}">
                <a16:creationId xmlns:a16="http://schemas.microsoft.com/office/drawing/2014/main" xmlns="" id="{CE4FB69E-F34C-4AC6-9EF5-EC6DA9B93F0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806765" y="3976689"/>
            <a:ext cx="375707" cy="288156"/>
          </a:xfrm>
          <a:prstGeom prst="rect">
            <a:avLst/>
          </a:prstGeom>
        </p:spPr>
      </p:pic>
      <p:pic>
        <p:nvPicPr>
          <p:cNvPr id="192" name="그래픽 191">
            <a:extLst>
              <a:ext uri="{FF2B5EF4-FFF2-40B4-BE49-F238E27FC236}">
                <a16:creationId xmlns:a16="http://schemas.microsoft.com/office/drawing/2014/main" xmlns="" id="{7F12CDBA-7171-41EB-900C-0443A6AA975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835839" y="4948143"/>
            <a:ext cx="317559" cy="409297"/>
          </a:xfrm>
          <a:prstGeom prst="rect">
            <a:avLst/>
          </a:prstGeom>
        </p:spPr>
      </p:pic>
      <p:pic>
        <p:nvPicPr>
          <p:cNvPr id="12" name="그래픽 11">
            <a:extLst>
              <a:ext uri="{FF2B5EF4-FFF2-40B4-BE49-F238E27FC236}">
                <a16:creationId xmlns:a16="http://schemas.microsoft.com/office/drawing/2014/main" xmlns="" id="{9FD06203-E33E-4E31-85B2-1D03A9C6025B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96DAC541-7B7A-43D3-8B79-37D633B846F1}">
                <asvg:svgBlip xmlns:asvg="http://schemas.microsoft.com/office/drawing/2016/SVG/main" xmlns="" r:embed="rId9"/>
              </a:ext>
            </a:extLst>
          </a:blip>
          <a:srcRect b="12619"/>
          <a:stretch/>
        </p:blipFill>
        <p:spPr>
          <a:xfrm>
            <a:off x="9559625" y="3871698"/>
            <a:ext cx="1857375" cy="2114046"/>
          </a:xfrm>
          <a:prstGeom prst="rect">
            <a:avLst/>
          </a:prstGeom>
          <a:effectLst>
            <a:outerShdw blurRad="38100" dist="63500" dir="10800000" algn="r" rotWithShape="0">
              <a:prstClr val="black">
                <a:alpha val="15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17278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>
            <a:extLst>
              <a:ext uri="{FF2B5EF4-FFF2-40B4-BE49-F238E27FC236}">
                <a16:creationId xmlns:a16="http://schemas.microsoft.com/office/drawing/2014/main" xmlns="" id="{C73B1E5B-BB21-4D65-B417-F7A179821B85}"/>
              </a:ext>
            </a:extLst>
          </p:cNvPr>
          <p:cNvSpPr/>
          <p:nvPr/>
        </p:nvSpPr>
        <p:spPr>
          <a:xfrm>
            <a:off x="0" y="0"/>
            <a:ext cx="2314575" cy="6858000"/>
          </a:xfrm>
          <a:prstGeom prst="rect">
            <a:avLst/>
          </a:prstGeom>
          <a:solidFill>
            <a:srgbClr val="9DE1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</a:endParaRP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xmlns="" id="{9D477598-4162-4B03-A5FD-F0666C608D8C}"/>
              </a:ext>
            </a:extLst>
          </p:cNvPr>
          <p:cNvSpPr/>
          <p:nvPr/>
        </p:nvSpPr>
        <p:spPr>
          <a:xfrm>
            <a:off x="143811" y="149522"/>
            <a:ext cx="14830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274396"/>
                </a:solidFill>
              </a:rPr>
              <a:t>BCP</a:t>
            </a:r>
            <a:r>
              <a:rPr lang="en-US" altLang="ko-KR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274396"/>
                </a:solidFill>
              </a:rPr>
              <a:t> Process</a:t>
            </a:r>
            <a:endParaRPr lang="ko-KR" altLang="en-US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rgbClr val="274396"/>
              </a:solidFill>
            </a:endParaRPr>
          </a:p>
        </p:txBody>
      </p:sp>
      <p:cxnSp>
        <p:nvCxnSpPr>
          <p:cNvPr id="15" name="직선 연결선 14">
            <a:extLst>
              <a:ext uri="{FF2B5EF4-FFF2-40B4-BE49-F238E27FC236}">
                <a16:creationId xmlns:a16="http://schemas.microsoft.com/office/drawing/2014/main" xmlns="" id="{F6858A8B-33E0-4B00-9CEE-9F69BCC4BE38}"/>
              </a:ext>
            </a:extLst>
          </p:cNvPr>
          <p:cNvCxnSpPr/>
          <p:nvPr/>
        </p:nvCxnSpPr>
        <p:spPr>
          <a:xfrm>
            <a:off x="1604486" y="360609"/>
            <a:ext cx="809625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그룹 1">
            <a:extLst>
              <a:ext uri="{FF2B5EF4-FFF2-40B4-BE49-F238E27FC236}">
                <a16:creationId xmlns:a16="http://schemas.microsoft.com/office/drawing/2014/main" xmlns="" id="{8D9A81DC-B2E9-443B-B125-84190103A20E}"/>
              </a:ext>
            </a:extLst>
          </p:cNvPr>
          <p:cNvGrpSpPr/>
          <p:nvPr/>
        </p:nvGrpSpPr>
        <p:grpSpPr>
          <a:xfrm>
            <a:off x="143811" y="606821"/>
            <a:ext cx="2408680" cy="5943402"/>
            <a:chOff x="143811" y="606821"/>
            <a:chExt cx="2408680" cy="5943402"/>
          </a:xfrm>
        </p:grpSpPr>
        <p:grpSp>
          <p:nvGrpSpPr>
            <p:cNvPr id="9" name="그룹 8">
              <a:extLst>
                <a:ext uri="{FF2B5EF4-FFF2-40B4-BE49-F238E27FC236}">
                  <a16:creationId xmlns:a16="http://schemas.microsoft.com/office/drawing/2014/main" xmlns="" id="{09E1CA4F-F821-40AF-9B0D-296983044F2D}"/>
                </a:ext>
              </a:extLst>
            </p:cNvPr>
            <p:cNvGrpSpPr/>
            <p:nvPr/>
          </p:nvGrpSpPr>
          <p:grpSpPr>
            <a:xfrm>
              <a:off x="1446579" y="1231017"/>
              <a:ext cx="373063" cy="4583177"/>
              <a:chOff x="978995" y="841830"/>
              <a:chExt cx="373063" cy="4782849"/>
            </a:xfrm>
            <a:solidFill>
              <a:srgbClr val="C7EAFE"/>
            </a:solidFill>
          </p:grpSpPr>
          <p:sp>
            <p:nvSpPr>
              <p:cNvPr id="45" name="Freeform 8">
                <a:extLst>
                  <a:ext uri="{FF2B5EF4-FFF2-40B4-BE49-F238E27FC236}">
                    <a16:creationId xmlns:a16="http://schemas.microsoft.com/office/drawing/2014/main" xmlns="" id="{5B71382D-3D7C-4912-A5EE-60EC381177AF}"/>
                  </a:ext>
                </a:extLst>
              </p:cNvPr>
              <p:cNvSpPr>
                <a:spLocks/>
              </p:cNvSpPr>
              <p:nvPr/>
            </p:nvSpPr>
            <p:spPr bwMode="auto">
              <a:xfrm rot="5400000">
                <a:off x="1050433" y="5323053"/>
                <a:ext cx="230188" cy="373063"/>
              </a:xfrm>
              <a:custGeom>
                <a:avLst/>
                <a:gdLst>
                  <a:gd name="T0" fmla="*/ 269 w 2038"/>
                  <a:gd name="T1" fmla="*/ 2 h 3284"/>
                  <a:gd name="T2" fmla="*/ 335 w 2038"/>
                  <a:gd name="T3" fmla="*/ 19 h 3284"/>
                  <a:gd name="T4" fmla="*/ 395 w 2038"/>
                  <a:gd name="T5" fmla="*/ 56 h 3284"/>
                  <a:gd name="T6" fmla="*/ 1931 w 2038"/>
                  <a:gd name="T7" fmla="*/ 1437 h 3284"/>
                  <a:gd name="T8" fmla="*/ 1983 w 2038"/>
                  <a:gd name="T9" fmla="*/ 1484 h 3284"/>
                  <a:gd name="T10" fmla="*/ 2019 w 2038"/>
                  <a:gd name="T11" fmla="*/ 1544 h 3284"/>
                  <a:gd name="T12" fmla="*/ 2037 w 2038"/>
                  <a:gd name="T13" fmla="*/ 1611 h 3284"/>
                  <a:gd name="T14" fmla="*/ 2038 w 2038"/>
                  <a:gd name="T15" fmla="*/ 1639 h 3284"/>
                  <a:gd name="T16" fmla="*/ 2038 w 2038"/>
                  <a:gd name="T17" fmla="*/ 1644 h 3284"/>
                  <a:gd name="T18" fmla="*/ 2037 w 2038"/>
                  <a:gd name="T19" fmla="*/ 1674 h 3284"/>
                  <a:gd name="T20" fmla="*/ 2019 w 2038"/>
                  <a:gd name="T21" fmla="*/ 1739 h 3284"/>
                  <a:gd name="T22" fmla="*/ 1983 w 2038"/>
                  <a:gd name="T23" fmla="*/ 1799 h 3284"/>
                  <a:gd name="T24" fmla="*/ 1931 w 2038"/>
                  <a:gd name="T25" fmla="*/ 1847 h 3284"/>
                  <a:gd name="T26" fmla="*/ 395 w 2038"/>
                  <a:gd name="T27" fmla="*/ 3229 h 3284"/>
                  <a:gd name="T28" fmla="*/ 335 w 2038"/>
                  <a:gd name="T29" fmla="*/ 3265 h 3284"/>
                  <a:gd name="T30" fmla="*/ 269 w 2038"/>
                  <a:gd name="T31" fmla="*/ 3281 h 3284"/>
                  <a:gd name="T32" fmla="*/ 202 w 2038"/>
                  <a:gd name="T33" fmla="*/ 3280 h 3284"/>
                  <a:gd name="T34" fmla="*/ 138 w 2038"/>
                  <a:gd name="T35" fmla="*/ 3260 h 3284"/>
                  <a:gd name="T36" fmla="*/ 80 w 2038"/>
                  <a:gd name="T37" fmla="*/ 3221 h 3284"/>
                  <a:gd name="T38" fmla="*/ 35 w 2038"/>
                  <a:gd name="T39" fmla="*/ 3166 h 3284"/>
                  <a:gd name="T40" fmla="*/ 9 w 2038"/>
                  <a:gd name="T41" fmla="*/ 3102 h 3284"/>
                  <a:gd name="T42" fmla="*/ 0 w 2038"/>
                  <a:gd name="T43" fmla="*/ 3035 h 3284"/>
                  <a:gd name="T44" fmla="*/ 12 w 2038"/>
                  <a:gd name="T45" fmla="*/ 2969 h 3284"/>
                  <a:gd name="T46" fmla="*/ 41 w 2038"/>
                  <a:gd name="T47" fmla="*/ 2908 h 3284"/>
                  <a:gd name="T48" fmla="*/ 88 w 2038"/>
                  <a:gd name="T49" fmla="*/ 2856 h 3284"/>
                  <a:gd name="T50" fmla="*/ 88 w 2038"/>
                  <a:gd name="T51" fmla="*/ 429 h 3284"/>
                  <a:gd name="T52" fmla="*/ 41 w 2038"/>
                  <a:gd name="T53" fmla="*/ 376 h 3284"/>
                  <a:gd name="T54" fmla="*/ 12 w 2038"/>
                  <a:gd name="T55" fmla="*/ 314 h 3284"/>
                  <a:gd name="T56" fmla="*/ 0 w 2038"/>
                  <a:gd name="T57" fmla="*/ 248 h 3284"/>
                  <a:gd name="T58" fmla="*/ 9 w 2038"/>
                  <a:gd name="T59" fmla="*/ 181 h 3284"/>
                  <a:gd name="T60" fmla="*/ 35 w 2038"/>
                  <a:gd name="T61" fmla="*/ 117 h 3284"/>
                  <a:gd name="T62" fmla="*/ 80 w 2038"/>
                  <a:gd name="T63" fmla="*/ 62 h 3284"/>
                  <a:gd name="T64" fmla="*/ 138 w 2038"/>
                  <a:gd name="T65" fmla="*/ 24 h 3284"/>
                  <a:gd name="T66" fmla="*/ 202 w 2038"/>
                  <a:gd name="T67" fmla="*/ 4 h 32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2038" h="3284">
                    <a:moveTo>
                      <a:pt x="236" y="0"/>
                    </a:moveTo>
                    <a:lnTo>
                      <a:pt x="269" y="2"/>
                    </a:lnTo>
                    <a:lnTo>
                      <a:pt x="303" y="8"/>
                    </a:lnTo>
                    <a:lnTo>
                      <a:pt x="335" y="19"/>
                    </a:lnTo>
                    <a:lnTo>
                      <a:pt x="366" y="34"/>
                    </a:lnTo>
                    <a:lnTo>
                      <a:pt x="395" y="56"/>
                    </a:lnTo>
                    <a:lnTo>
                      <a:pt x="1915" y="1427"/>
                    </a:lnTo>
                    <a:lnTo>
                      <a:pt x="1931" y="1437"/>
                    </a:lnTo>
                    <a:lnTo>
                      <a:pt x="1958" y="1458"/>
                    </a:lnTo>
                    <a:lnTo>
                      <a:pt x="1983" y="1484"/>
                    </a:lnTo>
                    <a:lnTo>
                      <a:pt x="2003" y="1513"/>
                    </a:lnTo>
                    <a:lnTo>
                      <a:pt x="2019" y="1544"/>
                    </a:lnTo>
                    <a:lnTo>
                      <a:pt x="2031" y="1577"/>
                    </a:lnTo>
                    <a:lnTo>
                      <a:pt x="2037" y="1611"/>
                    </a:lnTo>
                    <a:lnTo>
                      <a:pt x="2038" y="1636"/>
                    </a:lnTo>
                    <a:lnTo>
                      <a:pt x="2038" y="1639"/>
                    </a:lnTo>
                    <a:lnTo>
                      <a:pt x="2038" y="1642"/>
                    </a:lnTo>
                    <a:lnTo>
                      <a:pt x="2038" y="1644"/>
                    </a:lnTo>
                    <a:lnTo>
                      <a:pt x="2038" y="1647"/>
                    </a:lnTo>
                    <a:lnTo>
                      <a:pt x="2037" y="1674"/>
                    </a:lnTo>
                    <a:lnTo>
                      <a:pt x="2031" y="1706"/>
                    </a:lnTo>
                    <a:lnTo>
                      <a:pt x="2019" y="1739"/>
                    </a:lnTo>
                    <a:lnTo>
                      <a:pt x="2003" y="1770"/>
                    </a:lnTo>
                    <a:lnTo>
                      <a:pt x="1983" y="1799"/>
                    </a:lnTo>
                    <a:lnTo>
                      <a:pt x="1958" y="1825"/>
                    </a:lnTo>
                    <a:lnTo>
                      <a:pt x="1931" y="1847"/>
                    </a:lnTo>
                    <a:lnTo>
                      <a:pt x="1915" y="1856"/>
                    </a:lnTo>
                    <a:lnTo>
                      <a:pt x="395" y="3229"/>
                    </a:lnTo>
                    <a:lnTo>
                      <a:pt x="366" y="3249"/>
                    </a:lnTo>
                    <a:lnTo>
                      <a:pt x="335" y="3265"/>
                    </a:lnTo>
                    <a:lnTo>
                      <a:pt x="303" y="3275"/>
                    </a:lnTo>
                    <a:lnTo>
                      <a:pt x="269" y="3281"/>
                    </a:lnTo>
                    <a:lnTo>
                      <a:pt x="236" y="3284"/>
                    </a:lnTo>
                    <a:lnTo>
                      <a:pt x="202" y="3280"/>
                    </a:lnTo>
                    <a:lnTo>
                      <a:pt x="169" y="3272"/>
                    </a:lnTo>
                    <a:lnTo>
                      <a:pt x="138" y="3260"/>
                    </a:lnTo>
                    <a:lnTo>
                      <a:pt x="107" y="3243"/>
                    </a:lnTo>
                    <a:lnTo>
                      <a:pt x="80" y="3221"/>
                    </a:lnTo>
                    <a:lnTo>
                      <a:pt x="55" y="3196"/>
                    </a:lnTo>
                    <a:lnTo>
                      <a:pt x="35" y="3166"/>
                    </a:lnTo>
                    <a:lnTo>
                      <a:pt x="19" y="3135"/>
                    </a:lnTo>
                    <a:lnTo>
                      <a:pt x="9" y="3102"/>
                    </a:lnTo>
                    <a:lnTo>
                      <a:pt x="1" y="3070"/>
                    </a:lnTo>
                    <a:lnTo>
                      <a:pt x="0" y="3035"/>
                    </a:lnTo>
                    <a:lnTo>
                      <a:pt x="3" y="3002"/>
                    </a:lnTo>
                    <a:lnTo>
                      <a:pt x="12" y="2969"/>
                    </a:lnTo>
                    <a:lnTo>
                      <a:pt x="24" y="2937"/>
                    </a:lnTo>
                    <a:lnTo>
                      <a:pt x="41" y="2908"/>
                    </a:lnTo>
                    <a:lnTo>
                      <a:pt x="62" y="2880"/>
                    </a:lnTo>
                    <a:lnTo>
                      <a:pt x="88" y="2856"/>
                    </a:lnTo>
                    <a:lnTo>
                      <a:pt x="1432" y="1642"/>
                    </a:lnTo>
                    <a:lnTo>
                      <a:pt x="88" y="429"/>
                    </a:lnTo>
                    <a:lnTo>
                      <a:pt x="62" y="403"/>
                    </a:lnTo>
                    <a:lnTo>
                      <a:pt x="41" y="376"/>
                    </a:lnTo>
                    <a:lnTo>
                      <a:pt x="24" y="346"/>
                    </a:lnTo>
                    <a:lnTo>
                      <a:pt x="12" y="314"/>
                    </a:lnTo>
                    <a:lnTo>
                      <a:pt x="3" y="282"/>
                    </a:lnTo>
                    <a:lnTo>
                      <a:pt x="0" y="248"/>
                    </a:lnTo>
                    <a:lnTo>
                      <a:pt x="1" y="215"/>
                    </a:lnTo>
                    <a:lnTo>
                      <a:pt x="9" y="181"/>
                    </a:lnTo>
                    <a:lnTo>
                      <a:pt x="19" y="149"/>
                    </a:lnTo>
                    <a:lnTo>
                      <a:pt x="35" y="117"/>
                    </a:lnTo>
                    <a:lnTo>
                      <a:pt x="55" y="88"/>
                    </a:lnTo>
                    <a:lnTo>
                      <a:pt x="80" y="62"/>
                    </a:lnTo>
                    <a:lnTo>
                      <a:pt x="107" y="41"/>
                    </a:lnTo>
                    <a:lnTo>
                      <a:pt x="138" y="24"/>
                    </a:lnTo>
                    <a:lnTo>
                      <a:pt x="169" y="11"/>
                    </a:lnTo>
                    <a:lnTo>
                      <a:pt x="202" y="4"/>
                    </a:lnTo>
                    <a:lnTo>
                      <a:pt x="236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indent="-457200" algn="ctr">
                  <a:spcBef>
                    <a:spcPct val="0"/>
                  </a:spcBef>
                </a:pPr>
                <a:endParaRPr lang="ko-KR" altLang="en-US">
                  <a:solidFill>
                    <a:schemeClr val="lt1"/>
                  </a:solidFill>
                </a:endParaRPr>
              </a:p>
            </p:txBody>
          </p:sp>
          <p:sp>
            <p:nvSpPr>
              <p:cNvPr id="44" name="직사각형 43">
                <a:extLst>
                  <a:ext uri="{FF2B5EF4-FFF2-40B4-BE49-F238E27FC236}">
                    <a16:creationId xmlns:a16="http://schemas.microsoft.com/office/drawing/2014/main" xmlns="" id="{C18D7781-8646-4981-9A0D-205E5F868A4B}"/>
                  </a:ext>
                </a:extLst>
              </p:cNvPr>
              <p:cNvSpPr/>
              <p:nvPr/>
            </p:nvSpPr>
            <p:spPr>
              <a:xfrm rot="5400000">
                <a:off x="-1188974" y="3132056"/>
                <a:ext cx="4714966" cy="134513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grpSp>
          <p:nvGrpSpPr>
            <p:cNvPr id="76" name="그룹 75">
              <a:extLst>
                <a:ext uri="{FF2B5EF4-FFF2-40B4-BE49-F238E27FC236}">
                  <a16:creationId xmlns:a16="http://schemas.microsoft.com/office/drawing/2014/main" xmlns="" id="{52F42A20-96AA-4CBC-A46B-588371BC767F}"/>
                </a:ext>
              </a:extLst>
            </p:cNvPr>
            <p:cNvGrpSpPr/>
            <p:nvPr/>
          </p:nvGrpSpPr>
          <p:grpSpPr>
            <a:xfrm>
              <a:off x="143811" y="2718015"/>
              <a:ext cx="749157" cy="584775"/>
              <a:chOff x="143811" y="618479"/>
              <a:chExt cx="749157" cy="584775"/>
            </a:xfrm>
          </p:grpSpPr>
          <p:sp>
            <p:nvSpPr>
              <p:cNvPr id="77" name="직사각형 76">
                <a:extLst>
                  <a:ext uri="{FF2B5EF4-FFF2-40B4-BE49-F238E27FC236}">
                    <a16:creationId xmlns:a16="http://schemas.microsoft.com/office/drawing/2014/main" xmlns="" id="{2468FC43-8F05-4C24-8436-B8050B366923}"/>
                  </a:ext>
                </a:extLst>
              </p:cNvPr>
              <p:cNvSpPr/>
              <p:nvPr/>
            </p:nvSpPr>
            <p:spPr>
              <a:xfrm>
                <a:off x="143811" y="618479"/>
                <a:ext cx="550279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ko-KR" sz="1400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rPr>
                  <a:t>S</a:t>
                </a:r>
                <a:r>
                  <a:rPr lang="en-US" altLang="ko-KR" sz="140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rPr>
                  <a:t>tep</a:t>
                </a:r>
                <a:r>
                  <a:rPr lang="en-US" altLang="ko-KR" sz="1400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rPr>
                  <a:t/>
                </a:r>
                <a:br>
                  <a:rPr lang="en-US" altLang="ko-KR" sz="1400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rPr>
                </a:br>
                <a:r>
                  <a:rPr lang="en-US" altLang="ko-KR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69D0E5"/>
                    </a:solidFill>
                  </a:rPr>
                  <a:t>0</a:t>
                </a:r>
                <a:r>
                  <a:rPr lang="en-US" altLang="ko-KR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rPr>
                  <a:t>3</a:t>
                </a:r>
                <a:endParaRPr lang="ko-KR" altLang="en-US" sz="14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25AEC1"/>
                  </a:solidFill>
                </a:endParaRPr>
              </a:p>
            </p:txBody>
          </p:sp>
          <p:cxnSp>
            <p:nvCxnSpPr>
              <p:cNvPr id="78" name="직선 연결선 77">
                <a:extLst>
                  <a:ext uri="{FF2B5EF4-FFF2-40B4-BE49-F238E27FC236}">
                    <a16:creationId xmlns:a16="http://schemas.microsoft.com/office/drawing/2014/main" xmlns="" id="{111C5F3A-77D0-4D11-B68E-85702BF4785E}"/>
                  </a:ext>
                </a:extLst>
              </p:cNvPr>
              <p:cNvCxnSpPr/>
              <p:nvPr/>
            </p:nvCxnSpPr>
            <p:spPr>
              <a:xfrm>
                <a:off x="242887" y="654089"/>
                <a:ext cx="650081" cy="0"/>
              </a:xfrm>
              <a:prstGeom prst="line">
                <a:avLst/>
              </a:prstGeom>
              <a:ln w="9525">
                <a:solidFill>
                  <a:srgbClr val="42C7DE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9" name="직선 연결선 78">
                <a:extLst>
                  <a:ext uri="{FF2B5EF4-FFF2-40B4-BE49-F238E27FC236}">
                    <a16:creationId xmlns:a16="http://schemas.microsoft.com/office/drawing/2014/main" xmlns="" id="{AA427E0D-B41C-4B77-BCB9-B743B6F20E2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42887" y="654089"/>
                <a:ext cx="90488" cy="0"/>
              </a:xfrm>
              <a:prstGeom prst="line">
                <a:avLst/>
              </a:prstGeom>
              <a:ln w="31750">
                <a:solidFill>
                  <a:srgbClr val="42C7DE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80" name="그룹 79">
              <a:extLst>
                <a:ext uri="{FF2B5EF4-FFF2-40B4-BE49-F238E27FC236}">
                  <a16:creationId xmlns:a16="http://schemas.microsoft.com/office/drawing/2014/main" xmlns="" id="{17D51B26-86B2-4CAD-86CB-A4982F8F6C7C}"/>
                </a:ext>
              </a:extLst>
            </p:cNvPr>
            <p:cNvGrpSpPr/>
            <p:nvPr/>
          </p:nvGrpSpPr>
          <p:grpSpPr>
            <a:xfrm>
              <a:off x="143811" y="3768146"/>
              <a:ext cx="749157" cy="584775"/>
              <a:chOff x="143811" y="618479"/>
              <a:chExt cx="749157" cy="584775"/>
            </a:xfrm>
          </p:grpSpPr>
          <p:sp>
            <p:nvSpPr>
              <p:cNvPr id="81" name="직사각형 80">
                <a:extLst>
                  <a:ext uri="{FF2B5EF4-FFF2-40B4-BE49-F238E27FC236}">
                    <a16:creationId xmlns:a16="http://schemas.microsoft.com/office/drawing/2014/main" xmlns="" id="{180334E6-DE84-4CEB-AD20-416CFE859A49}"/>
                  </a:ext>
                </a:extLst>
              </p:cNvPr>
              <p:cNvSpPr/>
              <p:nvPr/>
            </p:nvSpPr>
            <p:spPr>
              <a:xfrm>
                <a:off x="143811" y="618479"/>
                <a:ext cx="550279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ko-KR" sz="1400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rPr>
                  <a:t>S</a:t>
                </a:r>
                <a:r>
                  <a:rPr lang="en-US" altLang="ko-KR" sz="140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rPr>
                  <a:t>tep</a:t>
                </a:r>
                <a:r>
                  <a:rPr lang="en-US" altLang="ko-KR" sz="1400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rPr>
                  <a:t/>
                </a:r>
                <a:br>
                  <a:rPr lang="en-US" altLang="ko-KR" sz="1400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rPr>
                </a:br>
                <a:r>
                  <a:rPr lang="en-US" altLang="ko-KR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69D0E5"/>
                    </a:solidFill>
                  </a:rPr>
                  <a:t>0</a:t>
                </a:r>
                <a:r>
                  <a:rPr lang="en-US" altLang="ko-KR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rPr>
                  <a:t>4</a:t>
                </a:r>
                <a:endParaRPr lang="ko-KR" altLang="en-US" sz="14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25AEC1"/>
                  </a:solidFill>
                </a:endParaRPr>
              </a:p>
            </p:txBody>
          </p:sp>
          <p:cxnSp>
            <p:nvCxnSpPr>
              <p:cNvPr id="82" name="직선 연결선 81">
                <a:extLst>
                  <a:ext uri="{FF2B5EF4-FFF2-40B4-BE49-F238E27FC236}">
                    <a16:creationId xmlns:a16="http://schemas.microsoft.com/office/drawing/2014/main" xmlns="" id="{47026758-8FD9-42B6-8B6B-E77C4F29983E}"/>
                  </a:ext>
                </a:extLst>
              </p:cNvPr>
              <p:cNvCxnSpPr/>
              <p:nvPr/>
            </p:nvCxnSpPr>
            <p:spPr>
              <a:xfrm>
                <a:off x="242887" y="654089"/>
                <a:ext cx="650081" cy="0"/>
              </a:xfrm>
              <a:prstGeom prst="line">
                <a:avLst/>
              </a:prstGeom>
              <a:ln w="9525">
                <a:solidFill>
                  <a:srgbClr val="42C7DE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직선 연결선 82">
                <a:extLst>
                  <a:ext uri="{FF2B5EF4-FFF2-40B4-BE49-F238E27FC236}">
                    <a16:creationId xmlns:a16="http://schemas.microsoft.com/office/drawing/2014/main" xmlns="" id="{B7F9092E-2C5D-4B18-8E73-CB257638BDF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42887" y="654089"/>
                <a:ext cx="90488" cy="0"/>
              </a:xfrm>
              <a:prstGeom prst="line">
                <a:avLst/>
              </a:prstGeom>
              <a:ln w="31750">
                <a:solidFill>
                  <a:srgbClr val="42C7DE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84" name="그룹 83">
              <a:extLst>
                <a:ext uri="{FF2B5EF4-FFF2-40B4-BE49-F238E27FC236}">
                  <a16:creationId xmlns:a16="http://schemas.microsoft.com/office/drawing/2014/main" xmlns="" id="{9B9A0CD7-2F2B-4135-B446-3C962470B81D}"/>
                </a:ext>
              </a:extLst>
            </p:cNvPr>
            <p:cNvGrpSpPr/>
            <p:nvPr/>
          </p:nvGrpSpPr>
          <p:grpSpPr>
            <a:xfrm>
              <a:off x="143811" y="4818277"/>
              <a:ext cx="749157" cy="584775"/>
              <a:chOff x="143811" y="618479"/>
              <a:chExt cx="749157" cy="584775"/>
            </a:xfrm>
          </p:grpSpPr>
          <p:sp>
            <p:nvSpPr>
              <p:cNvPr id="85" name="직사각형 84">
                <a:extLst>
                  <a:ext uri="{FF2B5EF4-FFF2-40B4-BE49-F238E27FC236}">
                    <a16:creationId xmlns:a16="http://schemas.microsoft.com/office/drawing/2014/main" xmlns="" id="{F4A71CB2-CD58-4AC4-BF96-B5B4109D9AB7}"/>
                  </a:ext>
                </a:extLst>
              </p:cNvPr>
              <p:cNvSpPr/>
              <p:nvPr/>
            </p:nvSpPr>
            <p:spPr>
              <a:xfrm>
                <a:off x="143811" y="618479"/>
                <a:ext cx="550279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ko-KR" sz="1400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rPr>
                  <a:t>S</a:t>
                </a:r>
                <a:r>
                  <a:rPr lang="en-US" altLang="ko-KR" sz="140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rPr>
                  <a:t>tep</a:t>
                </a:r>
                <a:r>
                  <a:rPr lang="en-US" altLang="ko-KR" sz="1400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rPr>
                  <a:t/>
                </a:r>
                <a:br>
                  <a:rPr lang="en-US" altLang="ko-KR" sz="1400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rPr>
                </a:br>
                <a:r>
                  <a:rPr lang="en-US" altLang="ko-KR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69D0E5"/>
                    </a:solidFill>
                  </a:rPr>
                  <a:t>0</a:t>
                </a:r>
                <a:r>
                  <a:rPr lang="en-US" altLang="ko-KR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rPr>
                  <a:t>5</a:t>
                </a:r>
                <a:endParaRPr lang="ko-KR" altLang="en-US" sz="14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25AEC1"/>
                  </a:solidFill>
                </a:endParaRPr>
              </a:p>
            </p:txBody>
          </p:sp>
          <p:cxnSp>
            <p:nvCxnSpPr>
              <p:cNvPr id="86" name="직선 연결선 85">
                <a:extLst>
                  <a:ext uri="{FF2B5EF4-FFF2-40B4-BE49-F238E27FC236}">
                    <a16:creationId xmlns:a16="http://schemas.microsoft.com/office/drawing/2014/main" xmlns="" id="{AD1D035A-42AE-4C06-B33A-32E7434FB39B}"/>
                  </a:ext>
                </a:extLst>
              </p:cNvPr>
              <p:cNvCxnSpPr/>
              <p:nvPr/>
            </p:nvCxnSpPr>
            <p:spPr>
              <a:xfrm>
                <a:off x="242887" y="654089"/>
                <a:ext cx="650081" cy="0"/>
              </a:xfrm>
              <a:prstGeom prst="line">
                <a:avLst/>
              </a:prstGeom>
              <a:ln w="9525">
                <a:solidFill>
                  <a:srgbClr val="42C7DE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7" name="직선 연결선 86">
                <a:extLst>
                  <a:ext uri="{FF2B5EF4-FFF2-40B4-BE49-F238E27FC236}">
                    <a16:creationId xmlns:a16="http://schemas.microsoft.com/office/drawing/2014/main" xmlns="" id="{F7F31A8F-833D-4FB5-A967-C032B4189B4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42887" y="654089"/>
                <a:ext cx="90488" cy="0"/>
              </a:xfrm>
              <a:prstGeom prst="line">
                <a:avLst/>
              </a:prstGeom>
              <a:ln w="31750">
                <a:solidFill>
                  <a:srgbClr val="42C7DE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88" name="그룹 87">
              <a:extLst>
                <a:ext uri="{FF2B5EF4-FFF2-40B4-BE49-F238E27FC236}">
                  <a16:creationId xmlns:a16="http://schemas.microsoft.com/office/drawing/2014/main" xmlns="" id="{819CC35A-878D-4CD4-911D-DA3B60ED07B0}"/>
                </a:ext>
              </a:extLst>
            </p:cNvPr>
            <p:cNvGrpSpPr/>
            <p:nvPr/>
          </p:nvGrpSpPr>
          <p:grpSpPr>
            <a:xfrm>
              <a:off x="143811" y="5870792"/>
              <a:ext cx="749157" cy="584775"/>
              <a:chOff x="143811" y="618479"/>
              <a:chExt cx="749157" cy="584775"/>
            </a:xfrm>
          </p:grpSpPr>
          <p:sp>
            <p:nvSpPr>
              <p:cNvPr id="89" name="직사각형 88">
                <a:extLst>
                  <a:ext uri="{FF2B5EF4-FFF2-40B4-BE49-F238E27FC236}">
                    <a16:creationId xmlns:a16="http://schemas.microsoft.com/office/drawing/2014/main" xmlns="" id="{6648AA36-EB13-4F0C-8A39-0583995DC7E4}"/>
                  </a:ext>
                </a:extLst>
              </p:cNvPr>
              <p:cNvSpPr/>
              <p:nvPr/>
            </p:nvSpPr>
            <p:spPr>
              <a:xfrm>
                <a:off x="143811" y="618479"/>
                <a:ext cx="550279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ko-KR" sz="1400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rPr>
                  <a:t>S</a:t>
                </a:r>
                <a:r>
                  <a:rPr lang="en-US" altLang="ko-KR" sz="140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rPr>
                  <a:t>tep</a:t>
                </a:r>
                <a:r>
                  <a:rPr lang="en-US" altLang="ko-KR" sz="1400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rPr>
                  <a:t/>
                </a:r>
                <a:br>
                  <a:rPr lang="en-US" altLang="ko-KR" sz="1400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rPr>
                </a:br>
                <a:r>
                  <a:rPr lang="en-US" altLang="ko-KR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69D0E5"/>
                    </a:solidFill>
                  </a:rPr>
                  <a:t>0</a:t>
                </a:r>
                <a:r>
                  <a:rPr lang="en-US" altLang="ko-KR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rPr>
                  <a:t>6</a:t>
                </a:r>
                <a:endParaRPr lang="ko-KR" altLang="en-US" sz="14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25AEC1"/>
                  </a:solidFill>
                </a:endParaRPr>
              </a:p>
            </p:txBody>
          </p:sp>
          <p:cxnSp>
            <p:nvCxnSpPr>
              <p:cNvPr id="90" name="직선 연결선 89">
                <a:extLst>
                  <a:ext uri="{FF2B5EF4-FFF2-40B4-BE49-F238E27FC236}">
                    <a16:creationId xmlns:a16="http://schemas.microsoft.com/office/drawing/2014/main" xmlns="" id="{88471E24-8E4B-42A5-BEED-332C65FDE732}"/>
                  </a:ext>
                </a:extLst>
              </p:cNvPr>
              <p:cNvCxnSpPr/>
              <p:nvPr/>
            </p:nvCxnSpPr>
            <p:spPr>
              <a:xfrm>
                <a:off x="242887" y="654089"/>
                <a:ext cx="650081" cy="0"/>
              </a:xfrm>
              <a:prstGeom prst="line">
                <a:avLst/>
              </a:prstGeom>
              <a:ln w="9525">
                <a:solidFill>
                  <a:srgbClr val="42C7DE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1" name="직선 연결선 90">
                <a:extLst>
                  <a:ext uri="{FF2B5EF4-FFF2-40B4-BE49-F238E27FC236}">
                    <a16:creationId xmlns:a16="http://schemas.microsoft.com/office/drawing/2014/main" xmlns="" id="{E84B359F-B88A-40A1-A6C4-9FF7FB02F93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42887" y="654089"/>
                <a:ext cx="90488" cy="0"/>
              </a:xfrm>
              <a:prstGeom prst="line">
                <a:avLst/>
              </a:prstGeom>
              <a:ln w="31750">
                <a:solidFill>
                  <a:srgbClr val="42C7DE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8" name="사각형: 둥근 모서리 37">
              <a:extLst>
                <a:ext uri="{FF2B5EF4-FFF2-40B4-BE49-F238E27FC236}">
                  <a16:creationId xmlns:a16="http://schemas.microsoft.com/office/drawing/2014/main" xmlns="" id="{F5F2B527-D6DB-4E87-AD91-2FFAFF70BB06}"/>
                </a:ext>
              </a:extLst>
            </p:cNvPr>
            <p:cNvSpPr/>
            <p:nvPr/>
          </p:nvSpPr>
          <p:spPr>
            <a:xfrm>
              <a:off x="701201" y="2708491"/>
              <a:ext cx="1851290" cy="689229"/>
            </a:xfrm>
            <a:prstGeom prst="roundRect">
              <a:avLst/>
            </a:prstGeom>
            <a:solidFill>
              <a:srgbClr val="C7EAFE"/>
            </a:solidFill>
            <a:ln w="25400">
              <a:solidFill>
                <a:srgbClr val="42C7D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04000" rtlCol="0" anchor="ctr"/>
            <a:lstStyle/>
            <a:p>
              <a:r>
                <a:rPr lang="ko-KR" altLang="en-US" sz="1600" b="1" spc="-18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accent1">
                      <a:lumMod val="75000"/>
                    </a:schemeClr>
                  </a:solidFill>
                </a:rPr>
                <a:t>핵심업무</a:t>
              </a:r>
              <a:br>
                <a:rPr lang="ko-KR" altLang="en-US" sz="1600" b="1" spc="-18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accent1">
                      <a:lumMod val="75000"/>
                    </a:schemeClr>
                  </a:solidFill>
                </a:rPr>
              </a:br>
              <a:r>
                <a:rPr lang="ko-KR" altLang="en-US" sz="1600" b="1" spc="-18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accent1">
                      <a:lumMod val="75000"/>
                    </a:schemeClr>
                  </a:solidFill>
                </a:rPr>
                <a:t>우선순위 결정</a:t>
              </a:r>
            </a:p>
          </p:txBody>
        </p:sp>
        <p:sp>
          <p:nvSpPr>
            <p:cNvPr id="40" name="사각형: 둥근 모서리 39">
              <a:extLst>
                <a:ext uri="{FF2B5EF4-FFF2-40B4-BE49-F238E27FC236}">
                  <a16:creationId xmlns:a16="http://schemas.microsoft.com/office/drawing/2014/main" xmlns="" id="{2187825C-B427-40FD-8907-1237665FA2AA}"/>
                </a:ext>
              </a:extLst>
            </p:cNvPr>
            <p:cNvSpPr/>
            <p:nvPr/>
          </p:nvSpPr>
          <p:spPr>
            <a:xfrm>
              <a:off x="701201" y="3759326"/>
              <a:ext cx="1851290" cy="689229"/>
            </a:xfrm>
            <a:prstGeom prst="roundRect">
              <a:avLst/>
            </a:prstGeom>
            <a:solidFill>
              <a:srgbClr val="C7EAFE"/>
            </a:solidFill>
            <a:ln w="25400">
              <a:solidFill>
                <a:srgbClr val="42C7D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04000" rtlCol="0" anchor="ctr"/>
            <a:lstStyle/>
            <a:p>
              <a:r>
                <a:rPr lang="ko-KR" altLang="en-US" sz="1600" b="1" spc="-18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accent1">
                      <a:lumMod val="75000"/>
                    </a:schemeClr>
                  </a:solidFill>
                </a:rPr>
                <a:t>위험요인 분석</a:t>
              </a:r>
            </a:p>
          </p:txBody>
        </p:sp>
        <p:sp>
          <p:nvSpPr>
            <p:cNvPr id="41" name="사각형: 둥근 모서리 40">
              <a:extLst>
                <a:ext uri="{FF2B5EF4-FFF2-40B4-BE49-F238E27FC236}">
                  <a16:creationId xmlns:a16="http://schemas.microsoft.com/office/drawing/2014/main" xmlns="" id="{CA0CA010-1A8F-407B-8C8F-D0D9FEA50D22}"/>
                </a:ext>
              </a:extLst>
            </p:cNvPr>
            <p:cNvSpPr/>
            <p:nvPr/>
          </p:nvSpPr>
          <p:spPr>
            <a:xfrm>
              <a:off x="701201" y="4810161"/>
              <a:ext cx="1851290" cy="689229"/>
            </a:xfrm>
            <a:prstGeom prst="roundRect">
              <a:avLst/>
            </a:prstGeom>
            <a:solidFill>
              <a:srgbClr val="C7EAFE"/>
            </a:solidFill>
            <a:ln w="25400">
              <a:solidFill>
                <a:srgbClr val="42C7D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04000" rtlCol="0" anchor="ctr"/>
            <a:lstStyle/>
            <a:p>
              <a:r>
                <a:rPr lang="ko-KR" altLang="en-US" sz="1600" b="1" spc="-18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accent1">
                      <a:lumMod val="75000"/>
                    </a:schemeClr>
                  </a:solidFill>
                </a:rPr>
                <a:t>대응방안 수립</a:t>
              </a:r>
            </a:p>
          </p:txBody>
        </p:sp>
        <p:sp>
          <p:nvSpPr>
            <p:cNvPr id="42" name="사각형: 둥근 모서리 41">
              <a:extLst>
                <a:ext uri="{FF2B5EF4-FFF2-40B4-BE49-F238E27FC236}">
                  <a16:creationId xmlns:a16="http://schemas.microsoft.com/office/drawing/2014/main" xmlns="" id="{7C482D6D-0875-4B13-A65C-7B8C508E7990}"/>
                </a:ext>
              </a:extLst>
            </p:cNvPr>
            <p:cNvSpPr/>
            <p:nvPr/>
          </p:nvSpPr>
          <p:spPr>
            <a:xfrm>
              <a:off x="701201" y="5860994"/>
              <a:ext cx="1851290" cy="689229"/>
            </a:xfrm>
            <a:prstGeom prst="roundRect">
              <a:avLst/>
            </a:prstGeom>
            <a:solidFill>
              <a:srgbClr val="C7EAFE"/>
            </a:solidFill>
            <a:ln w="25400">
              <a:solidFill>
                <a:srgbClr val="42C7D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04000" rtlCol="0" anchor="ctr"/>
            <a:lstStyle/>
            <a:p>
              <a:r>
                <a:rPr lang="ko-KR" altLang="en-US" sz="1600" b="1" spc="-18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accent1">
                      <a:lumMod val="75000"/>
                    </a:schemeClr>
                  </a:solidFill>
                </a:rPr>
                <a:t>업무분장</a:t>
              </a:r>
            </a:p>
          </p:txBody>
        </p:sp>
        <p:grpSp>
          <p:nvGrpSpPr>
            <p:cNvPr id="11" name="그룹 10">
              <a:extLst>
                <a:ext uri="{FF2B5EF4-FFF2-40B4-BE49-F238E27FC236}">
                  <a16:creationId xmlns:a16="http://schemas.microsoft.com/office/drawing/2014/main" xmlns="" id="{8E07DDB4-D853-4D64-9435-617BE940633F}"/>
                </a:ext>
              </a:extLst>
            </p:cNvPr>
            <p:cNvGrpSpPr/>
            <p:nvPr/>
          </p:nvGrpSpPr>
          <p:grpSpPr>
            <a:xfrm>
              <a:off x="143811" y="1657656"/>
              <a:ext cx="2408680" cy="689229"/>
              <a:chOff x="143811" y="1657656"/>
              <a:chExt cx="2408680" cy="689229"/>
            </a:xfrm>
          </p:grpSpPr>
          <p:grpSp>
            <p:nvGrpSpPr>
              <p:cNvPr id="72" name="그룹 71">
                <a:extLst>
                  <a:ext uri="{FF2B5EF4-FFF2-40B4-BE49-F238E27FC236}">
                    <a16:creationId xmlns:a16="http://schemas.microsoft.com/office/drawing/2014/main" xmlns="" id="{F2D123B8-336A-494E-A4A3-C215CAF9C20C}"/>
                  </a:ext>
                </a:extLst>
              </p:cNvPr>
              <p:cNvGrpSpPr/>
              <p:nvPr/>
            </p:nvGrpSpPr>
            <p:grpSpPr>
              <a:xfrm>
                <a:off x="143811" y="1667658"/>
                <a:ext cx="749157" cy="584775"/>
                <a:chOff x="143811" y="618479"/>
                <a:chExt cx="749157" cy="584775"/>
              </a:xfrm>
            </p:grpSpPr>
            <p:sp>
              <p:nvSpPr>
                <p:cNvPr id="73" name="직사각형 72">
                  <a:extLst>
                    <a:ext uri="{FF2B5EF4-FFF2-40B4-BE49-F238E27FC236}">
                      <a16:creationId xmlns:a16="http://schemas.microsoft.com/office/drawing/2014/main" xmlns="" id="{DAF3ACFB-19C5-4D71-A81D-F092C08429A5}"/>
                    </a:ext>
                  </a:extLst>
                </p:cNvPr>
                <p:cNvSpPr/>
                <p:nvPr/>
              </p:nvSpPr>
              <p:spPr>
                <a:xfrm>
                  <a:off x="143811" y="618479"/>
                  <a:ext cx="550279" cy="58477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altLang="ko-KR" sz="14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>S</a:t>
                  </a:r>
                  <a:r>
                    <a:rPr lang="en-US" altLang="ko-KR" sz="1400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>tep</a:t>
                  </a:r>
                  <a:r>
                    <a:rPr lang="en-US" altLang="ko-KR" sz="14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/>
                  </a:r>
                  <a:br>
                    <a:rPr lang="en-US" altLang="ko-KR" sz="14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</a:br>
                  <a:r>
                    <a:rPr lang="en-US" altLang="ko-KR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>02</a:t>
                  </a:r>
                  <a:endParaRPr lang="ko-KR" altLang="en-US" sz="140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endParaRPr>
                </a:p>
              </p:txBody>
            </p:sp>
            <p:cxnSp>
              <p:nvCxnSpPr>
                <p:cNvPr id="74" name="직선 연결선 73">
                  <a:extLst>
                    <a:ext uri="{FF2B5EF4-FFF2-40B4-BE49-F238E27FC236}">
                      <a16:creationId xmlns:a16="http://schemas.microsoft.com/office/drawing/2014/main" xmlns="" id="{32396562-7BDA-431E-9103-25CBE9758EDB}"/>
                    </a:ext>
                  </a:extLst>
                </p:cNvPr>
                <p:cNvCxnSpPr/>
                <p:nvPr/>
              </p:nvCxnSpPr>
              <p:spPr>
                <a:xfrm>
                  <a:off x="242887" y="654089"/>
                  <a:ext cx="650081" cy="0"/>
                </a:xfrm>
                <a:prstGeom prst="line">
                  <a:avLst/>
                </a:prstGeom>
                <a:ln w="9525">
                  <a:solidFill>
                    <a:srgbClr val="25AEC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5" name="직선 연결선 74">
                  <a:extLst>
                    <a:ext uri="{FF2B5EF4-FFF2-40B4-BE49-F238E27FC236}">
                      <a16:creationId xmlns:a16="http://schemas.microsoft.com/office/drawing/2014/main" xmlns="" id="{2D0F56DE-8731-4321-89C9-3CAC02B7D770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242887" y="654089"/>
                  <a:ext cx="90488" cy="0"/>
                </a:xfrm>
                <a:prstGeom prst="line">
                  <a:avLst/>
                </a:prstGeom>
                <a:ln w="31750">
                  <a:solidFill>
                    <a:srgbClr val="25AEC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56" name="사각형: 둥근 모서리 55">
                <a:extLst>
                  <a:ext uri="{FF2B5EF4-FFF2-40B4-BE49-F238E27FC236}">
                    <a16:creationId xmlns:a16="http://schemas.microsoft.com/office/drawing/2014/main" xmlns="" id="{BB86D9E4-BCB1-40D2-BC9D-B37B4639AB89}"/>
                  </a:ext>
                </a:extLst>
              </p:cNvPr>
              <p:cNvSpPr/>
              <p:nvPr/>
            </p:nvSpPr>
            <p:spPr>
              <a:xfrm>
                <a:off x="701201" y="1657656"/>
                <a:ext cx="1851290" cy="689229"/>
              </a:xfrm>
              <a:prstGeom prst="roundRect">
                <a:avLst/>
              </a:prstGeom>
              <a:solidFill>
                <a:srgbClr val="C7EAFE"/>
              </a:solidFill>
              <a:ln w="25400">
                <a:solidFill>
                  <a:srgbClr val="42C7DE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504000" rtlCol="0" anchor="ctr"/>
              <a:lstStyle/>
              <a:p>
                <a:r>
                  <a:rPr lang="ko-KR" altLang="en-US" sz="1600" b="1" spc="-18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chemeClr val="accent1">
                        <a:lumMod val="75000"/>
                      </a:schemeClr>
                    </a:solidFill>
                  </a:rPr>
                  <a:t>소통계획 수립</a:t>
                </a:r>
              </a:p>
            </p:txBody>
          </p:sp>
        </p:grpSp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xmlns="" id="{7FC44BAB-AC5A-49F0-A65F-8C155C0907AC}"/>
                </a:ext>
              </a:extLst>
            </p:cNvPr>
            <p:cNvGrpSpPr/>
            <p:nvPr/>
          </p:nvGrpSpPr>
          <p:grpSpPr>
            <a:xfrm>
              <a:off x="143811" y="606821"/>
              <a:ext cx="2408680" cy="689229"/>
              <a:chOff x="296211" y="1810056"/>
              <a:chExt cx="2408680" cy="689229"/>
            </a:xfrm>
          </p:grpSpPr>
          <p:grpSp>
            <p:nvGrpSpPr>
              <p:cNvPr id="103" name="그룹 102">
                <a:extLst>
                  <a:ext uri="{FF2B5EF4-FFF2-40B4-BE49-F238E27FC236}">
                    <a16:creationId xmlns:a16="http://schemas.microsoft.com/office/drawing/2014/main" xmlns="" id="{8562147E-EEA2-4290-A14B-06BADEF3B792}"/>
                  </a:ext>
                </a:extLst>
              </p:cNvPr>
              <p:cNvGrpSpPr/>
              <p:nvPr/>
            </p:nvGrpSpPr>
            <p:grpSpPr>
              <a:xfrm>
                <a:off x="296211" y="1820058"/>
                <a:ext cx="749157" cy="584775"/>
                <a:chOff x="143811" y="618479"/>
                <a:chExt cx="749157" cy="584775"/>
              </a:xfrm>
            </p:grpSpPr>
            <p:sp>
              <p:nvSpPr>
                <p:cNvPr id="104" name="직사각형 103">
                  <a:extLst>
                    <a:ext uri="{FF2B5EF4-FFF2-40B4-BE49-F238E27FC236}">
                      <a16:creationId xmlns:a16="http://schemas.microsoft.com/office/drawing/2014/main" xmlns="" id="{D903DDC7-7672-450F-8B9A-3E50B8165CFC}"/>
                    </a:ext>
                  </a:extLst>
                </p:cNvPr>
                <p:cNvSpPr/>
                <p:nvPr/>
              </p:nvSpPr>
              <p:spPr>
                <a:xfrm>
                  <a:off x="143811" y="618479"/>
                  <a:ext cx="550279" cy="58477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altLang="ko-KR" sz="14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003A92"/>
                      </a:solidFill>
                    </a:rPr>
                    <a:t>S</a:t>
                  </a:r>
                  <a:r>
                    <a:rPr lang="en-US" altLang="ko-KR" sz="1400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003A92"/>
                      </a:solidFill>
                    </a:rPr>
                    <a:t>tep</a:t>
                  </a:r>
                  <a:r>
                    <a:rPr lang="en-US" altLang="ko-KR" sz="14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003A92"/>
                      </a:solidFill>
                    </a:rPr>
                    <a:t/>
                  </a:r>
                  <a:br>
                    <a:rPr lang="en-US" altLang="ko-KR" sz="14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003A92"/>
                      </a:solidFill>
                    </a:rPr>
                  </a:br>
                  <a:r>
                    <a:rPr lang="en-US" altLang="ko-KR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chemeClr val="accent5"/>
                      </a:solidFill>
                    </a:rPr>
                    <a:t>0</a:t>
                  </a:r>
                  <a:r>
                    <a:rPr lang="en-US" altLang="ko-KR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003A92"/>
                      </a:solidFill>
                    </a:rPr>
                    <a:t>1</a:t>
                  </a:r>
                  <a:endParaRPr lang="ko-KR" altLang="en-US" sz="140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003A92"/>
                    </a:solidFill>
                  </a:endParaRPr>
                </a:p>
              </p:txBody>
            </p:sp>
            <p:cxnSp>
              <p:nvCxnSpPr>
                <p:cNvPr id="105" name="직선 연결선 104">
                  <a:extLst>
                    <a:ext uri="{FF2B5EF4-FFF2-40B4-BE49-F238E27FC236}">
                      <a16:creationId xmlns:a16="http://schemas.microsoft.com/office/drawing/2014/main" xmlns="" id="{FA385CFE-9903-4781-AD36-37D8572E45D3}"/>
                    </a:ext>
                  </a:extLst>
                </p:cNvPr>
                <p:cNvCxnSpPr/>
                <p:nvPr/>
              </p:nvCxnSpPr>
              <p:spPr>
                <a:xfrm>
                  <a:off x="242887" y="654089"/>
                  <a:ext cx="650081" cy="0"/>
                </a:xfrm>
                <a:prstGeom prst="line">
                  <a:avLst/>
                </a:prstGeom>
                <a:ln w="9525">
                  <a:solidFill>
                    <a:srgbClr val="065DC7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6" name="직선 연결선 105">
                  <a:extLst>
                    <a:ext uri="{FF2B5EF4-FFF2-40B4-BE49-F238E27FC236}">
                      <a16:creationId xmlns:a16="http://schemas.microsoft.com/office/drawing/2014/main" xmlns="" id="{217E9B77-5230-4383-89A2-2B45708C77B2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242887" y="654089"/>
                  <a:ext cx="90488" cy="0"/>
                </a:xfrm>
                <a:prstGeom prst="line">
                  <a:avLst/>
                </a:prstGeom>
                <a:ln w="31750">
                  <a:solidFill>
                    <a:srgbClr val="065DC7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107" name="사각형: 둥근 모서리 106">
                <a:extLst>
                  <a:ext uri="{FF2B5EF4-FFF2-40B4-BE49-F238E27FC236}">
                    <a16:creationId xmlns:a16="http://schemas.microsoft.com/office/drawing/2014/main" xmlns="" id="{7AF047BD-6069-4445-A1D5-22A7FEE2D915}"/>
                  </a:ext>
                </a:extLst>
              </p:cNvPr>
              <p:cNvSpPr/>
              <p:nvPr/>
            </p:nvSpPr>
            <p:spPr>
              <a:xfrm>
                <a:off x="853601" y="1810056"/>
                <a:ext cx="1851290" cy="689229"/>
              </a:xfrm>
              <a:prstGeom prst="roundRect">
                <a:avLst/>
              </a:prstGeom>
              <a:solidFill>
                <a:schemeClr val="bg1"/>
              </a:solidFill>
              <a:ln w="25400">
                <a:solidFill>
                  <a:srgbClr val="065DC7"/>
                </a:solidFill>
              </a:ln>
              <a:effectLst>
                <a:outerShdw blurRad="25400" dist="101600" dir="2700000" algn="l" rotWithShape="0">
                  <a:prstClr val="black">
                    <a:alpha val="1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504000" rtlCol="0" anchor="ctr"/>
              <a:lstStyle/>
              <a:p>
                <a:r>
                  <a:rPr lang="ko-KR" altLang="en-US" sz="1600" b="1" spc="-18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003A92"/>
                    </a:solidFill>
                  </a:rPr>
                  <a:t>현황 파악</a:t>
                </a:r>
              </a:p>
            </p:txBody>
          </p:sp>
        </p:grpSp>
      </p:grpSp>
      <p:sp>
        <p:nvSpPr>
          <p:cNvPr id="63" name="TextBox 62">
            <a:extLst>
              <a:ext uri="{FF2B5EF4-FFF2-40B4-BE49-F238E27FC236}">
                <a16:creationId xmlns:a16="http://schemas.microsoft.com/office/drawing/2014/main" xmlns="" id="{28CD0A12-85B4-4F7D-AF14-5DABD8E34ED3}"/>
              </a:ext>
            </a:extLst>
          </p:cNvPr>
          <p:cNvSpPr txBox="1"/>
          <p:nvPr/>
        </p:nvSpPr>
        <p:spPr>
          <a:xfrm>
            <a:off x="3015776" y="228600"/>
            <a:ext cx="49151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2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BCP </a:t>
            </a:r>
            <a:r>
              <a:rPr lang="ko-KR" altLang="en-US" sz="32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수립</a:t>
            </a:r>
            <a:r>
              <a:rPr lang="ko-KR" altLang="en-US" sz="28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을 위한</a:t>
            </a:r>
            <a:r>
              <a:rPr lang="ko-KR" altLang="en-US" sz="32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 체크리스트</a:t>
            </a:r>
          </a:p>
        </p:txBody>
      </p:sp>
      <p:sp>
        <p:nvSpPr>
          <p:cNvPr id="71" name="직사각형 70">
            <a:extLst>
              <a:ext uri="{FF2B5EF4-FFF2-40B4-BE49-F238E27FC236}">
                <a16:creationId xmlns:a16="http://schemas.microsoft.com/office/drawing/2014/main" xmlns="" id="{AF9B82F4-0C63-4147-A8DB-7F61ECF1B733}"/>
              </a:ext>
            </a:extLst>
          </p:cNvPr>
          <p:cNvSpPr/>
          <p:nvPr/>
        </p:nvSpPr>
        <p:spPr>
          <a:xfrm>
            <a:off x="7991475" y="419100"/>
            <a:ext cx="4200525" cy="182880"/>
          </a:xfrm>
          <a:prstGeom prst="rect">
            <a:avLst/>
          </a:prstGeom>
          <a:pattFill prst="wdUpDiag">
            <a:fgClr>
              <a:schemeClr val="tx2">
                <a:lumMod val="20000"/>
                <a:lumOff val="80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xmlns="" id="{E910D3FE-E4CA-45BA-96A9-ED20CDD6BA32}"/>
              </a:ext>
            </a:extLst>
          </p:cNvPr>
          <p:cNvGrpSpPr/>
          <p:nvPr/>
        </p:nvGrpSpPr>
        <p:grpSpPr>
          <a:xfrm>
            <a:off x="3028950" y="866776"/>
            <a:ext cx="8759956" cy="5762624"/>
            <a:chOff x="1122276" y="1160710"/>
            <a:chExt cx="10666631" cy="5356803"/>
          </a:xfrm>
        </p:grpSpPr>
        <p:grpSp>
          <p:nvGrpSpPr>
            <p:cNvPr id="165" name="그룹 164">
              <a:extLst>
                <a:ext uri="{FF2B5EF4-FFF2-40B4-BE49-F238E27FC236}">
                  <a16:creationId xmlns:a16="http://schemas.microsoft.com/office/drawing/2014/main" xmlns="" id="{334B4ED1-6E56-4A3A-8441-C048F00E18D6}"/>
                </a:ext>
              </a:extLst>
            </p:cNvPr>
            <p:cNvGrpSpPr/>
            <p:nvPr/>
          </p:nvGrpSpPr>
          <p:grpSpPr>
            <a:xfrm>
              <a:off x="1122276" y="1160710"/>
              <a:ext cx="5237415" cy="5356803"/>
              <a:chOff x="544288" y="1160710"/>
              <a:chExt cx="5237414" cy="5356803"/>
            </a:xfrm>
          </p:grpSpPr>
          <p:sp>
            <p:nvSpPr>
              <p:cNvPr id="166" name="직사각형 165">
                <a:extLst>
                  <a:ext uri="{FF2B5EF4-FFF2-40B4-BE49-F238E27FC236}">
                    <a16:creationId xmlns:a16="http://schemas.microsoft.com/office/drawing/2014/main" xmlns="" id="{52D2BA22-E516-4EEE-BD60-D0DAAC2C919F}"/>
                  </a:ext>
                </a:extLst>
              </p:cNvPr>
              <p:cNvSpPr/>
              <p:nvPr/>
            </p:nvSpPr>
            <p:spPr>
              <a:xfrm>
                <a:off x="544288" y="1160710"/>
                <a:ext cx="5237414" cy="317682"/>
              </a:xfrm>
              <a:prstGeom prst="rect">
                <a:avLst/>
              </a:prstGeom>
              <a:solidFill>
                <a:srgbClr val="8497B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x-none" altLang="en-US" sz="1600" spc="-80">
                  <a:solidFill>
                    <a:schemeClr val="bg1"/>
                  </a:solidFill>
                  <a:latin typeface="+mn-ea"/>
                </a:endParaRPr>
              </a:p>
            </p:txBody>
          </p:sp>
          <p:sp>
            <p:nvSpPr>
              <p:cNvPr id="167" name="직사각형 166">
                <a:extLst>
                  <a:ext uri="{FF2B5EF4-FFF2-40B4-BE49-F238E27FC236}">
                    <a16:creationId xmlns:a16="http://schemas.microsoft.com/office/drawing/2014/main" xmlns="" id="{35F322D3-4FEE-403B-8FF0-25E80EFDC5A8}"/>
                  </a:ext>
                </a:extLst>
              </p:cNvPr>
              <p:cNvSpPr/>
              <p:nvPr/>
            </p:nvSpPr>
            <p:spPr>
              <a:xfrm>
                <a:off x="2265081" y="1248024"/>
                <a:ext cx="585574" cy="143051"/>
              </a:xfrm>
              <a:prstGeom prst="rect">
                <a:avLst/>
              </a:prstGeom>
              <a:noFill/>
            </p:spPr>
            <p:txBody>
              <a:bodyPr vert="horz" wrap="none" lIns="0" tIns="0" rIns="0" bIns="0" anchor="ctr">
                <a:spAutoFit/>
              </a:bodyPr>
              <a:lstStyle/>
              <a:p>
                <a:pPr marL="266700" indent="-266700" algn="ctr">
                  <a:spcBef>
                    <a:spcPct val="0"/>
                  </a:spcBef>
                </a:pPr>
                <a:r>
                  <a:rPr lang="ko-KR" altLang="en-US" sz="1000" b="1" spc="-120" dirty="0" smtClean="0">
                    <a:ln>
                      <a:solidFill>
                        <a:schemeClr val="bg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+mn-ea"/>
                  </a:rPr>
                  <a:t>주요 내용</a:t>
                </a:r>
                <a:endParaRPr lang="en-US" altLang="ko-KR" sz="1000" b="1" spc="-12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+mn-ea"/>
                </a:endParaRPr>
              </a:p>
            </p:txBody>
          </p:sp>
          <p:sp>
            <p:nvSpPr>
              <p:cNvPr id="168" name="직사각형 167">
                <a:extLst>
                  <a:ext uri="{FF2B5EF4-FFF2-40B4-BE49-F238E27FC236}">
                    <a16:creationId xmlns:a16="http://schemas.microsoft.com/office/drawing/2014/main" xmlns="" id="{CE616FFD-1384-4105-A846-F7F6D0F3E824}"/>
                  </a:ext>
                </a:extLst>
              </p:cNvPr>
              <p:cNvSpPr/>
              <p:nvPr/>
            </p:nvSpPr>
            <p:spPr>
              <a:xfrm>
                <a:off x="4497980" y="1248024"/>
                <a:ext cx="274830" cy="143051"/>
              </a:xfrm>
              <a:prstGeom prst="rect">
                <a:avLst/>
              </a:prstGeom>
              <a:noFill/>
            </p:spPr>
            <p:txBody>
              <a:bodyPr vert="horz" wrap="none" lIns="0" tIns="0" rIns="0" bIns="0" anchor="ctr">
                <a:spAutoFit/>
              </a:bodyPr>
              <a:lstStyle/>
              <a:p>
                <a:pPr marL="266700" indent="-266700" algn="ctr">
                  <a:spcBef>
                    <a:spcPct val="0"/>
                  </a:spcBef>
                </a:pPr>
                <a:r>
                  <a:rPr lang="ko-KR" altLang="en-US" sz="1000" b="1" spc="-120" dirty="0">
                    <a:ln>
                      <a:solidFill>
                        <a:schemeClr val="bg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+mn-ea"/>
                  </a:rPr>
                  <a:t>완료</a:t>
                </a:r>
                <a:endParaRPr lang="en-US" altLang="ko-KR" sz="1000" b="1" spc="-12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+mn-ea"/>
                </a:endParaRPr>
              </a:p>
            </p:txBody>
          </p:sp>
          <p:sp>
            <p:nvSpPr>
              <p:cNvPr id="169" name="직사각형 168">
                <a:extLst>
                  <a:ext uri="{FF2B5EF4-FFF2-40B4-BE49-F238E27FC236}">
                    <a16:creationId xmlns:a16="http://schemas.microsoft.com/office/drawing/2014/main" xmlns="" id="{DC7D3E55-F90A-49D3-83B7-CDD83BF0DEB5}"/>
                  </a:ext>
                </a:extLst>
              </p:cNvPr>
              <p:cNvSpPr/>
              <p:nvPr/>
            </p:nvSpPr>
            <p:spPr>
              <a:xfrm>
                <a:off x="4956504" y="1248024"/>
                <a:ext cx="274830" cy="143051"/>
              </a:xfrm>
              <a:prstGeom prst="rect">
                <a:avLst/>
              </a:prstGeom>
              <a:noFill/>
            </p:spPr>
            <p:txBody>
              <a:bodyPr vert="horz" wrap="none" lIns="0" tIns="0" rIns="0" bIns="0" anchor="ctr">
                <a:spAutoFit/>
              </a:bodyPr>
              <a:lstStyle/>
              <a:p>
                <a:pPr marL="266700" indent="-266700" algn="ctr">
                  <a:spcBef>
                    <a:spcPct val="0"/>
                  </a:spcBef>
                </a:pPr>
                <a:r>
                  <a:rPr lang="ko-KR" altLang="en-US" sz="1000" b="1" spc="-120" dirty="0">
                    <a:ln>
                      <a:solidFill>
                        <a:schemeClr val="bg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+mn-ea"/>
                  </a:rPr>
                  <a:t>진행</a:t>
                </a:r>
                <a:endParaRPr lang="en-US" altLang="ko-KR" sz="1000" b="1" spc="-12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+mn-ea"/>
                </a:endParaRPr>
              </a:p>
            </p:txBody>
          </p:sp>
          <p:sp>
            <p:nvSpPr>
              <p:cNvPr id="170" name="직사각형 169">
                <a:extLst>
                  <a:ext uri="{FF2B5EF4-FFF2-40B4-BE49-F238E27FC236}">
                    <a16:creationId xmlns:a16="http://schemas.microsoft.com/office/drawing/2014/main" xmlns="" id="{E5C57ED5-D432-4692-B0DF-787DC2BB1AE3}"/>
                  </a:ext>
                </a:extLst>
              </p:cNvPr>
              <p:cNvSpPr/>
              <p:nvPr/>
            </p:nvSpPr>
            <p:spPr>
              <a:xfrm>
                <a:off x="5346320" y="1248023"/>
                <a:ext cx="412244" cy="143051"/>
              </a:xfrm>
              <a:prstGeom prst="rect">
                <a:avLst/>
              </a:prstGeom>
              <a:noFill/>
            </p:spPr>
            <p:txBody>
              <a:bodyPr vert="horz" wrap="none" lIns="0" tIns="0" rIns="0" bIns="0" anchor="ctr">
                <a:spAutoFit/>
              </a:bodyPr>
              <a:lstStyle/>
              <a:p>
                <a:pPr marL="266700" indent="-266700" algn="ctr">
                  <a:spcBef>
                    <a:spcPct val="0"/>
                  </a:spcBef>
                </a:pPr>
                <a:r>
                  <a:rPr lang="ko-KR" altLang="en-US" sz="1000" b="1" spc="-120" dirty="0" smtClean="0">
                    <a:ln>
                      <a:solidFill>
                        <a:schemeClr val="bg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+mn-ea"/>
                  </a:rPr>
                  <a:t>미착수</a:t>
                </a:r>
                <a:endParaRPr lang="en-US" altLang="ko-KR" sz="1000" b="1" spc="-12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+mn-ea"/>
                </a:endParaRPr>
              </a:p>
            </p:txBody>
          </p:sp>
          <p:grpSp>
            <p:nvGrpSpPr>
              <p:cNvPr id="171" name="그룹 170">
                <a:extLst>
                  <a:ext uri="{FF2B5EF4-FFF2-40B4-BE49-F238E27FC236}">
                    <a16:creationId xmlns:a16="http://schemas.microsoft.com/office/drawing/2014/main" xmlns="" id="{29CC819E-D16A-45F5-BB09-C45CEAD4B4F6}"/>
                  </a:ext>
                </a:extLst>
              </p:cNvPr>
              <p:cNvGrpSpPr/>
              <p:nvPr/>
            </p:nvGrpSpPr>
            <p:grpSpPr>
              <a:xfrm>
                <a:off x="904902" y="1215907"/>
                <a:ext cx="4876800" cy="5301593"/>
                <a:chOff x="904902" y="1215908"/>
                <a:chExt cx="4876800" cy="5129800"/>
              </a:xfrm>
            </p:grpSpPr>
            <p:cxnSp>
              <p:nvCxnSpPr>
                <p:cNvPr id="217" name="직선 연결선[R] 147">
                  <a:extLst>
                    <a:ext uri="{FF2B5EF4-FFF2-40B4-BE49-F238E27FC236}">
                      <a16:creationId xmlns:a16="http://schemas.microsoft.com/office/drawing/2014/main" xmlns="" id="{201C6E68-6E69-484E-A55D-09D2CF93338B}"/>
                    </a:ext>
                  </a:extLst>
                </p:cNvPr>
                <p:cNvCxnSpPr/>
                <p:nvPr/>
              </p:nvCxnSpPr>
              <p:spPr>
                <a:xfrm>
                  <a:off x="4406133" y="1215908"/>
                  <a:ext cx="0" cy="5129800"/>
                </a:xfrm>
                <a:prstGeom prst="line">
                  <a:avLst/>
                </a:prstGeom>
                <a:ln>
                  <a:solidFill>
                    <a:srgbClr val="D9E1E4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18" name="직선 연결선[R] 148">
                  <a:extLst>
                    <a:ext uri="{FF2B5EF4-FFF2-40B4-BE49-F238E27FC236}">
                      <a16:creationId xmlns:a16="http://schemas.microsoft.com/office/drawing/2014/main" xmlns="" id="{C6182A15-34FE-44FD-9AEA-E86E6D22A639}"/>
                    </a:ext>
                  </a:extLst>
                </p:cNvPr>
                <p:cNvCxnSpPr/>
                <p:nvPr/>
              </p:nvCxnSpPr>
              <p:spPr>
                <a:xfrm>
                  <a:off x="4864656" y="1215908"/>
                  <a:ext cx="0" cy="5129800"/>
                </a:xfrm>
                <a:prstGeom prst="line">
                  <a:avLst/>
                </a:prstGeom>
                <a:ln>
                  <a:solidFill>
                    <a:srgbClr val="D9E1E4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19" name="직선 연결선[R] 149">
                  <a:extLst>
                    <a:ext uri="{FF2B5EF4-FFF2-40B4-BE49-F238E27FC236}">
                      <a16:creationId xmlns:a16="http://schemas.microsoft.com/office/drawing/2014/main" xmlns="" id="{55270221-BE84-40B1-A363-D39AAF9CF58E}"/>
                    </a:ext>
                  </a:extLst>
                </p:cNvPr>
                <p:cNvCxnSpPr/>
                <p:nvPr/>
              </p:nvCxnSpPr>
              <p:spPr>
                <a:xfrm>
                  <a:off x="5323179" y="1215908"/>
                  <a:ext cx="0" cy="5129800"/>
                </a:xfrm>
                <a:prstGeom prst="line">
                  <a:avLst/>
                </a:prstGeom>
                <a:ln>
                  <a:solidFill>
                    <a:srgbClr val="D9E1E4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20" name="직선 연결선[R] 150">
                  <a:extLst>
                    <a:ext uri="{FF2B5EF4-FFF2-40B4-BE49-F238E27FC236}">
                      <a16:creationId xmlns:a16="http://schemas.microsoft.com/office/drawing/2014/main" xmlns="" id="{1DF19A2C-2CBC-4566-928E-6E0B4A030E51}"/>
                    </a:ext>
                  </a:extLst>
                </p:cNvPr>
                <p:cNvCxnSpPr/>
                <p:nvPr/>
              </p:nvCxnSpPr>
              <p:spPr>
                <a:xfrm>
                  <a:off x="5781702" y="1215908"/>
                  <a:ext cx="0" cy="5129800"/>
                </a:xfrm>
                <a:prstGeom prst="line">
                  <a:avLst/>
                </a:prstGeom>
                <a:ln>
                  <a:solidFill>
                    <a:srgbClr val="D9E1E4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21" name="직선 연결선[R] 151">
                  <a:extLst>
                    <a:ext uri="{FF2B5EF4-FFF2-40B4-BE49-F238E27FC236}">
                      <a16:creationId xmlns:a16="http://schemas.microsoft.com/office/drawing/2014/main" xmlns="" id="{DDC36619-E408-48C0-AA7D-E97B9867BBDF}"/>
                    </a:ext>
                  </a:extLst>
                </p:cNvPr>
                <p:cNvCxnSpPr/>
                <p:nvPr/>
              </p:nvCxnSpPr>
              <p:spPr>
                <a:xfrm>
                  <a:off x="904902" y="1215908"/>
                  <a:ext cx="0" cy="5129800"/>
                </a:xfrm>
                <a:prstGeom prst="line">
                  <a:avLst/>
                </a:prstGeom>
                <a:ln>
                  <a:solidFill>
                    <a:srgbClr val="D9E1E4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72" name="그룹 171">
                <a:extLst>
                  <a:ext uri="{FF2B5EF4-FFF2-40B4-BE49-F238E27FC236}">
                    <a16:creationId xmlns:a16="http://schemas.microsoft.com/office/drawing/2014/main" xmlns="" id="{AAED8E82-57DD-4CB4-B9C2-EB45EA20CEC9}"/>
                  </a:ext>
                </a:extLst>
              </p:cNvPr>
              <p:cNvGrpSpPr/>
              <p:nvPr/>
            </p:nvGrpSpPr>
            <p:grpSpPr>
              <a:xfrm>
                <a:off x="671379" y="1871405"/>
                <a:ext cx="3648267" cy="271797"/>
                <a:chOff x="639849" y="1855264"/>
                <a:chExt cx="3648267" cy="271797"/>
              </a:xfrm>
            </p:grpSpPr>
            <p:sp>
              <p:nvSpPr>
                <p:cNvPr id="215" name="직사각형 214">
                  <a:extLst>
                    <a:ext uri="{FF2B5EF4-FFF2-40B4-BE49-F238E27FC236}">
                      <a16:creationId xmlns:a16="http://schemas.microsoft.com/office/drawing/2014/main" xmlns="" id="{EC32E8DA-F8CD-48E9-8ECB-2E65585FB42C}"/>
                    </a:ext>
                  </a:extLst>
                </p:cNvPr>
                <p:cNvSpPr/>
                <p:nvPr/>
              </p:nvSpPr>
              <p:spPr>
                <a:xfrm>
                  <a:off x="639849" y="1919055"/>
                  <a:ext cx="73392" cy="143051"/>
                </a:xfrm>
                <a:prstGeom prst="rect">
                  <a:avLst/>
                </a:prstGeom>
                <a:noFill/>
              </p:spPr>
              <p:txBody>
                <a:bodyPr vert="horz" wrap="none" lIns="0" tIns="0" rIns="0" bIns="0" anchor="t">
                  <a:spAutoFit/>
                </a:bodyPr>
                <a:lstStyle/>
                <a:p>
                  <a:pPr marL="266700" indent="-266700" algn="ctr">
                    <a:spcBef>
                      <a:spcPct val="0"/>
                    </a:spcBef>
                  </a:pPr>
                  <a:r>
                    <a:rPr lang="en-US" altLang="ko-KR" sz="100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ea"/>
                    </a:rPr>
                    <a:t>1</a:t>
                  </a:r>
                </a:p>
              </p:txBody>
            </p:sp>
            <p:sp>
              <p:nvSpPr>
                <p:cNvPr id="216" name="직사각형 215">
                  <a:extLst>
                    <a:ext uri="{FF2B5EF4-FFF2-40B4-BE49-F238E27FC236}">
                      <a16:creationId xmlns:a16="http://schemas.microsoft.com/office/drawing/2014/main" xmlns="" id="{DCC28E13-4F69-4F05-854F-463ACE1C7C9E}"/>
                    </a:ext>
                  </a:extLst>
                </p:cNvPr>
                <p:cNvSpPr/>
                <p:nvPr/>
              </p:nvSpPr>
              <p:spPr>
                <a:xfrm>
                  <a:off x="976507" y="1855264"/>
                  <a:ext cx="3311609" cy="271797"/>
                </a:xfrm>
                <a:prstGeom prst="rect">
                  <a:avLst/>
                </a:prstGeom>
                <a:noFill/>
              </p:spPr>
              <p:txBody>
                <a:bodyPr vert="horz" wrap="none" lIns="0" tIns="0" rIns="0" bIns="0" anchor="t">
                  <a:spAutoFit/>
                </a:bodyPr>
                <a:lstStyle/>
                <a:p>
                  <a:pPr marL="12700" indent="-12700">
                    <a:spcBef>
                      <a:spcPct val="0"/>
                    </a:spcBef>
                  </a:pPr>
                  <a:r>
                    <a:rPr lang="ko-KR" altLang="en-US" sz="95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직원</a:t>
                  </a:r>
                  <a:r>
                    <a:rPr lang="en-US" altLang="ko-KR" sz="95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, </a:t>
                  </a:r>
                  <a:r>
                    <a:rPr lang="ko-KR" altLang="en-US" sz="95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협력업체</a:t>
                  </a:r>
                  <a:r>
                    <a:rPr lang="en-US" altLang="ko-KR" sz="95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, </a:t>
                  </a:r>
                  <a:r>
                    <a:rPr lang="ko-KR" altLang="en-US" sz="95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주요 고객 등 연락처 목록을 </a:t>
                  </a:r>
                  <a:r>
                    <a:rPr lang="ko-KR" altLang="en-US" sz="950" spc="-80" dirty="0" smtClean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정기적으로</a:t>
                  </a:r>
                  <a:r>
                    <a:rPr lang="en-US" altLang="ko-KR" sz="95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/>
                  </a:r>
                  <a:br>
                    <a:rPr lang="en-US" altLang="ko-KR" sz="95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</a:br>
                  <a:r>
                    <a:rPr lang="ko-KR" altLang="en-US" sz="95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업데이트하고 있는가</a:t>
                  </a:r>
                  <a:r>
                    <a:rPr lang="en-US" altLang="ko-KR" sz="95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?</a:t>
                  </a:r>
                </a:p>
              </p:txBody>
            </p:sp>
          </p:grpSp>
          <p:grpSp>
            <p:nvGrpSpPr>
              <p:cNvPr id="173" name="그룹 172">
                <a:extLst>
                  <a:ext uri="{FF2B5EF4-FFF2-40B4-BE49-F238E27FC236}">
                    <a16:creationId xmlns:a16="http://schemas.microsoft.com/office/drawing/2014/main" xmlns="" id="{AE8A9D07-73CC-43AF-B54C-E9FA20D660AC}"/>
                  </a:ext>
                </a:extLst>
              </p:cNvPr>
              <p:cNvGrpSpPr/>
              <p:nvPr/>
            </p:nvGrpSpPr>
            <p:grpSpPr>
              <a:xfrm>
                <a:off x="671379" y="2365876"/>
                <a:ext cx="3687305" cy="271797"/>
                <a:chOff x="639849" y="2371417"/>
                <a:chExt cx="3687305" cy="271797"/>
              </a:xfrm>
            </p:grpSpPr>
            <p:sp>
              <p:nvSpPr>
                <p:cNvPr id="213" name="직사각형 212">
                  <a:extLst>
                    <a:ext uri="{FF2B5EF4-FFF2-40B4-BE49-F238E27FC236}">
                      <a16:creationId xmlns:a16="http://schemas.microsoft.com/office/drawing/2014/main" xmlns="" id="{1E3CF3C7-91A6-49E4-94AC-5930332B8BE5}"/>
                    </a:ext>
                  </a:extLst>
                </p:cNvPr>
                <p:cNvSpPr/>
                <p:nvPr/>
              </p:nvSpPr>
              <p:spPr>
                <a:xfrm>
                  <a:off x="639849" y="2435208"/>
                  <a:ext cx="73392" cy="143051"/>
                </a:xfrm>
                <a:prstGeom prst="rect">
                  <a:avLst/>
                </a:prstGeom>
                <a:noFill/>
              </p:spPr>
              <p:txBody>
                <a:bodyPr vert="horz" wrap="none" lIns="0" tIns="0" rIns="0" bIns="0" anchor="t">
                  <a:spAutoFit/>
                </a:bodyPr>
                <a:lstStyle/>
                <a:p>
                  <a:pPr marL="266700" indent="-266700" algn="ctr">
                    <a:spcBef>
                      <a:spcPct val="0"/>
                    </a:spcBef>
                  </a:pPr>
                  <a:r>
                    <a:rPr lang="en-US" altLang="ko-KR" sz="100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ea"/>
                    </a:rPr>
                    <a:t>2</a:t>
                  </a:r>
                </a:p>
              </p:txBody>
            </p:sp>
            <p:sp>
              <p:nvSpPr>
                <p:cNvPr id="214" name="직사각형 213">
                  <a:extLst>
                    <a:ext uri="{FF2B5EF4-FFF2-40B4-BE49-F238E27FC236}">
                      <a16:creationId xmlns:a16="http://schemas.microsoft.com/office/drawing/2014/main" xmlns="" id="{DC8A8930-8666-49A2-8DDC-5BEE14BB21C3}"/>
                    </a:ext>
                  </a:extLst>
                </p:cNvPr>
                <p:cNvSpPr/>
                <p:nvPr/>
              </p:nvSpPr>
              <p:spPr>
                <a:xfrm>
                  <a:off x="976507" y="2371417"/>
                  <a:ext cx="3350647" cy="271797"/>
                </a:xfrm>
                <a:prstGeom prst="rect">
                  <a:avLst/>
                </a:prstGeom>
                <a:noFill/>
              </p:spPr>
              <p:txBody>
                <a:bodyPr vert="horz" wrap="none" lIns="0" tIns="0" rIns="0" bIns="0" anchor="t">
                  <a:spAutoFit/>
                </a:bodyPr>
                <a:lstStyle/>
                <a:p>
                  <a:pPr marL="12700" indent="-12700">
                    <a:spcBef>
                      <a:spcPct val="0"/>
                    </a:spcBef>
                  </a:pPr>
                  <a:r>
                    <a:rPr lang="x-none" altLang="en-US" sz="95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사업장 대응 지침 등 정부의 각종 지침에 대해 확인하고 </a:t>
                  </a:r>
                  <a:r>
                    <a:rPr lang="en-US" altLang="x-none" sz="95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/>
                  </a:r>
                  <a:br>
                    <a:rPr lang="en-US" altLang="x-none" sz="95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</a:br>
                  <a:r>
                    <a:rPr lang="x-none" altLang="en-US" sz="95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숙지하였는가</a:t>
                  </a:r>
                  <a:r>
                    <a:rPr lang="en-US" altLang="x-none" sz="95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?</a:t>
                  </a:r>
                  <a:endParaRPr lang="en-US" altLang="ko-KR" sz="950" spc="-8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endParaRPr>
                </a:p>
              </p:txBody>
            </p:sp>
          </p:grpSp>
          <p:grpSp>
            <p:nvGrpSpPr>
              <p:cNvPr id="174" name="그룹 173">
                <a:extLst>
                  <a:ext uri="{FF2B5EF4-FFF2-40B4-BE49-F238E27FC236}">
                    <a16:creationId xmlns:a16="http://schemas.microsoft.com/office/drawing/2014/main" xmlns="" id="{06ABF0DB-DE9E-451A-B674-66AD0A285856}"/>
                  </a:ext>
                </a:extLst>
              </p:cNvPr>
              <p:cNvGrpSpPr/>
              <p:nvPr/>
            </p:nvGrpSpPr>
            <p:grpSpPr>
              <a:xfrm>
                <a:off x="671379" y="2860347"/>
                <a:ext cx="3702530" cy="271797"/>
                <a:chOff x="639849" y="2702904"/>
                <a:chExt cx="3702530" cy="271797"/>
              </a:xfrm>
            </p:grpSpPr>
            <p:sp>
              <p:nvSpPr>
                <p:cNvPr id="211" name="직사각형 210">
                  <a:extLst>
                    <a:ext uri="{FF2B5EF4-FFF2-40B4-BE49-F238E27FC236}">
                      <a16:creationId xmlns:a16="http://schemas.microsoft.com/office/drawing/2014/main" xmlns="" id="{2B3BD92D-29B4-4675-90F9-B9CF475F2152}"/>
                    </a:ext>
                  </a:extLst>
                </p:cNvPr>
                <p:cNvSpPr/>
                <p:nvPr/>
              </p:nvSpPr>
              <p:spPr>
                <a:xfrm>
                  <a:off x="639849" y="2766695"/>
                  <a:ext cx="73392" cy="143051"/>
                </a:xfrm>
                <a:prstGeom prst="rect">
                  <a:avLst/>
                </a:prstGeom>
                <a:noFill/>
              </p:spPr>
              <p:txBody>
                <a:bodyPr vert="horz" wrap="none" lIns="0" tIns="0" rIns="0" bIns="0" anchor="t">
                  <a:spAutoFit/>
                </a:bodyPr>
                <a:lstStyle/>
                <a:p>
                  <a:pPr marL="266700" indent="-266700" algn="ctr">
                    <a:spcBef>
                      <a:spcPct val="0"/>
                    </a:spcBef>
                  </a:pPr>
                  <a:r>
                    <a:rPr lang="en-US" altLang="ko-KR" sz="100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ea"/>
                    </a:rPr>
                    <a:t>3</a:t>
                  </a:r>
                </a:p>
              </p:txBody>
            </p:sp>
            <p:sp>
              <p:nvSpPr>
                <p:cNvPr id="212" name="직사각형 211">
                  <a:extLst>
                    <a:ext uri="{FF2B5EF4-FFF2-40B4-BE49-F238E27FC236}">
                      <a16:creationId xmlns:a16="http://schemas.microsoft.com/office/drawing/2014/main" xmlns="" id="{BDFA7359-3B8F-41CF-89AF-94CF665B67CC}"/>
                    </a:ext>
                  </a:extLst>
                </p:cNvPr>
                <p:cNvSpPr/>
                <p:nvPr/>
              </p:nvSpPr>
              <p:spPr>
                <a:xfrm>
                  <a:off x="976507" y="2702904"/>
                  <a:ext cx="3365872" cy="271797"/>
                </a:xfrm>
                <a:prstGeom prst="rect">
                  <a:avLst/>
                </a:prstGeom>
                <a:noFill/>
              </p:spPr>
              <p:txBody>
                <a:bodyPr vert="horz" wrap="none" lIns="0" tIns="0" rIns="0" bIns="0" anchor="t">
                  <a:spAutoFit/>
                </a:bodyPr>
                <a:lstStyle/>
                <a:p>
                  <a:pPr marL="12700" indent="-12700">
                    <a:spcBef>
                      <a:spcPct val="0"/>
                    </a:spcBef>
                  </a:pPr>
                  <a:r>
                    <a:rPr lang="x-none" altLang="en-US" sz="95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조직내에서 감염병 관련 의사소통이 원활히 이루어지고 </a:t>
                  </a:r>
                  <a:r>
                    <a:rPr lang="en-US" altLang="x-none" sz="95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/>
                  </a:r>
                  <a:br>
                    <a:rPr lang="en-US" altLang="x-none" sz="95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</a:br>
                  <a:r>
                    <a:rPr lang="x-none" altLang="en-US" sz="95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있는가</a:t>
                  </a:r>
                  <a:r>
                    <a:rPr lang="en-US" altLang="x-none" sz="95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?</a:t>
                  </a:r>
                  <a:endParaRPr lang="en-US" altLang="ko-KR" sz="950" spc="-8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endParaRPr>
                </a:p>
              </p:txBody>
            </p:sp>
          </p:grpSp>
          <p:grpSp>
            <p:nvGrpSpPr>
              <p:cNvPr id="175" name="그룹 174">
                <a:extLst>
                  <a:ext uri="{FF2B5EF4-FFF2-40B4-BE49-F238E27FC236}">
                    <a16:creationId xmlns:a16="http://schemas.microsoft.com/office/drawing/2014/main" xmlns="" id="{7291E882-0480-44B7-A147-939E89069BDF}"/>
                  </a:ext>
                </a:extLst>
              </p:cNvPr>
              <p:cNvGrpSpPr/>
              <p:nvPr/>
            </p:nvGrpSpPr>
            <p:grpSpPr>
              <a:xfrm>
                <a:off x="671379" y="3354818"/>
                <a:ext cx="3627576" cy="271797"/>
                <a:chOff x="639849" y="3034391"/>
                <a:chExt cx="3627576" cy="271797"/>
              </a:xfrm>
            </p:grpSpPr>
            <p:sp>
              <p:nvSpPr>
                <p:cNvPr id="209" name="직사각형 208">
                  <a:extLst>
                    <a:ext uri="{FF2B5EF4-FFF2-40B4-BE49-F238E27FC236}">
                      <a16:creationId xmlns:a16="http://schemas.microsoft.com/office/drawing/2014/main" xmlns="" id="{EE17DF48-587B-4D08-8146-CA446FFB85B8}"/>
                    </a:ext>
                  </a:extLst>
                </p:cNvPr>
                <p:cNvSpPr/>
                <p:nvPr/>
              </p:nvSpPr>
              <p:spPr>
                <a:xfrm>
                  <a:off x="639849" y="3098182"/>
                  <a:ext cx="73392" cy="143051"/>
                </a:xfrm>
                <a:prstGeom prst="rect">
                  <a:avLst/>
                </a:prstGeom>
                <a:noFill/>
              </p:spPr>
              <p:txBody>
                <a:bodyPr vert="horz" wrap="none" lIns="0" tIns="0" rIns="0" bIns="0" anchor="t">
                  <a:spAutoFit/>
                </a:bodyPr>
                <a:lstStyle/>
                <a:p>
                  <a:pPr marL="266700" indent="-266700" algn="ctr">
                    <a:spcBef>
                      <a:spcPct val="0"/>
                    </a:spcBef>
                  </a:pPr>
                  <a:r>
                    <a:rPr lang="en-US" altLang="ko-KR" sz="100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ea"/>
                    </a:rPr>
                    <a:t>4</a:t>
                  </a:r>
                </a:p>
              </p:txBody>
            </p:sp>
            <p:sp>
              <p:nvSpPr>
                <p:cNvPr id="210" name="직사각형 209">
                  <a:extLst>
                    <a:ext uri="{FF2B5EF4-FFF2-40B4-BE49-F238E27FC236}">
                      <a16:creationId xmlns:a16="http://schemas.microsoft.com/office/drawing/2014/main" xmlns="" id="{E42E95BA-7937-4B9E-9277-F9DD9DC627B2}"/>
                    </a:ext>
                  </a:extLst>
                </p:cNvPr>
                <p:cNvSpPr/>
                <p:nvPr/>
              </p:nvSpPr>
              <p:spPr>
                <a:xfrm>
                  <a:off x="976507" y="3034391"/>
                  <a:ext cx="3290918" cy="271797"/>
                </a:xfrm>
                <a:prstGeom prst="rect">
                  <a:avLst/>
                </a:prstGeom>
                <a:noFill/>
              </p:spPr>
              <p:txBody>
                <a:bodyPr vert="horz" wrap="none" lIns="0" tIns="0" rIns="0" bIns="0" anchor="t">
                  <a:spAutoFit/>
                </a:bodyPr>
                <a:lstStyle/>
                <a:p>
                  <a:pPr marL="12700" indent="-12700">
                    <a:spcBef>
                      <a:spcPct val="0"/>
                    </a:spcBef>
                  </a:pPr>
                  <a:r>
                    <a:rPr lang="x-none" altLang="en-US" sz="95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감염병 관련 기초지식과 개인</a:t>
                  </a:r>
                  <a:r>
                    <a:rPr lang="en-US" altLang="ko-KR" sz="95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·</a:t>
                  </a:r>
                  <a:r>
                    <a:rPr lang="ko-KR" altLang="en-US" sz="95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가족의 발병 예방을 위한 </a:t>
                  </a:r>
                  <a:r>
                    <a:rPr lang="en-US" altLang="ko-KR" sz="95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/>
                  </a:r>
                  <a:br>
                    <a:rPr lang="en-US" altLang="ko-KR" sz="95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</a:br>
                  <a:r>
                    <a:rPr lang="ko-KR" altLang="en-US" sz="95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교육이 실시되고 있는가</a:t>
                  </a:r>
                  <a:r>
                    <a:rPr lang="en-US" altLang="ko-KR" sz="95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?</a:t>
                  </a:r>
                </a:p>
              </p:txBody>
            </p:sp>
          </p:grpSp>
          <p:grpSp>
            <p:nvGrpSpPr>
              <p:cNvPr id="176" name="그룹 175">
                <a:extLst>
                  <a:ext uri="{FF2B5EF4-FFF2-40B4-BE49-F238E27FC236}">
                    <a16:creationId xmlns:a16="http://schemas.microsoft.com/office/drawing/2014/main" xmlns="" id="{BC0F8F7F-A057-4673-AD72-263869CDDA8D}"/>
                  </a:ext>
                </a:extLst>
              </p:cNvPr>
              <p:cNvGrpSpPr/>
              <p:nvPr/>
            </p:nvGrpSpPr>
            <p:grpSpPr>
              <a:xfrm>
                <a:off x="544289" y="3746636"/>
                <a:ext cx="5237413" cy="288802"/>
                <a:chOff x="544289" y="3733293"/>
                <a:chExt cx="5237413" cy="288802"/>
              </a:xfrm>
            </p:grpSpPr>
            <p:sp>
              <p:nvSpPr>
                <p:cNvPr id="207" name="직사각형 206">
                  <a:extLst>
                    <a:ext uri="{FF2B5EF4-FFF2-40B4-BE49-F238E27FC236}">
                      <a16:creationId xmlns:a16="http://schemas.microsoft.com/office/drawing/2014/main" xmlns="" id="{5B724D9D-3219-4AEE-850B-C249E7E0C56C}"/>
                    </a:ext>
                  </a:extLst>
                </p:cNvPr>
                <p:cNvSpPr/>
                <p:nvPr/>
              </p:nvSpPr>
              <p:spPr>
                <a:xfrm>
                  <a:off x="544289" y="3733293"/>
                  <a:ext cx="5237413" cy="288802"/>
                </a:xfrm>
                <a:prstGeom prst="rect">
                  <a:avLst/>
                </a:prstGeom>
                <a:solidFill>
                  <a:srgbClr val="D9E1E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x-none" altLang="en-US" sz="1600" spc="-80">
                    <a:solidFill>
                      <a:schemeClr val="bg1"/>
                    </a:solidFill>
                    <a:latin typeface="+mn-ea"/>
                  </a:endParaRPr>
                </a:p>
              </p:txBody>
            </p:sp>
            <p:sp>
              <p:nvSpPr>
                <p:cNvPr id="208" name="직사각형 207">
                  <a:extLst>
                    <a:ext uri="{FF2B5EF4-FFF2-40B4-BE49-F238E27FC236}">
                      <a16:creationId xmlns:a16="http://schemas.microsoft.com/office/drawing/2014/main" xmlns="" id="{271690CA-25C2-4D9E-B164-9A6C48DBFFD0}"/>
                    </a:ext>
                  </a:extLst>
                </p:cNvPr>
                <p:cNvSpPr/>
                <p:nvPr/>
              </p:nvSpPr>
              <p:spPr>
                <a:xfrm>
                  <a:off x="1008036" y="3797965"/>
                  <a:ext cx="1706750" cy="143051"/>
                </a:xfrm>
                <a:prstGeom prst="rect">
                  <a:avLst/>
                </a:prstGeom>
                <a:noFill/>
              </p:spPr>
              <p:txBody>
                <a:bodyPr vert="horz" wrap="none" lIns="0" tIns="0" rIns="0" bIns="0" anchor="t">
                  <a:spAutoFit/>
                </a:bodyPr>
                <a:lstStyle/>
                <a:p>
                  <a:pPr marL="12700" indent="-12700">
                    <a:spcBef>
                      <a:spcPct val="0"/>
                    </a:spcBef>
                  </a:pPr>
                  <a:r>
                    <a:rPr lang="x-none" altLang="en-US" sz="1000" b="1" spc="-8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핵심업무 </a:t>
                  </a:r>
                  <a:r>
                    <a:rPr lang="ko-KR" altLang="en-US" sz="1000" b="1" spc="-80" smtClean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및 </a:t>
                  </a:r>
                  <a:r>
                    <a:rPr lang="x-none" altLang="en-US" sz="1000" b="1" spc="-80" smtClean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필수자원 </a:t>
                  </a:r>
                  <a:r>
                    <a:rPr lang="x-none" altLang="en-US" sz="1000" b="1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파악</a:t>
                  </a:r>
                  <a:endParaRPr lang="en-US" altLang="ko-KR" sz="1000" b="1" spc="-8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endParaRPr>
                </a:p>
              </p:txBody>
            </p:sp>
          </p:grpSp>
          <p:grpSp>
            <p:nvGrpSpPr>
              <p:cNvPr id="177" name="그룹 176">
                <a:extLst>
                  <a:ext uri="{FF2B5EF4-FFF2-40B4-BE49-F238E27FC236}">
                    <a16:creationId xmlns:a16="http://schemas.microsoft.com/office/drawing/2014/main" xmlns="" id="{5639DF6B-AA56-410B-BF07-082EF838330B}"/>
                  </a:ext>
                </a:extLst>
              </p:cNvPr>
              <p:cNvGrpSpPr/>
              <p:nvPr/>
            </p:nvGrpSpPr>
            <p:grpSpPr>
              <a:xfrm>
                <a:off x="671379" y="4121091"/>
                <a:ext cx="3677936" cy="152899"/>
                <a:chOff x="639849" y="3680365"/>
                <a:chExt cx="3677936" cy="152899"/>
              </a:xfrm>
            </p:grpSpPr>
            <p:sp>
              <p:nvSpPr>
                <p:cNvPr id="205" name="직사각형 204">
                  <a:extLst>
                    <a:ext uri="{FF2B5EF4-FFF2-40B4-BE49-F238E27FC236}">
                      <a16:creationId xmlns:a16="http://schemas.microsoft.com/office/drawing/2014/main" xmlns="" id="{B1324D37-9681-4AA0-A839-DF9EC935C3D0}"/>
                    </a:ext>
                  </a:extLst>
                </p:cNvPr>
                <p:cNvSpPr/>
                <p:nvPr/>
              </p:nvSpPr>
              <p:spPr>
                <a:xfrm>
                  <a:off x="639849" y="3680365"/>
                  <a:ext cx="73392" cy="143051"/>
                </a:xfrm>
                <a:prstGeom prst="rect">
                  <a:avLst/>
                </a:prstGeom>
                <a:noFill/>
              </p:spPr>
              <p:txBody>
                <a:bodyPr vert="horz" wrap="none" lIns="0" tIns="0" rIns="0" bIns="0" anchor="t">
                  <a:spAutoFit/>
                </a:bodyPr>
                <a:lstStyle/>
                <a:p>
                  <a:pPr marL="266700" indent="-266700" algn="ctr">
                    <a:spcBef>
                      <a:spcPct val="0"/>
                    </a:spcBef>
                  </a:pPr>
                  <a:r>
                    <a:rPr lang="en-US" altLang="ko-KR" sz="100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ea"/>
                    </a:rPr>
                    <a:t>5</a:t>
                  </a:r>
                </a:p>
              </p:txBody>
            </p:sp>
            <p:sp>
              <p:nvSpPr>
                <p:cNvPr id="206" name="직사각형 205">
                  <a:extLst>
                    <a:ext uri="{FF2B5EF4-FFF2-40B4-BE49-F238E27FC236}">
                      <a16:creationId xmlns:a16="http://schemas.microsoft.com/office/drawing/2014/main" xmlns="" id="{4EA92778-455B-4B77-9DBD-BD10F83EA8AD}"/>
                    </a:ext>
                  </a:extLst>
                </p:cNvPr>
                <p:cNvSpPr/>
                <p:nvPr/>
              </p:nvSpPr>
              <p:spPr>
                <a:xfrm>
                  <a:off x="976507" y="3697365"/>
                  <a:ext cx="3341278" cy="135899"/>
                </a:xfrm>
                <a:prstGeom prst="rect">
                  <a:avLst/>
                </a:prstGeom>
                <a:noFill/>
              </p:spPr>
              <p:txBody>
                <a:bodyPr vert="horz" wrap="none" lIns="0" tIns="0" rIns="0" bIns="0" anchor="t">
                  <a:spAutoFit/>
                </a:bodyPr>
                <a:lstStyle/>
                <a:p>
                  <a:pPr marL="12700" indent="-12700">
                    <a:spcBef>
                      <a:spcPct val="0"/>
                    </a:spcBef>
                  </a:pPr>
                  <a:r>
                    <a:rPr lang="x-none" altLang="en-US" sz="95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기업의 핵심업무를 파악하고 우선순위를 도출하였는가</a:t>
                  </a:r>
                  <a:r>
                    <a:rPr lang="en-US" altLang="x-none" sz="95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?</a:t>
                  </a:r>
                  <a:endParaRPr lang="en-US" altLang="ko-KR" sz="950" spc="-8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endParaRPr>
                </a:p>
              </p:txBody>
            </p:sp>
          </p:grpSp>
          <p:grpSp>
            <p:nvGrpSpPr>
              <p:cNvPr id="178" name="그룹 177">
                <a:extLst>
                  <a:ext uri="{FF2B5EF4-FFF2-40B4-BE49-F238E27FC236}">
                    <a16:creationId xmlns:a16="http://schemas.microsoft.com/office/drawing/2014/main" xmlns="" id="{E2C1E67C-448F-41BB-9BF2-A554B7EB8902}"/>
                  </a:ext>
                </a:extLst>
              </p:cNvPr>
              <p:cNvGrpSpPr/>
              <p:nvPr/>
            </p:nvGrpSpPr>
            <p:grpSpPr>
              <a:xfrm>
                <a:off x="671379" y="4470980"/>
                <a:ext cx="3710728" cy="278949"/>
                <a:chOff x="639849" y="4028852"/>
                <a:chExt cx="3710728" cy="278949"/>
              </a:xfrm>
            </p:grpSpPr>
            <p:sp>
              <p:nvSpPr>
                <p:cNvPr id="203" name="직사각형 202">
                  <a:extLst>
                    <a:ext uri="{FF2B5EF4-FFF2-40B4-BE49-F238E27FC236}">
                      <a16:creationId xmlns:a16="http://schemas.microsoft.com/office/drawing/2014/main" xmlns="" id="{E9CD7FE5-2E40-4E47-8664-B5FD3F5F0FEF}"/>
                    </a:ext>
                  </a:extLst>
                </p:cNvPr>
                <p:cNvSpPr/>
                <p:nvPr/>
              </p:nvSpPr>
              <p:spPr>
                <a:xfrm>
                  <a:off x="639849" y="4092643"/>
                  <a:ext cx="73392" cy="143051"/>
                </a:xfrm>
                <a:prstGeom prst="rect">
                  <a:avLst/>
                </a:prstGeom>
                <a:noFill/>
              </p:spPr>
              <p:txBody>
                <a:bodyPr vert="horz" wrap="none" lIns="0" tIns="0" rIns="0" bIns="0" anchor="t">
                  <a:spAutoFit/>
                </a:bodyPr>
                <a:lstStyle/>
                <a:p>
                  <a:pPr marL="266700" indent="-266700" algn="ctr">
                    <a:spcBef>
                      <a:spcPct val="0"/>
                    </a:spcBef>
                  </a:pPr>
                  <a:r>
                    <a:rPr lang="en-US" altLang="ko-KR" sz="100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ea"/>
                    </a:rPr>
                    <a:t>6</a:t>
                  </a:r>
                </a:p>
              </p:txBody>
            </p:sp>
            <p:sp>
              <p:nvSpPr>
                <p:cNvPr id="204" name="직사각형 203">
                  <a:extLst>
                    <a:ext uri="{FF2B5EF4-FFF2-40B4-BE49-F238E27FC236}">
                      <a16:creationId xmlns:a16="http://schemas.microsoft.com/office/drawing/2014/main" xmlns="" id="{18287739-C7FF-4942-9D2F-FA4BD89168D3}"/>
                    </a:ext>
                  </a:extLst>
                </p:cNvPr>
                <p:cNvSpPr/>
                <p:nvPr/>
              </p:nvSpPr>
              <p:spPr>
                <a:xfrm>
                  <a:off x="976507" y="4028852"/>
                  <a:ext cx="3374070" cy="278949"/>
                </a:xfrm>
                <a:prstGeom prst="rect">
                  <a:avLst/>
                </a:prstGeom>
                <a:noFill/>
              </p:spPr>
              <p:txBody>
                <a:bodyPr vert="horz" wrap="none" lIns="0" tIns="0" rIns="0" bIns="0" anchor="t">
                  <a:spAutoFit/>
                </a:bodyPr>
                <a:lstStyle/>
                <a:p>
                  <a:pPr marL="12700" indent="-12700">
                    <a:spcBef>
                      <a:spcPct val="0"/>
                    </a:spcBef>
                  </a:pPr>
                  <a:r>
                    <a:rPr lang="x-none" altLang="en-US" sz="95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업무 지속을 위한 핵심인력을 파악하고</a:t>
                  </a:r>
                  <a:r>
                    <a:rPr lang="en-US" altLang="x-none" sz="95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, </a:t>
                  </a:r>
                  <a:br>
                    <a:rPr lang="en-US" altLang="x-none" sz="95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</a:br>
                  <a:r>
                    <a:rPr lang="ko-KR" altLang="en-US" sz="950" spc="-80" dirty="0" smtClean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핵심인력</a:t>
                  </a:r>
                  <a:r>
                    <a:rPr lang="en-US" altLang="ko-KR" sz="900" b="1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ea"/>
                    </a:rPr>
                    <a:t> · </a:t>
                  </a:r>
                  <a:r>
                    <a:rPr lang="ko-KR" altLang="en-US" sz="950" spc="-80" dirty="0" smtClean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조직 </a:t>
                  </a:r>
                  <a:r>
                    <a:rPr lang="ko-KR" altLang="en-US" sz="95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리더 부재 시 대응계획을 마련하였는가</a:t>
                  </a:r>
                  <a:r>
                    <a:rPr lang="en-US" altLang="ko-KR" sz="95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?</a:t>
                  </a:r>
                </a:p>
              </p:txBody>
            </p:sp>
          </p:grpSp>
          <p:grpSp>
            <p:nvGrpSpPr>
              <p:cNvPr id="179" name="그룹 178">
                <a:extLst>
                  <a:ext uri="{FF2B5EF4-FFF2-40B4-BE49-F238E27FC236}">
                    <a16:creationId xmlns:a16="http://schemas.microsoft.com/office/drawing/2014/main" xmlns="" id="{F81CFA75-BDD6-4680-A168-E09BD52DE2C6}"/>
                  </a:ext>
                </a:extLst>
              </p:cNvPr>
              <p:cNvGrpSpPr/>
              <p:nvPr/>
            </p:nvGrpSpPr>
            <p:grpSpPr>
              <a:xfrm>
                <a:off x="671379" y="4965451"/>
                <a:ext cx="3566677" cy="271797"/>
                <a:chOff x="639849" y="4545005"/>
                <a:chExt cx="3566677" cy="271797"/>
              </a:xfrm>
            </p:grpSpPr>
            <p:sp>
              <p:nvSpPr>
                <p:cNvPr id="201" name="직사각형 200">
                  <a:extLst>
                    <a:ext uri="{FF2B5EF4-FFF2-40B4-BE49-F238E27FC236}">
                      <a16:creationId xmlns:a16="http://schemas.microsoft.com/office/drawing/2014/main" xmlns="" id="{D24B2456-3484-45F7-A0A0-8B3AE3B24C15}"/>
                    </a:ext>
                  </a:extLst>
                </p:cNvPr>
                <p:cNvSpPr/>
                <p:nvPr/>
              </p:nvSpPr>
              <p:spPr>
                <a:xfrm>
                  <a:off x="639849" y="4608796"/>
                  <a:ext cx="73392" cy="143051"/>
                </a:xfrm>
                <a:prstGeom prst="rect">
                  <a:avLst/>
                </a:prstGeom>
                <a:noFill/>
              </p:spPr>
              <p:txBody>
                <a:bodyPr vert="horz" wrap="none" lIns="0" tIns="0" rIns="0" bIns="0" anchor="t">
                  <a:spAutoFit/>
                </a:bodyPr>
                <a:lstStyle/>
                <a:p>
                  <a:pPr marL="266700" indent="-266700" algn="ctr">
                    <a:spcBef>
                      <a:spcPct val="0"/>
                    </a:spcBef>
                  </a:pPr>
                  <a:r>
                    <a:rPr lang="en-US" altLang="ko-KR" sz="100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ea"/>
                    </a:rPr>
                    <a:t>7</a:t>
                  </a:r>
                </a:p>
              </p:txBody>
            </p:sp>
            <p:sp>
              <p:nvSpPr>
                <p:cNvPr id="202" name="직사각형 201">
                  <a:extLst>
                    <a:ext uri="{FF2B5EF4-FFF2-40B4-BE49-F238E27FC236}">
                      <a16:creationId xmlns:a16="http://schemas.microsoft.com/office/drawing/2014/main" xmlns="" id="{994A8C93-6EE6-4550-911E-5730B36BEADD}"/>
                    </a:ext>
                  </a:extLst>
                </p:cNvPr>
                <p:cNvSpPr/>
                <p:nvPr/>
              </p:nvSpPr>
              <p:spPr>
                <a:xfrm>
                  <a:off x="976507" y="4545005"/>
                  <a:ext cx="3230019" cy="271797"/>
                </a:xfrm>
                <a:prstGeom prst="rect">
                  <a:avLst/>
                </a:prstGeom>
                <a:noFill/>
              </p:spPr>
              <p:txBody>
                <a:bodyPr vert="horz" wrap="none" lIns="0" tIns="0" rIns="0" bIns="0" anchor="t">
                  <a:spAutoFit/>
                </a:bodyPr>
                <a:lstStyle/>
                <a:p>
                  <a:pPr marL="12700" indent="-12700">
                    <a:spcBef>
                      <a:spcPct val="0"/>
                    </a:spcBef>
                  </a:pPr>
                  <a:r>
                    <a:rPr lang="x-none" altLang="en-US" sz="95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기업의 핵심업무 수행을 위한 필수자원과 가용자원을 </a:t>
                  </a:r>
                  <a:r>
                    <a:rPr lang="en-US" altLang="x-none" sz="95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/>
                  </a:r>
                  <a:br>
                    <a:rPr lang="en-US" altLang="x-none" sz="95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</a:br>
                  <a:r>
                    <a:rPr lang="x-none" altLang="en-US" sz="95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파악하고 있는가</a:t>
                  </a:r>
                  <a:r>
                    <a:rPr lang="en-US" altLang="x-none" sz="95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?</a:t>
                  </a:r>
                  <a:endParaRPr lang="en-US" altLang="ko-KR" sz="950" spc="-8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endParaRPr>
                </a:p>
              </p:txBody>
            </p:sp>
          </p:grpSp>
          <p:grpSp>
            <p:nvGrpSpPr>
              <p:cNvPr id="180" name="그룹 179">
                <a:extLst>
                  <a:ext uri="{FF2B5EF4-FFF2-40B4-BE49-F238E27FC236}">
                    <a16:creationId xmlns:a16="http://schemas.microsoft.com/office/drawing/2014/main" xmlns="" id="{9039907B-2F90-4D04-A5CF-1ABB3DF59897}"/>
                  </a:ext>
                </a:extLst>
              </p:cNvPr>
              <p:cNvGrpSpPr/>
              <p:nvPr/>
            </p:nvGrpSpPr>
            <p:grpSpPr>
              <a:xfrm>
                <a:off x="671379" y="5442922"/>
                <a:ext cx="2883508" cy="152899"/>
                <a:chOff x="639849" y="4859492"/>
                <a:chExt cx="2883508" cy="152899"/>
              </a:xfrm>
            </p:grpSpPr>
            <p:sp>
              <p:nvSpPr>
                <p:cNvPr id="199" name="직사각형 198">
                  <a:extLst>
                    <a:ext uri="{FF2B5EF4-FFF2-40B4-BE49-F238E27FC236}">
                      <a16:creationId xmlns:a16="http://schemas.microsoft.com/office/drawing/2014/main" xmlns="" id="{E864A825-5571-4622-BBD6-02F5D398BDE0}"/>
                    </a:ext>
                  </a:extLst>
                </p:cNvPr>
                <p:cNvSpPr/>
                <p:nvPr/>
              </p:nvSpPr>
              <p:spPr>
                <a:xfrm>
                  <a:off x="639849" y="4859492"/>
                  <a:ext cx="73392" cy="143051"/>
                </a:xfrm>
                <a:prstGeom prst="rect">
                  <a:avLst/>
                </a:prstGeom>
                <a:noFill/>
              </p:spPr>
              <p:txBody>
                <a:bodyPr vert="horz" wrap="none" lIns="0" tIns="0" rIns="0" bIns="0" anchor="t">
                  <a:spAutoFit/>
                </a:bodyPr>
                <a:lstStyle/>
                <a:p>
                  <a:pPr marL="266700" indent="-266700" algn="ctr">
                    <a:spcBef>
                      <a:spcPct val="0"/>
                    </a:spcBef>
                  </a:pPr>
                  <a:r>
                    <a:rPr lang="en-US" altLang="ko-KR" sz="100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ea"/>
                    </a:rPr>
                    <a:t>8</a:t>
                  </a:r>
                </a:p>
              </p:txBody>
            </p:sp>
            <p:sp>
              <p:nvSpPr>
                <p:cNvPr id="200" name="직사각형 199">
                  <a:extLst>
                    <a:ext uri="{FF2B5EF4-FFF2-40B4-BE49-F238E27FC236}">
                      <a16:creationId xmlns:a16="http://schemas.microsoft.com/office/drawing/2014/main" xmlns="" id="{8BE26526-DA36-495A-883E-2E7D0BA76DAF}"/>
                    </a:ext>
                  </a:extLst>
                </p:cNvPr>
                <p:cNvSpPr/>
                <p:nvPr/>
              </p:nvSpPr>
              <p:spPr>
                <a:xfrm>
                  <a:off x="976507" y="4876492"/>
                  <a:ext cx="2546850" cy="135899"/>
                </a:xfrm>
                <a:prstGeom prst="rect">
                  <a:avLst/>
                </a:prstGeom>
                <a:noFill/>
              </p:spPr>
              <p:txBody>
                <a:bodyPr vert="horz" wrap="none" lIns="0" tIns="0" rIns="0" bIns="0" anchor="t">
                  <a:spAutoFit/>
                </a:bodyPr>
                <a:lstStyle/>
                <a:p>
                  <a:pPr marL="12700" indent="-12700">
                    <a:spcBef>
                      <a:spcPct val="0"/>
                    </a:spcBef>
                  </a:pPr>
                  <a:r>
                    <a:rPr lang="x-none" altLang="en-US" sz="95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위생</a:t>
                  </a:r>
                  <a:r>
                    <a:rPr lang="en-US" altLang="ko-KR" sz="95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·</a:t>
                  </a:r>
                  <a:r>
                    <a:rPr lang="ko-KR" altLang="en-US" sz="950" spc="-80" dirty="0" smtClean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청결 물품이 </a:t>
                  </a:r>
                  <a:r>
                    <a:rPr lang="ko-KR" altLang="en-US" sz="95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충분히 구비되어 있는가</a:t>
                  </a:r>
                  <a:r>
                    <a:rPr lang="en-US" altLang="ko-KR" sz="95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?</a:t>
                  </a:r>
                </a:p>
              </p:txBody>
            </p:sp>
          </p:grpSp>
          <p:grpSp>
            <p:nvGrpSpPr>
              <p:cNvPr id="181" name="그룹 180">
                <a:extLst>
                  <a:ext uri="{FF2B5EF4-FFF2-40B4-BE49-F238E27FC236}">
                    <a16:creationId xmlns:a16="http://schemas.microsoft.com/office/drawing/2014/main" xmlns="" id="{43007FD5-D642-47A0-A42A-CD2623429992}"/>
                  </a:ext>
                </a:extLst>
              </p:cNvPr>
              <p:cNvGrpSpPr/>
              <p:nvPr/>
            </p:nvGrpSpPr>
            <p:grpSpPr>
              <a:xfrm>
                <a:off x="671379" y="5792811"/>
                <a:ext cx="3742740" cy="271797"/>
                <a:chOff x="639849" y="5207979"/>
                <a:chExt cx="3742740" cy="271797"/>
              </a:xfrm>
            </p:grpSpPr>
            <p:sp>
              <p:nvSpPr>
                <p:cNvPr id="197" name="직사각형 196">
                  <a:extLst>
                    <a:ext uri="{FF2B5EF4-FFF2-40B4-BE49-F238E27FC236}">
                      <a16:creationId xmlns:a16="http://schemas.microsoft.com/office/drawing/2014/main" xmlns="" id="{082C247E-EC00-4018-BAFE-82F2405E2360}"/>
                    </a:ext>
                  </a:extLst>
                </p:cNvPr>
                <p:cNvSpPr/>
                <p:nvPr/>
              </p:nvSpPr>
              <p:spPr>
                <a:xfrm>
                  <a:off x="639849" y="5271770"/>
                  <a:ext cx="73392" cy="143051"/>
                </a:xfrm>
                <a:prstGeom prst="rect">
                  <a:avLst/>
                </a:prstGeom>
                <a:noFill/>
              </p:spPr>
              <p:txBody>
                <a:bodyPr vert="horz" wrap="none" lIns="0" tIns="0" rIns="0" bIns="0" anchor="t">
                  <a:spAutoFit/>
                </a:bodyPr>
                <a:lstStyle/>
                <a:p>
                  <a:pPr marL="266700" indent="-266700" algn="ctr">
                    <a:spcBef>
                      <a:spcPct val="0"/>
                    </a:spcBef>
                  </a:pPr>
                  <a:r>
                    <a:rPr lang="en-US" altLang="ko-KR" sz="100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ea"/>
                    </a:rPr>
                    <a:t>9</a:t>
                  </a:r>
                </a:p>
              </p:txBody>
            </p:sp>
            <p:sp>
              <p:nvSpPr>
                <p:cNvPr id="198" name="직사각형 197">
                  <a:extLst>
                    <a:ext uri="{FF2B5EF4-FFF2-40B4-BE49-F238E27FC236}">
                      <a16:creationId xmlns:a16="http://schemas.microsoft.com/office/drawing/2014/main" xmlns="" id="{FA21252B-B89A-4ED7-8B85-0F97B9BCEFEF}"/>
                    </a:ext>
                  </a:extLst>
                </p:cNvPr>
                <p:cNvSpPr/>
                <p:nvPr/>
              </p:nvSpPr>
              <p:spPr>
                <a:xfrm>
                  <a:off x="976507" y="5207979"/>
                  <a:ext cx="3406082" cy="271797"/>
                </a:xfrm>
                <a:prstGeom prst="rect">
                  <a:avLst/>
                </a:prstGeom>
                <a:noFill/>
              </p:spPr>
              <p:txBody>
                <a:bodyPr vert="horz" wrap="none" lIns="0" tIns="0" rIns="0" bIns="0" anchor="t">
                  <a:spAutoFit/>
                </a:bodyPr>
                <a:lstStyle/>
                <a:p>
                  <a:pPr marL="12700" indent="-12700">
                    <a:spcBef>
                      <a:spcPct val="0"/>
                    </a:spcBef>
                  </a:pPr>
                  <a:r>
                    <a:rPr lang="x-none" altLang="en-US" sz="95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원자재 납품 중단 등을 대비하여 대체 공급망 관리방안이</a:t>
                  </a:r>
                  <a:r>
                    <a:rPr lang="en-US" altLang="x-none" sz="95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/>
                  </a:r>
                  <a:br>
                    <a:rPr lang="en-US" altLang="x-none" sz="95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</a:br>
                  <a:r>
                    <a:rPr lang="ko-KR" altLang="en-US" sz="95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준비되어 있는가</a:t>
                  </a:r>
                  <a:r>
                    <a:rPr lang="en-US" altLang="ko-KR" sz="95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?</a:t>
                  </a:r>
                </a:p>
              </p:txBody>
            </p:sp>
          </p:grpSp>
          <p:grpSp>
            <p:nvGrpSpPr>
              <p:cNvPr id="182" name="그룹 181">
                <a:extLst>
                  <a:ext uri="{FF2B5EF4-FFF2-40B4-BE49-F238E27FC236}">
                    <a16:creationId xmlns:a16="http://schemas.microsoft.com/office/drawing/2014/main" xmlns="" id="{6864FFB2-0F67-4FCC-A57A-9CC74065AD6D}"/>
                  </a:ext>
                </a:extLst>
              </p:cNvPr>
              <p:cNvGrpSpPr/>
              <p:nvPr/>
            </p:nvGrpSpPr>
            <p:grpSpPr>
              <a:xfrm>
                <a:off x="634683" y="6270282"/>
                <a:ext cx="3211430" cy="152899"/>
                <a:chOff x="603153" y="5707136"/>
                <a:chExt cx="3211430" cy="152899"/>
              </a:xfrm>
            </p:grpSpPr>
            <p:sp>
              <p:nvSpPr>
                <p:cNvPr id="195" name="직사각형 194">
                  <a:extLst>
                    <a:ext uri="{FF2B5EF4-FFF2-40B4-BE49-F238E27FC236}">
                      <a16:creationId xmlns:a16="http://schemas.microsoft.com/office/drawing/2014/main" xmlns="" id="{BB42AEBC-D110-4931-8C4D-F3E7D98099A1}"/>
                    </a:ext>
                  </a:extLst>
                </p:cNvPr>
                <p:cNvSpPr/>
                <p:nvPr/>
              </p:nvSpPr>
              <p:spPr>
                <a:xfrm>
                  <a:off x="603153" y="5707136"/>
                  <a:ext cx="146785" cy="143051"/>
                </a:xfrm>
                <a:prstGeom prst="rect">
                  <a:avLst/>
                </a:prstGeom>
                <a:noFill/>
              </p:spPr>
              <p:txBody>
                <a:bodyPr vert="horz" wrap="none" lIns="0" tIns="0" rIns="0" bIns="0" anchor="t">
                  <a:spAutoFit/>
                </a:bodyPr>
                <a:lstStyle/>
                <a:p>
                  <a:pPr marL="266700" indent="-266700" algn="ctr">
                    <a:spcBef>
                      <a:spcPct val="0"/>
                    </a:spcBef>
                  </a:pPr>
                  <a:r>
                    <a:rPr lang="en-US" altLang="ko-KR" sz="100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ea"/>
                    </a:rPr>
                    <a:t>10</a:t>
                  </a:r>
                </a:p>
              </p:txBody>
            </p:sp>
            <p:sp>
              <p:nvSpPr>
                <p:cNvPr id="196" name="직사각형 195">
                  <a:extLst>
                    <a:ext uri="{FF2B5EF4-FFF2-40B4-BE49-F238E27FC236}">
                      <a16:creationId xmlns:a16="http://schemas.microsoft.com/office/drawing/2014/main" xmlns="" id="{CBC128AB-FEFF-49E2-9A77-E99B81093EEF}"/>
                    </a:ext>
                  </a:extLst>
                </p:cNvPr>
                <p:cNvSpPr/>
                <p:nvPr/>
              </p:nvSpPr>
              <p:spPr>
                <a:xfrm>
                  <a:off x="976508" y="5724136"/>
                  <a:ext cx="2838075" cy="135899"/>
                </a:xfrm>
                <a:prstGeom prst="rect">
                  <a:avLst/>
                </a:prstGeom>
                <a:noFill/>
              </p:spPr>
              <p:txBody>
                <a:bodyPr vert="horz" wrap="none" lIns="0" tIns="0" rIns="0" bIns="0" anchor="t">
                  <a:spAutoFit/>
                </a:bodyPr>
                <a:lstStyle/>
                <a:p>
                  <a:pPr marL="12700" indent="-12700">
                    <a:spcBef>
                      <a:spcPct val="0"/>
                    </a:spcBef>
                  </a:pPr>
                  <a:r>
                    <a:rPr lang="x-none" altLang="en-US" sz="95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업무에 필요한 중요 데이터를 백업하고 있는가</a:t>
                  </a:r>
                  <a:r>
                    <a:rPr lang="en-US" altLang="x-none" sz="95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?</a:t>
                  </a:r>
                  <a:endParaRPr lang="en-US" altLang="ko-KR" sz="950" spc="-8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endParaRPr>
                </a:p>
              </p:txBody>
            </p:sp>
          </p:grpSp>
          <p:grpSp>
            <p:nvGrpSpPr>
              <p:cNvPr id="183" name="그룹 182">
                <a:extLst>
                  <a:ext uri="{FF2B5EF4-FFF2-40B4-BE49-F238E27FC236}">
                    <a16:creationId xmlns:a16="http://schemas.microsoft.com/office/drawing/2014/main" xmlns="" id="{F841E9C8-A42F-4A27-AF5C-EF85C8FC3295}"/>
                  </a:ext>
                </a:extLst>
              </p:cNvPr>
              <p:cNvGrpSpPr/>
              <p:nvPr/>
            </p:nvGrpSpPr>
            <p:grpSpPr>
              <a:xfrm>
                <a:off x="544289" y="1479950"/>
                <a:ext cx="5237413" cy="288802"/>
                <a:chOff x="544289" y="1479950"/>
                <a:chExt cx="5237413" cy="288802"/>
              </a:xfrm>
            </p:grpSpPr>
            <p:sp>
              <p:nvSpPr>
                <p:cNvPr id="193" name="직사각형 192">
                  <a:extLst>
                    <a:ext uri="{FF2B5EF4-FFF2-40B4-BE49-F238E27FC236}">
                      <a16:creationId xmlns:a16="http://schemas.microsoft.com/office/drawing/2014/main" xmlns="" id="{1548D9A9-9AD7-4B8A-B5BA-8473452C1400}"/>
                    </a:ext>
                  </a:extLst>
                </p:cNvPr>
                <p:cNvSpPr/>
                <p:nvPr/>
              </p:nvSpPr>
              <p:spPr>
                <a:xfrm>
                  <a:off x="544289" y="1479950"/>
                  <a:ext cx="5237413" cy="288802"/>
                </a:xfrm>
                <a:prstGeom prst="rect">
                  <a:avLst/>
                </a:prstGeom>
                <a:solidFill>
                  <a:srgbClr val="D9E1E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x-none" altLang="en-US" sz="1600" spc="-80">
                    <a:solidFill>
                      <a:schemeClr val="bg1"/>
                    </a:solidFill>
                    <a:latin typeface="+mn-ea"/>
                  </a:endParaRPr>
                </a:p>
              </p:txBody>
            </p:sp>
            <p:sp>
              <p:nvSpPr>
                <p:cNvPr id="194" name="직사각형 193">
                  <a:extLst>
                    <a:ext uri="{FF2B5EF4-FFF2-40B4-BE49-F238E27FC236}">
                      <a16:creationId xmlns:a16="http://schemas.microsoft.com/office/drawing/2014/main" xmlns="" id="{491F9092-666D-4254-8B23-D687BCB70E5F}"/>
                    </a:ext>
                  </a:extLst>
                </p:cNvPr>
                <p:cNvSpPr/>
                <p:nvPr/>
              </p:nvSpPr>
              <p:spPr>
                <a:xfrm>
                  <a:off x="1008036" y="1546712"/>
                  <a:ext cx="2352051" cy="143051"/>
                </a:xfrm>
                <a:prstGeom prst="rect">
                  <a:avLst/>
                </a:prstGeom>
                <a:noFill/>
              </p:spPr>
              <p:txBody>
                <a:bodyPr vert="horz" wrap="none" lIns="0" tIns="0" rIns="0" bIns="0" anchor="ctr">
                  <a:spAutoFit/>
                </a:bodyPr>
                <a:lstStyle/>
                <a:p>
                  <a:pPr marL="266700" indent="-266700">
                    <a:spcBef>
                      <a:spcPct val="0"/>
                    </a:spcBef>
                  </a:pPr>
                  <a:r>
                    <a:rPr lang="ko-KR" altLang="en-US" sz="1000" b="1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연락망 구축 및 내</a:t>
                  </a:r>
                  <a:r>
                    <a:rPr lang="en-US" altLang="ko-KR" sz="1000" b="1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·</a:t>
                  </a:r>
                  <a:r>
                    <a:rPr lang="ko-KR" altLang="en-US" sz="1000" b="1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외부 커뮤니케이션</a:t>
                  </a:r>
                  <a:endParaRPr lang="en-US" altLang="ko-KR" sz="1000" b="1" spc="-8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endParaRPr>
                </a:p>
              </p:txBody>
            </p:sp>
          </p:grpSp>
          <p:cxnSp>
            <p:nvCxnSpPr>
              <p:cNvPr id="184" name="직선 연결선[R] 4">
                <a:extLst>
                  <a:ext uri="{FF2B5EF4-FFF2-40B4-BE49-F238E27FC236}">
                    <a16:creationId xmlns:a16="http://schemas.microsoft.com/office/drawing/2014/main" xmlns="" id="{D88F9327-6E94-471A-A3BB-0CC3A0542FAC}"/>
                  </a:ext>
                </a:extLst>
              </p:cNvPr>
              <p:cNvCxnSpPr/>
              <p:nvPr/>
            </p:nvCxnSpPr>
            <p:spPr>
              <a:xfrm>
                <a:off x="544288" y="2263223"/>
                <a:ext cx="5237414" cy="0"/>
              </a:xfrm>
              <a:prstGeom prst="line">
                <a:avLst/>
              </a:prstGeom>
              <a:ln w="9525" cap="rnd">
                <a:solidFill>
                  <a:srgbClr val="8497B0"/>
                </a:solidFill>
                <a:prstDash val="sysDot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5" name="직선 연결선[R] 154">
                <a:extLst>
                  <a:ext uri="{FF2B5EF4-FFF2-40B4-BE49-F238E27FC236}">
                    <a16:creationId xmlns:a16="http://schemas.microsoft.com/office/drawing/2014/main" xmlns="" id="{7DD9938F-375C-437E-A0A9-C44A19C6994E}"/>
                  </a:ext>
                </a:extLst>
              </p:cNvPr>
              <p:cNvCxnSpPr/>
              <p:nvPr/>
            </p:nvCxnSpPr>
            <p:spPr>
              <a:xfrm>
                <a:off x="544288" y="2757694"/>
                <a:ext cx="5237414" cy="0"/>
              </a:xfrm>
              <a:prstGeom prst="line">
                <a:avLst/>
              </a:prstGeom>
              <a:ln w="9525" cap="rnd">
                <a:solidFill>
                  <a:srgbClr val="8497B0"/>
                </a:solidFill>
                <a:prstDash val="sysDot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6" name="직선 연결선[R] 155">
                <a:extLst>
                  <a:ext uri="{FF2B5EF4-FFF2-40B4-BE49-F238E27FC236}">
                    <a16:creationId xmlns:a16="http://schemas.microsoft.com/office/drawing/2014/main" xmlns="" id="{47EA35B4-5A07-493D-A0D9-82D002F75D30}"/>
                  </a:ext>
                </a:extLst>
              </p:cNvPr>
              <p:cNvCxnSpPr/>
              <p:nvPr/>
            </p:nvCxnSpPr>
            <p:spPr>
              <a:xfrm>
                <a:off x="544288" y="3252165"/>
                <a:ext cx="5237414" cy="0"/>
              </a:xfrm>
              <a:prstGeom prst="line">
                <a:avLst/>
              </a:prstGeom>
              <a:ln w="9525" cap="rnd">
                <a:solidFill>
                  <a:srgbClr val="8497B0"/>
                </a:solidFill>
                <a:prstDash val="sysDot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7" name="직선 연결선[R] 156">
                <a:extLst>
                  <a:ext uri="{FF2B5EF4-FFF2-40B4-BE49-F238E27FC236}">
                    <a16:creationId xmlns:a16="http://schemas.microsoft.com/office/drawing/2014/main" xmlns="" id="{C9BDDE4A-E959-4FF0-916E-4F501193E448}"/>
                  </a:ext>
                </a:extLst>
              </p:cNvPr>
              <p:cNvCxnSpPr/>
              <p:nvPr/>
            </p:nvCxnSpPr>
            <p:spPr>
              <a:xfrm>
                <a:off x="544288" y="4368327"/>
                <a:ext cx="5237414" cy="0"/>
              </a:xfrm>
              <a:prstGeom prst="line">
                <a:avLst/>
              </a:prstGeom>
              <a:ln w="9525" cap="rnd">
                <a:solidFill>
                  <a:srgbClr val="8497B0"/>
                </a:solidFill>
                <a:prstDash val="sysDot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8" name="직선 연결선[R] 157">
                <a:extLst>
                  <a:ext uri="{FF2B5EF4-FFF2-40B4-BE49-F238E27FC236}">
                    <a16:creationId xmlns:a16="http://schemas.microsoft.com/office/drawing/2014/main" xmlns="" id="{0D8E41B2-2F68-4FEA-98E2-5FCED244DE49}"/>
                  </a:ext>
                </a:extLst>
              </p:cNvPr>
              <p:cNvCxnSpPr/>
              <p:nvPr/>
            </p:nvCxnSpPr>
            <p:spPr>
              <a:xfrm>
                <a:off x="544288" y="4862798"/>
                <a:ext cx="5237414" cy="0"/>
              </a:xfrm>
              <a:prstGeom prst="line">
                <a:avLst/>
              </a:prstGeom>
              <a:ln w="9525" cap="rnd">
                <a:solidFill>
                  <a:srgbClr val="8497B0"/>
                </a:solidFill>
                <a:prstDash val="sysDot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9" name="직선 연결선[R] 158">
                <a:extLst>
                  <a:ext uri="{FF2B5EF4-FFF2-40B4-BE49-F238E27FC236}">
                    <a16:creationId xmlns:a16="http://schemas.microsoft.com/office/drawing/2014/main" xmlns="" id="{2887CF96-F916-4A95-8527-CFB5CF7A1ABB}"/>
                  </a:ext>
                </a:extLst>
              </p:cNvPr>
              <p:cNvCxnSpPr/>
              <p:nvPr/>
            </p:nvCxnSpPr>
            <p:spPr>
              <a:xfrm>
                <a:off x="544288" y="5357269"/>
                <a:ext cx="5237414" cy="0"/>
              </a:xfrm>
              <a:prstGeom prst="line">
                <a:avLst/>
              </a:prstGeom>
              <a:ln w="9525" cap="rnd">
                <a:solidFill>
                  <a:srgbClr val="8497B0"/>
                </a:solidFill>
                <a:prstDash val="sysDot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0" name="직선 연결선[R] 159">
                <a:extLst>
                  <a:ext uri="{FF2B5EF4-FFF2-40B4-BE49-F238E27FC236}">
                    <a16:creationId xmlns:a16="http://schemas.microsoft.com/office/drawing/2014/main" xmlns="" id="{0F6DFBD4-4F80-43E3-B5D4-234E77BE94AF}"/>
                  </a:ext>
                </a:extLst>
              </p:cNvPr>
              <p:cNvCxnSpPr/>
              <p:nvPr/>
            </p:nvCxnSpPr>
            <p:spPr>
              <a:xfrm>
                <a:off x="544288" y="5690158"/>
                <a:ext cx="5237414" cy="0"/>
              </a:xfrm>
              <a:prstGeom prst="line">
                <a:avLst/>
              </a:prstGeom>
              <a:ln w="9525" cap="rnd">
                <a:solidFill>
                  <a:srgbClr val="8497B0"/>
                </a:solidFill>
                <a:prstDash val="sysDot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1" name="직선 연결선[R] 160">
                <a:extLst>
                  <a:ext uri="{FF2B5EF4-FFF2-40B4-BE49-F238E27FC236}">
                    <a16:creationId xmlns:a16="http://schemas.microsoft.com/office/drawing/2014/main" xmlns="" id="{14777EA7-659E-43BF-AD4D-410BE533C5A1}"/>
                  </a:ext>
                </a:extLst>
              </p:cNvPr>
              <p:cNvCxnSpPr/>
              <p:nvPr/>
            </p:nvCxnSpPr>
            <p:spPr>
              <a:xfrm>
                <a:off x="544288" y="6184629"/>
                <a:ext cx="5237414" cy="0"/>
              </a:xfrm>
              <a:prstGeom prst="line">
                <a:avLst/>
              </a:prstGeom>
              <a:ln w="9525" cap="rnd">
                <a:solidFill>
                  <a:srgbClr val="8497B0"/>
                </a:solidFill>
                <a:prstDash val="sysDot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2" name="직선 연결선[R] 161">
                <a:extLst>
                  <a:ext uri="{FF2B5EF4-FFF2-40B4-BE49-F238E27FC236}">
                    <a16:creationId xmlns:a16="http://schemas.microsoft.com/office/drawing/2014/main" xmlns="" id="{7866A806-F820-48E7-B49B-EA2C2BE8751E}"/>
                  </a:ext>
                </a:extLst>
              </p:cNvPr>
              <p:cNvCxnSpPr/>
              <p:nvPr/>
            </p:nvCxnSpPr>
            <p:spPr>
              <a:xfrm>
                <a:off x="544288" y="6517513"/>
                <a:ext cx="5237414" cy="0"/>
              </a:xfrm>
              <a:prstGeom prst="line">
                <a:avLst/>
              </a:prstGeom>
              <a:ln w="25400" cap="rnd">
                <a:solidFill>
                  <a:srgbClr val="8497B0"/>
                </a:solidFill>
                <a:prstDash val="solid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2" name="그룹 221">
              <a:extLst>
                <a:ext uri="{FF2B5EF4-FFF2-40B4-BE49-F238E27FC236}">
                  <a16:creationId xmlns:a16="http://schemas.microsoft.com/office/drawing/2014/main" xmlns="" id="{81B41081-2679-4D51-8707-B3258CB2914F}"/>
                </a:ext>
              </a:extLst>
            </p:cNvPr>
            <p:cNvGrpSpPr/>
            <p:nvPr/>
          </p:nvGrpSpPr>
          <p:grpSpPr>
            <a:xfrm>
              <a:off x="6551492" y="1160710"/>
              <a:ext cx="5237415" cy="5356803"/>
              <a:chOff x="544288" y="1160710"/>
              <a:chExt cx="5237414" cy="5356803"/>
            </a:xfrm>
          </p:grpSpPr>
          <p:sp>
            <p:nvSpPr>
              <p:cNvPr id="223" name="직사각형 222">
                <a:extLst>
                  <a:ext uri="{FF2B5EF4-FFF2-40B4-BE49-F238E27FC236}">
                    <a16:creationId xmlns:a16="http://schemas.microsoft.com/office/drawing/2014/main" xmlns="" id="{7CCFAD58-3708-4C05-8BD1-2AA9CE0ED9AC}"/>
                  </a:ext>
                </a:extLst>
              </p:cNvPr>
              <p:cNvSpPr/>
              <p:nvPr/>
            </p:nvSpPr>
            <p:spPr>
              <a:xfrm>
                <a:off x="544288" y="1160710"/>
                <a:ext cx="5237414" cy="317682"/>
              </a:xfrm>
              <a:prstGeom prst="rect">
                <a:avLst/>
              </a:prstGeom>
              <a:solidFill>
                <a:srgbClr val="8497B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x-none" altLang="en-US" sz="1600" spc="-80">
                  <a:solidFill>
                    <a:schemeClr val="bg1"/>
                  </a:solidFill>
                  <a:latin typeface="+mn-ea"/>
                </a:endParaRPr>
              </a:p>
            </p:txBody>
          </p:sp>
          <p:sp>
            <p:nvSpPr>
              <p:cNvPr id="224" name="직사각형 223">
                <a:extLst>
                  <a:ext uri="{FF2B5EF4-FFF2-40B4-BE49-F238E27FC236}">
                    <a16:creationId xmlns:a16="http://schemas.microsoft.com/office/drawing/2014/main" xmlns="" id="{77BD0AB1-5F40-48EA-A1C3-DAEDD25BAB32}"/>
                  </a:ext>
                </a:extLst>
              </p:cNvPr>
              <p:cNvSpPr/>
              <p:nvPr/>
            </p:nvSpPr>
            <p:spPr>
              <a:xfrm>
                <a:off x="2265081" y="1248024"/>
                <a:ext cx="585574" cy="143051"/>
              </a:xfrm>
              <a:prstGeom prst="rect">
                <a:avLst/>
              </a:prstGeom>
              <a:noFill/>
            </p:spPr>
            <p:txBody>
              <a:bodyPr vert="horz" wrap="none" lIns="0" tIns="0" rIns="0" bIns="0" anchor="ctr">
                <a:spAutoFit/>
              </a:bodyPr>
              <a:lstStyle/>
              <a:p>
                <a:pPr marL="266700" indent="-266700" algn="ctr">
                  <a:spcBef>
                    <a:spcPct val="0"/>
                  </a:spcBef>
                </a:pPr>
                <a:r>
                  <a:rPr lang="ko-KR" altLang="en-US" sz="1000" b="1" spc="-120" dirty="0" smtClean="0">
                    <a:solidFill>
                      <a:schemeClr val="bg1"/>
                    </a:solidFill>
                    <a:latin typeface="+mn-ea"/>
                  </a:rPr>
                  <a:t>주요 내용</a:t>
                </a:r>
                <a:endParaRPr lang="en-US" altLang="ko-KR" sz="1000" b="1" spc="-120" dirty="0">
                  <a:solidFill>
                    <a:schemeClr val="bg1"/>
                  </a:solidFill>
                  <a:latin typeface="+mn-ea"/>
                </a:endParaRPr>
              </a:p>
            </p:txBody>
          </p:sp>
          <p:sp>
            <p:nvSpPr>
              <p:cNvPr id="225" name="직사각형 224">
                <a:extLst>
                  <a:ext uri="{FF2B5EF4-FFF2-40B4-BE49-F238E27FC236}">
                    <a16:creationId xmlns:a16="http://schemas.microsoft.com/office/drawing/2014/main" xmlns="" id="{2AFCC120-B7B8-4C03-9812-08C1FDED09D3}"/>
                  </a:ext>
                </a:extLst>
              </p:cNvPr>
              <p:cNvSpPr/>
              <p:nvPr/>
            </p:nvSpPr>
            <p:spPr>
              <a:xfrm>
                <a:off x="4486846" y="1248024"/>
                <a:ext cx="274830" cy="143051"/>
              </a:xfrm>
              <a:prstGeom prst="rect">
                <a:avLst/>
              </a:prstGeom>
              <a:noFill/>
            </p:spPr>
            <p:txBody>
              <a:bodyPr vert="horz" wrap="none" lIns="0" tIns="0" rIns="0" bIns="0" anchor="ctr">
                <a:spAutoFit/>
              </a:bodyPr>
              <a:lstStyle/>
              <a:p>
                <a:pPr marL="266700" indent="-266700" algn="ctr">
                  <a:spcBef>
                    <a:spcPct val="0"/>
                  </a:spcBef>
                </a:pPr>
                <a:r>
                  <a:rPr lang="ko-KR" altLang="en-US" sz="1000" b="1" spc="-120" dirty="0">
                    <a:ln>
                      <a:solidFill>
                        <a:schemeClr val="bg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+mn-ea"/>
                  </a:rPr>
                  <a:t>완료</a:t>
                </a:r>
                <a:endParaRPr lang="en-US" altLang="ko-KR" sz="1000" b="1" spc="-12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+mn-ea"/>
                </a:endParaRPr>
              </a:p>
            </p:txBody>
          </p:sp>
          <p:sp>
            <p:nvSpPr>
              <p:cNvPr id="226" name="직사각형 225">
                <a:extLst>
                  <a:ext uri="{FF2B5EF4-FFF2-40B4-BE49-F238E27FC236}">
                    <a16:creationId xmlns:a16="http://schemas.microsoft.com/office/drawing/2014/main" xmlns="" id="{613C3AEA-4D51-4E54-8A88-CB33486F363F}"/>
                  </a:ext>
                </a:extLst>
              </p:cNvPr>
              <p:cNvSpPr/>
              <p:nvPr/>
            </p:nvSpPr>
            <p:spPr>
              <a:xfrm>
                <a:off x="4945370" y="1248024"/>
                <a:ext cx="274830" cy="143051"/>
              </a:xfrm>
              <a:prstGeom prst="rect">
                <a:avLst/>
              </a:prstGeom>
              <a:noFill/>
            </p:spPr>
            <p:txBody>
              <a:bodyPr vert="horz" wrap="none" lIns="0" tIns="0" rIns="0" bIns="0" anchor="ctr">
                <a:spAutoFit/>
              </a:bodyPr>
              <a:lstStyle/>
              <a:p>
                <a:pPr marL="266700" indent="-266700" algn="ctr">
                  <a:spcBef>
                    <a:spcPct val="0"/>
                  </a:spcBef>
                </a:pPr>
                <a:r>
                  <a:rPr lang="ko-KR" altLang="en-US" sz="1000" b="1" spc="-120" dirty="0">
                    <a:ln>
                      <a:solidFill>
                        <a:schemeClr val="bg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+mn-ea"/>
                  </a:rPr>
                  <a:t>진행</a:t>
                </a:r>
                <a:endParaRPr lang="en-US" altLang="ko-KR" sz="1000" b="1" spc="-12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+mn-ea"/>
                </a:endParaRPr>
              </a:p>
            </p:txBody>
          </p:sp>
          <p:sp>
            <p:nvSpPr>
              <p:cNvPr id="227" name="직사각형 226">
                <a:extLst>
                  <a:ext uri="{FF2B5EF4-FFF2-40B4-BE49-F238E27FC236}">
                    <a16:creationId xmlns:a16="http://schemas.microsoft.com/office/drawing/2014/main" xmlns="" id="{DAE4D8C8-F7A6-4D8D-82E4-F7678D45B7C9}"/>
                  </a:ext>
                </a:extLst>
              </p:cNvPr>
              <p:cNvSpPr/>
              <p:nvPr/>
            </p:nvSpPr>
            <p:spPr>
              <a:xfrm>
                <a:off x="5335186" y="1248023"/>
                <a:ext cx="412244" cy="143051"/>
              </a:xfrm>
              <a:prstGeom prst="rect">
                <a:avLst/>
              </a:prstGeom>
              <a:noFill/>
            </p:spPr>
            <p:txBody>
              <a:bodyPr vert="horz" wrap="none" lIns="0" tIns="0" rIns="0" bIns="0" anchor="ctr">
                <a:spAutoFit/>
              </a:bodyPr>
              <a:lstStyle/>
              <a:p>
                <a:pPr marL="266700" indent="-266700" algn="ctr">
                  <a:spcBef>
                    <a:spcPct val="0"/>
                  </a:spcBef>
                </a:pPr>
                <a:r>
                  <a:rPr lang="ko-KR" altLang="en-US" sz="1000" b="1" spc="-120" dirty="0" smtClean="0">
                    <a:ln>
                      <a:solidFill>
                        <a:schemeClr val="bg1"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+mn-ea"/>
                  </a:rPr>
                  <a:t>미착수</a:t>
                </a:r>
                <a:endParaRPr lang="en-US" altLang="ko-KR" sz="1000" b="1" spc="-12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+mn-ea"/>
                </a:endParaRPr>
              </a:p>
            </p:txBody>
          </p:sp>
          <p:grpSp>
            <p:nvGrpSpPr>
              <p:cNvPr id="228" name="그룹 227">
                <a:extLst>
                  <a:ext uri="{FF2B5EF4-FFF2-40B4-BE49-F238E27FC236}">
                    <a16:creationId xmlns:a16="http://schemas.microsoft.com/office/drawing/2014/main" xmlns="" id="{C4294EF5-5AD4-4929-B259-3D81EB199920}"/>
                  </a:ext>
                </a:extLst>
              </p:cNvPr>
              <p:cNvGrpSpPr/>
              <p:nvPr/>
            </p:nvGrpSpPr>
            <p:grpSpPr>
              <a:xfrm>
                <a:off x="904902" y="1215907"/>
                <a:ext cx="4876800" cy="5301595"/>
                <a:chOff x="904902" y="1215908"/>
                <a:chExt cx="4876800" cy="5129800"/>
              </a:xfrm>
            </p:grpSpPr>
            <p:cxnSp>
              <p:nvCxnSpPr>
                <p:cNvPr id="275" name="직선 연결선[R] 215">
                  <a:extLst>
                    <a:ext uri="{FF2B5EF4-FFF2-40B4-BE49-F238E27FC236}">
                      <a16:creationId xmlns:a16="http://schemas.microsoft.com/office/drawing/2014/main" xmlns="" id="{D4DB682F-8D85-47EE-87FD-15D9309777FB}"/>
                    </a:ext>
                  </a:extLst>
                </p:cNvPr>
                <p:cNvCxnSpPr/>
                <p:nvPr/>
              </p:nvCxnSpPr>
              <p:spPr>
                <a:xfrm>
                  <a:off x="4406133" y="1215908"/>
                  <a:ext cx="0" cy="5129800"/>
                </a:xfrm>
                <a:prstGeom prst="line">
                  <a:avLst/>
                </a:prstGeom>
                <a:ln>
                  <a:solidFill>
                    <a:srgbClr val="D9E1E4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6" name="직선 연결선[R] 216">
                  <a:extLst>
                    <a:ext uri="{FF2B5EF4-FFF2-40B4-BE49-F238E27FC236}">
                      <a16:creationId xmlns:a16="http://schemas.microsoft.com/office/drawing/2014/main" xmlns="" id="{DC36ECFE-162B-497D-88B9-A71F5EE67D30}"/>
                    </a:ext>
                  </a:extLst>
                </p:cNvPr>
                <p:cNvCxnSpPr/>
                <p:nvPr/>
              </p:nvCxnSpPr>
              <p:spPr>
                <a:xfrm>
                  <a:off x="4864656" y="1215908"/>
                  <a:ext cx="0" cy="5129800"/>
                </a:xfrm>
                <a:prstGeom prst="line">
                  <a:avLst/>
                </a:prstGeom>
                <a:ln>
                  <a:solidFill>
                    <a:srgbClr val="D9E1E4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7" name="직선 연결선[R] 217">
                  <a:extLst>
                    <a:ext uri="{FF2B5EF4-FFF2-40B4-BE49-F238E27FC236}">
                      <a16:creationId xmlns:a16="http://schemas.microsoft.com/office/drawing/2014/main" xmlns="" id="{E6FA7825-3471-457E-87E2-46087120D1FE}"/>
                    </a:ext>
                  </a:extLst>
                </p:cNvPr>
                <p:cNvCxnSpPr/>
                <p:nvPr/>
              </p:nvCxnSpPr>
              <p:spPr>
                <a:xfrm>
                  <a:off x="5323179" y="1215908"/>
                  <a:ext cx="0" cy="5129800"/>
                </a:xfrm>
                <a:prstGeom prst="line">
                  <a:avLst/>
                </a:prstGeom>
                <a:ln>
                  <a:solidFill>
                    <a:srgbClr val="D9E1E4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8" name="직선 연결선[R] 218">
                  <a:extLst>
                    <a:ext uri="{FF2B5EF4-FFF2-40B4-BE49-F238E27FC236}">
                      <a16:creationId xmlns:a16="http://schemas.microsoft.com/office/drawing/2014/main" xmlns="" id="{B54A6C43-9216-4B8E-B581-F4DEC4DDF5CA}"/>
                    </a:ext>
                  </a:extLst>
                </p:cNvPr>
                <p:cNvCxnSpPr/>
                <p:nvPr/>
              </p:nvCxnSpPr>
              <p:spPr>
                <a:xfrm>
                  <a:off x="5781702" y="1215908"/>
                  <a:ext cx="0" cy="5129800"/>
                </a:xfrm>
                <a:prstGeom prst="line">
                  <a:avLst/>
                </a:prstGeom>
                <a:ln>
                  <a:solidFill>
                    <a:srgbClr val="D9E1E4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9" name="직선 연결선[R] 219">
                  <a:extLst>
                    <a:ext uri="{FF2B5EF4-FFF2-40B4-BE49-F238E27FC236}">
                      <a16:creationId xmlns:a16="http://schemas.microsoft.com/office/drawing/2014/main" xmlns="" id="{E781368B-2EE1-478E-AA3F-00B9632425AA}"/>
                    </a:ext>
                  </a:extLst>
                </p:cNvPr>
                <p:cNvCxnSpPr/>
                <p:nvPr/>
              </p:nvCxnSpPr>
              <p:spPr>
                <a:xfrm>
                  <a:off x="904902" y="1215908"/>
                  <a:ext cx="0" cy="5129800"/>
                </a:xfrm>
                <a:prstGeom prst="line">
                  <a:avLst/>
                </a:prstGeom>
                <a:ln>
                  <a:solidFill>
                    <a:srgbClr val="D9E1E4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229" name="그룹 228">
                <a:extLst>
                  <a:ext uri="{FF2B5EF4-FFF2-40B4-BE49-F238E27FC236}">
                    <a16:creationId xmlns:a16="http://schemas.microsoft.com/office/drawing/2014/main" xmlns="" id="{D2DF4D2E-534D-45A0-8117-2ECA8D436BF8}"/>
                  </a:ext>
                </a:extLst>
              </p:cNvPr>
              <p:cNvGrpSpPr/>
              <p:nvPr/>
            </p:nvGrpSpPr>
            <p:grpSpPr>
              <a:xfrm>
                <a:off x="634683" y="1980056"/>
                <a:ext cx="3699406" cy="143051"/>
                <a:chOff x="603153" y="1878660"/>
                <a:chExt cx="3699406" cy="143051"/>
              </a:xfrm>
            </p:grpSpPr>
            <p:sp>
              <p:nvSpPr>
                <p:cNvPr id="273" name="직사각형 272">
                  <a:extLst>
                    <a:ext uri="{FF2B5EF4-FFF2-40B4-BE49-F238E27FC236}">
                      <a16:creationId xmlns:a16="http://schemas.microsoft.com/office/drawing/2014/main" xmlns="" id="{17DC8C85-7DE7-4919-923D-32F2C24AE1BE}"/>
                    </a:ext>
                  </a:extLst>
                </p:cNvPr>
                <p:cNvSpPr/>
                <p:nvPr/>
              </p:nvSpPr>
              <p:spPr>
                <a:xfrm>
                  <a:off x="603153" y="1878660"/>
                  <a:ext cx="146785" cy="143051"/>
                </a:xfrm>
                <a:prstGeom prst="rect">
                  <a:avLst/>
                </a:prstGeom>
                <a:noFill/>
              </p:spPr>
              <p:txBody>
                <a:bodyPr vert="horz" wrap="none" lIns="0" tIns="0" rIns="0" bIns="0" anchor="t">
                  <a:spAutoFit/>
                </a:bodyPr>
                <a:lstStyle/>
                <a:p>
                  <a:pPr marL="266700" indent="-266700" algn="ctr">
                    <a:spcBef>
                      <a:spcPct val="0"/>
                    </a:spcBef>
                  </a:pPr>
                  <a:r>
                    <a:rPr lang="en-US" altLang="ko-KR" sz="100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ea"/>
                    </a:rPr>
                    <a:t>12</a:t>
                  </a:r>
                </a:p>
              </p:txBody>
            </p:sp>
            <p:sp>
              <p:nvSpPr>
                <p:cNvPr id="274" name="직사각형 273">
                  <a:extLst>
                    <a:ext uri="{FF2B5EF4-FFF2-40B4-BE49-F238E27FC236}">
                      <a16:creationId xmlns:a16="http://schemas.microsoft.com/office/drawing/2014/main" xmlns="" id="{593B8018-AC29-4D66-8569-C1C6D5DB4033}"/>
                    </a:ext>
                  </a:extLst>
                </p:cNvPr>
                <p:cNvSpPr/>
                <p:nvPr/>
              </p:nvSpPr>
              <p:spPr>
                <a:xfrm>
                  <a:off x="976506" y="1878660"/>
                  <a:ext cx="3326053" cy="135899"/>
                </a:xfrm>
                <a:prstGeom prst="rect">
                  <a:avLst/>
                </a:prstGeom>
                <a:noFill/>
              </p:spPr>
              <p:txBody>
                <a:bodyPr vert="horz" wrap="none" lIns="0" tIns="0" rIns="0" bIns="0" anchor="t">
                  <a:spAutoFit/>
                </a:bodyPr>
                <a:lstStyle/>
                <a:p>
                  <a:pPr marL="12700" indent="-12700">
                    <a:spcBef>
                      <a:spcPct val="0"/>
                    </a:spcBef>
                  </a:pPr>
                  <a:r>
                    <a:rPr lang="x-none" altLang="en-US" sz="95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회사의 보험 가입 내역 및 보상범위 등을 확인하였는가</a:t>
                  </a:r>
                  <a:r>
                    <a:rPr lang="en-US" altLang="x-none" sz="95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?</a:t>
                  </a:r>
                  <a:endParaRPr lang="en-US" altLang="ko-KR" sz="950" spc="-8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endParaRPr>
                </a:p>
              </p:txBody>
            </p:sp>
          </p:grpSp>
          <p:grpSp>
            <p:nvGrpSpPr>
              <p:cNvPr id="230" name="그룹 229">
                <a:extLst>
                  <a:ext uri="{FF2B5EF4-FFF2-40B4-BE49-F238E27FC236}">
                    <a16:creationId xmlns:a16="http://schemas.microsoft.com/office/drawing/2014/main" xmlns="" id="{3CE79C0C-0FEF-4465-B48D-C560567665EC}"/>
                  </a:ext>
                </a:extLst>
              </p:cNvPr>
              <p:cNvGrpSpPr/>
              <p:nvPr/>
            </p:nvGrpSpPr>
            <p:grpSpPr>
              <a:xfrm>
                <a:off x="544289" y="2215010"/>
                <a:ext cx="5237413" cy="288802"/>
                <a:chOff x="544289" y="3733293"/>
                <a:chExt cx="5237413" cy="288802"/>
              </a:xfrm>
            </p:grpSpPr>
            <p:sp>
              <p:nvSpPr>
                <p:cNvPr id="271" name="직사각형 270">
                  <a:extLst>
                    <a:ext uri="{FF2B5EF4-FFF2-40B4-BE49-F238E27FC236}">
                      <a16:creationId xmlns:a16="http://schemas.microsoft.com/office/drawing/2014/main" xmlns="" id="{B8A53B1B-5B5E-4345-9453-EF1AED40415F}"/>
                    </a:ext>
                  </a:extLst>
                </p:cNvPr>
                <p:cNvSpPr/>
                <p:nvPr/>
              </p:nvSpPr>
              <p:spPr>
                <a:xfrm>
                  <a:off x="544289" y="3733293"/>
                  <a:ext cx="5237413" cy="288802"/>
                </a:xfrm>
                <a:prstGeom prst="rect">
                  <a:avLst/>
                </a:prstGeom>
                <a:solidFill>
                  <a:srgbClr val="D9E1E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x-none" altLang="en-US" spc="-80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272" name="직사각형 271">
                  <a:extLst>
                    <a:ext uri="{FF2B5EF4-FFF2-40B4-BE49-F238E27FC236}">
                      <a16:creationId xmlns:a16="http://schemas.microsoft.com/office/drawing/2014/main" xmlns="" id="{ACDB12A0-1426-4CD0-BE9F-8737311114C2}"/>
                    </a:ext>
                  </a:extLst>
                </p:cNvPr>
                <p:cNvSpPr/>
                <p:nvPr/>
              </p:nvSpPr>
              <p:spPr>
                <a:xfrm>
                  <a:off x="1008036" y="3823465"/>
                  <a:ext cx="904124" cy="143051"/>
                </a:xfrm>
                <a:prstGeom prst="rect">
                  <a:avLst/>
                </a:prstGeom>
                <a:noFill/>
              </p:spPr>
              <p:txBody>
                <a:bodyPr vert="horz" wrap="none" lIns="0" tIns="0" rIns="0" bIns="0" anchor="t">
                  <a:spAutoFit/>
                </a:bodyPr>
                <a:lstStyle/>
                <a:p>
                  <a:pPr marL="12700" indent="-12700">
                    <a:spcBef>
                      <a:spcPct val="0"/>
                    </a:spcBef>
                  </a:pPr>
                  <a:r>
                    <a:rPr lang="x-none" altLang="en-US" sz="1000" b="1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위기상황 대응</a:t>
                  </a:r>
                  <a:endParaRPr lang="en-US" altLang="ko-KR" sz="1000" b="1" spc="-8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endParaRPr>
                </a:p>
              </p:txBody>
            </p:sp>
          </p:grpSp>
          <p:grpSp>
            <p:nvGrpSpPr>
              <p:cNvPr id="231" name="그룹 230">
                <a:extLst>
                  <a:ext uri="{FF2B5EF4-FFF2-40B4-BE49-F238E27FC236}">
                    <a16:creationId xmlns:a16="http://schemas.microsoft.com/office/drawing/2014/main" xmlns="" id="{C0E38046-0E8E-402C-9A04-8529C2A42648}"/>
                  </a:ext>
                </a:extLst>
              </p:cNvPr>
              <p:cNvGrpSpPr/>
              <p:nvPr/>
            </p:nvGrpSpPr>
            <p:grpSpPr>
              <a:xfrm>
                <a:off x="634683" y="3389415"/>
                <a:ext cx="3764210" cy="271797"/>
                <a:chOff x="603153" y="3714365"/>
                <a:chExt cx="3764210" cy="271797"/>
              </a:xfrm>
            </p:grpSpPr>
            <p:sp>
              <p:nvSpPr>
                <p:cNvPr id="269" name="직사각형 268">
                  <a:extLst>
                    <a:ext uri="{FF2B5EF4-FFF2-40B4-BE49-F238E27FC236}">
                      <a16:creationId xmlns:a16="http://schemas.microsoft.com/office/drawing/2014/main" xmlns="" id="{8D083CF0-230D-4360-92A0-8BCEB03D507A}"/>
                    </a:ext>
                  </a:extLst>
                </p:cNvPr>
                <p:cNvSpPr/>
                <p:nvPr/>
              </p:nvSpPr>
              <p:spPr>
                <a:xfrm>
                  <a:off x="603153" y="3756865"/>
                  <a:ext cx="146785" cy="143051"/>
                </a:xfrm>
                <a:prstGeom prst="rect">
                  <a:avLst/>
                </a:prstGeom>
                <a:noFill/>
              </p:spPr>
              <p:txBody>
                <a:bodyPr vert="horz" wrap="none" lIns="0" tIns="0" rIns="0" bIns="0" anchor="t">
                  <a:spAutoFit/>
                </a:bodyPr>
                <a:lstStyle/>
                <a:p>
                  <a:pPr marL="266700" indent="-266700" algn="ctr">
                    <a:spcBef>
                      <a:spcPct val="0"/>
                    </a:spcBef>
                  </a:pPr>
                  <a:r>
                    <a:rPr lang="en-US" altLang="ko-KR" sz="100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ea"/>
                    </a:rPr>
                    <a:t>15</a:t>
                  </a:r>
                </a:p>
              </p:txBody>
            </p:sp>
            <p:sp>
              <p:nvSpPr>
                <p:cNvPr id="270" name="직사각형 269">
                  <a:extLst>
                    <a:ext uri="{FF2B5EF4-FFF2-40B4-BE49-F238E27FC236}">
                      <a16:creationId xmlns:a16="http://schemas.microsoft.com/office/drawing/2014/main" xmlns="" id="{28C26910-B4B1-4A13-A24F-6F23242BA91D}"/>
                    </a:ext>
                  </a:extLst>
                </p:cNvPr>
                <p:cNvSpPr/>
                <p:nvPr/>
              </p:nvSpPr>
              <p:spPr>
                <a:xfrm>
                  <a:off x="976506" y="3714365"/>
                  <a:ext cx="3390857" cy="271797"/>
                </a:xfrm>
                <a:prstGeom prst="rect">
                  <a:avLst/>
                </a:prstGeom>
                <a:noFill/>
              </p:spPr>
              <p:txBody>
                <a:bodyPr vert="horz" wrap="none" lIns="0" tIns="0" rIns="0" bIns="0" anchor="t">
                  <a:spAutoFit/>
                </a:bodyPr>
                <a:lstStyle/>
                <a:p>
                  <a:pPr marL="12700" indent="-12700">
                    <a:spcBef>
                      <a:spcPct val="0"/>
                    </a:spcBef>
                  </a:pPr>
                  <a:r>
                    <a:rPr lang="x-none" altLang="en-US" sz="95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대규모 결근 등 발생 시 실행 가능한 대체 복무계획 등이 </a:t>
                  </a:r>
                  <a:r>
                    <a:rPr lang="en-US" altLang="x-none" sz="95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/>
                  </a:r>
                  <a:br>
                    <a:rPr lang="en-US" altLang="x-none" sz="95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</a:br>
                  <a:r>
                    <a:rPr lang="x-none" altLang="en-US" sz="95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마련되어 있는가</a:t>
                  </a:r>
                  <a:r>
                    <a:rPr lang="en-US" altLang="x-none" sz="95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?</a:t>
                  </a:r>
                  <a:endParaRPr lang="en-US" altLang="ko-KR" sz="950" spc="-8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endParaRPr>
                </a:p>
              </p:txBody>
            </p:sp>
          </p:grpSp>
          <p:grpSp>
            <p:nvGrpSpPr>
              <p:cNvPr id="232" name="그룹 231">
                <a:extLst>
                  <a:ext uri="{FF2B5EF4-FFF2-40B4-BE49-F238E27FC236}">
                    <a16:creationId xmlns:a16="http://schemas.microsoft.com/office/drawing/2014/main" xmlns="" id="{59D90772-E583-4F47-9B68-B38897EB17CA}"/>
                  </a:ext>
                </a:extLst>
              </p:cNvPr>
              <p:cNvGrpSpPr/>
              <p:nvPr/>
            </p:nvGrpSpPr>
            <p:grpSpPr>
              <a:xfrm>
                <a:off x="634683" y="4456449"/>
                <a:ext cx="3699019" cy="271797"/>
                <a:chOff x="603153" y="4562005"/>
                <a:chExt cx="3699019" cy="271797"/>
              </a:xfrm>
            </p:grpSpPr>
            <p:sp>
              <p:nvSpPr>
                <p:cNvPr id="267" name="직사각형 266">
                  <a:extLst>
                    <a:ext uri="{FF2B5EF4-FFF2-40B4-BE49-F238E27FC236}">
                      <a16:creationId xmlns:a16="http://schemas.microsoft.com/office/drawing/2014/main" xmlns="" id="{F7BE6AEE-4FA4-4928-BD3D-DFE61427347A}"/>
                    </a:ext>
                  </a:extLst>
                </p:cNvPr>
                <p:cNvSpPr/>
                <p:nvPr/>
              </p:nvSpPr>
              <p:spPr>
                <a:xfrm>
                  <a:off x="603153" y="4608796"/>
                  <a:ext cx="146785" cy="143051"/>
                </a:xfrm>
                <a:prstGeom prst="rect">
                  <a:avLst/>
                </a:prstGeom>
                <a:noFill/>
              </p:spPr>
              <p:txBody>
                <a:bodyPr vert="horz" wrap="none" lIns="0" tIns="0" rIns="0" bIns="0" anchor="t">
                  <a:spAutoFit/>
                </a:bodyPr>
                <a:lstStyle/>
                <a:p>
                  <a:pPr marL="266700" indent="-266700" algn="ctr">
                    <a:spcBef>
                      <a:spcPct val="0"/>
                    </a:spcBef>
                  </a:pPr>
                  <a:r>
                    <a:rPr lang="en-US" altLang="ko-KR" sz="100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ea"/>
                    </a:rPr>
                    <a:t>17</a:t>
                  </a:r>
                </a:p>
              </p:txBody>
            </p:sp>
            <p:sp>
              <p:nvSpPr>
                <p:cNvPr id="268" name="직사각형 267">
                  <a:extLst>
                    <a:ext uri="{FF2B5EF4-FFF2-40B4-BE49-F238E27FC236}">
                      <a16:creationId xmlns:a16="http://schemas.microsoft.com/office/drawing/2014/main" xmlns="" id="{8BB97EA7-BA22-42D3-AD07-3E49EBCA4591}"/>
                    </a:ext>
                  </a:extLst>
                </p:cNvPr>
                <p:cNvSpPr/>
                <p:nvPr/>
              </p:nvSpPr>
              <p:spPr>
                <a:xfrm>
                  <a:off x="976508" y="4562005"/>
                  <a:ext cx="3325664" cy="271797"/>
                </a:xfrm>
                <a:prstGeom prst="rect">
                  <a:avLst/>
                </a:prstGeom>
                <a:noFill/>
              </p:spPr>
              <p:txBody>
                <a:bodyPr vert="horz" wrap="none" lIns="0" tIns="0" rIns="0" bIns="0" anchor="t">
                  <a:spAutoFit/>
                </a:bodyPr>
                <a:lstStyle/>
                <a:p>
                  <a:pPr marL="12700" indent="-12700">
                    <a:spcBef>
                      <a:spcPct val="0"/>
                    </a:spcBef>
                  </a:pPr>
                  <a:r>
                    <a:rPr lang="x-none" altLang="en-US" sz="95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비상조직을 구성하는 </a:t>
                  </a:r>
                  <a:r>
                    <a:rPr lang="x-none" altLang="en-US" sz="950" spc="-8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대응팀과 </a:t>
                  </a:r>
                  <a:r>
                    <a:rPr lang="x-none" altLang="en-US" sz="950" spc="-80" smtClean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구성원의 </a:t>
                  </a:r>
                  <a:r>
                    <a:rPr lang="x-none" altLang="en-US" sz="95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역할과 임무가</a:t>
                  </a:r>
                  <a:r>
                    <a:rPr lang="en-US" altLang="x-none" sz="95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/>
                  </a:r>
                  <a:br>
                    <a:rPr lang="en-US" altLang="x-none" sz="95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</a:br>
                  <a:r>
                    <a:rPr lang="ko-KR" altLang="en-US" sz="95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명확히 규정되어 있는가</a:t>
                  </a:r>
                  <a:r>
                    <a:rPr lang="en-US" altLang="ko-KR" sz="95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?</a:t>
                  </a:r>
                </a:p>
              </p:txBody>
            </p:sp>
          </p:grpSp>
          <p:grpSp>
            <p:nvGrpSpPr>
              <p:cNvPr id="233" name="그룹 232">
                <a:extLst>
                  <a:ext uri="{FF2B5EF4-FFF2-40B4-BE49-F238E27FC236}">
                    <a16:creationId xmlns:a16="http://schemas.microsoft.com/office/drawing/2014/main" xmlns="" id="{1CAF6D8C-5A5E-4A8D-AC6C-12038CBDE96F}"/>
                  </a:ext>
                </a:extLst>
              </p:cNvPr>
              <p:cNvGrpSpPr/>
              <p:nvPr/>
            </p:nvGrpSpPr>
            <p:grpSpPr>
              <a:xfrm>
                <a:off x="634683" y="5685065"/>
                <a:ext cx="3392568" cy="271797"/>
                <a:chOff x="603153" y="5224979"/>
                <a:chExt cx="3392568" cy="271797"/>
              </a:xfrm>
            </p:grpSpPr>
            <p:sp>
              <p:nvSpPr>
                <p:cNvPr id="265" name="직사각형 264">
                  <a:extLst>
                    <a:ext uri="{FF2B5EF4-FFF2-40B4-BE49-F238E27FC236}">
                      <a16:creationId xmlns:a16="http://schemas.microsoft.com/office/drawing/2014/main" xmlns="" id="{D334ED2F-96BB-4DCF-BBEF-E31D4FBBE619}"/>
                    </a:ext>
                  </a:extLst>
                </p:cNvPr>
                <p:cNvSpPr/>
                <p:nvPr/>
              </p:nvSpPr>
              <p:spPr>
                <a:xfrm>
                  <a:off x="603153" y="5271770"/>
                  <a:ext cx="146785" cy="143051"/>
                </a:xfrm>
                <a:prstGeom prst="rect">
                  <a:avLst/>
                </a:prstGeom>
                <a:noFill/>
              </p:spPr>
              <p:txBody>
                <a:bodyPr vert="horz" wrap="none" lIns="0" tIns="0" rIns="0" bIns="0" anchor="t">
                  <a:spAutoFit/>
                </a:bodyPr>
                <a:lstStyle/>
                <a:p>
                  <a:pPr marL="266700" indent="-266700" algn="ctr">
                    <a:spcBef>
                      <a:spcPct val="0"/>
                    </a:spcBef>
                  </a:pPr>
                  <a:r>
                    <a:rPr lang="en-US" altLang="ko-KR" sz="100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ea"/>
                    </a:rPr>
                    <a:t>19</a:t>
                  </a:r>
                </a:p>
              </p:txBody>
            </p:sp>
            <p:sp>
              <p:nvSpPr>
                <p:cNvPr id="266" name="직사각형 265">
                  <a:extLst>
                    <a:ext uri="{FF2B5EF4-FFF2-40B4-BE49-F238E27FC236}">
                      <a16:creationId xmlns:a16="http://schemas.microsoft.com/office/drawing/2014/main" xmlns="" id="{9859D96F-ECD6-4EA9-A71F-B141A6151870}"/>
                    </a:ext>
                  </a:extLst>
                </p:cNvPr>
                <p:cNvSpPr/>
                <p:nvPr/>
              </p:nvSpPr>
              <p:spPr>
                <a:xfrm>
                  <a:off x="976508" y="5224979"/>
                  <a:ext cx="3019213" cy="271797"/>
                </a:xfrm>
                <a:prstGeom prst="rect">
                  <a:avLst/>
                </a:prstGeom>
                <a:noFill/>
              </p:spPr>
              <p:txBody>
                <a:bodyPr vert="horz" wrap="none" lIns="0" tIns="0" rIns="0" bIns="0" anchor="t">
                  <a:spAutoFit/>
                </a:bodyPr>
                <a:lstStyle/>
                <a:p>
                  <a:pPr marL="12700" indent="-12700">
                    <a:spcBef>
                      <a:spcPct val="0"/>
                    </a:spcBef>
                  </a:pPr>
                  <a:r>
                    <a:rPr lang="x-none" altLang="en-US" sz="95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핵심업무</a:t>
                  </a:r>
                  <a:r>
                    <a:rPr lang="en-US" altLang="x-none" sz="95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, </a:t>
                  </a:r>
                  <a:r>
                    <a:rPr lang="ko-KR" altLang="en-US" sz="95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가용할 수 있는 자원 상황 등을 고려하여</a:t>
                  </a:r>
                  <a:r>
                    <a:rPr lang="en-US" altLang="ko-KR" sz="95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/>
                  </a:r>
                  <a:br>
                    <a:rPr lang="en-US" altLang="ko-KR" sz="95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</a:br>
                  <a:r>
                    <a:rPr lang="ko-KR" altLang="en-US" sz="95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우선순위에 따른 </a:t>
                  </a:r>
                  <a:r>
                    <a:rPr lang="ko-KR" altLang="en-US" sz="950" spc="-80" dirty="0" smtClean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복구 진행 </a:t>
                  </a:r>
                  <a:r>
                    <a:rPr lang="ko-KR" altLang="en-US" sz="95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계획이 수립되었는가</a:t>
                  </a:r>
                  <a:r>
                    <a:rPr lang="en-US" altLang="ko-KR" sz="95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?</a:t>
                  </a:r>
                </a:p>
              </p:txBody>
            </p:sp>
          </p:grpSp>
          <p:grpSp>
            <p:nvGrpSpPr>
              <p:cNvPr id="234" name="그룹 233">
                <a:extLst>
                  <a:ext uri="{FF2B5EF4-FFF2-40B4-BE49-F238E27FC236}">
                    <a16:creationId xmlns:a16="http://schemas.microsoft.com/office/drawing/2014/main" xmlns="" id="{E385B200-AC0D-43EF-9C89-CF9C8DFB4FE5}"/>
                  </a:ext>
                </a:extLst>
              </p:cNvPr>
              <p:cNvGrpSpPr/>
              <p:nvPr/>
            </p:nvGrpSpPr>
            <p:grpSpPr>
              <a:xfrm>
                <a:off x="634683" y="6154972"/>
                <a:ext cx="3683791" cy="271797"/>
                <a:chOff x="603153" y="5741136"/>
                <a:chExt cx="3683791" cy="271797"/>
              </a:xfrm>
            </p:grpSpPr>
            <p:sp>
              <p:nvSpPr>
                <p:cNvPr id="263" name="직사각형 262">
                  <a:extLst>
                    <a:ext uri="{FF2B5EF4-FFF2-40B4-BE49-F238E27FC236}">
                      <a16:creationId xmlns:a16="http://schemas.microsoft.com/office/drawing/2014/main" xmlns="" id="{DEB34FA4-7A69-4170-83D2-D25F1497B806}"/>
                    </a:ext>
                  </a:extLst>
                </p:cNvPr>
                <p:cNvSpPr/>
                <p:nvPr/>
              </p:nvSpPr>
              <p:spPr>
                <a:xfrm>
                  <a:off x="603153" y="5787927"/>
                  <a:ext cx="146785" cy="143051"/>
                </a:xfrm>
                <a:prstGeom prst="rect">
                  <a:avLst/>
                </a:prstGeom>
                <a:noFill/>
              </p:spPr>
              <p:txBody>
                <a:bodyPr vert="horz" wrap="none" lIns="0" tIns="0" rIns="0" bIns="0" anchor="t">
                  <a:spAutoFit/>
                </a:bodyPr>
                <a:lstStyle/>
                <a:p>
                  <a:pPr marL="266700" indent="-266700" algn="ctr">
                    <a:spcBef>
                      <a:spcPct val="0"/>
                    </a:spcBef>
                  </a:pPr>
                  <a:r>
                    <a:rPr lang="en-US" altLang="ko-KR" sz="100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ea"/>
                    </a:rPr>
                    <a:t>20</a:t>
                  </a:r>
                </a:p>
              </p:txBody>
            </p:sp>
            <p:sp>
              <p:nvSpPr>
                <p:cNvPr id="264" name="직사각형 263">
                  <a:extLst>
                    <a:ext uri="{FF2B5EF4-FFF2-40B4-BE49-F238E27FC236}">
                      <a16:creationId xmlns:a16="http://schemas.microsoft.com/office/drawing/2014/main" xmlns="" id="{42F7F38A-6DBA-4EF5-8FCC-623C43B77974}"/>
                    </a:ext>
                  </a:extLst>
                </p:cNvPr>
                <p:cNvSpPr/>
                <p:nvPr/>
              </p:nvSpPr>
              <p:spPr>
                <a:xfrm>
                  <a:off x="976506" y="5741136"/>
                  <a:ext cx="3310438" cy="271797"/>
                </a:xfrm>
                <a:prstGeom prst="rect">
                  <a:avLst/>
                </a:prstGeom>
                <a:noFill/>
              </p:spPr>
              <p:txBody>
                <a:bodyPr vert="horz" wrap="none" lIns="0" tIns="0" rIns="0" bIns="0" anchor="t">
                  <a:spAutoFit/>
                </a:bodyPr>
                <a:lstStyle/>
                <a:p>
                  <a:pPr marL="12700" indent="-12700">
                    <a:spcBef>
                      <a:spcPct val="0"/>
                    </a:spcBef>
                  </a:pPr>
                  <a:r>
                    <a:rPr lang="x-none" altLang="en-US" sz="95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감염 후 회복된 직원의 복귀절차 등 인력 정상화 계획이</a:t>
                  </a:r>
                  <a:r>
                    <a:rPr lang="en-US" altLang="x-none" sz="95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/>
                  </a:r>
                  <a:br>
                    <a:rPr lang="en-US" altLang="x-none" sz="95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</a:br>
                  <a:r>
                    <a:rPr lang="ko-KR" altLang="en-US" sz="95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마련되어 있는가</a:t>
                  </a:r>
                  <a:r>
                    <a:rPr lang="en-US" altLang="ko-KR" sz="95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?</a:t>
                  </a:r>
                </a:p>
              </p:txBody>
            </p:sp>
          </p:grpSp>
          <p:cxnSp>
            <p:nvCxnSpPr>
              <p:cNvPr id="235" name="직선 연결선[R] 175">
                <a:extLst>
                  <a:ext uri="{FF2B5EF4-FFF2-40B4-BE49-F238E27FC236}">
                    <a16:creationId xmlns:a16="http://schemas.microsoft.com/office/drawing/2014/main" xmlns="" id="{A6D14816-3950-46B7-8631-722C214C7BC5}"/>
                  </a:ext>
                </a:extLst>
              </p:cNvPr>
              <p:cNvCxnSpPr/>
              <p:nvPr/>
            </p:nvCxnSpPr>
            <p:spPr>
              <a:xfrm>
                <a:off x="544288" y="2973719"/>
                <a:ext cx="5237414" cy="0"/>
              </a:xfrm>
              <a:prstGeom prst="line">
                <a:avLst/>
              </a:prstGeom>
              <a:ln w="9525" cap="rnd">
                <a:solidFill>
                  <a:srgbClr val="8497B0"/>
                </a:solidFill>
                <a:prstDash val="sysDot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6" name="직선 연결선[R] 176">
                <a:extLst>
                  <a:ext uri="{FF2B5EF4-FFF2-40B4-BE49-F238E27FC236}">
                    <a16:creationId xmlns:a16="http://schemas.microsoft.com/office/drawing/2014/main" xmlns="" id="{560865A1-3B72-47E3-821E-E447C03C614A}"/>
                  </a:ext>
                </a:extLst>
              </p:cNvPr>
              <p:cNvCxnSpPr/>
              <p:nvPr/>
            </p:nvCxnSpPr>
            <p:spPr>
              <a:xfrm>
                <a:off x="544288" y="4349078"/>
                <a:ext cx="5237414" cy="0"/>
              </a:xfrm>
              <a:prstGeom prst="line">
                <a:avLst/>
              </a:prstGeom>
              <a:ln w="9525" cap="rnd">
                <a:solidFill>
                  <a:srgbClr val="8497B0"/>
                </a:solidFill>
                <a:prstDash val="sysDot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7" name="직선 연결선[R] 177">
                <a:extLst>
                  <a:ext uri="{FF2B5EF4-FFF2-40B4-BE49-F238E27FC236}">
                    <a16:creationId xmlns:a16="http://schemas.microsoft.com/office/drawing/2014/main" xmlns="" id="{DB96EAA0-D28E-4D47-BCE4-C2B1E90E6E3C}"/>
                  </a:ext>
                </a:extLst>
              </p:cNvPr>
              <p:cNvCxnSpPr/>
              <p:nvPr/>
            </p:nvCxnSpPr>
            <p:spPr>
              <a:xfrm>
                <a:off x="544288" y="5577694"/>
                <a:ext cx="5237414" cy="0"/>
              </a:xfrm>
              <a:prstGeom prst="line">
                <a:avLst/>
              </a:prstGeom>
              <a:ln w="9525" cap="rnd">
                <a:solidFill>
                  <a:srgbClr val="8497B0"/>
                </a:solidFill>
                <a:prstDash val="sysDot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8" name="직선 연결선[R] 178">
                <a:extLst>
                  <a:ext uri="{FF2B5EF4-FFF2-40B4-BE49-F238E27FC236}">
                    <a16:creationId xmlns:a16="http://schemas.microsoft.com/office/drawing/2014/main" xmlns="" id="{688F0672-569D-4D5F-BDE1-F7D6E92B440F}"/>
                  </a:ext>
                </a:extLst>
              </p:cNvPr>
              <p:cNvCxnSpPr/>
              <p:nvPr/>
            </p:nvCxnSpPr>
            <p:spPr>
              <a:xfrm>
                <a:off x="544288" y="6047601"/>
                <a:ext cx="5237414" cy="0"/>
              </a:xfrm>
              <a:prstGeom prst="line">
                <a:avLst/>
              </a:prstGeom>
              <a:ln w="9525" cap="rnd">
                <a:solidFill>
                  <a:srgbClr val="8497B0"/>
                </a:solidFill>
                <a:prstDash val="sysDot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9" name="직선 연결선[R] 179">
                <a:extLst>
                  <a:ext uri="{FF2B5EF4-FFF2-40B4-BE49-F238E27FC236}">
                    <a16:creationId xmlns:a16="http://schemas.microsoft.com/office/drawing/2014/main" xmlns="" id="{C69194B6-EE42-434D-B8EB-00A35DCFC141}"/>
                  </a:ext>
                </a:extLst>
              </p:cNvPr>
              <p:cNvCxnSpPr/>
              <p:nvPr/>
            </p:nvCxnSpPr>
            <p:spPr>
              <a:xfrm>
                <a:off x="544288" y="6517513"/>
                <a:ext cx="5237414" cy="0"/>
              </a:xfrm>
              <a:prstGeom prst="line">
                <a:avLst/>
              </a:prstGeom>
              <a:ln w="25400" cap="rnd">
                <a:solidFill>
                  <a:srgbClr val="8497B0"/>
                </a:solidFill>
                <a:prstDash val="solid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240" name="그룹 239">
                <a:extLst>
                  <a:ext uri="{FF2B5EF4-FFF2-40B4-BE49-F238E27FC236}">
                    <a16:creationId xmlns:a16="http://schemas.microsoft.com/office/drawing/2014/main" xmlns="" id="{1C068519-A65B-4C3E-880A-4F849CE7B0E2}"/>
                  </a:ext>
                </a:extLst>
              </p:cNvPr>
              <p:cNvGrpSpPr/>
              <p:nvPr/>
            </p:nvGrpSpPr>
            <p:grpSpPr>
              <a:xfrm>
                <a:off x="634683" y="1567749"/>
                <a:ext cx="3523345" cy="271797"/>
                <a:chOff x="603153" y="1895864"/>
                <a:chExt cx="3523345" cy="271797"/>
              </a:xfrm>
            </p:grpSpPr>
            <p:sp>
              <p:nvSpPr>
                <p:cNvPr id="261" name="직사각형 260">
                  <a:extLst>
                    <a:ext uri="{FF2B5EF4-FFF2-40B4-BE49-F238E27FC236}">
                      <a16:creationId xmlns:a16="http://schemas.microsoft.com/office/drawing/2014/main" xmlns="" id="{A9558B11-9E89-4969-94F7-BEE7D03A1412}"/>
                    </a:ext>
                  </a:extLst>
                </p:cNvPr>
                <p:cNvSpPr/>
                <p:nvPr/>
              </p:nvSpPr>
              <p:spPr>
                <a:xfrm>
                  <a:off x="603153" y="1942655"/>
                  <a:ext cx="146785" cy="143051"/>
                </a:xfrm>
                <a:prstGeom prst="rect">
                  <a:avLst/>
                </a:prstGeom>
                <a:noFill/>
              </p:spPr>
              <p:txBody>
                <a:bodyPr vert="horz" wrap="none" lIns="0" tIns="0" rIns="0" bIns="0" anchor="t">
                  <a:spAutoFit/>
                </a:bodyPr>
                <a:lstStyle/>
                <a:p>
                  <a:pPr marL="266700" indent="-266700" algn="ctr">
                    <a:spcBef>
                      <a:spcPct val="0"/>
                    </a:spcBef>
                  </a:pPr>
                  <a:r>
                    <a:rPr lang="en-US" altLang="ko-KR" sz="100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ea"/>
                    </a:rPr>
                    <a:t>11</a:t>
                  </a:r>
                </a:p>
              </p:txBody>
            </p:sp>
            <p:sp>
              <p:nvSpPr>
                <p:cNvPr id="262" name="직사각형 261">
                  <a:extLst>
                    <a:ext uri="{FF2B5EF4-FFF2-40B4-BE49-F238E27FC236}">
                      <a16:creationId xmlns:a16="http://schemas.microsoft.com/office/drawing/2014/main" xmlns="" id="{54FB0E74-AB13-4832-B269-E506381657F6}"/>
                    </a:ext>
                  </a:extLst>
                </p:cNvPr>
                <p:cNvSpPr/>
                <p:nvPr/>
              </p:nvSpPr>
              <p:spPr>
                <a:xfrm>
                  <a:off x="976506" y="1895864"/>
                  <a:ext cx="3149992" cy="271797"/>
                </a:xfrm>
                <a:prstGeom prst="rect">
                  <a:avLst/>
                </a:prstGeom>
                <a:noFill/>
              </p:spPr>
              <p:txBody>
                <a:bodyPr vert="horz" wrap="none" lIns="0" tIns="0" rIns="0" bIns="0" anchor="t">
                  <a:spAutoFit/>
                </a:bodyPr>
                <a:lstStyle/>
                <a:p>
                  <a:pPr marL="12700" indent="-12700">
                    <a:spcBef>
                      <a:spcPct val="0"/>
                    </a:spcBef>
                  </a:pPr>
                  <a:r>
                    <a:rPr lang="x-none" altLang="en-US" sz="95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사업 중단 등에 대비한 운영자금을 확보하고 있는가</a:t>
                  </a:r>
                  <a:r>
                    <a:rPr lang="en-US" altLang="x-none" sz="95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?</a:t>
                  </a:r>
                  <a:br>
                    <a:rPr lang="en-US" altLang="x-none" sz="95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</a:br>
                  <a:r>
                    <a:rPr lang="ko-KR" altLang="en-US" sz="95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자금조달방안이 있는가</a:t>
                  </a:r>
                  <a:r>
                    <a:rPr lang="en-US" altLang="ko-KR" sz="95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?</a:t>
                  </a:r>
                </a:p>
              </p:txBody>
            </p:sp>
          </p:grpSp>
          <p:grpSp>
            <p:nvGrpSpPr>
              <p:cNvPr id="241" name="그룹 240">
                <a:extLst>
                  <a:ext uri="{FF2B5EF4-FFF2-40B4-BE49-F238E27FC236}">
                    <a16:creationId xmlns:a16="http://schemas.microsoft.com/office/drawing/2014/main" xmlns="" id="{637DA176-3407-4B66-ADEF-B95214511BAC}"/>
                  </a:ext>
                </a:extLst>
              </p:cNvPr>
              <p:cNvGrpSpPr/>
              <p:nvPr/>
            </p:nvGrpSpPr>
            <p:grpSpPr>
              <a:xfrm>
                <a:off x="634683" y="3047090"/>
                <a:ext cx="3579949" cy="143051"/>
                <a:chOff x="603153" y="3680365"/>
                <a:chExt cx="3579949" cy="143051"/>
              </a:xfrm>
            </p:grpSpPr>
            <p:sp>
              <p:nvSpPr>
                <p:cNvPr id="259" name="직사각형 258">
                  <a:extLst>
                    <a:ext uri="{FF2B5EF4-FFF2-40B4-BE49-F238E27FC236}">
                      <a16:creationId xmlns:a16="http://schemas.microsoft.com/office/drawing/2014/main" xmlns="" id="{B9281500-DCD8-463B-9A79-845A6CF2A8D1}"/>
                    </a:ext>
                  </a:extLst>
                </p:cNvPr>
                <p:cNvSpPr/>
                <p:nvPr/>
              </p:nvSpPr>
              <p:spPr>
                <a:xfrm>
                  <a:off x="603153" y="3680365"/>
                  <a:ext cx="146785" cy="143051"/>
                </a:xfrm>
                <a:prstGeom prst="rect">
                  <a:avLst/>
                </a:prstGeom>
                <a:noFill/>
              </p:spPr>
              <p:txBody>
                <a:bodyPr vert="horz" wrap="none" lIns="0" tIns="0" rIns="0" bIns="0" anchor="t">
                  <a:spAutoFit/>
                </a:bodyPr>
                <a:lstStyle/>
                <a:p>
                  <a:pPr marL="266700" indent="-266700" algn="ctr">
                    <a:spcBef>
                      <a:spcPct val="0"/>
                    </a:spcBef>
                  </a:pPr>
                  <a:r>
                    <a:rPr lang="en-US" altLang="ko-KR" sz="100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ea"/>
                    </a:rPr>
                    <a:t>14</a:t>
                  </a:r>
                </a:p>
              </p:txBody>
            </p:sp>
            <p:sp>
              <p:nvSpPr>
                <p:cNvPr id="260" name="직사각형 259">
                  <a:extLst>
                    <a:ext uri="{FF2B5EF4-FFF2-40B4-BE49-F238E27FC236}">
                      <a16:creationId xmlns:a16="http://schemas.microsoft.com/office/drawing/2014/main" xmlns="" id="{FE1C804C-791B-4951-BE2F-53E985AB3B97}"/>
                    </a:ext>
                  </a:extLst>
                </p:cNvPr>
                <p:cNvSpPr/>
                <p:nvPr/>
              </p:nvSpPr>
              <p:spPr>
                <a:xfrm>
                  <a:off x="976506" y="3680365"/>
                  <a:ext cx="3206596" cy="135899"/>
                </a:xfrm>
                <a:prstGeom prst="rect">
                  <a:avLst/>
                </a:prstGeom>
                <a:noFill/>
              </p:spPr>
              <p:txBody>
                <a:bodyPr vert="horz" wrap="none" lIns="0" tIns="0" rIns="0" bIns="0" anchor="t">
                  <a:spAutoFit/>
                </a:bodyPr>
                <a:lstStyle/>
                <a:p>
                  <a:pPr marL="12700" indent="-12700">
                    <a:spcBef>
                      <a:spcPct val="0"/>
                    </a:spcBef>
                  </a:pPr>
                  <a:r>
                    <a:rPr lang="x-none" altLang="en-US" sz="950" spc="-120" smtClean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다중이용 </a:t>
                  </a:r>
                  <a:r>
                    <a:rPr lang="x-none" altLang="en-US" sz="950" spc="-12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시설 관리 등 직장 내 감염 방지 대책이 있는가</a:t>
                  </a:r>
                  <a:r>
                    <a:rPr lang="en-US" altLang="x-none" sz="950" spc="-12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?</a:t>
                  </a:r>
                  <a:endParaRPr lang="en-US" altLang="ko-KR" sz="950" spc="-12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endParaRPr>
                </a:p>
              </p:txBody>
            </p:sp>
          </p:grpSp>
          <p:grpSp>
            <p:nvGrpSpPr>
              <p:cNvPr id="242" name="그룹 241">
                <a:extLst>
                  <a:ext uri="{FF2B5EF4-FFF2-40B4-BE49-F238E27FC236}">
                    <a16:creationId xmlns:a16="http://schemas.microsoft.com/office/drawing/2014/main" xmlns="" id="{8E71A2D6-6344-41B6-BAD5-D797D1946D5E}"/>
                  </a:ext>
                </a:extLst>
              </p:cNvPr>
              <p:cNvGrpSpPr/>
              <p:nvPr/>
            </p:nvGrpSpPr>
            <p:grpSpPr>
              <a:xfrm>
                <a:off x="634683" y="2611183"/>
                <a:ext cx="3935980" cy="271797"/>
                <a:chOff x="603153" y="3714365"/>
                <a:chExt cx="3935980" cy="271797"/>
              </a:xfrm>
            </p:grpSpPr>
            <p:sp>
              <p:nvSpPr>
                <p:cNvPr id="257" name="직사각형 256">
                  <a:extLst>
                    <a:ext uri="{FF2B5EF4-FFF2-40B4-BE49-F238E27FC236}">
                      <a16:creationId xmlns:a16="http://schemas.microsoft.com/office/drawing/2014/main" xmlns="" id="{55AB80C1-9314-49D3-A646-C45D1413B630}"/>
                    </a:ext>
                  </a:extLst>
                </p:cNvPr>
                <p:cNvSpPr/>
                <p:nvPr/>
              </p:nvSpPr>
              <p:spPr>
                <a:xfrm>
                  <a:off x="603153" y="3756865"/>
                  <a:ext cx="146785" cy="143051"/>
                </a:xfrm>
                <a:prstGeom prst="rect">
                  <a:avLst/>
                </a:prstGeom>
                <a:noFill/>
              </p:spPr>
              <p:txBody>
                <a:bodyPr vert="horz" wrap="none" lIns="0" tIns="0" rIns="0" bIns="0" anchor="t">
                  <a:spAutoFit/>
                </a:bodyPr>
                <a:lstStyle/>
                <a:p>
                  <a:pPr marL="266700" indent="-266700" algn="ctr">
                    <a:spcBef>
                      <a:spcPct val="0"/>
                    </a:spcBef>
                  </a:pPr>
                  <a:r>
                    <a:rPr lang="en-US" altLang="ko-KR" sz="100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ea"/>
                    </a:rPr>
                    <a:t>13</a:t>
                  </a:r>
                </a:p>
              </p:txBody>
            </p:sp>
            <p:sp>
              <p:nvSpPr>
                <p:cNvPr id="258" name="직사각형 257">
                  <a:extLst>
                    <a:ext uri="{FF2B5EF4-FFF2-40B4-BE49-F238E27FC236}">
                      <a16:creationId xmlns:a16="http://schemas.microsoft.com/office/drawing/2014/main" xmlns="" id="{0EC4A9D4-6090-4B74-97CA-CA12646FA295}"/>
                    </a:ext>
                  </a:extLst>
                </p:cNvPr>
                <p:cNvSpPr/>
                <p:nvPr/>
              </p:nvSpPr>
              <p:spPr>
                <a:xfrm>
                  <a:off x="976508" y="3714365"/>
                  <a:ext cx="3562625" cy="271797"/>
                </a:xfrm>
                <a:prstGeom prst="rect">
                  <a:avLst/>
                </a:prstGeom>
                <a:noFill/>
              </p:spPr>
              <p:txBody>
                <a:bodyPr vert="horz" wrap="none" lIns="0" tIns="0" rIns="0" bIns="0" anchor="t">
                  <a:spAutoFit/>
                </a:bodyPr>
                <a:lstStyle/>
                <a:p>
                  <a:pPr marL="12700" indent="-12700">
                    <a:spcBef>
                      <a:spcPct val="0"/>
                    </a:spcBef>
                  </a:pPr>
                  <a:r>
                    <a:rPr lang="x-none" altLang="en-US" sz="95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의심</a:t>
                  </a:r>
                  <a:r>
                    <a:rPr lang="en-US" altLang="ko-KR" sz="95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·</a:t>
                  </a:r>
                  <a:r>
                    <a:rPr lang="ko-KR" altLang="en-US" sz="950" spc="-80" dirty="0" err="1" smtClean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확진자</a:t>
                  </a:r>
                  <a:r>
                    <a:rPr lang="ko-KR" altLang="en-US" sz="950" spc="-80" dirty="0" smtClean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 </a:t>
                  </a:r>
                  <a:r>
                    <a:rPr lang="ko-KR" altLang="en-US" sz="95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발생 시 대응책을 마련하고 모든 구성원에게 </a:t>
                  </a:r>
                  <a:r>
                    <a:rPr lang="en-US" altLang="ko-KR" sz="95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/>
                  </a:r>
                  <a:br>
                    <a:rPr lang="en-US" altLang="ko-KR" sz="95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</a:br>
                  <a:r>
                    <a:rPr lang="ko-KR" altLang="en-US" sz="95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알렸는가</a:t>
                  </a:r>
                  <a:r>
                    <a:rPr lang="en-US" altLang="ko-KR" sz="95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?</a:t>
                  </a:r>
                </a:p>
              </p:txBody>
            </p:sp>
          </p:grpSp>
          <p:grpSp>
            <p:nvGrpSpPr>
              <p:cNvPr id="243" name="그룹 242">
                <a:extLst>
                  <a:ext uri="{FF2B5EF4-FFF2-40B4-BE49-F238E27FC236}">
                    <a16:creationId xmlns:a16="http://schemas.microsoft.com/office/drawing/2014/main" xmlns="" id="{C349228C-AEC5-4326-B799-D12BA530FF35}"/>
                  </a:ext>
                </a:extLst>
              </p:cNvPr>
              <p:cNvGrpSpPr/>
              <p:nvPr/>
            </p:nvGrpSpPr>
            <p:grpSpPr>
              <a:xfrm>
                <a:off x="544289" y="3751951"/>
                <a:ext cx="5237413" cy="288802"/>
                <a:chOff x="544289" y="3733293"/>
                <a:chExt cx="5237413" cy="288802"/>
              </a:xfrm>
            </p:grpSpPr>
            <p:sp>
              <p:nvSpPr>
                <p:cNvPr id="255" name="직사각형 254">
                  <a:extLst>
                    <a:ext uri="{FF2B5EF4-FFF2-40B4-BE49-F238E27FC236}">
                      <a16:creationId xmlns:a16="http://schemas.microsoft.com/office/drawing/2014/main" xmlns="" id="{BB9DEAEB-E29C-4B69-920A-BDE5989AD24D}"/>
                    </a:ext>
                  </a:extLst>
                </p:cNvPr>
                <p:cNvSpPr/>
                <p:nvPr/>
              </p:nvSpPr>
              <p:spPr>
                <a:xfrm>
                  <a:off x="544289" y="3733293"/>
                  <a:ext cx="5237413" cy="288802"/>
                </a:xfrm>
                <a:prstGeom prst="rect">
                  <a:avLst/>
                </a:prstGeom>
                <a:solidFill>
                  <a:srgbClr val="D9E1E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x-none" altLang="en-US" sz="1600" spc="-80">
                    <a:solidFill>
                      <a:schemeClr val="bg1"/>
                    </a:solidFill>
                    <a:latin typeface="+mn-ea"/>
                  </a:endParaRPr>
                </a:p>
              </p:txBody>
            </p:sp>
            <p:sp>
              <p:nvSpPr>
                <p:cNvPr id="256" name="직사각형 255">
                  <a:extLst>
                    <a:ext uri="{FF2B5EF4-FFF2-40B4-BE49-F238E27FC236}">
                      <a16:creationId xmlns:a16="http://schemas.microsoft.com/office/drawing/2014/main" xmlns="" id="{ECF412C5-53EF-4FF6-88E0-081A821C5B58}"/>
                    </a:ext>
                  </a:extLst>
                </p:cNvPr>
                <p:cNvSpPr/>
                <p:nvPr/>
              </p:nvSpPr>
              <p:spPr>
                <a:xfrm>
                  <a:off x="1008036" y="3823465"/>
                  <a:ext cx="1191445" cy="143051"/>
                </a:xfrm>
                <a:prstGeom prst="rect">
                  <a:avLst/>
                </a:prstGeom>
                <a:noFill/>
              </p:spPr>
              <p:txBody>
                <a:bodyPr vert="horz" wrap="none" lIns="0" tIns="0" rIns="0" bIns="0" anchor="t">
                  <a:spAutoFit/>
                </a:bodyPr>
                <a:lstStyle/>
                <a:p>
                  <a:pPr marL="12700" indent="-12700">
                    <a:spcBef>
                      <a:spcPct val="0"/>
                    </a:spcBef>
                  </a:pPr>
                  <a:r>
                    <a:rPr lang="x-none" altLang="en-US" sz="1000" b="1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비상조직체계 정비</a:t>
                  </a:r>
                  <a:endParaRPr lang="en-US" altLang="ko-KR" sz="1000" b="1" spc="-8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endParaRPr>
                </a:p>
              </p:txBody>
            </p:sp>
          </p:grpSp>
          <p:grpSp>
            <p:nvGrpSpPr>
              <p:cNvPr id="244" name="그룹 243">
                <a:extLst>
                  <a:ext uri="{FF2B5EF4-FFF2-40B4-BE49-F238E27FC236}">
                    <a16:creationId xmlns:a16="http://schemas.microsoft.com/office/drawing/2014/main" xmlns="" id="{E91CE45B-E019-4326-89DE-110F9DFF5879}"/>
                  </a:ext>
                </a:extLst>
              </p:cNvPr>
              <p:cNvGrpSpPr/>
              <p:nvPr/>
            </p:nvGrpSpPr>
            <p:grpSpPr>
              <a:xfrm>
                <a:off x="634683" y="4114124"/>
                <a:ext cx="3483136" cy="143051"/>
                <a:chOff x="603153" y="3680365"/>
                <a:chExt cx="3483136" cy="143051"/>
              </a:xfrm>
            </p:grpSpPr>
            <p:sp>
              <p:nvSpPr>
                <p:cNvPr id="253" name="직사각형 252">
                  <a:extLst>
                    <a:ext uri="{FF2B5EF4-FFF2-40B4-BE49-F238E27FC236}">
                      <a16:creationId xmlns:a16="http://schemas.microsoft.com/office/drawing/2014/main" xmlns="" id="{AF53DA43-EA67-4795-8A7D-426C3F0084C0}"/>
                    </a:ext>
                  </a:extLst>
                </p:cNvPr>
                <p:cNvSpPr/>
                <p:nvPr/>
              </p:nvSpPr>
              <p:spPr>
                <a:xfrm>
                  <a:off x="603153" y="3680365"/>
                  <a:ext cx="146785" cy="143051"/>
                </a:xfrm>
                <a:prstGeom prst="rect">
                  <a:avLst/>
                </a:prstGeom>
                <a:noFill/>
              </p:spPr>
              <p:txBody>
                <a:bodyPr vert="horz" wrap="none" lIns="0" tIns="0" rIns="0" bIns="0" anchor="t">
                  <a:spAutoFit/>
                </a:bodyPr>
                <a:lstStyle/>
                <a:p>
                  <a:pPr marL="266700" indent="-266700" algn="ctr">
                    <a:spcBef>
                      <a:spcPct val="0"/>
                    </a:spcBef>
                  </a:pPr>
                  <a:r>
                    <a:rPr lang="en-US" altLang="ko-KR" sz="100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ea"/>
                    </a:rPr>
                    <a:t>16</a:t>
                  </a:r>
                </a:p>
              </p:txBody>
            </p:sp>
            <p:sp>
              <p:nvSpPr>
                <p:cNvPr id="254" name="직사각형 253">
                  <a:extLst>
                    <a:ext uri="{FF2B5EF4-FFF2-40B4-BE49-F238E27FC236}">
                      <a16:creationId xmlns:a16="http://schemas.microsoft.com/office/drawing/2014/main" xmlns="" id="{E2460982-E534-4DDA-92FA-26BDAA153850}"/>
                    </a:ext>
                  </a:extLst>
                </p:cNvPr>
                <p:cNvSpPr/>
                <p:nvPr/>
              </p:nvSpPr>
              <p:spPr>
                <a:xfrm>
                  <a:off x="976508" y="3680365"/>
                  <a:ext cx="3109781" cy="135899"/>
                </a:xfrm>
                <a:prstGeom prst="rect">
                  <a:avLst/>
                </a:prstGeom>
                <a:noFill/>
              </p:spPr>
              <p:txBody>
                <a:bodyPr vert="horz" wrap="none" lIns="0" tIns="0" rIns="0" bIns="0" anchor="t">
                  <a:spAutoFit/>
                </a:bodyPr>
                <a:lstStyle/>
                <a:p>
                  <a:pPr marL="12700" indent="-12700">
                    <a:spcBef>
                      <a:spcPct val="0"/>
                    </a:spcBef>
                  </a:pPr>
                  <a:r>
                    <a:rPr lang="x-none" altLang="en-US" sz="95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비상 시 즉시 가동할 비상조직체계를 구성하였는가</a:t>
                  </a:r>
                  <a:r>
                    <a:rPr lang="en-US" altLang="x-none" sz="95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?</a:t>
                  </a:r>
                  <a:endParaRPr lang="en-US" altLang="ko-KR" sz="950" spc="-8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endParaRPr>
                </a:p>
              </p:txBody>
            </p:sp>
          </p:grpSp>
          <p:grpSp>
            <p:nvGrpSpPr>
              <p:cNvPr id="245" name="그룹 244">
                <a:extLst>
                  <a:ext uri="{FF2B5EF4-FFF2-40B4-BE49-F238E27FC236}">
                    <a16:creationId xmlns:a16="http://schemas.microsoft.com/office/drawing/2014/main" xmlns="" id="{947F2937-8CC4-4357-9FC8-BACE1BA9B2F5}"/>
                  </a:ext>
                </a:extLst>
              </p:cNvPr>
              <p:cNvGrpSpPr/>
              <p:nvPr/>
            </p:nvGrpSpPr>
            <p:grpSpPr>
              <a:xfrm>
                <a:off x="544289" y="4818985"/>
                <a:ext cx="5237413" cy="288802"/>
                <a:chOff x="544289" y="3733293"/>
                <a:chExt cx="5237413" cy="288802"/>
              </a:xfrm>
            </p:grpSpPr>
            <p:sp>
              <p:nvSpPr>
                <p:cNvPr id="251" name="직사각형 250">
                  <a:extLst>
                    <a:ext uri="{FF2B5EF4-FFF2-40B4-BE49-F238E27FC236}">
                      <a16:creationId xmlns:a16="http://schemas.microsoft.com/office/drawing/2014/main" xmlns="" id="{48B1B800-F2D1-471E-8241-1F6A420CF2D4}"/>
                    </a:ext>
                  </a:extLst>
                </p:cNvPr>
                <p:cNvSpPr/>
                <p:nvPr/>
              </p:nvSpPr>
              <p:spPr>
                <a:xfrm>
                  <a:off x="544289" y="3733293"/>
                  <a:ext cx="5237413" cy="288802"/>
                </a:xfrm>
                <a:prstGeom prst="rect">
                  <a:avLst/>
                </a:prstGeom>
                <a:solidFill>
                  <a:srgbClr val="D9E1E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kumimoji="1" lang="x-none" altLang="en-US" sz="1600" spc="-80">
                    <a:solidFill>
                      <a:schemeClr val="bg1"/>
                    </a:solidFill>
                    <a:latin typeface="+mn-ea"/>
                  </a:endParaRPr>
                </a:p>
              </p:txBody>
            </p:sp>
            <p:sp>
              <p:nvSpPr>
                <p:cNvPr id="252" name="직사각형 251">
                  <a:extLst>
                    <a:ext uri="{FF2B5EF4-FFF2-40B4-BE49-F238E27FC236}">
                      <a16:creationId xmlns:a16="http://schemas.microsoft.com/office/drawing/2014/main" xmlns="" id="{172EB136-CF14-490B-8EAC-0A1C339A3DB6}"/>
                    </a:ext>
                  </a:extLst>
                </p:cNvPr>
                <p:cNvSpPr/>
                <p:nvPr/>
              </p:nvSpPr>
              <p:spPr>
                <a:xfrm>
                  <a:off x="1008036" y="3823465"/>
                  <a:ext cx="1089946" cy="143051"/>
                </a:xfrm>
                <a:prstGeom prst="rect">
                  <a:avLst/>
                </a:prstGeom>
                <a:noFill/>
              </p:spPr>
              <p:txBody>
                <a:bodyPr vert="horz" wrap="none" lIns="0" tIns="0" rIns="0" bIns="0" anchor="t">
                  <a:spAutoFit/>
                </a:bodyPr>
                <a:lstStyle/>
                <a:p>
                  <a:pPr marL="12700" indent="-12700">
                    <a:spcBef>
                      <a:spcPct val="0"/>
                    </a:spcBef>
                  </a:pPr>
                  <a:r>
                    <a:rPr lang="x-none" altLang="en-US" sz="1000" b="1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복구 및 사후조치</a:t>
                  </a:r>
                  <a:endParaRPr lang="en-US" altLang="ko-KR" sz="1000" b="1" spc="-8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</a:endParaRPr>
                </a:p>
              </p:txBody>
            </p:sp>
          </p:grpSp>
          <p:grpSp>
            <p:nvGrpSpPr>
              <p:cNvPr id="246" name="그룹 245">
                <a:extLst>
                  <a:ext uri="{FF2B5EF4-FFF2-40B4-BE49-F238E27FC236}">
                    <a16:creationId xmlns:a16="http://schemas.microsoft.com/office/drawing/2014/main" xmlns="" id="{78DAB2C3-69E9-474D-BED0-9B575AD6724C}"/>
                  </a:ext>
                </a:extLst>
              </p:cNvPr>
              <p:cNvGrpSpPr/>
              <p:nvPr/>
            </p:nvGrpSpPr>
            <p:grpSpPr>
              <a:xfrm>
                <a:off x="634683" y="5215158"/>
                <a:ext cx="3688868" cy="271797"/>
                <a:chOff x="603153" y="5224979"/>
                <a:chExt cx="3688868" cy="271797"/>
              </a:xfrm>
            </p:grpSpPr>
            <p:sp>
              <p:nvSpPr>
                <p:cNvPr id="249" name="직사각형 248">
                  <a:extLst>
                    <a:ext uri="{FF2B5EF4-FFF2-40B4-BE49-F238E27FC236}">
                      <a16:creationId xmlns:a16="http://schemas.microsoft.com/office/drawing/2014/main" xmlns="" id="{269153BF-A5DA-433C-95F1-3B219C280D5D}"/>
                    </a:ext>
                  </a:extLst>
                </p:cNvPr>
                <p:cNvSpPr/>
                <p:nvPr/>
              </p:nvSpPr>
              <p:spPr>
                <a:xfrm>
                  <a:off x="603153" y="5271770"/>
                  <a:ext cx="146785" cy="143051"/>
                </a:xfrm>
                <a:prstGeom prst="rect">
                  <a:avLst/>
                </a:prstGeom>
                <a:noFill/>
              </p:spPr>
              <p:txBody>
                <a:bodyPr vert="horz" wrap="none" lIns="0" tIns="0" rIns="0" bIns="0" anchor="t">
                  <a:spAutoFit/>
                </a:bodyPr>
                <a:lstStyle/>
                <a:p>
                  <a:pPr marL="266700" indent="-266700" algn="ctr">
                    <a:spcBef>
                      <a:spcPct val="0"/>
                    </a:spcBef>
                  </a:pPr>
                  <a:r>
                    <a:rPr lang="en-US" altLang="ko-KR" sz="100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ea"/>
                    </a:rPr>
                    <a:t>18</a:t>
                  </a:r>
                </a:p>
              </p:txBody>
            </p:sp>
            <p:sp>
              <p:nvSpPr>
                <p:cNvPr id="250" name="직사각형 249">
                  <a:extLst>
                    <a:ext uri="{FF2B5EF4-FFF2-40B4-BE49-F238E27FC236}">
                      <a16:creationId xmlns:a16="http://schemas.microsoft.com/office/drawing/2014/main" xmlns="" id="{524D46BF-31B0-4148-AB6B-7B9787B125DF}"/>
                    </a:ext>
                  </a:extLst>
                </p:cNvPr>
                <p:cNvSpPr/>
                <p:nvPr/>
              </p:nvSpPr>
              <p:spPr>
                <a:xfrm>
                  <a:off x="976508" y="5224979"/>
                  <a:ext cx="3315513" cy="271797"/>
                </a:xfrm>
                <a:prstGeom prst="rect">
                  <a:avLst/>
                </a:prstGeom>
                <a:noFill/>
              </p:spPr>
              <p:txBody>
                <a:bodyPr vert="horz" wrap="none" lIns="0" tIns="0" rIns="0" bIns="0" anchor="t">
                  <a:spAutoFit/>
                </a:bodyPr>
                <a:lstStyle/>
                <a:p>
                  <a:pPr marL="12700" indent="-12700">
                    <a:spcBef>
                      <a:spcPct val="0"/>
                    </a:spcBef>
                  </a:pPr>
                  <a:r>
                    <a:rPr lang="x-none" altLang="en-US" sz="95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업무중단 시기별 </a:t>
                  </a:r>
                  <a:r>
                    <a:rPr lang="x-none" altLang="en-US" sz="950" spc="-8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예상 </a:t>
                  </a:r>
                  <a:r>
                    <a:rPr lang="x-none" altLang="en-US" sz="950" spc="-80" smtClean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피해</a:t>
                  </a:r>
                  <a:r>
                    <a:rPr lang="en-US" altLang="x-none" sz="950" spc="-80" dirty="0" smtClean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(</a:t>
                  </a:r>
                  <a:r>
                    <a:rPr lang="ko-KR" altLang="en-US" sz="95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금전적 영향</a:t>
                  </a:r>
                  <a:r>
                    <a:rPr lang="en-US" altLang="ko-KR" sz="95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, </a:t>
                  </a:r>
                  <a:r>
                    <a:rPr lang="ko-KR" altLang="en-US" sz="950" spc="-80" dirty="0" smtClean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고객관계 등</a:t>
                  </a:r>
                  <a:r>
                    <a:rPr lang="en-US" altLang="ko-KR" sz="950" spc="-80" dirty="0" smtClean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)</a:t>
                  </a:r>
                  <a:r>
                    <a:rPr lang="ko-KR" altLang="en-US" sz="950" spc="-80" dirty="0" smtClean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의</a:t>
                  </a:r>
                  <a:r>
                    <a:rPr lang="en-US" altLang="ko-KR" sz="95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/>
                  </a:r>
                  <a:br>
                    <a:rPr lang="en-US" altLang="ko-KR" sz="95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</a:br>
                  <a:r>
                    <a:rPr lang="ko-KR" altLang="en-US" sz="950" spc="-80" dirty="0" smtClean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정도와 복구 </a:t>
                  </a:r>
                  <a:r>
                    <a:rPr lang="ko-KR" altLang="en-US" sz="95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소요 시간을 파악하였는가</a:t>
                  </a:r>
                  <a:r>
                    <a:rPr lang="en-US" altLang="ko-KR" sz="950" spc="-80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rPr>
                    <a:t>?</a:t>
                  </a:r>
                </a:p>
              </p:txBody>
            </p:sp>
          </p:grpSp>
          <p:cxnSp>
            <p:nvCxnSpPr>
              <p:cNvPr id="247" name="직선 연결선[R] 187">
                <a:extLst>
                  <a:ext uri="{FF2B5EF4-FFF2-40B4-BE49-F238E27FC236}">
                    <a16:creationId xmlns:a16="http://schemas.microsoft.com/office/drawing/2014/main" xmlns="" id="{C047EE41-85D6-4D60-9BB4-32B1A68EEA66}"/>
                  </a:ext>
                </a:extLst>
              </p:cNvPr>
              <p:cNvCxnSpPr/>
              <p:nvPr/>
            </p:nvCxnSpPr>
            <p:spPr>
              <a:xfrm>
                <a:off x="544288" y="1906685"/>
                <a:ext cx="5237414" cy="0"/>
              </a:xfrm>
              <a:prstGeom prst="line">
                <a:avLst/>
              </a:prstGeom>
              <a:ln w="9525" cap="rnd">
                <a:solidFill>
                  <a:srgbClr val="8497B0"/>
                </a:solidFill>
                <a:prstDash val="sysDot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8" name="직선 연결선[R] 188">
                <a:extLst>
                  <a:ext uri="{FF2B5EF4-FFF2-40B4-BE49-F238E27FC236}">
                    <a16:creationId xmlns:a16="http://schemas.microsoft.com/office/drawing/2014/main" xmlns="" id="{4213470F-A99C-41EE-9136-EFA1872E982F}"/>
                  </a:ext>
                </a:extLst>
              </p:cNvPr>
              <p:cNvCxnSpPr/>
              <p:nvPr/>
            </p:nvCxnSpPr>
            <p:spPr>
              <a:xfrm>
                <a:off x="544288" y="3282044"/>
                <a:ext cx="5237414" cy="0"/>
              </a:xfrm>
              <a:prstGeom prst="line">
                <a:avLst/>
              </a:prstGeom>
              <a:ln w="9525" cap="rnd">
                <a:solidFill>
                  <a:srgbClr val="8497B0"/>
                </a:solidFill>
                <a:prstDash val="sysDot"/>
                <a:round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60" name="Group 11">
            <a:extLst>
              <a:ext uri="{FF2B5EF4-FFF2-40B4-BE49-F238E27FC236}">
                <a16:creationId xmlns:a16="http://schemas.microsoft.com/office/drawing/2014/main" xmlns="" id="{790A6BC2-F653-4F47-B244-E1794F05F102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813554" y="1836053"/>
            <a:ext cx="362128" cy="349935"/>
            <a:chOff x="2580" y="1007"/>
            <a:chExt cx="594" cy="574"/>
          </a:xfrm>
          <a:solidFill>
            <a:srgbClr val="25AEC1"/>
          </a:solidFill>
        </p:grpSpPr>
        <p:sp>
          <p:nvSpPr>
            <p:cNvPr id="161" name="Freeform 12">
              <a:extLst>
                <a:ext uri="{FF2B5EF4-FFF2-40B4-BE49-F238E27FC236}">
                  <a16:creationId xmlns:a16="http://schemas.microsoft.com/office/drawing/2014/main" xmlns="" id="{C4FC25C4-A22C-481D-A8F1-A1E37BC6B6D7}"/>
                </a:ext>
              </a:extLst>
            </p:cNvPr>
            <p:cNvSpPr>
              <a:spLocks/>
            </p:cNvSpPr>
            <p:nvPr/>
          </p:nvSpPr>
          <p:spPr bwMode="auto">
            <a:xfrm>
              <a:off x="2922" y="1075"/>
              <a:ext cx="177" cy="22"/>
            </a:xfrm>
            <a:custGeom>
              <a:avLst/>
              <a:gdLst>
                <a:gd name="T0" fmla="*/ 373 w 373"/>
                <a:gd name="T1" fmla="*/ 24 h 47"/>
                <a:gd name="T2" fmla="*/ 373 w 373"/>
                <a:gd name="T3" fmla="*/ 24 h 47"/>
                <a:gd name="T4" fmla="*/ 350 w 373"/>
                <a:gd name="T5" fmla="*/ 0 h 47"/>
                <a:gd name="T6" fmla="*/ 23 w 373"/>
                <a:gd name="T7" fmla="*/ 0 h 47"/>
                <a:gd name="T8" fmla="*/ 0 w 373"/>
                <a:gd name="T9" fmla="*/ 24 h 47"/>
                <a:gd name="T10" fmla="*/ 23 w 373"/>
                <a:gd name="T11" fmla="*/ 47 h 47"/>
                <a:gd name="T12" fmla="*/ 350 w 373"/>
                <a:gd name="T13" fmla="*/ 47 h 47"/>
                <a:gd name="T14" fmla="*/ 373 w 373"/>
                <a:gd name="T15" fmla="*/ 2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73" h="47">
                  <a:moveTo>
                    <a:pt x="373" y="24"/>
                  </a:moveTo>
                  <a:lnTo>
                    <a:pt x="373" y="24"/>
                  </a:lnTo>
                  <a:cubicBezTo>
                    <a:pt x="373" y="11"/>
                    <a:pt x="363" y="0"/>
                    <a:pt x="350" y="0"/>
                  </a:cubicBezTo>
                  <a:lnTo>
                    <a:pt x="23" y="0"/>
                  </a:lnTo>
                  <a:cubicBezTo>
                    <a:pt x="10" y="0"/>
                    <a:pt x="0" y="11"/>
                    <a:pt x="0" y="24"/>
                  </a:cubicBezTo>
                  <a:cubicBezTo>
                    <a:pt x="0" y="36"/>
                    <a:pt x="10" y="47"/>
                    <a:pt x="23" y="47"/>
                  </a:cubicBezTo>
                  <a:lnTo>
                    <a:pt x="350" y="47"/>
                  </a:lnTo>
                  <a:cubicBezTo>
                    <a:pt x="363" y="47"/>
                    <a:pt x="373" y="36"/>
                    <a:pt x="373" y="2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62" name="Freeform 13">
              <a:extLst>
                <a:ext uri="{FF2B5EF4-FFF2-40B4-BE49-F238E27FC236}">
                  <a16:creationId xmlns:a16="http://schemas.microsoft.com/office/drawing/2014/main" xmlns="" id="{E19A4E73-E24E-4021-BBF3-E4EA0A00C2EA}"/>
                </a:ext>
              </a:extLst>
            </p:cNvPr>
            <p:cNvSpPr>
              <a:spLocks/>
            </p:cNvSpPr>
            <p:nvPr/>
          </p:nvSpPr>
          <p:spPr bwMode="auto">
            <a:xfrm>
              <a:off x="2673" y="1213"/>
              <a:ext cx="238" cy="22"/>
            </a:xfrm>
            <a:custGeom>
              <a:avLst/>
              <a:gdLst>
                <a:gd name="T0" fmla="*/ 24 w 502"/>
                <a:gd name="T1" fmla="*/ 46 h 46"/>
                <a:gd name="T2" fmla="*/ 24 w 502"/>
                <a:gd name="T3" fmla="*/ 46 h 46"/>
                <a:gd name="T4" fmla="*/ 478 w 502"/>
                <a:gd name="T5" fmla="*/ 46 h 46"/>
                <a:gd name="T6" fmla="*/ 502 w 502"/>
                <a:gd name="T7" fmla="*/ 23 h 46"/>
                <a:gd name="T8" fmla="*/ 500 w 502"/>
                <a:gd name="T9" fmla="*/ 14 h 46"/>
                <a:gd name="T10" fmla="*/ 478 w 502"/>
                <a:gd name="T11" fmla="*/ 0 h 46"/>
                <a:gd name="T12" fmla="*/ 432 w 502"/>
                <a:gd name="T13" fmla="*/ 0 h 46"/>
                <a:gd name="T14" fmla="*/ 24 w 502"/>
                <a:gd name="T15" fmla="*/ 0 h 46"/>
                <a:gd name="T16" fmla="*/ 0 w 502"/>
                <a:gd name="T17" fmla="*/ 23 h 46"/>
                <a:gd name="T18" fmla="*/ 24 w 502"/>
                <a:gd name="T19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02" h="46">
                  <a:moveTo>
                    <a:pt x="24" y="46"/>
                  </a:moveTo>
                  <a:lnTo>
                    <a:pt x="24" y="46"/>
                  </a:lnTo>
                  <a:lnTo>
                    <a:pt x="478" y="46"/>
                  </a:lnTo>
                  <a:cubicBezTo>
                    <a:pt x="491" y="46"/>
                    <a:pt x="502" y="36"/>
                    <a:pt x="502" y="23"/>
                  </a:cubicBezTo>
                  <a:cubicBezTo>
                    <a:pt x="502" y="20"/>
                    <a:pt x="501" y="17"/>
                    <a:pt x="500" y="14"/>
                  </a:cubicBezTo>
                  <a:cubicBezTo>
                    <a:pt x="496" y="5"/>
                    <a:pt x="488" y="0"/>
                    <a:pt x="478" y="0"/>
                  </a:cubicBezTo>
                  <a:lnTo>
                    <a:pt x="432" y="0"/>
                  </a:lnTo>
                  <a:lnTo>
                    <a:pt x="24" y="0"/>
                  </a:lnTo>
                  <a:cubicBezTo>
                    <a:pt x="11" y="0"/>
                    <a:pt x="0" y="10"/>
                    <a:pt x="0" y="23"/>
                  </a:cubicBezTo>
                  <a:cubicBezTo>
                    <a:pt x="0" y="36"/>
                    <a:pt x="11" y="46"/>
                    <a:pt x="24" y="4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63" name="Freeform 14">
              <a:extLst>
                <a:ext uri="{FF2B5EF4-FFF2-40B4-BE49-F238E27FC236}">
                  <a16:creationId xmlns:a16="http://schemas.microsoft.com/office/drawing/2014/main" xmlns="" id="{F6708145-C717-4D6F-BB0E-8F3EE57B3FC3}"/>
                </a:ext>
              </a:extLst>
            </p:cNvPr>
            <p:cNvSpPr>
              <a:spLocks/>
            </p:cNvSpPr>
            <p:nvPr/>
          </p:nvSpPr>
          <p:spPr bwMode="auto">
            <a:xfrm>
              <a:off x="2673" y="1288"/>
              <a:ext cx="238" cy="22"/>
            </a:xfrm>
            <a:custGeom>
              <a:avLst/>
              <a:gdLst>
                <a:gd name="T0" fmla="*/ 502 w 502"/>
                <a:gd name="T1" fmla="*/ 24 h 47"/>
                <a:gd name="T2" fmla="*/ 502 w 502"/>
                <a:gd name="T3" fmla="*/ 24 h 47"/>
                <a:gd name="T4" fmla="*/ 478 w 502"/>
                <a:gd name="T5" fmla="*/ 0 h 47"/>
                <a:gd name="T6" fmla="*/ 24 w 502"/>
                <a:gd name="T7" fmla="*/ 0 h 47"/>
                <a:gd name="T8" fmla="*/ 0 w 502"/>
                <a:gd name="T9" fmla="*/ 24 h 47"/>
                <a:gd name="T10" fmla="*/ 24 w 502"/>
                <a:gd name="T11" fmla="*/ 47 h 47"/>
                <a:gd name="T12" fmla="*/ 478 w 502"/>
                <a:gd name="T13" fmla="*/ 47 h 47"/>
                <a:gd name="T14" fmla="*/ 502 w 502"/>
                <a:gd name="T15" fmla="*/ 2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02" h="47">
                  <a:moveTo>
                    <a:pt x="502" y="24"/>
                  </a:moveTo>
                  <a:lnTo>
                    <a:pt x="502" y="24"/>
                  </a:lnTo>
                  <a:cubicBezTo>
                    <a:pt x="502" y="11"/>
                    <a:pt x="491" y="0"/>
                    <a:pt x="478" y="0"/>
                  </a:cubicBezTo>
                  <a:lnTo>
                    <a:pt x="24" y="0"/>
                  </a:lnTo>
                  <a:cubicBezTo>
                    <a:pt x="11" y="0"/>
                    <a:pt x="0" y="11"/>
                    <a:pt x="0" y="24"/>
                  </a:cubicBezTo>
                  <a:cubicBezTo>
                    <a:pt x="0" y="36"/>
                    <a:pt x="11" y="47"/>
                    <a:pt x="24" y="47"/>
                  </a:cubicBezTo>
                  <a:lnTo>
                    <a:pt x="478" y="47"/>
                  </a:lnTo>
                  <a:cubicBezTo>
                    <a:pt x="491" y="47"/>
                    <a:pt x="502" y="36"/>
                    <a:pt x="502" y="2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64" name="Freeform 15">
              <a:extLst>
                <a:ext uri="{FF2B5EF4-FFF2-40B4-BE49-F238E27FC236}">
                  <a16:creationId xmlns:a16="http://schemas.microsoft.com/office/drawing/2014/main" xmlns="" id="{71E7A05A-878E-4B78-BD65-8507AE58991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580" y="1007"/>
              <a:ext cx="594" cy="574"/>
            </a:xfrm>
            <a:custGeom>
              <a:avLst/>
              <a:gdLst>
                <a:gd name="T0" fmla="*/ 625 w 1249"/>
                <a:gd name="T1" fmla="*/ 99 h 1210"/>
                <a:gd name="T2" fmla="*/ 1135 w 1249"/>
                <a:gd name="T3" fmla="*/ 46 h 1210"/>
                <a:gd name="T4" fmla="*/ 1188 w 1249"/>
                <a:gd name="T5" fmla="*/ 349 h 1210"/>
                <a:gd name="T6" fmla="*/ 1023 w 1249"/>
                <a:gd name="T7" fmla="*/ 402 h 1210"/>
                <a:gd name="T8" fmla="*/ 1001 w 1249"/>
                <a:gd name="T9" fmla="*/ 434 h 1210"/>
                <a:gd name="T10" fmla="*/ 893 w 1249"/>
                <a:gd name="T11" fmla="*/ 444 h 1210"/>
                <a:gd name="T12" fmla="*/ 878 w 1249"/>
                <a:gd name="T13" fmla="*/ 303 h 1210"/>
                <a:gd name="T14" fmla="*/ 1093 w 1249"/>
                <a:gd name="T15" fmla="*/ 279 h 1210"/>
                <a:gd name="T16" fmla="*/ 835 w 1249"/>
                <a:gd name="T17" fmla="*/ 256 h 1210"/>
                <a:gd name="T18" fmla="*/ 625 w 1249"/>
                <a:gd name="T19" fmla="*/ 235 h 1210"/>
                <a:gd name="T20" fmla="*/ 569 w 1249"/>
                <a:gd name="T21" fmla="*/ 794 h 1210"/>
                <a:gd name="T22" fmla="*/ 556 w 1249"/>
                <a:gd name="T23" fmla="*/ 798 h 1210"/>
                <a:gd name="T24" fmla="*/ 306 w 1249"/>
                <a:gd name="T25" fmla="*/ 826 h 1210"/>
                <a:gd name="T26" fmla="*/ 284 w 1249"/>
                <a:gd name="T27" fmla="*/ 794 h 1210"/>
                <a:gd name="T28" fmla="*/ 46 w 1249"/>
                <a:gd name="T29" fmla="*/ 712 h 1210"/>
                <a:gd name="T30" fmla="*/ 129 w 1249"/>
                <a:gd name="T31" fmla="*/ 281 h 1210"/>
                <a:gd name="T32" fmla="*/ 602 w 1249"/>
                <a:gd name="T33" fmla="*/ 281 h 1210"/>
                <a:gd name="T34" fmla="*/ 720 w 1249"/>
                <a:gd name="T35" fmla="*/ 281 h 1210"/>
                <a:gd name="T36" fmla="*/ 819 w 1249"/>
                <a:gd name="T37" fmla="*/ 303 h 1210"/>
                <a:gd name="T38" fmla="*/ 847 w 1249"/>
                <a:gd name="T39" fmla="*/ 416 h 1210"/>
                <a:gd name="T40" fmla="*/ 847 w 1249"/>
                <a:gd name="T41" fmla="*/ 470 h 1210"/>
                <a:gd name="T42" fmla="*/ 717 w 1249"/>
                <a:gd name="T43" fmla="*/ 648 h 1210"/>
                <a:gd name="T44" fmla="*/ 686 w 1249"/>
                <a:gd name="T45" fmla="*/ 678 h 1210"/>
                <a:gd name="T46" fmla="*/ 569 w 1249"/>
                <a:gd name="T47" fmla="*/ 794 h 1210"/>
                <a:gd name="T48" fmla="*/ 1129 w 1249"/>
                <a:gd name="T49" fmla="*/ 1154 h 1210"/>
                <a:gd name="T50" fmla="*/ 900 w 1249"/>
                <a:gd name="T51" fmla="*/ 935 h 1210"/>
                <a:gd name="T52" fmla="*/ 858 w 1249"/>
                <a:gd name="T53" fmla="*/ 968 h 1210"/>
                <a:gd name="T54" fmla="*/ 793 w 1249"/>
                <a:gd name="T55" fmla="*/ 814 h 1210"/>
                <a:gd name="T56" fmla="*/ 751 w 1249"/>
                <a:gd name="T57" fmla="*/ 713 h 1210"/>
                <a:gd name="T58" fmla="*/ 859 w 1249"/>
                <a:gd name="T59" fmla="*/ 758 h 1210"/>
                <a:gd name="T60" fmla="*/ 1007 w 1249"/>
                <a:gd name="T61" fmla="*/ 819 h 1210"/>
                <a:gd name="T62" fmla="*/ 980 w 1249"/>
                <a:gd name="T63" fmla="*/ 879 h 1210"/>
                <a:gd name="T64" fmla="*/ 1129 w 1249"/>
                <a:gd name="T65" fmla="*/ 1154 h 1210"/>
                <a:gd name="T66" fmla="*/ 1242 w 1249"/>
                <a:gd name="T67" fmla="*/ 1074 h 1210"/>
                <a:gd name="T68" fmla="*/ 1064 w 1249"/>
                <a:gd name="T69" fmla="*/ 828 h 1210"/>
                <a:gd name="T70" fmla="*/ 1057 w 1249"/>
                <a:gd name="T71" fmla="*/ 790 h 1210"/>
                <a:gd name="T72" fmla="*/ 893 w 1249"/>
                <a:gd name="T73" fmla="*/ 712 h 1210"/>
                <a:gd name="T74" fmla="*/ 1076 w 1249"/>
                <a:gd name="T75" fmla="*/ 612 h 1210"/>
                <a:gd name="T76" fmla="*/ 1103 w 1249"/>
                <a:gd name="T77" fmla="*/ 610 h 1210"/>
                <a:gd name="T78" fmla="*/ 1057 w 1249"/>
                <a:gd name="T79" fmla="*/ 449 h 1210"/>
                <a:gd name="T80" fmla="*/ 1235 w 1249"/>
                <a:gd name="T81" fmla="*/ 349 h 1210"/>
                <a:gd name="T82" fmla="*/ 1135 w 1249"/>
                <a:gd name="T83" fmla="*/ 0 h 1210"/>
                <a:gd name="T84" fmla="*/ 578 w 1249"/>
                <a:gd name="T85" fmla="*/ 99 h 1210"/>
                <a:gd name="T86" fmla="*/ 129 w 1249"/>
                <a:gd name="T87" fmla="*/ 235 h 1210"/>
                <a:gd name="T88" fmla="*/ 0 w 1249"/>
                <a:gd name="T89" fmla="*/ 712 h 1210"/>
                <a:gd name="T90" fmla="*/ 250 w 1249"/>
                <a:gd name="T91" fmla="*/ 841 h 1210"/>
                <a:gd name="T92" fmla="*/ 179 w 1249"/>
                <a:gd name="T93" fmla="*/ 1068 h 1210"/>
                <a:gd name="T94" fmla="*/ 207 w 1249"/>
                <a:gd name="T95" fmla="*/ 1069 h 1210"/>
                <a:gd name="T96" fmla="*/ 754 w 1249"/>
                <a:gd name="T97" fmla="*/ 841 h 1210"/>
                <a:gd name="T98" fmla="*/ 845 w 1249"/>
                <a:gd name="T99" fmla="*/ 1032 h 1210"/>
                <a:gd name="T100" fmla="*/ 900 w 1249"/>
                <a:gd name="T101" fmla="*/ 991 h 1210"/>
                <a:gd name="T102" fmla="*/ 1129 w 1249"/>
                <a:gd name="T103" fmla="*/ 1210 h 1210"/>
                <a:gd name="T104" fmla="*/ 1242 w 1249"/>
                <a:gd name="T105" fmla="*/ 1107 h 1210"/>
                <a:gd name="T106" fmla="*/ 1242 w 1249"/>
                <a:gd name="T107" fmla="*/ 1074 h 1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49" h="1210">
                  <a:moveTo>
                    <a:pt x="625" y="99"/>
                  </a:moveTo>
                  <a:lnTo>
                    <a:pt x="625" y="99"/>
                  </a:lnTo>
                  <a:cubicBezTo>
                    <a:pt x="625" y="70"/>
                    <a:pt x="649" y="46"/>
                    <a:pt x="678" y="46"/>
                  </a:cubicBezTo>
                  <a:lnTo>
                    <a:pt x="1135" y="46"/>
                  </a:lnTo>
                  <a:cubicBezTo>
                    <a:pt x="1164" y="46"/>
                    <a:pt x="1188" y="70"/>
                    <a:pt x="1188" y="99"/>
                  </a:cubicBezTo>
                  <a:lnTo>
                    <a:pt x="1188" y="349"/>
                  </a:lnTo>
                  <a:cubicBezTo>
                    <a:pt x="1188" y="378"/>
                    <a:pt x="1164" y="402"/>
                    <a:pt x="1135" y="402"/>
                  </a:cubicBezTo>
                  <a:lnTo>
                    <a:pt x="1023" y="402"/>
                  </a:lnTo>
                  <a:cubicBezTo>
                    <a:pt x="1016" y="402"/>
                    <a:pt x="1008" y="406"/>
                    <a:pt x="1004" y="412"/>
                  </a:cubicBezTo>
                  <a:cubicBezTo>
                    <a:pt x="1000" y="419"/>
                    <a:pt x="999" y="427"/>
                    <a:pt x="1001" y="434"/>
                  </a:cubicBezTo>
                  <a:lnTo>
                    <a:pt x="1041" y="536"/>
                  </a:lnTo>
                  <a:lnTo>
                    <a:pt x="893" y="444"/>
                  </a:lnTo>
                  <a:lnTo>
                    <a:pt x="893" y="364"/>
                  </a:lnTo>
                  <a:cubicBezTo>
                    <a:pt x="893" y="342"/>
                    <a:pt x="888" y="321"/>
                    <a:pt x="878" y="303"/>
                  </a:cubicBezTo>
                  <a:lnTo>
                    <a:pt x="1070" y="303"/>
                  </a:lnTo>
                  <a:cubicBezTo>
                    <a:pt x="1083" y="303"/>
                    <a:pt x="1093" y="292"/>
                    <a:pt x="1093" y="279"/>
                  </a:cubicBezTo>
                  <a:cubicBezTo>
                    <a:pt x="1093" y="266"/>
                    <a:pt x="1083" y="256"/>
                    <a:pt x="1070" y="256"/>
                  </a:cubicBezTo>
                  <a:lnTo>
                    <a:pt x="835" y="256"/>
                  </a:lnTo>
                  <a:cubicBezTo>
                    <a:pt x="815" y="243"/>
                    <a:pt x="790" y="235"/>
                    <a:pt x="764" y="235"/>
                  </a:cubicBezTo>
                  <a:lnTo>
                    <a:pt x="625" y="235"/>
                  </a:lnTo>
                  <a:lnTo>
                    <a:pt x="625" y="99"/>
                  </a:lnTo>
                  <a:close/>
                  <a:moveTo>
                    <a:pt x="569" y="794"/>
                  </a:moveTo>
                  <a:lnTo>
                    <a:pt x="569" y="794"/>
                  </a:lnTo>
                  <a:cubicBezTo>
                    <a:pt x="564" y="794"/>
                    <a:pt x="560" y="796"/>
                    <a:pt x="556" y="798"/>
                  </a:cubicBezTo>
                  <a:lnTo>
                    <a:pt x="241" y="993"/>
                  </a:lnTo>
                  <a:lnTo>
                    <a:pt x="306" y="826"/>
                  </a:lnTo>
                  <a:cubicBezTo>
                    <a:pt x="309" y="819"/>
                    <a:pt x="308" y="811"/>
                    <a:pt x="303" y="804"/>
                  </a:cubicBezTo>
                  <a:cubicBezTo>
                    <a:pt x="299" y="798"/>
                    <a:pt x="292" y="794"/>
                    <a:pt x="284" y="794"/>
                  </a:cubicBezTo>
                  <a:lnTo>
                    <a:pt x="129" y="794"/>
                  </a:lnTo>
                  <a:cubicBezTo>
                    <a:pt x="83" y="794"/>
                    <a:pt x="46" y="757"/>
                    <a:pt x="46" y="712"/>
                  </a:cubicBezTo>
                  <a:lnTo>
                    <a:pt x="46" y="364"/>
                  </a:lnTo>
                  <a:cubicBezTo>
                    <a:pt x="46" y="318"/>
                    <a:pt x="83" y="281"/>
                    <a:pt x="129" y="281"/>
                  </a:cubicBezTo>
                  <a:lnTo>
                    <a:pt x="578" y="281"/>
                  </a:lnTo>
                  <a:lnTo>
                    <a:pt x="602" y="281"/>
                  </a:lnTo>
                  <a:lnTo>
                    <a:pt x="625" y="281"/>
                  </a:lnTo>
                  <a:lnTo>
                    <a:pt x="720" y="281"/>
                  </a:lnTo>
                  <a:lnTo>
                    <a:pt x="764" y="281"/>
                  </a:lnTo>
                  <a:cubicBezTo>
                    <a:pt x="785" y="281"/>
                    <a:pt x="805" y="289"/>
                    <a:pt x="819" y="303"/>
                  </a:cubicBezTo>
                  <a:cubicBezTo>
                    <a:pt x="836" y="318"/>
                    <a:pt x="847" y="340"/>
                    <a:pt x="847" y="364"/>
                  </a:cubicBezTo>
                  <a:lnTo>
                    <a:pt x="847" y="416"/>
                  </a:lnTo>
                  <a:lnTo>
                    <a:pt x="847" y="443"/>
                  </a:lnTo>
                  <a:lnTo>
                    <a:pt x="847" y="470"/>
                  </a:lnTo>
                  <a:lnTo>
                    <a:pt x="847" y="702"/>
                  </a:lnTo>
                  <a:lnTo>
                    <a:pt x="717" y="648"/>
                  </a:lnTo>
                  <a:cubicBezTo>
                    <a:pt x="708" y="644"/>
                    <a:pt x="698" y="646"/>
                    <a:pt x="691" y="653"/>
                  </a:cubicBezTo>
                  <a:cubicBezTo>
                    <a:pt x="684" y="659"/>
                    <a:pt x="682" y="669"/>
                    <a:pt x="686" y="678"/>
                  </a:cubicBezTo>
                  <a:lnTo>
                    <a:pt x="735" y="794"/>
                  </a:lnTo>
                  <a:lnTo>
                    <a:pt x="569" y="794"/>
                  </a:lnTo>
                  <a:close/>
                  <a:moveTo>
                    <a:pt x="1129" y="1154"/>
                  </a:moveTo>
                  <a:lnTo>
                    <a:pt x="1129" y="1154"/>
                  </a:lnTo>
                  <a:lnTo>
                    <a:pt x="917" y="942"/>
                  </a:lnTo>
                  <a:cubicBezTo>
                    <a:pt x="913" y="938"/>
                    <a:pt x="907" y="935"/>
                    <a:pt x="900" y="935"/>
                  </a:cubicBezTo>
                  <a:cubicBezTo>
                    <a:pt x="894" y="935"/>
                    <a:pt x="888" y="938"/>
                    <a:pt x="884" y="942"/>
                  </a:cubicBezTo>
                  <a:lnTo>
                    <a:pt x="858" y="968"/>
                  </a:lnTo>
                  <a:lnTo>
                    <a:pt x="802" y="835"/>
                  </a:lnTo>
                  <a:lnTo>
                    <a:pt x="793" y="814"/>
                  </a:lnTo>
                  <a:lnTo>
                    <a:pt x="784" y="792"/>
                  </a:lnTo>
                  <a:lnTo>
                    <a:pt x="751" y="713"/>
                  </a:lnTo>
                  <a:lnTo>
                    <a:pt x="838" y="749"/>
                  </a:lnTo>
                  <a:lnTo>
                    <a:pt x="859" y="758"/>
                  </a:lnTo>
                  <a:lnTo>
                    <a:pt x="881" y="767"/>
                  </a:lnTo>
                  <a:lnTo>
                    <a:pt x="1007" y="819"/>
                  </a:lnTo>
                  <a:lnTo>
                    <a:pt x="980" y="846"/>
                  </a:lnTo>
                  <a:cubicBezTo>
                    <a:pt x="971" y="855"/>
                    <a:pt x="971" y="870"/>
                    <a:pt x="980" y="879"/>
                  </a:cubicBezTo>
                  <a:lnTo>
                    <a:pt x="1193" y="1091"/>
                  </a:lnTo>
                  <a:lnTo>
                    <a:pt x="1129" y="1154"/>
                  </a:lnTo>
                  <a:close/>
                  <a:moveTo>
                    <a:pt x="1242" y="1074"/>
                  </a:moveTo>
                  <a:lnTo>
                    <a:pt x="1242" y="1074"/>
                  </a:lnTo>
                  <a:lnTo>
                    <a:pt x="1030" y="862"/>
                  </a:lnTo>
                  <a:lnTo>
                    <a:pt x="1064" y="828"/>
                  </a:lnTo>
                  <a:cubicBezTo>
                    <a:pt x="1070" y="822"/>
                    <a:pt x="1072" y="814"/>
                    <a:pt x="1071" y="807"/>
                  </a:cubicBezTo>
                  <a:cubicBezTo>
                    <a:pt x="1069" y="799"/>
                    <a:pt x="1064" y="793"/>
                    <a:pt x="1057" y="790"/>
                  </a:cubicBezTo>
                  <a:lnTo>
                    <a:pt x="893" y="721"/>
                  </a:lnTo>
                  <a:cubicBezTo>
                    <a:pt x="893" y="718"/>
                    <a:pt x="893" y="715"/>
                    <a:pt x="893" y="712"/>
                  </a:cubicBezTo>
                  <a:lnTo>
                    <a:pt x="893" y="499"/>
                  </a:lnTo>
                  <a:lnTo>
                    <a:pt x="1076" y="612"/>
                  </a:lnTo>
                  <a:cubicBezTo>
                    <a:pt x="1079" y="615"/>
                    <a:pt x="1084" y="616"/>
                    <a:pt x="1088" y="616"/>
                  </a:cubicBezTo>
                  <a:cubicBezTo>
                    <a:pt x="1093" y="616"/>
                    <a:pt x="1098" y="614"/>
                    <a:pt x="1103" y="610"/>
                  </a:cubicBezTo>
                  <a:cubicBezTo>
                    <a:pt x="1110" y="604"/>
                    <a:pt x="1113" y="593"/>
                    <a:pt x="1110" y="584"/>
                  </a:cubicBezTo>
                  <a:lnTo>
                    <a:pt x="1057" y="449"/>
                  </a:lnTo>
                  <a:lnTo>
                    <a:pt x="1135" y="449"/>
                  </a:lnTo>
                  <a:cubicBezTo>
                    <a:pt x="1190" y="449"/>
                    <a:pt x="1235" y="404"/>
                    <a:pt x="1235" y="349"/>
                  </a:cubicBezTo>
                  <a:lnTo>
                    <a:pt x="1235" y="99"/>
                  </a:lnTo>
                  <a:cubicBezTo>
                    <a:pt x="1235" y="44"/>
                    <a:pt x="1190" y="0"/>
                    <a:pt x="1135" y="0"/>
                  </a:cubicBezTo>
                  <a:lnTo>
                    <a:pt x="678" y="0"/>
                  </a:lnTo>
                  <a:cubicBezTo>
                    <a:pt x="623" y="0"/>
                    <a:pt x="578" y="44"/>
                    <a:pt x="578" y="99"/>
                  </a:cubicBezTo>
                  <a:lnTo>
                    <a:pt x="578" y="235"/>
                  </a:lnTo>
                  <a:lnTo>
                    <a:pt x="129" y="235"/>
                  </a:lnTo>
                  <a:cubicBezTo>
                    <a:pt x="57" y="235"/>
                    <a:pt x="0" y="293"/>
                    <a:pt x="0" y="364"/>
                  </a:cubicBezTo>
                  <a:lnTo>
                    <a:pt x="0" y="712"/>
                  </a:lnTo>
                  <a:cubicBezTo>
                    <a:pt x="0" y="783"/>
                    <a:pt x="57" y="841"/>
                    <a:pt x="129" y="841"/>
                  </a:cubicBezTo>
                  <a:lnTo>
                    <a:pt x="250" y="841"/>
                  </a:lnTo>
                  <a:lnTo>
                    <a:pt x="173" y="1041"/>
                  </a:lnTo>
                  <a:cubicBezTo>
                    <a:pt x="169" y="1051"/>
                    <a:pt x="172" y="1061"/>
                    <a:pt x="179" y="1068"/>
                  </a:cubicBezTo>
                  <a:cubicBezTo>
                    <a:pt x="184" y="1071"/>
                    <a:pt x="189" y="1073"/>
                    <a:pt x="194" y="1073"/>
                  </a:cubicBezTo>
                  <a:cubicBezTo>
                    <a:pt x="199" y="1073"/>
                    <a:pt x="203" y="1072"/>
                    <a:pt x="207" y="1069"/>
                  </a:cubicBezTo>
                  <a:lnTo>
                    <a:pt x="575" y="841"/>
                  </a:lnTo>
                  <a:lnTo>
                    <a:pt x="754" y="841"/>
                  </a:lnTo>
                  <a:lnTo>
                    <a:pt x="828" y="1018"/>
                  </a:lnTo>
                  <a:cubicBezTo>
                    <a:pt x="831" y="1025"/>
                    <a:pt x="837" y="1031"/>
                    <a:pt x="845" y="1032"/>
                  </a:cubicBezTo>
                  <a:cubicBezTo>
                    <a:pt x="853" y="1034"/>
                    <a:pt x="861" y="1031"/>
                    <a:pt x="866" y="1026"/>
                  </a:cubicBezTo>
                  <a:lnTo>
                    <a:pt x="900" y="991"/>
                  </a:lnTo>
                  <a:lnTo>
                    <a:pt x="1113" y="1204"/>
                  </a:lnTo>
                  <a:cubicBezTo>
                    <a:pt x="1117" y="1208"/>
                    <a:pt x="1123" y="1210"/>
                    <a:pt x="1129" y="1210"/>
                  </a:cubicBezTo>
                  <a:cubicBezTo>
                    <a:pt x="1135" y="1210"/>
                    <a:pt x="1141" y="1208"/>
                    <a:pt x="1146" y="1204"/>
                  </a:cubicBezTo>
                  <a:lnTo>
                    <a:pt x="1242" y="1107"/>
                  </a:lnTo>
                  <a:cubicBezTo>
                    <a:pt x="1246" y="1103"/>
                    <a:pt x="1249" y="1097"/>
                    <a:pt x="1249" y="1091"/>
                  </a:cubicBezTo>
                  <a:cubicBezTo>
                    <a:pt x="1249" y="1085"/>
                    <a:pt x="1246" y="1079"/>
                    <a:pt x="1242" y="107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281" name="Group 18">
            <a:extLst>
              <a:ext uri="{FF2B5EF4-FFF2-40B4-BE49-F238E27FC236}">
                <a16:creationId xmlns:a16="http://schemas.microsoft.com/office/drawing/2014/main" xmlns="" id="{DA74CEA3-B6A5-474C-A342-93083B331EBF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800509" y="2834990"/>
            <a:ext cx="388218" cy="434290"/>
            <a:chOff x="4354" y="948"/>
            <a:chExt cx="514" cy="575"/>
          </a:xfrm>
          <a:solidFill>
            <a:srgbClr val="25AEC1"/>
          </a:solidFill>
        </p:grpSpPr>
        <p:sp>
          <p:nvSpPr>
            <p:cNvPr id="282" name="Freeform 19">
              <a:extLst>
                <a:ext uri="{FF2B5EF4-FFF2-40B4-BE49-F238E27FC236}">
                  <a16:creationId xmlns:a16="http://schemas.microsoft.com/office/drawing/2014/main" xmlns="" id="{9FD4976C-0EC2-4DBC-BAF2-8BE8BA33E68B}"/>
                </a:ext>
              </a:extLst>
            </p:cNvPr>
            <p:cNvSpPr>
              <a:spLocks/>
            </p:cNvSpPr>
            <p:nvPr/>
          </p:nvSpPr>
          <p:spPr bwMode="auto">
            <a:xfrm>
              <a:off x="4501" y="1090"/>
              <a:ext cx="162" cy="16"/>
            </a:xfrm>
            <a:custGeom>
              <a:avLst/>
              <a:gdLst>
                <a:gd name="T0" fmla="*/ 473 w 473"/>
                <a:gd name="T1" fmla="*/ 0 h 47"/>
                <a:gd name="T2" fmla="*/ 473 w 473"/>
                <a:gd name="T3" fmla="*/ 0 h 47"/>
                <a:gd name="T4" fmla="*/ 0 w 473"/>
                <a:gd name="T5" fmla="*/ 0 h 47"/>
                <a:gd name="T6" fmla="*/ 0 w 473"/>
                <a:gd name="T7" fmla="*/ 47 h 47"/>
                <a:gd name="T8" fmla="*/ 473 w 473"/>
                <a:gd name="T9" fmla="*/ 47 h 47"/>
                <a:gd name="T10" fmla="*/ 473 w 473"/>
                <a:gd name="T11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73" h="47">
                  <a:moveTo>
                    <a:pt x="473" y="0"/>
                  </a:moveTo>
                  <a:lnTo>
                    <a:pt x="473" y="0"/>
                  </a:lnTo>
                  <a:lnTo>
                    <a:pt x="0" y="0"/>
                  </a:lnTo>
                  <a:lnTo>
                    <a:pt x="0" y="47"/>
                  </a:lnTo>
                  <a:lnTo>
                    <a:pt x="473" y="47"/>
                  </a:lnTo>
                  <a:lnTo>
                    <a:pt x="47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83" name="Freeform 20">
              <a:extLst>
                <a:ext uri="{FF2B5EF4-FFF2-40B4-BE49-F238E27FC236}">
                  <a16:creationId xmlns:a16="http://schemas.microsoft.com/office/drawing/2014/main" xmlns="" id="{3B9936B5-4F43-41EF-9834-52B0B031CF6B}"/>
                </a:ext>
              </a:extLst>
            </p:cNvPr>
            <p:cNvSpPr>
              <a:spLocks/>
            </p:cNvSpPr>
            <p:nvPr/>
          </p:nvSpPr>
          <p:spPr bwMode="auto">
            <a:xfrm>
              <a:off x="4501" y="1123"/>
              <a:ext cx="162" cy="16"/>
            </a:xfrm>
            <a:custGeom>
              <a:avLst/>
              <a:gdLst>
                <a:gd name="T0" fmla="*/ 473 w 473"/>
                <a:gd name="T1" fmla="*/ 0 h 46"/>
                <a:gd name="T2" fmla="*/ 473 w 473"/>
                <a:gd name="T3" fmla="*/ 0 h 46"/>
                <a:gd name="T4" fmla="*/ 0 w 473"/>
                <a:gd name="T5" fmla="*/ 0 h 46"/>
                <a:gd name="T6" fmla="*/ 0 w 473"/>
                <a:gd name="T7" fmla="*/ 46 h 46"/>
                <a:gd name="T8" fmla="*/ 473 w 473"/>
                <a:gd name="T9" fmla="*/ 46 h 46"/>
                <a:gd name="T10" fmla="*/ 473 w 473"/>
                <a:gd name="T11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73" h="46">
                  <a:moveTo>
                    <a:pt x="473" y="0"/>
                  </a:moveTo>
                  <a:lnTo>
                    <a:pt x="473" y="0"/>
                  </a:lnTo>
                  <a:lnTo>
                    <a:pt x="0" y="0"/>
                  </a:lnTo>
                  <a:lnTo>
                    <a:pt x="0" y="46"/>
                  </a:lnTo>
                  <a:lnTo>
                    <a:pt x="473" y="46"/>
                  </a:lnTo>
                  <a:lnTo>
                    <a:pt x="47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84" name="Freeform 21">
              <a:extLst>
                <a:ext uri="{FF2B5EF4-FFF2-40B4-BE49-F238E27FC236}">
                  <a16:creationId xmlns:a16="http://schemas.microsoft.com/office/drawing/2014/main" xmlns="" id="{5B6BA4F6-AF35-455F-920B-05E566D77EA4}"/>
                </a:ext>
              </a:extLst>
            </p:cNvPr>
            <p:cNvSpPr>
              <a:spLocks/>
            </p:cNvSpPr>
            <p:nvPr/>
          </p:nvSpPr>
          <p:spPr bwMode="auto">
            <a:xfrm>
              <a:off x="4501" y="1156"/>
              <a:ext cx="95" cy="16"/>
            </a:xfrm>
            <a:custGeom>
              <a:avLst/>
              <a:gdLst>
                <a:gd name="T0" fmla="*/ 277 w 277"/>
                <a:gd name="T1" fmla="*/ 0 h 47"/>
                <a:gd name="T2" fmla="*/ 277 w 277"/>
                <a:gd name="T3" fmla="*/ 0 h 47"/>
                <a:gd name="T4" fmla="*/ 0 w 277"/>
                <a:gd name="T5" fmla="*/ 0 h 47"/>
                <a:gd name="T6" fmla="*/ 0 w 277"/>
                <a:gd name="T7" fmla="*/ 47 h 47"/>
                <a:gd name="T8" fmla="*/ 277 w 277"/>
                <a:gd name="T9" fmla="*/ 47 h 47"/>
                <a:gd name="T10" fmla="*/ 277 w 277"/>
                <a:gd name="T11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77" h="47">
                  <a:moveTo>
                    <a:pt x="277" y="0"/>
                  </a:moveTo>
                  <a:lnTo>
                    <a:pt x="277" y="0"/>
                  </a:lnTo>
                  <a:lnTo>
                    <a:pt x="0" y="0"/>
                  </a:lnTo>
                  <a:lnTo>
                    <a:pt x="0" y="47"/>
                  </a:lnTo>
                  <a:lnTo>
                    <a:pt x="277" y="47"/>
                  </a:lnTo>
                  <a:lnTo>
                    <a:pt x="27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85" name="Freeform 22">
              <a:extLst>
                <a:ext uri="{FF2B5EF4-FFF2-40B4-BE49-F238E27FC236}">
                  <a16:creationId xmlns:a16="http://schemas.microsoft.com/office/drawing/2014/main" xmlns="" id="{B8944C78-915A-42D2-B103-AC79EFD50291}"/>
                </a:ext>
              </a:extLst>
            </p:cNvPr>
            <p:cNvSpPr>
              <a:spLocks/>
            </p:cNvSpPr>
            <p:nvPr/>
          </p:nvSpPr>
          <p:spPr bwMode="auto">
            <a:xfrm>
              <a:off x="4386" y="1461"/>
              <a:ext cx="15" cy="17"/>
            </a:xfrm>
            <a:custGeom>
              <a:avLst/>
              <a:gdLst>
                <a:gd name="T0" fmla="*/ 0 w 46"/>
                <a:gd name="T1" fmla="*/ 48 h 48"/>
                <a:gd name="T2" fmla="*/ 0 w 46"/>
                <a:gd name="T3" fmla="*/ 48 h 48"/>
                <a:gd name="T4" fmla="*/ 46 w 46"/>
                <a:gd name="T5" fmla="*/ 48 h 48"/>
                <a:gd name="T6" fmla="*/ 46 w 46"/>
                <a:gd name="T7" fmla="*/ 0 h 48"/>
                <a:gd name="T8" fmla="*/ 0 w 46"/>
                <a:gd name="T9" fmla="*/ 0 h 48"/>
                <a:gd name="T10" fmla="*/ 0 w 46"/>
                <a:gd name="T11" fmla="*/ 48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6" h="48">
                  <a:moveTo>
                    <a:pt x="0" y="48"/>
                  </a:moveTo>
                  <a:lnTo>
                    <a:pt x="0" y="48"/>
                  </a:lnTo>
                  <a:lnTo>
                    <a:pt x="46" y="48"/>
                  </a:lnTo>
                  <a:lnTo>
                    <a:pt x="46" y="0"/>
                  </a:lnTo>
                  <a:lnTo>
                    <a:pt x="0" y="0"/>
                  </a:lnTo>
                  <a:lnTo>
                    <a:pt x="0" y="48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86" name="Freeform 23">
              <a:extLst>
                <a:ext uri="{FF2B5EF4-FFF2-40B4-BE49-F238E27FC236}">
                  <a16:creationId xmlns:a16="http://schemas.microsoft.com/office/drawing/2014/main" xmlns="" id="{3A73E86F-9578-4DC6-8735-42631FE3323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54" y="948"/>
              <a:ext cx="514" cy="575"/>
            </a:xfrm>
            <a:custGeom>
              <a:avLst/>
              <a:gdLst>
                <a:gd name="T0" fmla="*/ 538 w 1507"/>
                <a:gd name="T1" fmla="*/ 324 h 1686"/>
                <a:gd name="T2" fmla="*/ 597 w 1507"/>
                <a:gd name="T3" fmla="*/ 1080 h 1686"/>
                <a:gd name="T4" fmla="*/ 444 w 1507"/>
                <a:gd name="T5" fmla="*/ 1048 h 1686"/>
                <a:gd name="T6" fmla="*/ 581 w 1507"/>
                <a:gd name="T7" fmla="*/ 894 h 1686"/>
                <a:gd name="T8" fmla="*/ 591 w 1507"/>
                <a:gd name="T9" fmla="*/ 753 h 1686"/>
                <a:gd name="T10" fmla="*/ 463 w 1507"/>
                <a:gd name="T11" fmla="*/ 736 h 1686"/>
                <a:gd name="T12" fmla="*/ 435 w 1507"/>
                <a:gd name="T13" fmla="*/ 761 h 1686"/>
                <a:gd name="T14" fmla="*/ 260 w 1507"/>
                <a:gd name="T15" fmla="*/ 706 h 1686"/>
                <a:gd name="T16" fmla="*/ 562 w 1507"/>
                <a:gd name="T17" fmla="*/ 371 h 1686"/>
                <a:gd name="T18" fmla="*/ 1071 w 1507"/>
                <a:gd name="T19" fmla="*/ 46 h 1686"/>
                <a:gd name="T20" fmla="*/ 742 w 1507"/>
                <a:gd name="T21" fmla="*/ 904 h 1686"/>
                <a:gd name="T22" fmla="*/ 620 w 1507"/>
                <a:gd name="T23" fmla="*/ 1080 h 1686"/>
                <a:gd name="T24" fmla="*/ 597 w 1507"/>
                <a:gd name="T25" fmla="*/ 1185 h 1686"/>
                <a:gd name="T26" fmla="*/ 528 w 1507"/>
                <a:gd name="T27" fmla="*/ 1381 h 1686"/>
                <a:gd name="T28" fmla="*/ 213 w 1507"/>
                <a:gd name="T29" fmla="*/ 764 h 1686"/>
                <a:gd name="T30" fmla="*/ 171 w 1507"/>
                <a:gd name="T31" fmla="*/ 1035 h 1686"/>
                <a:gd name="T32" fmla="*/ 213 w 1507"/>
                <a:gd name="T33" fmla="*/ 1028 h 1686"/>
                <a:gd name="T34" fmla="*/ 473 w 1507"/>
                <a:gd name="T35" fmla="*/ 790 h 1686"/>
                <a:gd name="T36" fmla="*/ 512 w 1507"/>
                <a:gd name="T37" fmla="*/ 762 h 1686"/>
                <a:gd name="T38" fmla="*/ 559 w 1507"/>
                <a:gd name="T39" fmla="*/ 805 h 1686"/>
                <a:gd name="T40" fmla="*/ 529 w 1507"/>
                <a:gd name="T41" fmla="*/ 889 h 1686"/>
                <a:gd name="T42" fmla="*/ 398 w 1507"/>
                <a:gd name="T43" fmla="*/ 1068 h 1686"/>
                <a:gd name="T44" fmla="*/ 427 w 1507"/>
                <a:gd name="T45" fmla="*/ 1126 h 1686"/>
                <a:gd name="T46" fmla="*/ 432 w 1507"/>
                <a:gd name="T47" fmla="*/ 1276 h 1686"/>
                <a:gd name="T48" fmla="*/ 474 w 1507"/>
                <a:gd name="T49" fmla="*/ 1126 h 1686"/>
                <a:gd name="T50" fmla="*/ 597 w 1507"/>
                <a:gd name="T51" fmla="*/ 1185 h 1686"/>
                <a:gd name="T52" fmla="*/ 789 w 1507"/>
                <a:gd name="T53" fmla="*/ 1418 h 1686"/>
                <a:gd name="T54" fmla="*/ 789 w 1507"/>
                <a:gd name="T55" fmla="*/ 1080 h 1686"/>
                <a:gd name="T56" fmla="*/ 1095 w 1507"/>
                <a:gd name="T57" fmla="*/ 927 h 1686"/>
                <a:gd name="T58" fmla="*/ 1350 w 1507"/>
                <a:gd name="T59" fmla="*/ 1384 h 1686"/>
                <a:gd name="T60" fmla="*/ 995 w 1507"/>
                <a:gd name="T61" fmla="*/ 1418 h 1686"/>
                <a:gd name="T62" fmla="*/ 1397 w 1507"/>
                <a:gd name="T63" fmla="*/ 1534 h 1686"/>
                <a:gd name="T64" fmla="*/ 1373 w 1507"/>
                <a:gd name="T65" fmla="*/ 1544 h 1686"/>
                <a:gd name="T66" fmla="*/ 1041 w 1507"/>
                <a:gd name="T67" fmla="*/ 1431 h 1686"/>
                <a:gd name="T68" fmla="*/ 1397 w 1507"/>
                <a:gd name="T69" fmla="*/ 1431 h 1686"/>
                <a:gd name="T70" fmla="*/ 1483 w 1507"/>
                <a:gd name="T71" fmla="*/ 1384 h 1686"/>
                <a:gd name="T72" fmla="*/ 1397 w 1507"/>
                <a:gd name="T73" fmla="*/ 904 h 1686"/>
                <a:gd name="T74" fmla="*/ 1118 w 1507"/>
                <a:gd name="T75" fmla="*/ 22 h 1686"/>
                <a:gd name="T76" fmla="*/ 557 w 1507"/>
                <a:gd name="T77" fmla="*/ 0 h 1686"/>
                <a:gd name="T78" fmla="*/ 550 w 1507"/>
                <a:gd name="T79" fmla="*/ 3 h 1686"/>
                <a:gd name="T80" fmla="*/ 220 w 1507"/>
                <a:gd name="T81" fmla="*/ 331 h 1686"/>
                <a:gd name="T82" fmla="*/ 216 w 1507"/>
                <a:gd name="T83" fmla="*/ 337 h 1686"/>
                <a:gd name="T84" fmla="*/ 213 w 1507"/>
                <a:gd name="T85" fmla="*/ 347 h 1686"/>
                <a:gd name="T86" fmla="*/ 53 w 1507"/>
                <a:gd name="T87" fmla="*/ 875 h 1686"/>
                <a:gd name="T88" fmla="*/ 0 w 1507"/>
                <a:gd name="T89" fmla="*/ 1404 h 1686"/>
                <a:gd name="T90" fmla="*/ 46 w 1507"/>
                <a:gd name="T91" fmla="*/ 1662 h 1686"/>
                <a:gd name="T92" fmla="*/ 270 w 1507"/>
                <a:gd name="T93" fmla="*/ 1427 h 1686"/>
                <a:gd name="T94" fmla="*/ 552 w 1507"/>
                <a:gd name="T95" fmla="*/ 1427 h 1686"/>
                <a:gd name="T96" fmla="*/ 584 w 1507"/>
                <a:gd name="T97" fmla="*/ 1662 h 1686"/>
                <a:gd name="T98" fmla="*/ 630 w 1507"/>
                <a:gd name="T99" fmla="*/ 1404 h 1686"/>
                <a:gd name="T100" fmla="*/ 575 w 1507"/>
                <a:gd name="T101" fmla="*/ 1325 h 1686"/>
                <a:gd name="T102" fmla="*/ 742 w 1507"/>
                <a:gd name="T103" fmla="*/ 1126 h 1686"/>
                <a:gd name="T104" fmla="*/ 865 w 1507"/>
                <a:gd name="T105" fmla="*/ 1591 h 1686"/>
                <a:gd name="T106" fmla="*/ 1384 w 1507"/>
                <a:gd name="T107" fmla="*/ 1591 h 1686"/>
                <a:gd name="T108" fmla="*/ 1507 w 1507"/>
                <a:gd name="T109" fmla="*/ 1407 h 16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507" h="1686">
                  <a:moveTo>
                    <a:pt x="538" y="79"/>
                  </a:moveTo>
                  <a:lnTo>
                    <a:pt x="538" y="79"/>
                  </a:lnTo>
                  <a:lnTo>
                    <a:pt x="538" y="324"/>
                  </a:lnTo>
                  <a:lnTo>
                    <a:pt x="293" y="324"/>
                  </a:lnTo>
                  <a:lnTo>
                    <a:pt x="538" y="79"/>
                  </a:lnTo>
                  <a:close/>
                  <a:moveTo>
                    <a:pt x="597" y="1080"/>
                  </a:moveTo>
                  <a:lnTo>
                    <a:pt x="597" y="1080"/>
                  </a:lnTo>
                  <a:lnTo>
                    <a:pt x="462" y="1080"/>
                  </a:lnTo>
                  <a:cubicBezTo>
                    <a:pt x="456" y="1066"/>
                    <a:pt x="450" y="1056"/>
                    <a:pt x="444" y="1048"/>
                  </a:cubicBezTo>
                  <a:lnTo>
                    <a:pt x="564" y="920"/>
                  </a:lnTo>
                  <a:cubicBezTo>
                    <a:pt x="564" y="920"/>
                    <a:pt x="565" y="919"/>
                    <a:pt x="565" y="918"/>
                  </a:cubicBezTo>
                  <a:cubicBezTo>
                    <a:pt x="566" y="917"/>
                    <a:pt x="573" y="908"/>
                    <a:pt x="581" y="894"/>
                  </a:cubicBezTo>
                  <a:cubicBezTo>
                    <a:pt x="584" y="887"/>
                    <a:pt x="588" y="880"/>
                    <a:pt x="591" y="871"/>
                  </a:cubicBezTo>
                  <a:cubicBezTo>
                    <a:pt x="595" y="863"/>
                    <a:pt x="598" y="855"/>
                    <a:pt x="600" y="846"/>
                  </a:cubicBezTo>
                  <a:cubicBezTo>
                    <a:pt x="608" y="817"/>
                    <a:pt x="609" y="783"/>
                    <a:pt x="591" y="753"/>
                  </a:cubicBezTo>
                  <a:cubicBezTo>
                    <a:pt x="573" y="726"/>
                    <a:pt x="552" y="717"/>
                    <a:pt x="537" y="715"/>
                  </a:cubicBezTo>
                  <a:cubicBezTo>
                    <a:pt x="509" y="710"/>
                    <a:pt x="484" y="722"/>
                    <a:pt x="471" y="730"/>
                  </a:cubicBezTo>
                  <a:cubicBezTo>
                    <a:pt x="467" y="733"/>
                    <a:pt x="464" y="735"/>
                    <a:pt x="463" y="736"/>
                  </a:cubicBezTo>
                  <a:cubicBezTo>
                    <a:pt x="463" y="736"/>
                    <a:pt x="462" y="736"/>
                    <a:pt x="462" y="737"/>
                  </a:cubicBezTo>
                  <a:lnTo>
                    <a:pt x="453" y="745"/>
                  </a:lnTo>
                  <a:lnTo>
                    <a:pt x="435" y="761"/>
                  </a:lnTo>
                  <a:lnTo>
                    <a:pt x="260" y="922"/>
                  </a:lnTo>
                  <a:lnTo>
                    <a:pt x="260" y="733"/>
                  </a:lnTo>
                  <a:lnTo>
                    <a:pt x="260" y="706"/>
                  </a:lnTo>
                  <a:lnTo>
                    <a:pt x="260" y="681"/>
                  </a:lnTo>
                  <a:lnTo>
                    <a:pt x="260" y="371"/>
                  </a:lnTo>
                  <a:lnTo>
                    <a:pt x="562" y="371"/>
                  </a:lnTo>
                  <a:cubicBezTo>
                    <a:pt x="575" y="371"/>
                    <a:pt x="585" y="360"/>
                    <a:pt x="585" y="347"/>
                  </a:cubicBezTo>
                  <a:lnTo>
                    <a:pt x="585" y="46"/>
                  </a:lnTo>
                  <a:lnTo>
                    <a:pt x="1071" y="46"/>
                  </a:lnTo>
                  <a:lnTo>
                    <a:pt x="1071" y="880"/>
                  </a:lnTo>
                  <a:lnTo>
                    <a:pt x="765" y="880"/>
                  </a:lnTo>
                  <a:cubicBezTo>
                    <a:pt x="753" y="880"/>
                    <a:pt x="742" y="891"/>
                    <a:pt x="742" y="904"/>
                  </a:cubicBezTo>
                  <a:lnTo>
                    <a:pt x="742" y="1080"/>
                  </a:lnTo>
                  <a:lnTo>
                    <a:pt x="643" y="1080"/>
                  </a:lnTo>
                  <a:lnTo>
                    <a:pt x="620" y="1080"/>
                  </a:lnTo>
                  <a:lnTo>
                    <a:pt x="597" y="1080"/>
                  </a:lnTo>
                  <a:close/>
                  <a:moveTo>
                    <a:pt x="597" y="1185"/>
                  </a:moveTo>
                  <a:lnTo>
                    <a:pt x="597" y="1185"/>
                  </a:lnTo>
                  <a:cubicBezTo>
                    <a:pt x="597" y="1188"/>
                    <a:pt x="604" y="1252"/>
                    <a:pt x="539" y="1292"/>
                  </a:cubicBezTo>
                  <a:cubicBezTo>
                    <a:pt x="533" y="1297"/>
                    <a:pt x="528" y="1304"/>
                    <a:pt x="528" y="1312"/>
                  </a:cubicBezTo>
                  <a:lnTo>
                    <a:pt x="528" y="1381"/>
                  </a:lnTo>
                  <a:lnTo>
                    <a:pt x="100" y="1381"/>
                  </a:lnTo>
                  <a:lnTo>
                    <a:pt x="100" y="883"/>
                  </a:lnTo>
                  <a:cubicBezTo>
                    <a:pt x="121" y="853"/>
                    <a:pt x="164" y="802"/>
                    <a:pt x="213" y="764"/>
                  </a:cubicBezTo>
                  <a:lnTo>
                    <a:pt x="213" y="964"/>
                  </a:lnTo>
                  <a:lnTo>
                    <a:pt x="173" y="1002"/>
                  </a:lnTo>
                  <a:cubicBezTo>
                    <a:pt x="163" y="1010"/>
                    <a:pt x="163" y="1025"/>
                    <a:pt x="171" y="1035"/>
                  </a:cubicBezTo>
                  <a:cubicBezTo>
                    <a:pt x="180" y="1044"/>
                    <a:pt x="195" y="1045"/>
                    <a:pt x="204" y="1036"/>
                  </a:cubicBezTo>
                  <a:lnTo>
                    <a:pt x="205" y="1035"/>
                  </a:lnTo>
                  <a:lnTo>
                    <a:pt x="213" y="1028"/>
                  </a:lnTo>
                  <a:lnTo>
                    <a:pt x="237" y="1006"/>
                  </a:lnTo>
                  <a:lnTo>
                    <a:pt x="260" y="985"/>
                  </a:lnTo>
                  <a:lnTo>
                    <a:pt x="473" y="790"/>
                  </a:lnTo>
                  <a:lnTo>
                    <a:pt x="490" y="774"/>
                  </a:lnTo>
                  <a:lnTo>
                    <a:pt x="492" y="772"/>
                  </a:lnTo>
                  <a:cubicBezTo>
                    <a:pt x="496" y="769"/>
                    <a:pt x="504" y="765"/>
                    <a:pt x="512" y="762"/>
                  </a:cubicBezTo>
                  <a:cubicBezTo>
                    <a:pt x="517" y="761"/>
                    <a:pt x="523" y="760"/>
                    <a:pt x="529" y="761"/>
                  </a:cubicBezTo>
                  <a:cubicBezTo>
                    <a:pt x="537" y="762"/>
                    <a:pt x="545" y="768"/>
                    <a:pt x="551" y="778"/>
                  </a:cubicBezTo>
                  <a:cubicBezTo>
                    <a:pt x="556" y="786"/>
                    <a:pt x="558" y="795"/>
                    <a:pt x="559" y="805"/>
                  </a:cubicBezTo>
                  <a:cubicBezTo>
                    <a:pt x="559" y="814"/>
                    <a:pt x="558" y="824"/>
                    <a:pt x="555" y="834"/>
                  </a:cubicBezTo>
                  <a:cubicBezTo>
                    <a:pt x="553" y="842"/>
                    <a:pt x="550" y="850"/>
                    <a:pt x="547" y="858"/>
                  </a:cubicBezTo>
                  <a:cubicBezTo>
                    <a:pt x="541" y="871"/>
                    <a:pt x="534" y="882"/>
                    <a:pt x="529" y="889"/>
                  </a:cubicBezTo>
                  <a:lnTo>
                    <a:pt x="394" y="1033"/>
                  </a:lnTo>
                  <a:cubicBezTo>
                    <a:pt x="390" y="1038"/>
                    <a:pt x="388" y="1045"/>
                    <a:pt x="388" y="1052"/>
                  </a:cubicBezTo>
                  <a:cubicBezTo>
                    <a:pt x="389" y="1058"/>
                    <a:pt x="393" y="1065"/>
                    <a:pt x="398" y="1068"/>
                  </a:cubicBezTo>
                  <a:cubicBezTo>
                    <a:pt x="399" y="1069"/>
                    <a:pt x="404" y="1072"/>
                    <a:pt x="409" y="1080"/>
                  </a:cubicBezTo>
                  <a:cubicBezTo>
                    <a:pt x="413" y="1085"/>
                    <a:pt x="418" y="1093"/>
                    <a:pt x="421" y="1103"/>
                  </a:cubicBezTo>
                  <a:cubicBezTo>
                    <a:pt x="424" y="1110"/>
                    <a:pt x="426" y="1117"/>
                    <a:pt x="427" y="1126"/>
                  </a:cubicBezTo>
                  <a:cubicBezTo>
                    <a:pt x="432" y="1152"/>
                    <a:pt x="431" y="1187"/>
                    <a:pt x="419" y="1235"/>
                  </a:cubicBezTo>
                  <a:cubicBezTo>
                    <a:pt x="418" y="1239"/>
                    <a:pt x="417" y="1243"/>
                    <a:pt x="416" y="1247"/>
                  </a:cubicBezTo>
                  <a:cubicBezTo>
                    <a:pt x="412" y="1260"/>
                    <a:pt x="420" y="1273"/>
                    <a:pt x="432" y="1276"/>
                  </a:cubicBezTo>
                  <a:cubicBezTo>
                    <a:pt x="434" y="1277"/>
                    <a:pt x="436" y="1277"/>
                    <a:pt x="438" y="1277"/>
                  </a:cubicBezTo>
                  <a:cubicBezTo>
                    <a:pt x="449" y="1277"/>
                    <a:pt x="458" y="1270"/>
                    <a:pt x="461" y="1260"/>
                  </a:cubicBezTo>
                  <a:cubicBezTo>
                    <a:pt x="477" y="1204"/>
                    <a:pt x="479" y="1160"/>
                    <a:pt x="474" y="1126"/>
                  </a:cubicBezTo>
                  <a:lnTo>
                    <a:pt x="597" y="1126"/>
                  </a:lnTo>
                  <a:lnTo>
                    <a:pt x="597" y="1182"/>
                  </a:lnTo>
                  <a:cubicBezTo>
                    <a:pt x="597" y="1183"/>
                    <a:pt x="597" y="1184"/>
                    <a:pt x="597" y="1185"/>
                  </a:cubicBezTo>
                  <a:close/>
                  <a:moveTo>
                    <a:pt x="870" y="1544"/>
                  </a:moveTo>
                  <a:lnTo>
                    <a:pt x="870" y="1544"/>
                  </a:lnTo>
                  <a:cubicBezTo>
                    <a:pt x="820" y="1522"/>
                    <a:pt x="789" y="1473"/>
                    <a:pt x="789" y="1418"/>
                  </a:cubicBezTo>
                  <a:lnTo>
                    <a:pt x="789" y="1126"/>
                  </a:lnTo>
                  <a:lnTo>
                    <a:pt x="789" y="1103"/>
                  </a:lnTo>
                  <a:lnTo>
                    <a:pt x="789" y="1080"/>
                  </a:lnTo>
                  <a:lnTo>
                    <a:pt x="789" y="927"/>
                  </a:lnTo>
                  <a:lnTo>
                    <a:pt x="1071" y="927"/>
                  </a:lnTo>
                  <a:lnTo>
                    <a:pt x="1095" y="927"/>
                  </a:lnTo>
                  <a:lnTo>
                    <a:pt x="1118" y="927"/>
                  </a:lnTo>
                  <a:lnTo>
                    <a:pt x="1350" y="927"/>
                  </a:lnTo>
                  <a:lnTo>
                    <a:pt x="1350" y="1384"/>
                  </a:lnTo>
                  <a:lnTo>
                    <a:pt x="1018" y="1384"/>
                  </a:lnTo>
                  <a:cubicBezTo>
                    <a:pt x="1005" y="1384"/>
                    <a:pt x="995" y="1394"/>
                    <a:pt x="995" y="1407"/>
                  </a:cubicBezTo>
                  <a:lnTo>
                    <a:pt x="995" y="1418"/>
                  </a:lnTo>
                  <a:cubicBezTo>
                    <a:pt x="995" y="1473"/>
                    <a:pt x="963" y="1522"/>
                    <a:pt x="914" y="1544"/>
                  </a:cubicBezTo>
                  <a:lnTo>
                    <a:pt x="870" y="1544"/>
                  </a:lnTo>
                  <a:close/>
                  <a:moveTo>
                    <a:pt x="1397" y="1534"/>
                  </a:moveTo>
                  <a:lnTo>
                    <a:pt x="1397" y="1534"/>
                  </a:lnTo>
                  <a:cubicBezTo>
                    <a:pt x="1391" y="1538"/>
                    <a:pt x="1385" y="1541"/>
                    <a:pt x="1379" y="1544"/>
                  </a:cubicBezTo>
                  <a:lnTo>
                    <a:pt x="1373" y="1544"/>
                  </a:lnTo>
                  <a:lnTo>
                    <a:pt x="1350" y="1544"/>
                  </a:lnTo>
                  <a:lnTo>
                    <a:pt x="992" y="1544"/>
                  </a:lnTo>
                  <a:cubicBezTo>
                    <a:pt x="1021" y="1513"/>
                    <a:pt x="1038" y="1474"/>
                    <a:pt x="1041" y="1431"/>
                  </a:cubicBezTo>
                  <a:lnTo>
                    <a:pt x="1350" y="1431"/>
                  </a:lnTo>
                  <a:lnTo>
                    <a:pt x="1373" y="1431"/>
                  </a:lnTo>
                  <a:lnTo>
                    <a:pt x="1397" y="1431"/>
                  </a:lnTo>
                  <a:lnTo>
                    <a:pt x="1460" y="1431"/>
                  </a:lnTo>
                  <a:cubicBezTo>
                    <a:pt x="1456" y="1473"/>
                    <a:pt x="1432" y="1511"/>
                    <a:pt x="1397" y="1534"/>
                  </a:cubicBezTo>
                  <a:close/>
                  <a:moveTo>
                    <a:pt x="1483" y="1384"/>
                  </a:moveTo>
                  <a:lnTo>
                    <a:pt x="1483" y="1384"/>
                  </a:lnTo>
                  <a:lnTo>
                    <a:pt x="1397" y="1384"/>
                  </a:lnTo>
                  <a:lnTo>
                    <a:pt x="1397" y="904"/>
                  </a:lnTo>
                  <a:cubicBezTo>
                    <a:pt x="1397" y="891"/>
                    <a:pt x="1386" y="880"/>
                    <a:pt x="1373" y="880"/>
                  </a:cubicBezTo>
                  <a:lnTo>
                    <a:pt x="1118" y="880"/>
                  </a:lnTo>
                  <a:lnTo>
                    <a:pt x="1118" y="22"/>
                  </a:lnTo>
                  <a:cubicBezTo>
                    <a:pt x="1118" y="9"/>
                    <a:pt x="1108" y="0"/>
                    <a:pt x="1095" y="0"/>
                  </a:cubicBezTo>
                  <a:lnTo>
                    <a:pt x="562" y="0"/>
                  </a:lnTo>
                  <a:cubicBezTo>
                    <a:pt x="560" y="0"/>
                    <a:pt x="559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555" y="1"/>
                    <a:pt x="553" y="1"/>
                    <a:pt x="552" y="2"/>
                  </a:cubicBezTo>
                  <a:cubicBezTo>
                    <a:pt x="551" y="3"/>
                    <a:pt x="551" y="3"/>
                    <a:pt x="550" y="3"/>
                  </a:cubicBezTo>
                  <a:cubicBezTo>
                    <a:pt x="548" y="4"/>
                    <a:pt x="547" y="5"/>
                    <a:pt x="545" y="7"/>
                  </a:cubicBezTo>
                  <a:lnTo>
                    <a:pt x="301" y="250"/>
                  </a:lnTo>
                  <a:lnTo>
                    <a:pt x="220" y="331"/>
                  </a:lnTo>
                  <a:cubicBezTo>
                    <a:pt x="220" y="331"/>
                    <a:pt x="220" y="331"/>
                    <a:pt x="220" y="331"/>
                  </a:cubicBezTo>
                  <a:cubicBezTo>
                    <a:pt x="219" y="332"/>
                    <a:pt x="217" y="334"/>
                    <a:pt x="216" y="336"/>
                  </a:cubicBezTo>
                  <a:cubicBezTo>
                    <a:pt x="216" y="336"/>
                    <a:pt x="216" y="337"/>
                    <a:pt x="216" y="337"/>
                  </a:cubicBezTo>
                  <a:cubicBezTo>
                    <a:pt x="215" y="339"/>
                    <a:pt x="214" y="341"/>
                    <a:pt x="214" y="343"/>
                  </a:cubicBezTo>
                  <a:lnTo>
                    <a:pt x="214" y="343"/>
                  </a:lnTo>
                  <a:cubicBezTo>
                    <a:pt x="213" y="344"/>
                    <a:pt x="213" y="346"/>
                    <a:pt x="213" y="347"/>
                  </a:cubicBezTo>
                  <a:lnTo>
                    <a:pt x="213" y="706"/>
                  </a:lnTo>
                  <a:cubicBezTo>
                    <a:pt x="128" y="762"/>
                    <a:pt x="61" y="857"/>
                    <a:pt x="58" y="862"/>
                  </a:cubicBezTo>
                  <a:cubicBezTo>
                    <a:pt x="55" y="866"/>
                    <a:pt x="53" y="871"/>
                    <a:pt x="53" y="875"/>
                  </a:cubicBezTo>
                  <a:lnTo>
                    <a:pt x="53" y="1381"/>
                  </a:lnTo>
                  <a:lnTo>
                    <a:pt x="23" y="1381"/>
                  </a:lnTo>
                  <a:cubicBezTo>
                    <a:pt x="10" y="1381"/>
                    <a:pt x="0" y="1391"/>
                    <a:pt x="0" y="1404"/>
                  </a:cubicBezTo>
                  <a:lnTo>
                    <a:pt x="0" y="1662"/>
                  </a:lnTo>
                  <a:cubicBezTo>
                    <a:pt x="0" y="1675"/>
                    <a:pt x="10" y="1686"/>
                    <a:pt x="23" y="1686"/>
                  </a:cubicBezTo>
                  <a:cubicBezTo>
                    <a:pt x="36" y="1686"/>
                    <a:pt x="46" y="1675"/>
                    <a:pt x="46" y="1662"/>
                  </a:cubicBezTo>
                  <a:lnTo>
                    <a:pt x="46" y="1427"/>
                  </a:lnTo>
                  <a:lnTo>
                    <a:pt x="68" y="1427"/>
                  </a:lnTo>
                  <a:lnTo>
                    <a:pt x="270" y="1427"/>
                  </a:lnTo>
                  <a:lnTo>
                    <a:pt x="479" y="1427"/>
                  </a:lnTo>
                  <a:lnTo>
                    <a:pt x="528" y="1427"/>
                  </a:lnTo>
                  <a:lnTo>
                    <a:pt x="552" y="1427"/>
                  </a:lnTo>
                  <a:lnTo>
                    <a:pt x="575" y="1427"/>
                  </a:lnTo>
                  <a:lnTo>
                    <a:pt x="584" y="1427"/>
                  </a:lnTo>
                  <a:lnTo>
                    <a:pt x="584" y="1662"/>
                  </a:lnTo>
                  <a:cubicBezTo>
                    <a:pt x="584" y="1675"/>
                    <a:pt x="594" y="1686"/>
                    <a:pt x="607" y="1686"/>
                  </a:cubicBezTo>
                  <a:cubicBezTo>
                    <a:pt x="620" y="1686"/>
                    <a:pt x="630" y="1675"/>
                    <a:pt x="630" y="1662"/>
                  </a:cubicBezTo>
                  <a:lnTo>
                    <a:pt x="630" y="1404"/>
                  </a:lnTo>
                  <a:cubicBezTo>
                    <a:pt x="630" y="1391"/>
                    <a:pt x="620" y="1381"/>
                    <a:pt x="607" y="1381"/>
                  </a:cubicBezTo>
                  <a:lnTo>
                    <a:pt x="575" y="1381"/>
                  </a:lnTo>
                  <a:lnTo>
                    <a:pt x="575" y="1325"/>
                  </a:lnTo>
                  <a:cubicBezTo>
                    <a:pt x="648" y="1272"/>
                    <a:pt x="645" y="1194"/>
                    <a:pt x="643" y="1181"/>
                  </a:cubicBezTo>
                  <a:lnTo>
                    <a:pt x="643" y="1126"/>
                  </a:lnTo>
                  <a:lnTo>
                    <a:pt x="742" y="1126"/>
                  </a:lnTo>
                  <a:lnTo>
                    <a:pt x="742" y="1418"/>
                  </a:lnTo>
                  <a:cubicBezTo>
                    <a:pt x="742" y="1493"/>
                    <a:pt x="787" y="1560"/>
                    <a:pt x="856" y="1589"/>
                  </a:cubicBezTo>
                  <a:cubicBezTo>
                    <a:pt x="859" y="1590"/>
                    <a:pt x="862" y="1591"/>
                    <a:pt x="865" y="1591"/>
                  </a:cubicBezTo>
                  <a:lnTo>
                    <a:pt x="919" y="1591"/>
                  </a:lnTo>
                  <a:lnTo>
                    <a:pt x="1373" y="1591"/>
                  </a:lnTo>
                  <a:lnTo>
                    <a:pt x="1384" y="1591"/>
                  </a:lnTo>
                  <a:cubicBezTo>
                    <a:pt x="1387" y="1591"/>
                    <a:pt x="1390" y="1590"/>
                    <a:pt x="1393" y="1589"/>
                  </a:cubicBezTo>
                  <a:cubicBezTo>
                    <a:pt x="1462" y="1560"/>
                    <a:pt x="1507" y="1493"/>
                    <a:pt x="1507" y="1418"/>
                  </a:cubicBezTo>
                  <a:lnTo>
                    <a:pt x="1507" y="1407"/>
                  </a:lnTo>
                  <a:cubicBezTo>
                    <a:pt x="1507" y="1394"/>
                    <a:pt x="1496" y="1384"/>
                    <a:pt x="1483" y="138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87" name="Freeform 24">
              <a:extLst>
                <a:ext uri="{FF2B5EF4-FFF2-40B4-BE49-F238E27FC236}">
                  <a16:creationId xmlns:a16="http://schemas.microsoft.com/office/drawing/2014/main" xmlns="" id="{0750C592-0F3E-4503-8618-1D96C857677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637" y="1276"/>
              <a:ext cx="41" cy="41"/>
            </a:xfrm>
            <a:custGeom>
              <a:avLst/>
              <a:gdLst>
                <a:gd name="T0" fmla="*/ 47 w 121"/>
                <a:gd name="T1" fmla="*/ 47 h 121"/>
                <a:gd name="T2" fmla="*/ 47 w 121"/>
                <a:gd name="T3" fmla="*/ 47 h 121"/>
                <a:gd name="T4" fmla="*/ 74 w 121"/>
                <a:gd name="T5" fmla="*/ 47 h 121"/>
                <a:gd name="T6" fmla="*/ 74 w 121"/>
                <a:gd name="T7" fmla="*/ 74 h 121"/>
                <a:gd name="T8" fmla="*/ 47 w 121"/>
                <a:gd name="T9" fmla="*/ 74 h 121"/>
                <a:gd name="T10" fmla="*/ 47 w 121"/>
                <a:gd name="T11" fmla="*/ 47 h 121"/>
                <a:gd name="T12" fmla="*/ 98 w 121"/>
                <a:gd name="T13" fmla="*/ 0 h 121"/>
                <a:gd name="T14" fmla="*/ 98 w 121"/>
                <a:gd name="T15" fmla="*/ 0 h 121"/>
                <a:gd name="T16" fmla="*/ 23 w 121"/>
                <a:gd name="T17" fmla="*/ 0 h 121"/>
                <a:gd name="T18" fmla="*/ 0 w 121"/>
                <a:gd name="T19" fmla="*/ 23 h 121"/>
                <a:gd name="T20" fmla="*/ 0 w 121"/>
                <a:gd name="T21" fmla="*/ 98 h 121"/>
                <a:gd name="T22" fmla="*/ 13 w 121"/>
                <a:gd name="T23" fmla="*/ 119 h 121"/>
                <a:gd name="T24" fmla="*/ 23 w 121"/>
                <a:gd name="T25" fmla="*/ 121 h 121"/>
                <a:gd name="T26" fmla="*/ 98 w 121"/>
                <a:gd name="T27" fmla="*/ 121 h 121"/>
                <a:gd name="T28" fmla="*/ 108 w 121"/>
                <a:gd name="T29" fmla="*/ 119 h 121"/>
                <a:gd name="T30" fmla="*/ 121 w 121"/>
                <a:gd name="T31" fmla="*/ 98 h 121"/>
                <a:gd name="T32" fmla="*/ 121 w 121"/>
                <a:gd name="T33" fmla="*/ 23 h 121"/>
                <a:gd name="T34" fmla="*/ 98 w 121"/>
                <a:gd name="T35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21" h="121">
                  <a:moveTo>
                    <a:pt x="47" y="47"/>
                  </a:moveTo>
                  <a:lnTo>
                    <a:pt x="47" y="47"/>
                  </a:lnTo>
                  <a:lnTo>
                    <a:pt x="74" y="47"/>
                  </a:lnTo>
                  <a:lnTo>
                    <a:pt x="74" y="74"/>
                  </a:lnTo>
                  <a:lnTo>
                    <a:pt x="47" y="74"/>
                  </a:lnTo>
                  <a:lnTo>
                    <a:pt x="47" y="47"/>
                  </a:lnTo>
                  <a:close/>
                  <a:moveTo>
                    <a:pt x="98" y="0"/>
                  </a:moveTo>
                  <a:lnTo>
                    <a:pt x="98" y="0"/>
                  </a:lnTo>
                  <a:lnTo>
                    <a:pt x="23" y="0"/>
                  </a:lnTo>
                  <a:cubicBezTo>
                    <a:pt x="10" y="0"/>
                    <a:pt x="0" y="10"/>
                    <a:pt x="0" y="23"/>
                  </a:cubicBezTo>
                  <a:lnTo>
                    <a:pt x="0" y="98"/>
                  </a:lnTo>
                  <a:cubicBezTo>
                    <a:pt x="0" y="107"/>
                    <a:pt x="6" y="115"/>
                    <a:pt x="13" y="119"/>
                  </a:cubicBezTo>
                  <a:cubicBezTo>
                    <a:pt x="16" y="120"/>
                    <a:pt x="20" y="121"/>
                    <a:pt x="23" y="121"/>
                  </a:cubicBezTo>
                  <a:lnTo>
                    <a:pt x="98" y="121"/>
                  </a:lnTo>
                  <a:cubicBezTo>
                    <a:pt x="101" y="121"/>
                    <a:pt x="105" y="120"/>
                    <a:pt x="108" y="119"/>
                  </a:cubicBezTo>
                  <a:cubicBezTo>
                    <a:pt x="116" y="115"/>
                    <a:pt x="121" y="107"/>
                    <a:pt x="121" y="98"/>
                  </a:cubicBezTo>
                  <a:lnTo>
                    <a:pt x="121" y="23"/>
                  </a:lnTo>
                  <a:cubicBezTo>
                    <a:pt x="121" y="10"/>
                    <a:pt x="111" y="0"/>
                    <a:pt x="9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88" name="Freeform 25">
              <a:extLst>
                <a:ext uri="{FF2B5EF4-FFF2-40B4-BE49-F238E27FC236}">
                  <a16:creationId xmlns:a16="http://schemas.microsoft.com/office/drawing/2014/main" xmlns="" id="{541A7FBE-53F9-480D-8EB3-C009926577AB}"/>
                </a:ext>
              </a:extLst>
            </p:cNvPr>
            <p:cNvSpPr>
              <a:spLocks/>
            </p:cNvSpPr>
            <p:nvPr/>
          </p:nvSpPr>
          <p:spPr bwMode="auto">
            <a:xfrm>
              <a:off x="4681" y="1288"/>
              <a:ext cx="116" cy="16"/>
            </a:xfrm>
            <a:custGeom>
              <a:avLst/>
              <a:gdLst>
                <a:gd name="T0" fmla="*/ 137 w 341"/>
                <a:gd name="T1" fmla="*/ 47 h 47"/>
                <a:gd name="T2" fmla="*/ 137 w 341"/>
                <a:gd name="T3" fmla="*/ 47 h 47"/>
                <a:gd name="T4" fmla="*/ 160 w 341"/>
                <a:gd name="T5" fmla="*/ 47 h 47"/>
                <a:gd name="T6" fmla="*/ 341 w 341"/>
                <a:gd name="T7" fmla="*/ 47 h 47"/>
                <a:gd name="T8" fmla="*/ 341 w 341"/>
                <a:gd name="T9" fmla="*/ 23 h 47"/>
                <a:gd name="T10" fmla="*/ 341 w 341"/>
                <a:gd name="T11" fmla="*/ 0 h 47"/>
                <a:gd name="T12" fmla="*/ 160 w 341"/>
                <a:gd name="T13" fmla="*/ 0 h 47"/>
                <a:gd name="T14" fmla="*/ 137 w 341"/>
                <a:gd name="T15" fmla="*/ 0 h 47"/>
                <a:gd name="T16" fmla="*/ 113 w 341"/>
                <a:gd name="T17" fmla="*/ 0 h 47"/>
                <a:gd name="T18" fmla="*/ 0 w 341"/>
                <a:gd name="T19" fmla="*/ 0 h 47"/>
                <a:gd name="T20" fmla="*/ 0 w 341"/>
                <a:gd name="T21" fmla="*/ 23 h 47"/>
                <a:gd name="T22" fmla="*/ 0 w 341"/>
                <a:gd name="T23" fmla="*/ 47 h 47"/>
                <a:gd name="T24" fmla="*/ 113 w 341"/>
                <a:gd name="T25" fmla="*/ 47 h 47"/>
                <a:gd name="T26" fmla="*/ 137 w 341"/>
                <a:gd name="T27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41" h="47">
                  <a:moveTo>
                    <a:pt x="137" y="47"/>
                  </a:moveTo>
                  <a:lnTo>
                    <a:pt x="137" y="47"/>
                  </a:lnTo>
                  <a:lnTo>
                    <a:pt x="160" y="47"/>
                  </a:lnTo>
                  <a:lnTo>
                    <a:pt x="341" y="47"/>
                  </a:lnTo>
                  <a:lnTo>
                    <a:pt x="341" y="23"/>
                  </a:lnTo>
                  <a:lnTo>
                    <a:pt x="341" y="0"/>
                  </a:lnTo>
                  <a:lnTo>
                    <a:pt x="160" y="0"/>
                  </a:lnTo>
                  <a:lnTo>
                    <a:pt x="137" y="0"/>
                  </a:lnTo>
                  <a:lnTo>
                    <a:pt x="113" y="0"/>
                  </a:lnTo>
                  <a:lnTo>
                    <a:pt x="0" y="0"/>
                  </a:lnTo>
                  <a:lnTo>
                    <a:pt x="0" y="23"/>
                  </a:lnTo>
                  <a:lnTo>
                    <a:pt x="0" y="47"/>
                  </a:lnTo>
                  <a:lnTo>
                    <a:pt x="113" y="47"/>
                  </a:lnTo>
                  <a:lnTo>
                    <a:pt x="137" y="47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89" name="Freeform 26">
              <a:extLst>
                <a:ext uri="{FF2B5EF4-FFF2-40B4-BE49-F238E27FC236}">
                  <a16:creationId xmlns:a16="http://schemas.microsoft.com/office/drawing/2014/main" xmlns="" id="{BCDEAFB0-885D-4A87-9F4A-61FA05BA265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637" y="1318"/>
              <a:ext cx="41" cy="41"/>
            </a:xfrm>
            <a:custGeom>
              <a:avLst/>
              <a:gdLst>
                <a:gd name="T0" fmla="*/ 74 w 121"/>
                <a:gd name="T1" fmla="*/ 74 h 121"/>
                <a:gd name="T2" fmla="*/ 74 w 121"/>
                <a:gd name="T3" fmla="*/ 74 h 121"/>
                <a:gd name="T4" fmla="*/ 47 w 121"/>
                <a:gd name="T5" fmla="*/ 74 h 121"/>
                <a:gd name="T6" fmla="*/ 47 w 121"/>
                <a:gd name="T7" fmla="*/ 47 h 121"/>
                <a:gd name="T8" fmla="*/ 74 w 121"/>
                <a:gd name="T9" fmla="*/ 47 h 121"/>
                <a:gd name="T10" fmla="*/ 74 w 121"/>
                <a:gd name="T11" fmla="*/ 74 h 121"/>
                <a:gd name="T12" fmla="*/ 98 w 121"/>
                <a:gd name="T13" fmla="*/ 0 h 121"/>
                <a:gd name="T14" fmla="*/ 98 w 121"/>
                <a:gd name="T15" fmla="*/ 0 h 121"/>
                <a:gd name="T16" fmla="*/ 23 w 121"/>
                <a:gd name="T17" fmla="*/ 0 h 121"/>
                <a:gd name="T18" fmla="*/ 1 w 121"/>
                <a:gd name="T19" fmla="*/ 18 h 121"/>
                <a:gd name="T20" fmla="*/ 0 w 121"/>
                <a:gd name="T21" fmla="*/ 23 h 121"/>
                <a:gd name="T22" fmla="*/ 0 w 121"/>
                <a:gd name="T23" fmla="*/ 41 h 121"/>
                <a:gd name="T24" fmla="*/ 0 w 121"/>
                <a:gd name="T25" fmla="*/ 98 h 121"/>
                <a:gd name="T26" fmla="*/ 23 w 121"/>
                <a:gd name="T27" fmla="*/ 121 h 121"/>
                <a:gd name="T28" fmla="*/ 98 w 121"/>
                <a:gd name="T29" fmla="*/ 121 h 121"/>
                <a:gd name="T30" fmla="*/ 121 w 121"/>
                <a:gd name="T31" fmla="*/ 98 h 121"/>
                <a:gd name="T32" fmla="*/ 121 w 121"/>
                <a:gd name="T33" fmla="*/ 41 h 121"/>
                <a:gd name="T34" fmla="*/ 121 w 121"/>
                <a:gd name="T35" fmla="*/ 23 h 121"/>
                <a:gd name="T36" fmla="*/ 120 w 121"/>
                <a:gd name="T37" fmla="*/ 18 h 121"/>
                <a:gd name="T38" fmla="*/ 98 w 121"/>
                <a:gd name="T39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21" h="121">
                  <a:moveTo>
                    <a:pt x="74" y="74"/>
                  </a:moveTo>
                  <a:lnTo>
                    <a:pt x="74" y="74"/>
                  </a:lnTo>
                  <a:lnTo>
                    <a:pt x="47" y="74"/>
                  </a:lnTo>
                  <a:lnTo>
                    <a:pt x="47" y="47"/>
                  </a:lnTo>
                  <a:lnTo>
                    <a:pt x="74" y="47"/>
                  </a:lnTo>
                  <a:lnTo>
                    <a:pt x="74" y="74"/>
                  </a:lnTo>
                  <a:close/>
                  <a:moveTo>
                    <a:pt x="98" y="0"/>
                  </a:moveTo>
                  <a:lnTo>
                    <a:pt x="98" y="0"/>
                  </a:lnTo>
                  <a:lnTo>
                    <a:pt x="23" y="0"/>
                  </a:lnTo>
                  <a:cubicBezTo>
                    <a:pt x="12" y="0"/>
                    <a:pt x="3" y="8"/>
                    <a:pt x="1" y="18"/>
                  </a:cubicBezTo>
                  <a:cubicBezTo>
                    <a:pt x="0" y="20"/>
                    <a:pt x="0" y="21"/>
                    <a:pt x="0" y="23"/>
                  </a:cubicBezTo>
                  <a:lnTo>
                    <a:pt x="0" y="41"/>
                  </a:lnTo>
                  <a:lnTo>
                    <a:pt x="0" y="98"/>
                  </a:lnTo>
                  <a:cubicBezTo>
                    <a:pt x="0" y="111"/>
                    <a:pt x="10" y="121"/>
                    <a:pt x="23" y="121"/>
                  </a:cubicBezTo>
                  <a:lnTo>
                    <a:pt x="98" y="121"/>
                  </a:lnTo>
                  <a:cubicBezTo>
                    <a:pt x="111" y="121"/>
                    <a:pt x="121" y="111"/>
                    <a:pt x="121" y="98"/>
                  </a:cubicBezTo>
                  <a:lnTo>
                    <a:pt x="121" y="41"/>
                  </a:lnTo>
                  <a:lnTo>
                    <a:pt x="121" y="23"/>
                  </a:lnTo>
                  <a:cubicBezTo>
                    <a:pt x="121" y="21"/>
                    <a:pt x="121" y="20"/>
                    <a:pt x="120" y="18"/>
                  </a:cubicBezTo>
                  <a:cubicBezTo>
                    <a:pt x="118" y="8"/>
                    <a:pt x="109" y="0"/>
                    <a:pt x="9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90" name="Freeform 27">
              <a:extLst>
                <a:ext uri="{FF2B5EF4-FFF2-40B4-BE49-F238E27FC236}">
                  <a16:creationId xmlns:a16="http://schemas.microsoft.com/office/drawing/2014/main" xmlns="" id="{38A45382-7383-4AA6-81B6-7757ECA00C53}"/>
                </a:ext>
              </a:extLst>
            </p:cNvPr>
            <p:cNvSpPr>
              <a:spLocks/>
            </p:cNvSpPr>
            <p:nvPr/>
          </p:nvSpPr>
          <p:spPr bwMode="auto">
            <a:xfrm>
              <a:off x="4681" y="1331"/>
              <a:ext cx="116" cy="16"/>
            </a:xfrm>
            <a:custGeom>
              <a:avLst/>
              <a:gdLst>
                <a:gd name="T0" fmla="*/ 341 w 341"/>
                <a:gd name="T1" fmla="*/ 23 h 47"/>
                <a:gd name="T2" fmla="*/ 341 w 341"/>
                <a:gd name="T3" fmla="*/ 23 h 47"/>
                <a:gd name="T4" fmla="*/ 341 w 341"/>
                <a:gd name="T5" fmla="*/ 0 h 47"/>
                <a:gd name="T6" fmla="*/ 150 w 341"/>
                <a:gd name="T7" fmla="*/ 0 h 47"/>
                <a:gd name="T8" fmla="*/ 0 w 341"/>
                <a:gd name="T9" fmla="*/ 0 h 47"/>
                <a:gd name="T10" fmla="*/ 0 w 341"/>
                <a:gd name="T11" fmla="*/ 4 h 47"/>
                <a:gd name="T12" fmla="*/ 0 w 341"/>
                <a:gd name="T13" fmla="*/ 23 h 47"/>
                <a:gd name="T14" fmla="*/ 0 w 341"/>
                <a:gd name="T15" fmla="*/ 47 h 47"/>
                <a:gd name="T16" fmla="*/ 341 w 341"/>
                <a:gd name="T17" fmla="*/ 47 h 47"/>
                <a:gd name="T18" fmla="*/ 341 w 341"/>
                <a:gd name="T19" fmla="*/ 23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1" h="47">
                  <a:moveTo>
                    <a:pt x="341" y="23"/>
                  </a:moveTo>
                  <a:lnTo>
                    <a:pt x="341" y="23"/>
                  </a:lnTo>
                  <a:lnTo>
                    <a:pt x="341" y="0"/>
                  </a:lnTo>
                  <a:lnTo>
                    <a:pt x="150" y="0"/>
                  </a:lnTo>
                  <a:lnTo>
                    <a:pt x="0" y="0"/>
                  </a:lnTo>
                  <a:lnTo>
                    <a:pt x="0" y="4"/>
                  </a:lnTo>
                  <a:lnTo>
                    <a:pt x="0" y="23"/>
                  </a:lnTo>
                  <a:lnTo>
                    <a:pt x="0" y="47"/>
                  </a:lnTo>
                  <a:lnTo>
                    <a:pt x="341" y="47"/>
                  </a:lnTo>
                  <a:lnTo>
                    <a:pt x="341" y="2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91" name="Freeform 28">
              <a:extLst>
                <a:ext uri="{FF2B5EF4-FFF2-40B4-BE49-F238E27FC236}">
                  <a16:creationId xmlns:a16="http://schemas.microsoft.com/office/drawing/2014/main" xmlns="" id="{A816A820-D1D2-4E44-8EF9-BE724544F78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637" y="1360"/>
              <a:ext cx="41" cy="42"/>
            </a:xfrm>
            <a:custGeom>
              <a:avLst/>
              <a:gdLst>
                <a:gd name="T0" fmla="*/ 74 w 121"/>
                <a:gd name="T1" fmla="*/ 74 h 121"/>
                <a:gd name="T2" fmla="*/ 74 w 121"/>
                <a:gd name="T3" fmla="*/ 74 h 121"/>
                <a:gd name="T4" fmla="*/ 47 w 121"/>
                <a:gd name="T5" fmla="*/ 74 h 121"/>
                <a:gd name="T6" fmla="*/ 47 w 121"/>
                <a:gd name="T7" fmla="*/ 47 h 121"/>
                <a:gd name="T8" fmla="*/ 74 w 121"/>
                <a:gd name="T9" fmla="*/ 47 h 121"/>
                <a:gd name="T10" fmla="*/ 74 w 121"/>
                <a:gd name="T11" fmla="*/ 74 h 121"/>
                <a:gd name="T12" fmla="*/ 98 w 121"/>
                <a:gd name="T13" fmla="*/ 0 h 121"/>
                <a:gd name="T14" fmla="*/ 98 w 121"/>
                <a:gd name="T15" fmla="*/ 0 h 121"/>
                <a:gd name="T16" fmla="*/ 23 w 121"/>
                <a:gd name="T17" fmla="*/ 0 h 121"/>
                <a:gd name="T18" fmla="*/ 0 w 121"/>
                <a:gd name="T19" fmla="*/ 23 h 121"/>
                <a:gd name="T20" fmla="*/ 0 w 121"/>
                <a:gd name="T21" fmla="*/ 98 h 121"/>
                <a:gd name="T22" fmla="*/ 23 w 121"/>
                <a:gd name="T23" fmla="*/ 121 h 121"/>
                <a:gd name="T24" fmla="*/ 98 w 121"/>
                <a:gd name="T25" fmla="*/ 121 h 121"/>
                <a:gd name="T26" fmla="*/ 121 w 121"/>
                <a:gd name="T27" fmla="*/ 98 h 121"/>
                <a:gd name="T28" fmla="*/ 121 w 121"/>
                <a:gd name="T29" fmla="*/ 23 h 121"/>
                <a:gd name="T30" fmla="*/ 98 w 121"/>
                <a:gd name="T31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21" h="121">
                  <a:moveTo>
                    <a:pt x="74" y="74"/>
                  </a:moveTo>
                  <a:lnTo>
                    <a:pt x="74" y="74"/>
                  </a:lnTo>
                  <a:lnTo>
                    <a:pt x="47" y="74"/>
                  </a:lnTo>
                  <a:lnTo>
                    <a:pt x="47" y="47"/>
                  </a:lnTo>
                  <a:lnTo>
                    <a:pt x="74" y="47"/>
                  </a:lnTo>
                  <a:lnTo>
                    <a:pt x="74" y="74"/>
                  </a:lnTo>
                  <a:close/>
                  <a:moveTo>
                    <a:pt x="98" y="0"/>
                  </a:moveTo>
                  <a:lnTo>
                    <a:pt x="98" y="0"/>
                  </a:lnTo>
                  <a:lnTo>
                    <a:pt x="23" y="0"/>
                  </a:lnTo>
                  <a:cubicBezTo>
                    <a:pt x="10" y="0"/>
                    <a:pt x="0" y="10"/>
                    <a:pt x="0" y="23"/>
                  </a:cubicBezTo>
                  <a:lnTo>
                    <a:pt x="0" y="98"/>
                  </a:lnTo>
                  <a:cubicBezTo>
                    <a:pt x="0" y="111"/>
                    <a:pt x="10" y="121"/>
                    <a:pt x="23" y="121"/>
                  </a:cubicBezTo>
                  <a:lnTo>
                    <a:pt x="98" y="121"/>
                  </a:lnTo>
                  <a:cubicBezTo>
                    <a:pt x="111" y="121"/>
                    <a:pt x="121" y="111"/>
                    <a:pt x="121" y="98"/>
                  </a:cubicBezTo>
                  <a:lnTo>
                    <a:pt x="121" y="23"/>
                  </a:lnTo>
                  <a:cubicBezTo>
                    <a:pt x="121" y="10"/>
                    <a:pt x="111" y="0"/>
                    <a:pt x="9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92" name="Freeform 29">
              <a:extLst>
                <a:ext uri="{FF2B5EF4-FFF2-40B4-BE49-F238E27FC236}">
                  <a16:creationId xmlns:a16="http://schemas.microsoft.com/office/drawing/2014/main" xmlns="" id="{63286D4D-0265-48F7-A07D-FD11A55BB00A}"/>
                </a:ext>
              </a:extLst>
            </p:cNvPr>
            <p:cNvSpPr>
              <a:spLocks/>
            </p:cNvSpPr>
            <p:nvPr/>
          </p:nvSpPr>
          <p:spPr bwMode="auto">
            <a:xfrm>
              <a:off x="4681" y="1373"/>
              <a:ext cx="116" cy="16"/>
            </a:xfrm>
            <a:custGeom>
              <a:avLst/>
              <a:gdLst>
                <a:gd name="T0" fmla="*/ 341 w 341"/>
                <a:gd name="T1" fmla="*/ 24 h 47"/>
                <a:gd name="T2" fmla="*/ 341 w 341"/>
                <a:gd name="T3" fmla="*/ 24 h 47"/>
                <a:gd name="T4" fmla="*/ 341 w 341"/>
                <a:gd name="T5" fmla="*/ 0 h 47"/>
                <a:gd name="T6" fmla="*/ 0 w 341"/>
                <a:gd name="T7" fmla="*/ 0 h 47"/>
                <a:gd name="T8" fmla="*/ 0 w 341"/>
                <a:gd name="T9" fmla="*/ 24 h 47"/>
                <a:gd name="T10" fmla="*/ 0 w 341"/>
                <a:gd name="T11" fmla="*/ 47 h 47"/>
                <a:gd name="T12" fmla="*/ 341 w 341"/>
                <a:gd name="T13" fmla="*/ 47 h 47"/>
                <a:gd name="T14" fmla="*/ 341 w 341"/>
                <a:gd name="T15" fmla="*/ 2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41" h="47">
                  <a:moveTo>
                    <a:pt x="341" y="24"/>
                  </a:moveTo>
                  <a:lnTo>
                    <a:pt x="341" y="24"/>
                  </a:lnTo>
                  <a:lnTo>
                    <a:pt x="341" y="0"/>
                  </a:lnTo>
                  <a:lnTo>
                    <a:pt x="0" y="0"/>
                  </a:lnTo>
                  <a:lnTo>
                    <a:pt x="0" y="24"/>
                  </a:lnTo>
                  <a:lnTo>
                    <a:pt x="0" y="47"/>
                  </a:lnTo>
                  <a:lnTo>
                    <a:pt x="341" y="47"/>
                  </a:lnTo>
                  <a:lnTo>
                    <a:pt x="341" y="2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293" name="Group 32">
            <a:extLst>
              <a:ext uri="{FF2B5EF4-FFF2-40B4-BE49-F238E27FC236}">
                <a16:creationId xmlns:a16="http://schemas.microsoft.com/office/drawing/2014/main" xmlns="" id="{F07AB55A-466E-4448-A15B-1A20E5613ACF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816105" y="6008134"/>
            <a:ext cx="357026" cy="373080"/>
            <a:chOff x="4414" y="2747"/>
            <a:chExt cx="556" cy="581"/>
          </a:xfrm>
          <a:solidFill>
            <a:srgbClr val="25AEC1"/>
          </a:solidFill>
        </p:grpSpPr>
        <p:sp>
          <p:nvSpPr>
            <p:cNvPr id="294" name="Freeform 33">
              <a:extLst>
                <a:ext uri="{FF2B5EF4-FFF2-40B4-BE49-F238E27FC236}">
                  <a16:creationId xmlns:a16="http://schemas.microsoft.com/office/drawing/2014/main" xmlns="" id="{001ED10E-7244-49C7-85B1-ACE9566A9F6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414" y="2747"/>
              <a:ext cx="556" cy="581"/>
            </a:xfrm>
            <a:custGeom>
              <a:avLst/>
              <a:gdLst>
                <a:gd name="T0" fmla="*/ 694 w 1342"/>
                <a:gd name="T1" fmla="*/ 81 h 1393"/>
                <a:gd name="T2" fmla="*/ 1295 w 1342"/>
                <a:gd name="T3" fmla="*/ 81 h 1393"/>
                <a:gd name="T4" fmla="*/ 818 w 1342"/>
                <a:gd name="T5" fmla="*/ 959 h 1393"/>
                <a:gd name="T6" fmla="*/ 785 w 1342"/>
                <a:gd name="T7" fmla="*/ 635 h 1393"/>
                <a:gd name="T8" fmla="*/ 785 w 1342"/>
                <a:gd name="T9" fmla="*/ 1146 h 1393"/>
                <a:gd name="T10" fmla="*/ 738 w 1342"/>
                <a:gd name="T11" fmla="*/ 1171 h 1393"/>
                <a:gd name="T12" fmla="*/ 610 w 1342"/>
                <a:gd name="T13" fmla="*/ 1069 h 1393"/>
                <a:gd name="T14" fmla="*/ 685 w 1342"/>
                <a:gd name="T15" fmla="*/ 969 h 1393"/>
                <a:gd name="T16" fmla="*/ 762 w 1342"/>
                <a:gd name="T17" fmla="*/ 976 h 1393"/>
                <a:gd name="T18" fmla="*/ 819 w 1342"/>
                <a:gd name="T19" fmla="*/ 1069 h 1393"/>
                <a:gd name="T20" fmla="*/ 80 w 1342"/>
                <a:gd name="T21" fmla="*/ 992 h 1393"/>
                <a:gd name="T22" fmla="*/ 127 w 1342"/>
                <a:gd name="T23" fmla="*/ 967 h 1393"/>
                <a:gd name="T24" fmla="*/ 227 w 1342"/>
                <a:gd name="T25" fmla="*/ 998 h 1393"/>
                <a:gd name="T26" fmla="*/ 251 w 1342"/>
                <a:gd name="T27" fmla="*/ 1096 h 1393"/>
                <a:gd name="T28" fmla="*/ 104 w 1342"/>
                <a:gd name="T29" fmla="*/ 1162 h 1393"/>
                <a:gd name="T30" fmla="*/ 46 w 1342"/>
                <a:gd name="T31" fmla="*/ 1069 h 1393"/>
                <a:gd name="T32" fmla="*/ 127 w 1342"/>
                <a:gd name="T33" fmla="*/ 1218 h 1393"/>
                <a:gd name="T34" fmla="*/ 299 w 1342"/>
                <a:gd name="T35" fmla="*/ 1096 h 1393"/>
                <a:gd name="T36" fmla="*/ 738 w 1342"/>
                <a:gd name="T37" fmla="*/ 1218 h 1393"/>
                <a:gd name="T38" fmla="*/ 127 w 1342"/>
                <a:gd name="T39" fmla="*/ 1218 h 1393"/>
                <a:gd name="T40" fmla="*/ 496 w 1342"/>
                <a:gd name="T41" fmla="*/ 736 h 1393"/>
                <a:gd name="T42" fmla="*/ 300 w 1342"/>
                <a:gd name="T43" fmla="*/ 1049 h 1393"/>
                <a:gd name="T44" fmla="*/ 431 w 1342"/>
                <a:gd name="T45" fmla="*/ 750 h 1393"/>
                <a:gd name="T46" fmla="*/ 327 w 1342"/>
                <a:gd name="T47" fmla="*/ 599 h 1393"/>
                <a:gd name="T48" fmla="*/ 510 w 1342"/>
                <a:gd name="T49" fmla="*/ 667 h 1393"/>
                <a:gd name="T50" fmla="*/ 400 w 1342"/>
                <a:gd name="T51" fmla="*/ 699 h 1393"/>
                <a:gd name="T52" fmla="*/ 729 w 1342"/>
                <a:gd name="T53" fmla="*/ 635 h 1393"/>
                <a:gd name="T54" fmla="*/ 715 w 1342"/>
                <a:gd name="T55" fmla="*/ 918 h 1393"/>
                <a:gd name="T56" fmla="*/ 582 w 1342"/>
                <a:gd name="T57" fmla="*/ 599 h 1393"/>
                <a:gd name="T58" fmla="*/ 336 w 1342"/>
                <a:gd name="T59" fmla="*/ 717 h 1393"/>
                <a:gd name="T60" fmla="*/ 127 w 1342"/>
                <a:gd name="T61" fmla="*/ 920 h 1393"/>
                <a:gd name="T62" fmla="*/ 648 w 1342"/>
                <a:gd name="T63" fmla="*/ 553 h 1393"/>
                <a:gd name="T64" fmla="*/ 47 w 1342"/>
                <a:gd name="T65" fmla="*/ 392 h 1393"/>
                <a:gd name="T66" fmla="*/ 648 w 1342"/>
                <a:gd name="T67" fmla="*/ 384 h 1393"/>
                <a:gd name="T68" fmla="*/ 80 w 1342"/>
                <a:gd name="T69" fmla="*/ 935 h 1393"/>
                <a:gd name="T70" fmla="*/ 818 w 1342"/>
                <a:gd name="T71" fmla="*/ 1277 h 1393"/>
                <a:gd name="T72" fmla="*/ 116 w 1342"/>
                <a:gd name="T73" fmla="*/ 1346 h 1393"/>
                <a:gd name="T74" fmla="*/ 80 w 1342"/>
                <a:gd name="T75" fmla="*/ 1203 h 1393"/>
                <a:gd name="T76" fmla="*/ 762 w 1342"/>
                <a:gd name="T77" fmla="*/ 1285 h 1393"/>
                <a:gd name="T78" fmla="*/ 818 w 1342"/>
                <a:gd name="T79" fmla="*/ 1179 h 1393"/>
                <a:gd name="T80" fmla="*/ 1295 w 1342"/>
                <a:gd name="T81" fmla="*/ 553 h 1393"/>
                <a:gd name="T82" fmla="*/ 842 w 1342"/>
                <a:gd name="T83" fmla="*/ 588 h 1393"/>
                <a:gd name="T84" fmla="*/ 762 w 1342"/>
                <a:gd name="T85" fmla="*/ 588 h 1393"/>
                <a:gd name="T86" fmla="*/ 694 w 1342"/>
                <a:gd name="T87" fmla="*/ 553 h 1393"/>
                <a:gd name="T88" fmla="*/ 694 w 1342"/>
                <a:gd name="T89" fmla="*/ 384 h 1393"/>
                <a:gd name="T90" fmla="*/ 694 w 1342"/>
                <a:gd name="T91" fmla="*/ 276 h 1393"/>
                <a:gd name="T92" fmla="*/ 1295 w 1342"/>
                <a:gd name="T93" fmla="*/ 553 h 1393"/>
                <a:gd name="T94" fmla="*/ 729 w 1342"/>
                <a:gd name="T95" fmla="*/ 0 h 1393"/>
                <a:gd name="T96" fmla="*/ 648 w 1342"/>
                <a:gd name="T97" fmla="*/ 151 h 1393"/>
                <a:gd name="T98" fmla="*/ 1 w 1342"/>
                <a:gd name="T99" fmla="*/ 392 h 1393"/>
                <a:gd name="T100" fmla="*/ 1 w 1342"/>
                <a:gd name="T101" fmla="*/ 1086 h 1393"/>
                <a:gd name="T102" fmla="*/ 749 w 1342"/>
                <a:gd name="T103" fmla="*/ 1393 h 1393"/>
                <a:gd name="T104" fmla="*/ 866 w 1342"/>
                <a:gd name="T105" fmla="*/ 1069 h 1393"/>
                <a:gd name="T106" fmla="*/ 1260 w 1342"/>
                <a:gd name="T107" fmla="*/ 635 h 1393"/>
                <a:gd name="T108" fmla="*/ 1342 w 1342"/>
                <a:gd name="T109" fmla="*/ 104 h 1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342" h="1393">
                  <a:moveTo>
                    <a:pt x="694" y="104"/>
                  </a:moveTo>
                  <a:lnTo>
                    <a:pt x="694" y="104"/>
                  </a:lnTo>
                  <a:lnTo>
                    <a:pt x="694" y="81"/>
                  </a:lnTo>
                  <a:cubicBezTo>
                    <a:pt x="694" y="61"/>
                    <a:pt x="710" y="46"/>
                    <a:pt x="729" y="46"/>
                  </a:cubicBezTo>
                  <a:lnTo>
                    <a:pt x="1260" y="46"/>
                  </a:lnTo>
                  <a:cubicBezTo>
                    <a:pt x="1279" y="46"/>
                    <a:pt x="1295" y="61"/>
                    <a:pt x="1295" y="81"/>
                  </a:cubicBezTo>
                  <a:lnTo>
                    <a:pt x="1295" y="104"/>
                  </a:lnTo>
                  <a:lnTo>
                    <a:pt x="694" y="104"/>
                  </a:lnTo>
                  <a:close/>
                  <a:moveTo>
                    <a:pt x="818" y="959"/>
                  </a:moveTo>
                  <a:lnTo>
                    <a:pt x="818" y="959"/>
                  </a:lnTo>
                  <a:cubicBezTo>
                    <a:pt x="808" y="950"/>
                    <a:pt x="797" y="942"/>
                    <a:pt x="785" y="935"/>
                  </a:cubicBezTo>
                  <a:lnTo>
                    <a:pt x="785" y="635"/>
                  </a:lnTo>
                  <a:lnTo>
                    <a:pt x="818" y="635"/>
                  </a:lnTo>
                  <a:lnTo>
                    <a:pt x="818" y="959"/>
                  </a:lnTo>
                  <a:close/>
                  <a:moveTo>
                    <a:pt x="785" y="1146"/>
                  </a:moveTo>
                  <a:lnTo>
                    <a:pt x="785" y="1146"/>
                  </a:lnTo>
                  <a:cubicBezTo>
                    <a:pt x="778" y="1153"/>
                    <a:pt x="770" y="1158"/>
                    <a:pt x="762" y="1162"/>
                  </a:cubicBezTo>
                  <a:cubicBezTo>
                    <a:pt x="754" y="1166"/>
                    <a:pt x="747" y="1169"/>
                    <a:pt x="738" y="1171"/>
                  </a:cubicBezTo>
                  <a:cubicBezTo>
                    <a:pt x="731" y="1173"/>
                    <a:pt x="723" y="1174"/>
                    <a:pt x="715" y="1174"/>
                  </a:cubicBezTo>
                  <a:cubicBezTo>
                    <a:pt x="667" y="1174"/>
                    <a:pt x="626" y="1141"/>
                    <a:pt x="614" y="1096"/>
                  </a:cubicBezTo>
                  <a:cubicBezTo>
                    <a:pt x="612" y="1087"/>
                    <a:pt x="610" y="1078"/>
                    <a:pt x="610" y="1069"/>
                  </a:cubicBezTo>
                  <a:cubicBezTo>
                    <a:pt x="610" y="1062"/>
                    <a:pt x="611" y="1056"/>
                    <a:pt x="612" y="1049"/>
                  </a:cubicBezTo>
                  <a:cubicBezTo>
                    <a:pt x="617" y="1027"/>
                    <a:pt x="628" y="1007"/>
                    <a:pt x="644" y="992"/>
                  </a:cubicBezTo>
                  <a:cubicBezTo>
                    <a:pt x="656" y="982"/>
                    <a:pt x="669" y="974"/>
                    <a:pt x="685" y="969"/>
                  </a:cubicBezTo>
                  <a:cubicBezTo>
                    <a:pt x="694" y="966"/>
                    <a:pt x="704" y="965"/>
                    <a:pt x="715" y="965"/>
                  </a:cubicBezTo>
                  <a:cubicBezTo>
                    <a:pt x="723" y="965"/>
                    <a:pt x="731" y="966"/>
                    <a:pt x="738" y="967"/>
                  </a:cubicBezTo>
                  <a:cubicBezTo>
                    <a:pt x="747" y="969"/>
                    <a:pt x="754" y="972"/>
                    <a:pt x="762" y="976"/>
                  </a:cubicBezTo>
                  <a:cubicBezTo>
                    <a:pt x="770" y="980"/>
                    <a:pt x="778" y="986"/>
                    <a:pt x="785" y="992"/>
                  </a:cubicBezTo>
                  <a:cubicBezTo>
                    <a:pt x="803" y="1008"/>
                    <a:pt x="815" y="1030"/>
                    <a:pt x="818" y="1055"/>
                  </a:cubicBezTo>
                  <a:cubicBezTo>
                    <a:pt x="819" y="1060"/>
                    <a:pt x="819" y="1064"/>
                    <a:pt x="819" y="1069"/>
                  </a:cubicBezTo>
                  <a:cubicBezTo>
                    <a:pt x="819" y="1074"/>
                    <a:pt x="819" y="1078"/>
                    <a:pt x="818" y="1083"/>
                  </a:cubicBezTo>
                  <a:cubicBezTo>
                    <a:pt x="815" y="1108"/>
                    <a:pt x="803" y="1130"/>
                    <a:pt x="785" y="1146"/>
                  </a:cubicBezTo>
                  <a:close/>
                  <a:moveTo>
                    <a:pt x="80" y="992"/>
                  </a:moveTo>
                  <a:lnTo>
                    <a:pt x="80" y="992"/>
                  </a:lnTo>
                  <a:cubicBezTo>
                    <a:pt x="87" y="986"/>
                    <a:pt x="95" y="980"/>
                    <a:pt x="104" y="976"/>
                  </a:cubicBezTo>
                  <a:cubicBezTo>
                    <a:pt x="111" y="972"/>
                    <a:pt x="119" y="969"/>
                    <a:pt x="127" y="967"/>
                  </a:cubicBezTo>
                  <a:cubicBezTo>
                    <a:pt x="135" y="966"/>
                    <a:pt x="143" y="965"/>
                    <a:pt x="151" y="965"/>
                  </a:cubicBezTo>
                  <a:cubicBezTo>
                    <a:pt x="164" y="965"/>
                    <a:pt x="177" y="967"/>
                    <a:pt x="189" y="972"/>
                  </a:cubicBezTo>
                  <a:cubicBezTo>
                    <a:pt x="204" y="978"/>
                    <a:pt x="217" y="987"/>
                    <a:pt x="227" y="998"/>
                  </a:cubicBezTo>
                  <a:cubicBezTo>
                    <a:pt x="240" y="1012"/>
                    <a:pt x="249" y="1030"/>
                    <a:pt x="253" y="1049"/>
                  </a:cubicBezTo>
                  <a:cubicBezTo>
                    <a:pt x="254" y="1056"/>
                    <a:pt x="255" y="1062"/>
                    <a:pt x="255" y="1069"/>
                  </a:cubicBezTo>
                  <a:cubicBezTo>
                    <a:pt x="255" y="1078"/>
                    <a:pt x="254" y="1087"/>
                    <a:pt x="251" y="1096"/>
                  </a:cubicBezTo>
                  <a:cubicBezTo>
                    <a:pt x="240" y="1141"/>
                    <a:pt x="199" y="1174"/>
                    <a:pt x="151" y="1174"/>
                  </a:cubicBezTo>
                  <a:cubicBezTo>
                    <a:pt x="143" y="1174"/>
                    <a:pt x="135" y="1173"/>
                    <a:pt x="127" y="1171"/>
                  </a:cubicBezTo>
                  <a:cubicBezTo>
                    <a:pt x="119" y="1169"/>
                    <a:pt x="111" y="1166"/>
                    <a:pt x="104" y="1162"/>
                  </a:cubicBezTo>
                  <a:cubicBezTo>
                    <a:pt x="95" y="1158"/>
                    <a:pt x="87" y="1153"/>
                    <a:pt x="80" y="1146"/>
                  </a:cubicBezTo>
                  <a:cubicBezTo>
                    <a:pt x="63" y="1130"/>
                    <a:pt x="51" y="1108"/>
                    <a:pt x="47" y="1083"/>
                  </a:cubicBezTo>
                  <a:cubicBezTo>
                    <a:pt x="47" y="1079"/>
                    <a:pt x="46" y="1074"/>
                    <a:pt x="46" y="1069"/>
                  </a:cubicBezTo>
                  <a:cubicBezTo>
                    <a:pt x="46" y="1064"/>
                    <a:pt x="47" y="1060"/>
                    <a:pt x="47" y="1055"/>
                  </a:cubicBezTo>
                  <a:cubicBezTo>
                    <a:pt x="51" y="1030"/>
                    <a:pt x="63" y="1008"/>
                    <a:pt x="80" y="992"/>
                  </a:cubicBezTo>
                  <a:close/>
                  <a:moveTo>
                    <a:pt x="127" y="1218"/>
                  </a:moveTo>
                  <a:lnTo>
                    <a:pt x="127" y="1218"/>
                  </a:lnTo>
                  <a:cubicBezTo>
                    <a:pt x="135" y="1219"/>
                    <a:pt x="143" y="1220"/>
                    <a:pt x="151" y="1220"/>
                  </a:cubicBezTo>
                  <a:cubicBezTo>
                    <a:pt x="225" y="1220"/>
                    <a:pt x="287" y="1167"/>
                    <a:pt x="299" y="1096"/>
                  </a:cubicBezTo>
                  <a:lnTo>
                    <a:pt x="566" y="1096"/>
                  </a:lnTo>
                  <a:cubicBezTo>
                    <a:pt x="579" y="1167"/>
                    <a:pt x="641" y="1220"/>
                    <a:pt x="715" y="1220"/>
                  </a:cubicBezTo>
                  <a:cubicBezTo>
                    <a:pt x="723" y="1220"/>
                    <a:pt x="731" y="1219"/>
                    <a:pt x="738" y="1218"/>
                  </a:cubicBezTo>
                  <a:lnTo>
                    <a:pt x="738" y="1238"/>
                  </a:lnTo>
                  <a:lnTo>
                    <a:pt x="127" y="1238"/>
                  </a:lnTo>
                  <a:lnTo>
                    <a:pt x="127" y="1218"/>
                  </a:lnTo>
                  <a:close/>
                  <a:moveTo>
                    <a:pt x="431" y="750"/>
                  </a:moveTo>
                  <a:lnTo>
                    <a:pt x="431" y="750"/>
                  </a:lnTo>
                  <a:cubicBezTo>
                    <a:pt x="454" y="750"/>
                    <a:pt x="476" y="745"/>
                    <a:pt x="496" y="736"/>
                  </a:cubicBezTo>
                  <a:lnTo>
                    <a:pt x="620" y="951"/>
                  </a:lnTo>
                  <a:cubicBezTo>
                    <a:pt x="591" y="975"/>
                    <a:pt x="570" y="1010"/>
                    <a:pt x="565" y="1049"/>
                  </a:cubicBezTo>
                  <a:lnTo>
                    <a:pt x="300" y="1049"/>
                  </a:lnTo>
                  <a:cubicBezTo>
                    <a:pt x="296" y="1013"/>
                    <a:pt x="278" y="980"/>
                    <a:pt x="251" y="957"/>
                  </a:cubicBezTo>
                  <a:lnTo>
                    <a:pt x="376" y="740"/>
                  </a:lnTo>
                  <a:cubicBezTo>
                    <a:pt x="393" y="747"/>
                    <a:pt x="412" y="750"/>
                    <a:pt x="431" y="750"/>
                  </a:cubicBezTo>
                  <a:close/>
                  <a:moveTo>
                    <a:pt x="360" y="675"/>
                  </a:moveTo>
                  <a:lnTo>
                    <a:pt x="360" y="675"/>
                  </a:lnTo>
                  <a:cubicBezTo>
                    <a:pt x="340" y="656"/>
                    <a:pt x="327" y="629"/>
                    <a:pt x="327" y="599"/>
                  </a:cubicBezTo>
                  <a:cubicBezTo>
                    <a:pt x="327" y="542"/>
                    <a:pt x="374" y="495"/>
                    <a:pt x="431" y="495"/>
                  </a:cubicBezTo>
                  <a:cubicBezTo>
                    <a:pt x="489" y="495"/>
                    <a:pt x="536" y="542"/>
                    <a:pt x="536" y="599"/>
                  </a:cubicBezTo>
                  <a:cubicBezTo>
                    <a:pt x="536" y="625"/>
                    <a:pt x="526" y="649"/>
                    <a:pt x="510" y="667"/>
                  </a:cubicBezTo>
                  <a:cubicBezTo>
                    <a:pt x="500" y="679"/>
                    <a:pt x="487" y="689"/>
                    <a:pt x="473" y="695"/>
                  </a:cubicBezTo>
                  <a:cubicBezTo>
                    <a:pt x="460" y="701"/>
                    <a:pt x="446" y="704"/>
                    <a:pt x="431" y="704"/>
                  </a:cubicBezTo>
                  <a:cubicBezTo>
                    <a:pt x="420" y="704"/>
                    <a:pt x="410" y="702"/>
                    <a:pt x="400" y="699"/>
                  </a:cubicBezTo>
                  <a:cubicBezTo>
                    <a:pt x="385" y="694"/>
                    <a:pt x="371" y="686"/>
                    <a:pt x="360" y="675"/>
                  </a:cubicBezTo>
                  <a:close/>
                  <a:moveTo>
                    <a:pt x="729" y="635"/>
                  </a:moveTo>
                  <a:lnTo>
                    <a:pt x="729" y="635"/>
                  </a:lnTo>
                  <a:lnTo>
                    <a:pt x="738" y="635"/>
                  </a:lnTo>
                  <a:lnTo>
                    <a:pt x="738" y="920"/>
                  </a:lnTo>
                  <a:cubicBezTo>
                    <a:pt x="731" y="919"/>
                    <a:pt x="723" y="918"/>
                    <a:pt x="715" y="918"/>
                  </a:cubicBezTo>
                  <a:cubicBezTo>
                    <a:pt x="696" y="918"/>
                    <a:pt x="678" y="922"/>
                    <a:pt x="661" y="928"/>
                  </a:cubicBezTo>
                  <a:lnTo>
                    <a:pt x="535" y="709"/>
                  </a:lnTo>
                  <a:cubicBezTo>
                    <a:pt x="564" y="682"/>
                    <a:pt x="582" y="643"/>
                    <a:pt x="582" y="599"/>
                  </a:cubicBezTo>
                  <a:cubicBezTo>
                    <a:pt x="582" y="516"/>
                    <a:pt x="515" y="448"/>
                    <a:pt x="431" y="448"/>
                  </a:cubicBezTo>
                  <a:cubicBezTo>
                    <a:pt x="348" y="448"/>
                    <a:pt x="280" y="516"/>
                    <a:pt x="280" y="599"/>
                  </a:cubicBezTo>
                  <a:cubicBezTo>
                    <a:pt x="280" y="647"/>
                    <a:pt x="302" y="689"/>
                    <a:pt x="336" y="717"/>
                  </a:cubicBezTo>
                  <a:lnTo>
                    <a:pt x="212" y="931"/>
                  </a:lnTo>
                  <a:cubicBezTo>
                    <a:pt x="193" y="923"/>
                    <a:pt x="173" y="918"/>
                    <a:pt x="151" y="918"/>
                  </a:cubicBezTo>
                  <a:cubicBezTo>
                    <a:pt x="143" y="918"/>
                    <a:pt x="135" y="919"/>
                    <a:pt x="127" y="920"/>
                  </a:cubicBezTo>
                  <a:lnTo>
                    <a:pt x="127" y="430"/>
                  </a:lnTo>
                  <a:lnTo>
                    <a:pt x="648" y="430"/>
                  </a:lnTo>
                  <a:lnTo>
                    <a:pt x="648" y="553"/>
                  </a:lnTo>
                  <a:cubicBezTo>
                    <a:pt x="648" y="598"/>
                    <a:pt x="684" y="635"/>
                    <a:pt x="729" y="635"/>
                  </a:cubicBezTo>
                  <a:close/>
                  <a:moveTo>
                    <a:pt x="47" y="392"/>
                  </a:moveTo>
                  <a:lnTo>
                    <a:pt x="47" y="392"/>
                  </a:lnTo>
                  <a:cubicBezTo>
                    <a:pt x="47" y="354"/>
                    <a:pt x="78" y="323"/>
                    <a:pt x="116" y="323"/>
                  </a:cubicBezTo>
                  <a:lnTo>
                    <a:pt x="648" y="323"/>
                  </a:lnTo>
                  <a:lnTo>
                    <a:pt x="648" y="384"/>
                  </a:lnTo>
                  <a:lnTo>
                    <a:pt x="104" y="384"/>
                  </a:lnTo>
                  <a:cubicBezTo>
                    <a:pt x="91" y="384"/>
                    <a:pt x="80" y="394"/>
                    <a:pt x="80" y="407"/>
                  </a:cubicBezTo>
                  <a:lnTo>
                    <a:pt x="80" y="935"/>
                  </a:lnTo>
                  <a:cubicBezTo>
                    <a:pt x="68" y="942"/>
                    <a:pt x="57" y="950"/>
                    <a:pt x="47" y="959"/>
                  </a:cubicBezTo>
                  <a:lnTo>
                    <a:pt x="47" y="392"/>
                  </a:lnTo>
                  <a:close/>
                  <a:moveTo>
                    <a:pt x="818" y="1277"/>
                  </a:moveTo>
                  <a:lnTo>
                    <a:pt x="818" y="1277"/>
                  </a:lnTo>
                  <a:cubicBezTo>
                    <a:pt x="818" y="1315"/>
                    <a:pt x="787" y="1346"/>
                    <a:pt x="749" y="1346"/>
                  </a:cubicBezTo>
                  <a:lnTo>
                    <a:pt x="116" y="1346"/>
                  </a:lnTo>
                  <a:cubicBezTo>
                    <a:pt x="78" y="1346"/>
                    <a:pt x="47" y="1315"/>
                    <a:pt x="47" y="1277"/>
                  </a:cubicBezTo>
                  <a:lnTo>
                    <a:pt x="47" y="1179"/>
                  </a:lnTo>
                  <a:cubicBezTo>
                    <a:pt x="57" y="1188"/>
                    <a:pt x="68" y="1196"/>
                    <a:pt x="80" y="1203"/>
                  </a:cubicBezTo>
                  <a:lnTo>
                    <a:pt x="80" y="1262"/>
                  </a:lnTo>
                  <a:cubicBezTo>
                    <a:pt x="80" y="1274"/>
                    <a:pt x="91" y="1285"/>
                    <a:pt x="104" y="1285"/>
                  </a:cubicBezTo>
                  <a:lnTo>
                    <a:pt x="762" y="1285"/>
                  </a:lnTo>
                  <a:cubicBezTo>
                    <a:pt x="775" y="1285"/>
                    <a:pt x="785" y="1274"/>
                    <a:pt x="785" y="1262"/>
                  </a:cubicBezTo>
                  <a:lnTo>
                    <a:pt x="785" y="1203"/>
                  </a:lnTo>
                  <a:cubicBezTo>
                    <a:pt x="797" y="1196"/>
                    <a:pt x="808" y="1188"/>
                    <a:pt x="818" y="1179"/>
                  </a:cubicBezTo>
                  <a:lnTo>
                    <a:pt x="818" y="1277"/>
                  </a:lnTo>
                  <a:close/>
                  <a:moveTo>
                    <a:pt x="1295" y="553"/>
                  </a:moveTo>
                  <a:lnTo>
                    <a:pt x="1295" y="553"/>
                  </a:lnTo>
                  <a:cubicBezTo>
                    <a:pt x="1295" y="572"/>
                    <a:pt x="1279" y="588"/>
                    <a:pt x="1260" y="588"/>
                  </a:cubicBezTo>
                  <a:lnTo>
                    <a:pt x="865" y="588"/>
                  </a:lnTo>
                  <a:lnTo>
                    <a:pt x="842" y="588"/>
                  </a:lnTo>
                  <a:lnTo>
                    <a:pt x="818" y="588"/>
                  </a:lnTo>
                  <a:lnTo>
                    <a:pt x="785" y="588"/>
                  </a:lnTo>
                  <a:lnTo>
                    <a:pt x="762" y="588"/>
                  </a:lnTo>
                  <a:lnTo>
                    <a:pt x="738" y="588"/>
                  </a:lnTo>
                  <a:lnTo>
                    <a:pt x="729" y="588"/>
                  </a:lnTo>
                  <a:cubicBezTo>
                    <a:pt x="710" y="588"/>
                    <a:pt x="694" y="572"/>
                    <a:pt x="694" y="553"/>
                  </a:cubicBezTo>
                  <a:lnTo>
                    <a:pt x="694" y="430"/>
                  </a:lnTo>
                  <a:lnTo>
                    <a:pt x="694" y="407"/>
                  </a:lnTo>
                  <a:lnTo>
                    <a:pt x="694" y="384"/>
                  </a:lnTo>
                  <a:lnTo>
                    <a:pt x="694" y="323"/>
                  </a:lnTo>
                  <a:lnTo>
                    <a:pt x="694" y="299"/>
                  </a:lnTo>
                  <a:lnTo>
                    <a:pt x="694" y="276"/>
                  </a:lnTo>
                  <a:lnTo>
                    <a:pt x="694" y="151"/>
                  </a:lnTo>
                  <a:lnTo>
                    <a:pt x="1295" y="151"/>
                  </a:lnTo>
                  <a:lnTo>
                    <a:pt x="1295" y="553"/>
                  </a:lnTo>
                  <a:close/>
                  <a:moveTo>
                    <a:pt x="1260" y="0"/>
                  </a:moveTo>
                  <a:lnTo>
                    <a:pt x="1260" y="0"/>
                  </a:lnTo>
                  <a:lnTo>
                    <a:pt x="729" y="0"/>
                  </a:lnTo>
                  <a:cubicBezTo>
                    <a:pt x="684" y="0"/>
                    <a:pt x="648" y="36"/>
                    <a:pt x="648" y="81"/>
                  </a:cubicBezTo>
                  <a:lnTo>
                    <a:pt x="648" y="104"/>
                  </a:lnTo>
                  <a:lnTo>
                    <a:pt x="648" y="151"/>
                  </a:lnTo>
                  <a:lnTo>
                    <a:pt x="648" y="276"/>
                  </a:lnTo>
                  <a:lnTo>
                    <a:pt x="116" y="276"/>
                  </a:lnTo>
                  <a:cubicBezTo>
                    <a:pt x="52" y="276"/>
                    <a:pt x="1" y="328"/>
                    <a:pt x="1" y="392"/>
                  </a:cubicBezTo>
                  <a:lnTo>
                    <a:pt x="1" y="1052"/>
                  </a:lnTo>
                  <a:cubicBezTo>
                    <a:pt x="0" y="1058"/>
                    <a:pt x="0" y="1063"/>
                    <a:pt x="0" y="1069"/>
                  </a:cubicBezTo>
                  <a:cubicBezTo>
                    <a:pt x="0" y="1075"/>
                    <a:pt x="0" y="1081"/>
                    <a:pt x="1" y="1086"/>
                  </a:cubicBezTo>
                  <a:lnTo>
                    <a:pt x="1" y="1277"/>
                  </a:lnTo>
                  <a:cubicBezTo>
                    <a:pt x="1" y="1341"/>
                    <a:pt x="52" y="1393"/>
                    <a:pt x="116" y="1393"/>
                  </a:cubicBezTo>
                  <a:lnTo>
                    <a:pt x="749" y="1393"/>
                  </a:lnTo>
                  <a:cubicBezTo>
                    <a:pt x="813" y="1393"/>
                    <a:pt x="865" y="1341"/>
                    <a:pt x="865" y="1277"/>
                  </a:cubicBezTo>
                  <a:lnTo>
                    <a:pt x="865" y="1086"/>
                  </a:lnTo>
                  <a:cubicBezTo>
                    <a:pt x="866" y="1081"/>
                    <a:pt x="866" y="1075"/>
                    <a:pt x="866" y="1069"/>
                  </a:cubicBezTo>
                  <a:cubicBezTo>
                    <a:pt x="866" y="1063"/>
                    <a:pt x="866" y="1058"/>
                    <a:pt x="865" y="1052"/>
                  </a:cubicBezTo>
                  <a:lnTo>
                    <a:pt x="865" y="635"/>
                  </a:lnTo>
                  <a:lnTo>
                    <a:pt x="1260" y="635"/>
                  </a:lnTo>
                  <a:cubicBezTo>
                    <a:pt x="1305" y="635"/>
                    <a:pt x="1342" y="598"/>
                    <a:pt x="1342" y="553"/>
                  </a:cubicBezTo>
                  <a:lnTo>
                    <a:pt x="1342" y="151"/>
                  </a:lnTo>
                  <a:lnTo>
                    <a:pt x="1342" y="104"/>
                  </a:lnTo>
                  <a:lnTo>
                    <a:pt x="1342" y="81"/>
                  </a:lnTo>
                  <a:cubicBezTo>
                    <a:pt x="1342" y="36"/>
                    <a:pt x="1305" y="0"/>
                    <a:pt x="126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95" name="Freeform 34">
              <a:extLst>
                <a:ext uri="{FF2B5EF4-FFF2-40B4-BE49-F238E27FC236}">
                  <a16:creationId xmlns:a16="http://schemas.microsoft.com/office/drawing/2014/main" xmlns="" id="{89FF25F0-A774-4CB9-9084-21CF6D692128}"/>
                </a:ext>
              </a:extLst>
            </p:cNvPr>
            <p:cNvSpPr>
              <a:spLocks/>
            </p:cNvSpPr>
            <p:nvPr/>
          </p:nvSpPr>
          <p:spPr bwMode="auto">
            <a:xfrm>
              <a:off x="4722" y="2841"/>
              <a:ext cx="208" cy="20"/>
            </a:xfrm>
            <a:custGeom>
              <a:avLst/>
              <a:gdLst>
                <a:gd name="T0" fmla="*/ 501 w 501"/>
                <a:gd name="T1" fmla="*/ 24 h 47"/>
                <a:gd name="T2" fmla="*/ 501 w 501"/>
                <a:gd name="T3" fmla="*/ 24 h 47"/>
                <a:gd name="T4" fmla="*/ 501 w 501"/>
                <a:gd name="T5" fmla="*/ 0 h 47"/>
                <a:gd name="T6" fmla="*/ 0 w 501"/>
                <a:gd name="T7" fmla="*/ 0 h 47"/>
                <a:gd name="T8" fmla="*/ 0 w 501"/>
                <a:gd name="T9" fmla="*/ 24 h 47"/>
                <a:gd name="T10" fmla="*/ 0 w 501"/>
                <a:gd name="T11" fmla="*/ 47 h 47"/>
                <a:gd name="T12" fmla="*/ 501 w 501"/>
                <a:gd name="T13" fmla="*/ 47 h 47"/>
                <a:gd name="T14" fmla="*/ 501 w 501"/>
                <a:gd name="T15" fmla="*/ 2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01" h="47">
                  <a:moveTo>
                    <a:pt x="501" y="24"/>
                  </a:moveTo>
                  <a:lnTo>
                    <a:pt x="501" y="24"/>
                  </a:lnTo>
                  <a:lnTo>
                    <a:pt x="501" y="0"/>
                  </a:lnTo>
                  <a:lnTo>
                    <a:pt x="0" y="0"/>
                  </a:lnTo>
                  <a:lnTo>
                    <a:pt x="0" y="24"/>
                  </a:lnTo>
                  <a:lnTo>
                    <a:pt x="0" y="47"/>
                  </a:lnTo>
                  <a:lnTo>
                    <a:pt x="501" y="47"/>
                  </a:lnTo>
                  <a:lnTo>
                    <a:pt x="501" y="2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96" name="Freeform 35">
              <a:extLst>
                <a:ext uri="{FF2B5EF4-FFF2-40B4-BE49-F238E27FC236}">
                  <a16:creationId xmlns:a16="http://schemas.microsoft.com/office/drawing/2014/main" xmlns="" id="{3B47D0B8-DCD8-4FEC-9ED4-35422A199D92}"/>
                </a:ext>
              </a:extLst>
            </p:cNvPr>
            <p:cNvSpPr>
              <a:spLocks/>
            </p:cNvSpPr>
            <p:nvPr/>
          </p:nvSpPr>
          <p:spPr bwMode="auto">
            <a:xfrm>
              <a:off x="4722" y="2885"/>
              <a:ext cx="208" cy="20"/>
            </a:xfrm>
            <a:custGeom>
              <a:avLst/>
              <a:gdLst>
                <a:gd name="T0" fmla="*/ 97 w 501"/>
                <a:gd name="T1" fmla="*/ 47 h 47"/>
                <a:gd name="T2" fmla="*/ 97 w 501"/>
                <a:gd name="T3" fmla="*/ 47 h 47"/>
                <a:gd name="T4" fmla="*/ 120 w 501"/>
                <a:gd name="T5" fmla="*/ 47 h 47"/>
                <a:gd name="T6" fmla="*/ 501 w 501"/>
                <a:gd name="T7" fmla="*/ 47 h 47"/>
                <a:gd name="T8" fmla="*/ 501 w 501"/>
                <a:gd name="T9" fmla="*/ 24 h 47"/>
                <a:gd name="T10" fmla="*/ 501 w 501"/>
                <a:gd name="T11" fmla="*/ 0 h 47"/>
                <a:gd name="T12" fmla="*/ 104 w 501"/>
                <a:gd name="T13" fmla="*/ 0 h 47"/>
                <a:gd name="T14" fmla="*/ 75 w 501"/>
                <a:gd name="T15" fmla="*/ 0 h 47"/>
                <a:gd name="T16" fmla="*/ 38 w 501"/>
                <a:gd name="T17" fmla="*/ 0 h 47"/>
                <a:gd name="T18" fmla="*/ 0 w 501"/>
                <a:gd name="T19" fmla="*/ 0 h 47"/>
                <a:gd name="T20" fmla="*/ 0 w 501"/>
                <a:gd name="T21" fmla="*/ 24 h 47"/>
                <a:gd name="T22" fmla="*/ 0 w 501"/>
                <a:gd name="T23" fmla="*/ 47 h 47"/>
                <a:gd name="T24" fmla="*/ 73 w 501"/>
                <a:gd name="T25" fmla="*/ 47 h 47"/>
                <a:gd name="T26" fmla="*/ 97 w 501"/>
                <a:gd name="T27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01" h="47">
                  <a:moveTo>
                    <a:pt x="97" y="47"/>
                  </a:moveTo>
                  <a:lnTo>
                    <a:pt x="97" y="47"/>
                  </a:lnTo>
                  <a:lnTo>
                    <a:pt x="120" y="47"/>
                  </a:lnTo>
                  <a:lnTo>
                    <a:pt x="501" y="47"/>
                  </a:lnTo>
                  <a:lnTo>
                    <a:pt x="501" y="24"/>
                  </a:lnTo>
                  <a:lnTo>
                    <a:pt x="501" y="0"/>
                  </a:lnTo>
                  <a:lnTo>
                    <a:pt x="104" y="0"/>
                  </a:lnTo>
                  <a:lnTo>
                    <a:pt x="75" y="0"/>
                  </a:lnTo>
                  <a:lnTo>
                    <a:pt x="38" y="0"/>
                  </a:lnTo>
                  <a:lnTo>
                    <a:pt x="0" y="0"/>
                  </a:lnTo>
                  <a:lnTo>
                    <a:pt x="0" y="24"/>
                  </a:lnTo>
                  <a:lnTo>
                    <a:pt x="0" y="47"/>
                  </a:lnTo>
                  <a:lnTo>
                    <a:pt x="73" y="47"/>
                  </a:lnTo>
                  <a:lnTo>
                    <a:pt x="97" y="47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97" name="Freeform 36">
              <a:extLst>
                <a:ext uri="{FF2B5EF4-FFF2-40B4-BE49-F238E27FC236}">
                  <a16:creationId xmlns:a16="http://schemas.microsoft.com/office/drawing/2014/main" xmlns="" id="{7FC3412A-FF39-4342-8B69-E9217DBA1568}"/>
                </a:ext>
              </a:extLst>
            </p:cNvPr>
            <p:cNvSpPr>
              <a:spLocks/>
            </p:cNvSpPr>
            <p:nvPr/>
          </p:nvSpPr>
          <p:spPr bwMode="auto">
            <a:xfrm>
              <a:off x="4722" y="2929"/>
              <a:ext cx="121" cy="20"/>
            </a:xfrm>
            <a:custGeom>
              <a:avLst/>
              <a:gdLst>
                <a:gd name="T0" fmla="*/ 41 w 291"/>
                <a:gd name="T1" fmla="*/ 47 h 47"/>
                <a:gd name="T2" fmla="*/ 41 w 291"/>
                <a:gd name="T3" fmla="*/ 47 h 47"/>
                <a:gd name="T4" fmla="*/ 74 w 291"/>
                <a:gd name="T5" fmla="*/ 47 h 47"/>
                <a:gd name="T6" fmla="*/ 98 w 291"/>
                <a:gd name="T7" fmla="*/ 47 h 47"/>
                <a:gd name="T8" fmla="*/ 121 w 291"/>
                <a:gd name="T9" fmla="*/ 47 h 47"/>
                <a:gd name="T10" fmla="*/ 291 w 291"/>
                <a:gd name="T11" fmla="*/ 47 h 47"/>
                <a:gd name="T12" fmla="*/ 291 w 291"/>
                <a:gd name="T13" fmla="*/ 24 h 47"/>
                <a:gd name="T14" fmla="*/ 291 w 291"/>
                <a:gd name="T15" fmla="*/ 0 h 47"/>
                <a:gd name="T16" fmla="*/ 121 w 291"/>
                <a:gd name="T17" fmla="*/ 0 h 47"/>
                <a:gd name="T18" fmla="*/ 98 w 291"/>
                <a:gd name="T19" fmla="*/ 0 h 47"/>
                <a:gd name="T20" fmla="*/ 74 w 291"/>
                <a:gd name="T21" fmla="*/ 0 h 47"/>
                <a:gd name="T22" fmla="*/ 41 w 291"/>
                <a:gd name="T23" fmla="*/ 0 h 47"/>
                <a:gd name="T24" fmla="*/ 18 w 291"/>
                <a:gd name="T25" fmla="*/ 0 h 47"/>
                <a:gd name="T26" fmla="*/ 0 w 291"/>
                <a:gd name="T27" fmla="*/ 0 h 47"/>
                <a:gd name="T28" fmla="*/ 0 w 291"/>
                <a:gd name="T29" fmla="*/ 24 h 47"/>
                <a:gd name="T30" fmla="*/ 0 w 291"/>
                <a:gd name="T31" fmla="*/ 47 h 47"/>
                <a:gd name="T32" fmla="*/ 18 w 291"/>
                <a:gd name="T33" fmla="*/ 47 h 47"/>
                <a:gd name="T34" fmla="*/ 41 w 291"/>
                <a:gd name="T35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91" h="47">
                  <a:moveTo>
                    <a:pt x="41" y="47"/>
                  </a:moveTo>
                  <a:lnTo>
                    <a:pt x="41" y="47"/>
                  </a:lnTo>
                  <a:lnTo>
                    <a:pt x="74" y="47"/>
                  </a:lnTo>
                  <a:lnTo>
                    <a:pt x="98" y="47"/>
                  </a:lnTo>
                  <a:lnTo>
                    <a:pt x="121" y="47"/>
                  </a:lnTo>
                  <a:lnTo>
                    <a:pt x="291" y="47"/>
                  </a:lnTo>
                  <a:lnTo>
                    <a:pt x="291" y="24"/>
                  </a:lnTo>
                  <a:lnTo>
                    <a:pt x="291" y="0"/>
                  </a:lnTo>
                  <a:lnTo>
                    <a:pt x="121" y="0"/>
                  </a:lnTo>
                  <a:lnTo>
                    <a:pt x="98" y="0"/>
                  </a:lnTo>
                  <a:lnTo>
                    <a:pt x="74" y="0"/>
                  </a:lnTo>
                  <a:lnTo>
                    <a:pt x="41" y="0"/>
                  </a:lnTo>
                  <a:lnTo>
                    <a:pt x="18" y="0"/>
                  </a:lnTo>
                  <a:lnTo>
                    <a:pt x="0" y="0"/>
                  </a:lnTo>
                  <a:lnTo>
                    <a:pt x="0" y="24"/>
                  </a:lnTo>
                  <a:lnTo>
                    <a:pt x="0" y="47"/>
                  </a:lnTo>
                  <a:lnTo>
                    <a:pt x="18" y="47"/>
                  </a:lnTo>
                  <a:lnTo>
                    <a:pt x="41" y="47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298" name="Group 52">
            <a:extLst>
              <a:ext uri="{FF2B5EF4-FFF2-40B4-BE49-F238E27FC236}">
                <a16:creationId xmlns:a16="http://schemas.microsoft.com/office/drawing/2014/main" xmlns="" id="{E12AB84D-5BAC-4372-B5D1-C636217E0F6C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803638" y="746908"/>
            <a:ext cx="381960" cy="378396"/>
            <a:chOff x="820" y="976"/>
            <a:chExt cx="643" cy="637"/>
          </a:xfrm>
          <a:solidFill>
            <a:srgbClr val="065DC7"/>
          </a:solidFill>
        </p:grpSpPr>
        <p:sp>
          <p:nvSpPr>
            <p:cNvPr id="299" name="Freeform 53">
              <a:extLst>
                <a:ext uri="{FF2B5EF4-FFF2-40B4-BE49-F238E27FC236}">
                  <a16:creationId xmlns:a16="http://schemas.microsoft.com/office/drawing/2014/main" xmlns="" id="{25A9330B-0B8E-4F77-95B0-F38CB707287F}"/>
                </a:ext>
              </a:extLst>
            </p:cNvPr>
            <p:cNvSpPr>
              <a:spLocks/>
            </p:cNvSpPr>
            <p:nvPr/>
          </p:nvSpPr>
          <p:spPr bwMode="auto">
            <a:xfrm>
              <a:off x="942" y="1309"/>
              <a:ext cx="399" cy="72"/>
            </a:xfrm>
            <a:custGeom>
              <a:avLst/>
              <a:gdLst>
                <a:gd name="T0" fmla="*/ 827 w 853"/>
                <a:gd name="T1" fmla="*/ 153 h 153"/>
                <a:gd name="T2" fmla="*/ 827 w 853"/>
                <a:gd name="T3" fmla="*/ 153 h 153"/>
                <a:gd name="T4" fmla="*/ 800 w 853"/>
                <a:gd name="T5" fmla="*/ 126 h 153"/>
                <a:gd name="T6" fmla="*/ 800 w 853"/>
                <a:gd name="T7" fmla="*/ 53 h 153"/>
                <a:gd name="T8" fmla="*/ 53 w 853"/>
                <a:gd name="T9" fmla="*/ 53 h 153"/>
                <a:gd name="T10" fmla="*/ 53 w 853"/>
                <a:gd name="T11" fmla="*/ 126 h 153"/>
                <a:gd name="T12" fmla="*/ 27 w 853"/>
                <a:gd name="T13" fmla="*/ 153 h 153"/>
                <a:gd name="T14" fmla="*/ 0 w 853"/>
                <a:gd name="T15" fmla="*/ 126 h 153"/>
                <a:gd name="T16" fmla="*/ 0 w 853"/>
                <a:gd name="T17" fmla="*/ 26 h 153"/>
                <a:gd name="T18" fmla="*/ 27 w 853"/>
                <a:gd name="T19" fmla="*/ 0 h 153"/>
                <a:gd name="T20" fmla="*/ 827 w 853"/>
                <a:gd name="T21" fmla="*/ 0 h 153"/>
                <a:gd name="T22" fmla="*/ 853 w 853"/>
                <a:gd name="T23" fmla="*/ 26 h 153"/>
                <a:gd name="T24" fmla="*/ 853 w 853"/>
                <a:gd name="T25" fmla="*/ 126 h 153"/>
                <a:gd name="T26" fmla="*/ 827 w 853"/>
                <a:gd name="T27" fmla="*/ 153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53" h="153">
                  <a:moveTo>
                    <a:pt x="827" y="153"/>
                  </a:moveTo>
                  <a:lnTo>
                    <a:pt x="827" y="153"/>
                  </a:lnTo>
                  <a:cubicBezTo>
                    <a:pt x="812" y="153"/>
                    <a:pt x="800" y="141"/>
                    <a:pt x="800" y="126"/>
                  </a:cubicBezTo>
                  <a:lnTo>
                    <a:pt x="800" y="53"/>
                  </a:lnTo>
                  <a:lnTo>
                    <a:pt x="53" y="53"/>
                  </a:lnTo>
                  <a:lnTo>
                    <a:pt x="53" y="126"/>
                  </a:lnTo>
                  <a:cubicBezTo>
                    <a:pt x="53" y="141"/>
                    <a:pt x="41" y="153"/>
                    <a:pt x="27" y="153"/>
                  </a:cubicBezTo>
                  <a:cubicBezTo>
                    <a:pt x="12" y="153"/>
                    <a:pt x="0" y="141"/>
                    <a:pt x="0" y="126"/>
                  </a:cubicBezTo>
                  <a:lnTo>
                    <a:pt x="0" y="26"/>
                  </a:lnTo>
                  <a:cubicBezTo>
                    <a:pt x="0" y="12"/>
                    <a:pt x="12" y="0"/>
                    <a:pt x="27" y="0"/>
                  </a:cubicBezTo>
                  <a:lnTo>
                    <a:pt x="827" y="0"/>
                  </a:lnTo>
                  <a:cubicBezTo>
                    <a:pt x="841" y="0"/>
                    <a:pt x="853" y="12"/>
                    <a:pt x="853" y="26"/>
                  </a:cubicBezTo>
                  <a:lnTo>
                    <a:pt x="853" y="126"/>
                  </a:lnTo>
                  <a:cubicBezTo>
                    <a:pt x="853" y="141"/>
                    <a:pt x="841" y="153"/>
                    <a:pt x="827" y="15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00" name="Freeform 54">
              <a:extLst>
                <a:ext uri="{FF2B5EF4-FFF2-40B4-BE49-F238E27FC236}">
                  <a16:creationId xmlns:a16="http://schemas.microsoft.com/office/drawing/2014/main" xmlns="" id="{1F7DBC97-29DF-44F5-A1AF-51421B2695F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80" y="976"/>
              <a:ext cx="123" cy="129"/>
            </a:xfrm>
            <a:custGeom>
              <a:avLst/>
              <a:gdLst>
                <a:gd name="T0" fmla="*/ 132 w 263"/>
                <a:gd name="T1" fmla="*/ 52 h 275"/>
                <a:gd name="T2" fmla="*/ 132 w 263"/>
                <a:gd name="T3" fmla="*/ 52 h 275"/>
                <a:gd name="T4" fmla="*/ 54 w 263"/>
                <a:gd name="T5" fmla="*/ 137 h 275"/>
                <a:gd name="T6" fmla="*/ 132 w 263"/>
                <a:gd name="T7" fmla="*/ 221 h 275"/>
                <a:gd name="T8" fmla="*/ 210 w 263"/>
                <a:gd name="T9" fmla="*/ 137 h 275"/>
                <a:gd name="T10" fmla="*/ 132 w 263"/>
                <a:gd name="T11" fmla="*/ 52 h 275"/>
                <a:gd name="T12" fmla="*/ 132 w 263"/>
                <a:gd name="T13" fmla="*/ 275 h 275"/>
                <a:gd name="T14" fmla="*/ 132 w 263"/>
                <a:gd name="T15" fmla="*/ 275 h 275"/>
                <a:gd name="T16" fmla="*/ 0 w 263"/>
                <a:gd name="T17" fmla="*/ 137 h 275"/>
                <a:gd name="T18" fmla="*/ 132 w 263"/>
                <a:gd name="T19" fmla="*/ 0 h 275"/>
                <a:gd name="T20" fmla="*/ 263 w 263"/>
                <a:gd name="T21" fmla="*/ 137 h 275"/>
                <a:gd name="T22" fmla="*/ 132 w 263"/>
                <a:gd name="T23" fmla="*/ 275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63" h="275">
                  <a:moveTo>
                    <a:pt x="132" y="52"/>
                  </a:moveTo>
                  <a:lnTo>
                    <a:pt x="132" y="52"/>
                  </a:lnTo>
                  <a:cubicBezTo>
                    <a:pt x="89" y="52"/>
                    <a:pt x="54" y="90"/>
                    <a:pt x="54" y="137"/>
                  </a:cubicBezTo>
                  <a:cubicBezTo>
                    <a:pt x="54" y="183"/>
                    <a:pt x="89" y="221"/>
                    <a:pt x="132" y="221"/>
                  </a:cubicBezTo>
                  <a:cubicBezTo>
                    <a:pt x="175" y="221"/>
                    <a:pt x="210" y="183"/>
                    <a:pt x="210" y="137"/>
                  </a:cubicBezTo>
                  <a:cubicBezTo>
                    <a:pt x="210" y="90"/>
                    <a:pt x="175" y="52"/>
                    <a:pt x="132" y="52"/>
                  </a:cubicBezTo>
                  <a:close/>
                  <a:moveTo>
                    <a:pt x="132" y="275"/>
                  </a:moveTo>
                  <a:lnTo>
                    <a:pt x="132" y="275"/>
                  </a:lnTo>
                  <a:cubicBezTo>
                    <a:pt x="59" y="275"/>
                    <a:pt x="0" y="213"/>
                    <a:pt x="0" y="137"/>
                  </a:cubicBezTo>
                  <a:cubicBezTo>
                    <a:pt x="0" y="60"/>
                    <a:pt x="59" y="0"/>
                    <a:pt x="132" y="0"/>
                  </a:cubicBezTo>
                  <a:cubicBezTo>
                    <a:pt x="204" y="0"/>
                    <a:pt x="263" y="60"/>
                    <a:pt x="263" y="137"/>
                  </a:cubicBezTo>
                  <a:cubicBezTo>
                    <a:pt x="263" y="213"/>
                    <a:pt x="204" y="275"/>
                    <a:pt x="132" y="27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01" name="Freeform 55">
              <a:extLst>
                <a:ext uri="{FF2B5EF4-FFF2-40B4-BE49-F238E27FC236}">
                  <a16:creationId xmlns:a16="http://schemas.microsoft.com/office/drawing/2014/main" xmlns="" id="{6607067B-AD9B-4B77-B11F-80AD64808A12}"/>
                </a:ext>
              </a:extLst>
            </p:cNvPr>
            <p:cNvSpPr>
              <a:spLocks/>
            </p:cNvSpPr>
            <p:nvPr/>
          </p:nvSpPr>
          <p:spPr bwMode="auto">
            <a:xfrm>
              <a:off x="992" y="1111"/>
              <a:ext cx="299" cy="147"/>
            </a:xfrm>
            <a:custGeom>
              <a:avLst/>
              <a:gdLst>
                <a:gd name="T0" fmla="*/ 612 w 639"/>
                <a:gd name="T1" fmla="*/ 313 h 313"/>
                <a:gd name="T2" fmla="*/ 612 w 639"/>
                <a:gd name="T3" fmla="*/ 313 h 313"/>
                <a:gd name="T4" fmla="*/ 586 w 639"/>
                <a:gd name="T5" fmla="*/ 286 h 313"/>
                <a:gd name="T6" fmla="*/ 586 w 639"/>
                <a:gd name="T7" fmla="*/ 188 h 313"/>
                <a:gd name="T8" fmla="*/ 450 w 639"/>
                <a:gd name="T9" fmla="*/ 53 h 313"/>
                <a:gd name="T10" fmla="*/ 189 w 639"/>
                <a:gd name="T11" fmla="*/ 53 h 313"/>
                <a:gd name="T12" fmla="*/ 54 w 639"/>
                <a:gd name="T13" fmla="*/ 188 h 313"/>
                <a:gd name="T14" fmla="*/ 54 w 639"/>
                <a:gd name="T15" fmla="*/ 286 h 313"/>
                <a:gd name="T16" fmla="*/ 27 w 639"/>
                <a:gd name="T17" fmla="*/ 313 h 313"/>
                <a:gd name="T18" fmla="*/ 0 w 639"/>
                <a:gd name="T19" fmla="*/ 286 h 313"/>
                <a:gd name="T20" fmla="*/ 0 w 639"/>
                <a:gd name="T21" fmla="*/ 188 h 313"/>
                <a:gd name="T22" fmla="*/ 189 w 639"/>
                <a:gd name="T23" fmla="*/ 0 h 313"/>
                <a:gd name="T24" fmla="*/ 450 w 639"/>
                <a:gd name="T25" fmla="*/ 0 h 313"/>
                <a:gd name="T26" fmla="*/ 639 w 639"/>
                <a:gd name="T27" fmla="*/ 188 h 313"/>
                <a:gd name="T28" fmla="*/ 639 w 639"/>
                <a:gd name="T29" fmla="*/ 286 h 313"/>
                <a:gd name="T30" fmla="*/ 612 w 639"/>
                <a:gd name="T31" fmla="*/ 313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39" h="313">
                  <a:moveTo>
                    <a:pt x="612" y="313"/>
                  </a:moveTo>
                  <a:lnTo>
                    <a:pt x="612" y="313"/>
                  </a:lnTo>
                  <a:cubicBezTo>
                    <a:pt x="598" y="313"/>
                    <a:pt x="586" y="301"/>
                    <a:pt x="586" y="286"/>
                  </a:cubicBezTo>
                  <a:lnTo>
                    <a:pt x="586" y="188"/>
                  </a:lnTo>
                  <a:cubicBezTo>
                    <a:pt x="586" y="114"/>
                    <a:pt x="525" y="53"/>
                    <a:pt x="450" y="53"/>
                  </a:cubicBezTo>
                  <a:lnTo>
                    <a:pt x="189" y="53"/>
                  </a:lnTo>
                  <a:cubicBezTo>
                    <a:pt x="114" y="53"/>
                    <a:pt x="54" y="114"/>
                    <a:pt x="54" y="188"/>
                  </a:cubicBezTo>
                  <a:lnTo>
                    <a:pt x="54" y="286"/>
                  </a:lnTo>
                  <a:cubicBezTo>
                    <a:pt x="54" y="301"/>
                    <a:pt x="42" y="313"/>
                    <a:pt x="27" y="313"/>
                  </a:cubicBezTo>
                  <a:cubicBezTo>
                    <a:pt x="12" y="313"/>
                    <a:pt x="0" y="301"/>
                    <a:pt x="0" y="286"/>
                  </a:cubicBezTo>
                  <a:lnTo>
                    <a:pt x="0" y="188"/>
                  </a:lnTo>
                  <a:cubicBezTo>
                    <a:pt x="0" y="84"/>
                    <a:pt x="85" y="0"/>
                    <a:pt x="189" y="0"/>
                  </a:cubicBezTo>
                  <a:lnTo>
                    <a:pt x="450" y="0"/>
                  </a:lnTo>
                  <a:cubicBezTo>
                    <a:pt x="554" y="0"/>
                    <a:pt x="639" y="84"/>
                    <a:pt x="639" y="188"/>
                  </a:cubicBezTo>
                  <a:lnTo>
                    <a:pt x="639" y="286"/>
                  </a:lnTo>
                  <a:cubicBezTo>
                    <a:pt x="639" y="301"/>
                    <a:pt x="627" y="313"/>
                    <a:pt x="612" y="31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02" name="Freeform 56">
              <a:extLst>
                <a:ext uri="{FF2B5EF4-FFF2-40B4-BE49-F238E27FC236}">
                  <a16:creationId xmlns:a16="http://schemas.microsoft.com/office/drawing/2014/main" xmlns="" id="{A597990C-27F3-423A-8464-A492362236FB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1" y="1184"/>
              <a:ext cx="24" cy="74"/>
            </a:xfrm>
            <a:custGeom>
              <a:avLst/>
              <a:gdLst>
                <a:gd name="T0" fmla="*/ 26 w 53"/>
                <a:gd name="T1" fmla="*/ 157 h 157"/>
                <a:gd name="T2" fmla="*/ 26 w 53"/>
                <a:gd name="T3" fmla="*/ 157 h 157"/>
                <a:gd name="T4" fmla="*/ 0 w 53"/>
                <a:gd name="T5" fmla="*/ 130 h 157"/>
                <a:gd name="T6" fmla="*/ 0 w 53"/>
                <a:gd name="T7" fmla="*/ 27 h 157"/>
                <a:gd name="T8" fmla="*/ 26 w 53"/>
                <a:gd name="T9" fmla="*/ 0 h 157"/>
                <a:gd name="T10" fmla="*/ 53 w 53"/>
                <a:gd name="T11" fmla="*/ 27 h 157"/>
                <a:gd name="T12" fmla="*/ 53 w 53"/>
                <a:gd name="T13" fmla="*/ 130 h 157"/>
                <a:gd name="T14" fmla="*/ 26 w 53"/>
                <a:gd name="T15" fmla="*/ 157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3" h="157">
                  <a:moveTo>
                    <a:pt x="26" y="157"/>
                  </a:moveTo>
                  <a:lnTo>
                    <a:pt x="26" y="157"/>
                  </a:lnTo>
                  <a:cubicBezTo>
                    <a:pt x="12" y="157"/>
                    <a:pt x="0" y="145"/>
                    <a:pt x="0" y="130"/>
                  </a:cubicBezTo>
                  <a:lnTo>
                    <a:pt x="0" y="27"/>
                  </a:lnTo>
                  <a:cubicBezTo>
                    <a:pt x="0" y="12"/>
                    <a:pt x="12" y="0"/>
                    <a:pt x="26" y="0"/>
                  </a:cubicBezTo>
                  <a:cubicBezTo>
                    <a:pt x="41" y="0"/>
                    <a:pt x="53" y="12"/>
                    <a:pt x="53" y="27"/>
                  </a:cubicBezTo>
                  <a:lnTo>
                    <a:pt x="53" y="130"/>
                  </a:lnTo>
                  <a:cubicBezTo>
                    <a:pt x="53" y="145"/>
                    <a:pt x="41" y="157"/>
                    <a:pt x="26" y="15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03" name="Freeform 57">
              <a:extLst>
                <a:ext uri="{FF2B5EF4-FFF2-40B4-BE49-F238E27FC236}">
                  <a16:creationId xmlns:a16="http://schemas.microsoft.com/office/drawing/2014/main" xmlns="" id="{2F99A3EB-7F61-42F9-BF68-F29C3D9C5806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8" y="1184"/>
              <a:ext cx="24" cy="74"/>
            </a:xfrm>
            <a:custGeom>
              <a:avLst/>
              <a:gdLst>
                <a:gd name="T0" fmla="*/ 27 w 53"/>
                <a:gd name="T1" fmla="*/ 157 h 157"/>
                <a:gd name="T2" fmla="*/ 27 w 53"/>
                <a:gd name="T3" fmla="*/ 157 h 157"/>
                <a:gd name="T4" fmla="*/ 0 w 53"/>
                <a:gd name="T5" fmla="*/ 130 h 157"/>
                <a:gd name="T6" fmla="*/ 0 w 53"/>
                <a:gd name="T7" fmla="*/ 27 h 157"/>
                <a:gd name="T8" fmla="*/ 27 w 53"/>
                <a:gd name="T9" fmla="*/ 0 h 157"/>
                <a:gd name="T10" fmla="*/ 53 w 53"/>
                <a:gd name="T11" fmla="*/ 27 h 157"/>
                <a:gd name="T12" fmla="*/ 53 w 53"/>
                <a:gd name="T13" fmla="*/ 130 h 157"/>
                <a:gd name="T14" fmla="*/ 27 w 53"/>
                <a:gd name="T15" fmla="*/ 157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3" h="157">
                  <a:moveTo>
                    <a:pt x="27" y="157"/>
                  </a:moveTo>
                  <a:lnTo>
                    <a:pt x="27" y="157"/>
                  </a:lnTo>
                  <a:cubicBezTo>
                    <a:pt x="12" y="157"/>
                    <a:pt x="0" y="145"/>
                    <a:pt x="0" y="130"/>
                  </a:cubicBezTo>
                  <a:lnTo>
                    <a:pt x="0" y="27"/>
                  </a:ln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3" y="12"/>
                    <a:pt x="53" y="27"/>
                  </a:cubicBezTo>
                  <a:lnTo>
                    <a:pt x="53" y="130"/>
                  </a:lnTo>
                  <a:cubicBezTo>
                    <a:pt x="53" y="145"/>
                    <a:pt x="42" y="157"/>
                    <a:pt x="27" y="15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04" name="Freeform 58">
              <a:extLst>
                <a:ext uri="{FF2B5EF4-FFF2-40B4-BE49-F238E27FC236}">
                  <a16:creationId xmlns:a16="http://schemas.microsoft.com/office/drawing/2014/main" xmlns="" id="{83FB1E81-1B75-488A-BAF1-4EF746CF22A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98" y="1365"/>
              <a:ext cx="112" cy="118"/>
            </a:xfrm>
            <a:custGeom>
              <a:avLst/>
              <a:gdLst>
                <a:gd name="T0" fmla="*/ 120 w 240"/>
                <a:gd name="T1" fmla="*/ 54 h 252"/>
                <a:gd name="T2" fmla="*/ 120 w 240"/>
                <a:gd name="T3" fmla="*/ 54 h 252"/>
                <a:gd name="T4" fmla="*/ 54 w 240"/>
                <a:gd name="T5" fmla="*/ 126 h 252"/>
                <a:gd name="T6" fmla="*/ 120 w 240"/>
                <a:gd name="T7" fmla="*/ 199 h 252"/>
                <a:gd name="T8" fmla="*/ 187 w 240"/>
                <a:gd name="T9" fmla="*/ 126 h 252"/>
                <a:gd name="T10" fmla="*/ 120 w 240"/>
                <a:gd name="T11" fmla="*/ 54 h 252"/>
                <a:gd name="T12" fmla="*/ 120 w 240"/>
                <a:gd name="T13" fmla="*/ 252 h 252"/>
                <a:gd name="T14" fmla="*/ 120 w 240"/>
                <a:gd name="T15" fmla="*/ 252 h 252"/>
                <a:gd name="T16" fmla="*/ 0 w 240"/>
                <a:gd name="T17" fmla="*/ 126 h 252"/>
                <a:gd name="T18" fmla="*/ 120 w 240"/>
                <a:gd name="T19" fmla="*/ 0 h 252"/>
                <a:gd name="T20" fmla="*/ 240 w 240"/>
                <a:gd name="T21" fmla="*/ 126 h 252"/>
                <a:gd name="T22" fmla="*/ 120 w 240"/>
                <a:gd name="T23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0" h="252">
                  <a:moveTo>
                    <a:pt x="120" y="54"/>
                  </a:moveTo>
                  <a:lnTo>
                    <a:pt x="120" y="54"/>
                  </a:lnTo>
                  <a:cubicBezTo>
                    <a:pt x="83" y="54"/>
                    <a:pt x="54" y="86"/>
                    <a:pt x="54" y="126"/>
                  </a:cubicBezTo>
                  <a:cubicBezTo>
                    <a:pt x="54" y="166"/>
                    <a:pt x="83" y="199"/>
                    <a:pt x="120" y="199"/>
                  </a:cubicBezTo>
                  <a:cubicBezTo>
                    <a:pt x="157" y="199"/>
                    <a:pt x="187" y="166"/>
                    <a:pt x="187" y="126"/>
                  </a:cubicBezTo>
                  <a:cubicBezTo>
                    <a:pt x="187" y="86"/>
                    <a:pt x="157" y="54"/>
                    <a:pt x="120" y="54"/>
                  </a:cubicBezTo>
                  <a:close/>
                  <a:moveTo>
                    <a:pt x="120" y="252"/>
                  </a:moveTo>
                  <a:lnTo>
                    <a:pt x="120" y="252"/>
                  </a:lnTo>
                  <a:cubicBezTo>
                    <a:pt x="54" y="252"/>
                    <a:pt x="0" y="196"/>
                    <a:pt x="0" y="126"/>
                  </a:cubicBezTo>
                  <a:cubicBezTo>
                    <a:pt x="0" y="57"/>
                    <a:pt x="54" y="0"/>
                    <a:pt x="120" y="0"/>
                  </a:cubicBezTo>
                  <a:cubicBezTo>
                    <a:pt x="186" y="0"/>
                    <a:pt x="240" y="57"/>
                    <a:pt x="240" y="126"/>
                  </a:cubicBezTo>
                  <a:cubicBezTo>
                    <a:pt x="240" y="196"/>
                    <a:pt x="186" y="252"/>
                    <a:pt x="120" y="25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05" name="Freeform 59">
              <a:extLst>
                <a:ext uri="{FF2B5EF4-FFF2-40B4-BE49-F238E27FC236}">
                  <a16:creationId xmlns:a16="http://schemas.microsoft.com/office/drawing/2014/main" xmlns="" id="{434D0FA0-EAC3-408E-8937-3F5330BE9A41}"/>
                </a:ext>
              </a:extLst>
            </p:cNvPr>
            <p:cNvSpPr>
              <a:spLocks/>
            </p:cNvSpPr>
            <p:nvPr/>
          </p:nvSpPr>
          <p:spPr bwMode="auto">
            <a:xfrm>
              <a:off x="820" y="1486"/>
              <a:ext cx="269" cy="127"/>
            </a:xfrm>
            <a:custGeom>
              <a:avLst/>
              <a:gdLst>
                <a:gd name="T0" fmla="*/ 548 w 575"/>
                <a:gd name="T1" fmla="*/ 270 h 270"/>
                <a:gd name="T2" fmla="*/ 548 w 575"/>
                <a:gd name="T3" fmla="*/ 270 h 270"/>
                <a:gd name="T4" fmla="*/ 522 w 575"/>
                <a:gd name="T5" fmla="*/ 243 h 270"/>
                <a:gd name="T6" fmla="*/ 522 w 575"/>
                <a:gd name="T7" fmla="*/ 171 h 270"/>
                <a:gd name="T8" fmla="*/ 404 w 575"/>
                <a:gd name="T9" fmla="*/ 53 h 270"/>
                <a:gd name="T10" fmla="*/ 171 w 575"/>
                <a:gd name="T11" fmla="*/ 53 h 270"/>
                <a:gd name="T12" fmla="*/ 53 w 575"/>
                <a:gd name="T13" fmla="*/ 171 h 270"/>
                <a:gd name="T14" fmla="*/ 53 w 575"/>
                <a:gd name="T15" fmla="*/ 243 h 270"/>
                <a:gd name="T16" fmla="*/ 26 w 575"/>
                <a:gd name="T17" fmla="*/ 270 h 270"/>
                <a:gd name="T18" fmla="*/ 0 w 575"/>
                <a:gd name="T19" fmla="*/ 243 h 270"/>
                <a:gd name="T20" fmla="*/ 0 w 575"/>
                <a:gd name="T21" fmla="*/ 171 h 270"/>
                <a:gd name="T22" fmla="*/ 171 w 575"/>
                <a:gd name="T23" fmla="*/ 0 h 270"/>
                <a:gd name="T24" fmla="*/ 404 w 575"/>
                <a:gd name="T25" fmla="*/ 0 h 270"/>
                <a:gd name="T26" fmla="*/ 575 w 575"/>
                <a:gd name="T27" fmla="*/ 171 h 270"/>
                <a:gd name="T28" fmla="*/ 575 w 575"/>
                <a:gd name="T29" fmla="*/ 243 h 270"/>
                <a:gd name="T30" fmla="*/ 548 w 575"/>
                <a:gd name="T31" fmla="*/ 270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75" h="270">
                  <a:moveTo>
                    <a:pt x="548" y="270"/>
                  </a:moveTo>
                  <a:lnTo>
                    <a:pt x="548" y="270"/>
                  </a:lnTo>
                  <a:cubicBezTo>
                    <a:pt x="534" y="270"/>
                    <a:pt x="522" y="258"/>
                    <a:pt x="522" y="243"/>
                  </a:cubicBezTo>
                  <a:lnTo>
                    <a:pt x="522" y="171"/>
                  </a:lnTo>
                  <a:cubicBezTo>
                    <a:pt x="522" y="106"/>
                    <a:pt x="469" y="53"/>
                    <a:pt x="404" y="53"/>
                  </a:cubicBezTo>
                  <a:lnTo>
                    <a:pt x="171" y="53"/>
                  </a:lnTo>
                  <a:cubicBezTo>
                    <a:pt x="106" y="53"/>
                    <a:pt x="53" y="106"/>
                    <a:pt x="53" y="171"/>
                  </a:cubicBezTo>
                  <a:lnTo>
                    <a:pt x="53" y="243"/>
                  </a:lnTo>
                  <a:cubicBezTo>
                    <a:pt x="53" y="258"/>
                    <a:pt x="41" y="270"/>
                    <a:pt x="26" y="270"/>
                  </a:cubicBezTo>
                  <a:cubicBezTo>
                    <a:pt x="11" y="270"/>
                    <a:pt x="0" y="258"/>
                    <a:pt x="0" y="243"/>
                  </a:cubicBezTo>
                  <a:lnTo>
                    <a:pt x="0" y="171"/>
                  </a:lnTo>
                  <a:cubicBezTo>
                    <a:pt x="0" y="77"/>
                    <a:pt x="76" y="0"/>
                    <a:pt x="171" y="0"/>
                  </a:cubicBezTo>
                  <a:lnTo>
                    <a:pt x="404" y="0"/>
                  </a:lnTo>
                  <a:cubicBezTo>
                    <a:pt x="498" y="0"/>
                    <a:pt x="575" y="77"/>
                    <a:pt x="575" y="171"/>
                  </a:cubicBezTo>
                  <a:lnTo>
                    <a:pt x="575" y="243"/>
                  </a:lnTo>
                  <a:cubicBezTo>
                    <a:pt x="575" y="258"/>
                    <a:pt x="563" y="270"/>
                    <a:pt x="548" y="27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06" name="Freeform 60">
              <a:extLst>
                <a:ext uri="{FF2B5EF4-FFF2-40B4-BE49-F238E27FC236}">
                  <a16:creationId xmlns:a16="http://schemas.microsoft.com/office/drawing/2014/main" xmlns="" id="{AC5EE439-5B63-4702-BD9E-F9E06DA1681B}"/>
                </a:ext>
              </a:extLst>
            </p:cNvPr>
            <p:cNvSpPr>
              <a:spLocks/>
            </p:cNvSpPr>
            <p:nvPr/>
          </p:nvSpPr>
          <p:spPr bwMode="auto">
            <a:xfrm>
              <a:off x="871" y="1552"/>
              <a:ext cx="26" cy="61"/>
            </a:xfrm>
            <a:custGeom>
              <a:avLst/>
              <a:gdLst>
                <a:gd name="T0" fmla="*/ 27 w 54"/>
                <a:gd name="T1" fmla="*/ 130 h 130"/>
                <a:gd name="T2" fmla="*/ 27 w 54"/>
                <a:gd name="T3" fmla="*/ 130 h 130"/>
                <a:gd name="T4" fmla="*/ 0 w 54"/>
                <a:gd name="T5" fmla="*/ 103 h 130"/>
                <a:gd name="T6" fmla="*/ 0 w 54"/>
                <a:gd name="T7" fmla="*/ 27 h 130"/>
                <a:gd name="T8" fmla="*/ 27 w 54"/>
                <a:gd name="T9" fmla="*/ 0 h 130"/>
                <a:gd name="T10" fmla="*/ 54 w 54"/>
                <a:gd name="T11" fmla="*/ 27 h 130"/>
                <a:gd name="T12" fmla="*/ 54 w 54"/>
                <a:gd name="T13" fmla="*/ 103 h 130"/>
                <a:gd name="T14" fmla="*/ 27 w 54"/>
                <a:gd name="T15" fmla="*/ 13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4" h="130">
                  <a:moveTo>
                    <a:pt x="27" y="130"/>
                  </a:moveTo>
                  <a:lnTo>
                    <a:pt x="27" y="130"/>
                  </a:lnTo>
                  <a:cubicBezTo>
                    <a:pt x="12" y="130"/>
                    <a:pt x="0" y="118"/>
                    <a:pt x="0" y="103"/>
                  </a:cubicBezTo>
                  <a:lnTo>
                    <a:pt x="0" y="27"/>
                  </a:ln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4" y="12"/>
                    <a:pt x="54" y="27"/>
                  </a:cubicBezTo>
                  <a:lnTo>
                    <a:pt x="54" y="103"/>
                  </a:lnTo>
                  <a:cubicBezTo>
                    <a:pt x="54" y="118"/>
                    <a:pt x="42" y="130"/>
                    <a:pt x="27" y="13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07" name="Freeform 61">
              <a:extLst>
                <a:ext uri="{FF2B5EF4-FFF2-40B4-BE49-F238E27FC236}">
                  <a16:creationId xmlns:a16="http://schemas.microsoft.com/office/drawing/2014/main" xmlns="" id="{F9297B0B-F4E1-4895-9218-33D8B7BC9658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2" y="1552"/>
              <a:ext cx="25" cy="61"/>
            </a:xfrm>
            <a:custGeom>
              <a:avLst/>
              <a:gdLst>
                <a:gd name="T0" fmla="*/ 26 w 53"/>
                <a:gd name="T1" fmla="*/ 130 h 130"/>
                <a:gd name="T2" fmla="*/ 26 w 53"/>
                <a:gd name="T3" fmla="*/ 130 h 130"/>
                <a:gd name="T4" fmla="*/ 0 w 53"/>
                <a:gd name="T5" fmla="*/ 103 h 130"/>
                <a:gd name="T6" fmla="*/ 0 w 53"/>
                <a:gd name="T7" fmla="*/ 27 h 130"/>
                <a:gd name="T8" fmla="*/ 26 w 53"/>
                <a:gd name="T9" fmla="*/ 0 h 130"/>
                <a:gd name="T10" fmla="*/ 53 w 53"/>
                <a:gd name="T11" fmla="*/ 27 h 130"/>
                <a:gd name="T12" fmla="*/ 53 w 53"/>
                <a:gd name="T13" fmla="*/ 103 h 130"/>
                <a:gd name="T14" fmla="*/ 26 w 53"/>
                <a:gd name="T15" fmla="*/ 13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3" h="130">
                  <a:moveTo>
                    <a:pt x="26" y="130"/>
                  </a:moveTo>
                  <a:lnTo>
                    <a:pt x="26" y="130"/>
                  </a:lnTo>
                  <a:cubicBezTo>
                    <a:pt x="12" y="130"/>
                    <a:pt x="0" y="118"/>
                    <a:pt x="0" y="103"/>
                  </a:cubicBezTo>
                  <a:lnTo>
                    <a:pt x="0" y="27"/>
                  </a:lnTo>
                  <a:cubicBezTo>
                    <a:pt x="0" y="12"/>
                    <a:pt x="12" y="0"/>
                    <a:pt x="26" y="0"/>
                  </a:cubicBezTo>
                  <a:cubicBezTo>
                    <a:pt x="41" y="0"/>
                    <a:pt x="53" y="12"/>
                    <a:pt x="53" y="27"/>
                  </a:cubicBezTo>
                  <a:lnTo>
                    <a:pt x="53" y="103"/>
                  </a:lnTo>
                  <a:cubicBezTo>
                    <a:pt x="53" y="118"/>
                    <a:pt x="41" y="130"/>
                    <a:pt x="26" y="13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08" name="Freeform 62">
              <a:extLst>
                <a:ext uri="{FF2B5EF4-FFF2-40B4-BE49-F238E27FC236}">
                  <a16:creationId xmlns:a16="http://schemas.microsoft.com/office/drawing/2014/main" xmlns="" id="{73DD222E-098C-43C3-841F-81A21D1676D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273" y="1365"/>
              <a:ext cx="112" cy="118"/>
            </a:xfrm>
            <a:custGeom>
              <a:avLst/>
              <a:gdLst>
                <a:gd name="T0" fmla="*/ 120 w 240"/>
                <a:gd name="T1" fmla="*/ 54 h 252"/>
                <a:gd name="T2" fmla="*/ 120 w 240"/>
                <a:gd name="T3" fmla="*/ 54 h 252"/>
                <a:gd name="T4" fmla="*/ 53 w 240"/>
                <a:gd name="T5" fmla="*/ 126 h 252"/>
                <a:gd name="T6" fmla="*/ 120 w 240"/>
                <a:gd name="T7" fmla="*/ 199 h 252"/>
                <a:gd name="T8" fmla="*/ 187 w 240"/>
                <a:gd name="T9" fmla="*/ 126 h 252"/>
                <a:gd name="T10" fmla="*/ 120 w 240"/>
                <a:gd name="T11" fmla="*/ 54 h 252"/>
                <a:gd name="T12" fmla="*/ 120 w 240"/>
                <a:gd name="T13" fmla="*/ 252 h 252"/>
                <a:gd name="T14" fmla="*/ 120 w 240"/>
                <a:gd name="T15" fmla="*/ 252 h 252"/>
                <a:gd name="T16" fmla="*/ 0 w 240"/>
                <a:gd name="T17" fmla="*/ 126 h 252"/>
                <a:gd name="T18" fmla="*/ 120 w 240"/>
                <a:gd name="T19" fmla="*/ 0 h 252"/>
                <a:gd name="T20" fmla="*/ 240 w 240"/>
                <a:gd name="T21" fmla="*/ 126 h 252"/>
                <a:gd name="T22" fmla="*/ 120 w 240"/>
                <a:gd name="T23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0" h="252">
                  <a:moveTo>
                    <a:pt x="120" y="54"/>
                  </a:moveTo>
                  <a:lnTo>
                    <a:pt x="120" y="54"/>
                  </a:lnTo>
                  <a:cubicBezTo>
                    <a:pt x="83" y="54"/>
                    <a:pt x="53" y="86"/>
                    <a:pt x="53" y="126"/>
                  </a:cubicBezTo>
                  <a:cubicBezTo>
                    <a:pt x="53" y="166"/>
                    <a:pt x="83" y="199"/>
                    <a:pt x="120" y="199"/>
                  </a:cubicBezTo>
                  <a:cubicBezTo>
                    <a:pt x="157" y="199"/>
                    <a:pt x="187" y="166"/>
                    <a:pt x="187" y="126"/>
                  </a:cubicBezTo>
                  <a:cubicBezTo>
                    <a:pt x="187" y="86"/>
                    <a:pt x="157" y="54"/>
                    <a:pt x="120" y="54"/>
                  </a:cubicBezTo>
                  <a:close/>
                  <a:moveTo>
                    <a:pt x="120" y="252"/>
                  </a:moveTo>
                  <a:lnTo>
                    <a:pt x="120" y="252"/>
                  </a:lnTo>
                  <a:cubicBezTo>
                    <a:pt x="54" y="252"/>
                    <a:pt x="0" y="196"/>
                    <a:pt x="0" y="126"/>
                  </a:cubicBezTo>
                  <a:cubicBezTo>
                    <a:pt x="0" y="57"/>
                    <a:pt x="54" y="0"/>
                    <a:pt x="120" y="0"/>
                  </a:cubicBezTo>
                  <a:cubicBezTo>
                    <a:pt x="186" y="0"/>
                    <a:pt x="240" y="57"/>
                    <a:pt x="240" y="126"/>
                  </a:cubicBezTo>
                  <a:cubicBezTo>
                    <a:pt x="240" y="196"/>
                    <a:pt x="186" y="252"/>
                    <a:pt x="120" y="25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09" name="Freeform 63">
              <a:extLst>
                <a:ext uri="{FF2B5EF4-FFF2-40B4-BE49-F238E27FC236}">
                  <a16:creationId xmlns:a16="http://schemas.microsoft.com/office/drawing/2014/main" xmlns="" id="{6B2D5B16-F318-49FB-9C44-8907AA280539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4" y="1486"/>
              <a:ext cx="269" cy="127"/>
            </a:xfrm>
            <a:custGeom>
              <a:avLst/>
              <a:gdLst>
                <a:gd name="T0" fmla="*/ 549 w 576"/>
                <a:gd name="T1" fmla="*/ 270 h 270"/>
                <a:gd name="T2" fmla="*/ 549 w 576"/>
                <a:gd name="T3" fmla="*/ 270 h 270"/>
                <a:gd name="T4" fmla="*/ 522 w 576"/>
                <a:gd name="T5" fmla="*/ 243 h 270"/>
                <a:gd name="T6" fmla="*/ 522 w 576"/>
                <a:gd name="T7" fmla="*/ 171 h 270"/>
                <a:gd name="T8" fmla="*/ 405 w 576"/>
                <a:gd name="T9" fmla="*/ 53 h 270"/>
                <a:gd name="T10" fmla="*/ 171 w 576"/>
                <a:gd name="T11" fmla="*/ 53 h 270"/>
                <a:gd name="T12" fmla="*/ 54 w 576"/>
                <a:gd name="T13" fmla="*/ 171 h 270"/>
                <a:gd name="T14" fmla="*/ 54 w 576"/>
                <a:gd name="T15" fmla="*/ 243 h 270"/>
                <a:gd name="T16" fmla="*/ 27 w 576"/>
                <a:gd name="T17" fmla="*/ 270 h 270"/>
                <a:gd name="T18" fmla="*/ 0 w 576"/>
                <a:gd name="T19" fmla="*/ 243 h 270"/>
                <a:gd name="T20" fmla="*/ 0 w 576"/>
                <a:gd name="T21" fmla="*/ 171 h 270"/>
                <a:gd name="T22" fmla="*/ 171 w 576"/>
                <a:gd name="T23" fmla="*/ 0 h 270"/>
                <a:gd name="T24" fmla="*/ 405 w 576"/>
                <a:gd name="T25" fmla="*/ 0 h 270"/>
                <a:gd name="T26" fmla="*/ 576 w 576"/>
                <a:gd name="T27" fmla="*/ 171 h 270"/>
                <a:gd name="T28" fmla="*/ 576 w 576"/>
                <a:gd name="T29" fmla="*/ 243 h 270"/>
                <a:gd name="T30" fmla="*/ 549 w 576"/>
                <a:gd name="T31" fmla="*/ 270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76" h="270">
                  <a:moveTo>
                    <a:pt x="549" y="270"/>
                  </a:moveTo>
                  <a:lnTo>
                    <a:pt x="549" y="270"/>
                  </a:lnTo>
                  <a:cubicBezTo>
                    <a:pt x="534" y="270"/>
                    <a:pt x="522" y="258"/>
                    <a:pt x="522" y="243"/>
                  </a:cubicBezTo>
                  <a:lnTo>
                    <a:pt x="522" y="171"/>
                  </a:lnTo>
                  <a:cubicBezTo>
                    <a:pt x="522" y="106"/>
                    <a:pt x="470" y="53"/>
                    <a:pt x="405" y="53"/>
                  </a:cubicBezTo>
                  <a:lnTo>
                    <a:pt x="171" y="53"/>
                  </a:lnTo>
                  <a:cubicBezTo>
                    <a:pt x="106" y="53"/>
                    <a:pt x="54" y="106"/>
                    <a:pt x="54" y="171"/>
                  </a:cubicBezTo>
                  <a:lnTo>
                    <a:pt x="54" y="243"/>
                  </a:lnTo>
                  <a:cubicBezTo>
                    <a:pt x="54" y="258"/>
                    <a:pt x="42" y="270"/>
                    <a:pt x="27" y="270"/>
                  </a:cubicBezTo>
                  <a:cubicBezTo>
                    <a:pt x="12" y="270"/>
                    <a:pt x="0" y="258"/>
                    <a:pt x="0" y="243"/>
                  </a:cubicBezTo>
                  <a:lnTo>
                    <a:pt x="0" y="171"/>
                  </a:lnTo>
                  <a:cubicBezTo>
                    <a:pt x="0" y="77"/>
                    <a:pt x="77" y="0"/>
                    <a:pt x="171" y="0"/>
                  </a:cubicBezTo>
                  <a:lnTo>
                    <a:pt x="405" y="0"/>
                  </a:lnTo>
                  <a:cubicBezTo>
                    <a:pt x="499" y="0"/>
                    <a:pt x="576" y="77"/>
                    <a:pt x="576" y="171"/>
                  </a:cubicBezTo>
                  <a:lnTo>
                    <a:pt x="576" y="243"/>
                  </a:lnTo>
                  <a:cubicBezTo>
                    <a:pt x="576" y="258"/>
                    <a:pt x="564" y="270"/>
                    <a:pt x="549" y="27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10" name="Freeform 64">
              <a:extLst>
                <a:ext uri="{FF2B5EF4-FFF2-40B4-BE49-F238E27FC236}">
                  <a16:creationId xmlns:a16="http://schemas.microsoft.com/office/drawing/2014/main" xmlns="" id="{92CB2D47-024B-48D4-A887-0F07577EED7C}"/>
                </a:ext>
              </a:extLst>
            </p:cNvPr>
            <p:cNvSpPr>
              <a:spLocks/>
            </p:cNvSpPr>
            <p:nvPr/>
          </p:nvSpPr>
          <p:spPr bwMode="auto">
            <a:xfrm>
              <a:off x="1246" y="1552"/>
              <a:ext cx="25" cy="61"/>
            </a:xfrm>
            <a:custGeom>
              <a:avLst/>
              <a:gdLst>
                <a:gd name="T0" fmla="*/ 27 w 54"/>
                <a:gd name="T1" fmla="*/ 130 h 130"/>
                <a:gd name="T2" fmla="*/ 27 w 54"/>
                <a:gd name="T3" fmla="*/ 130 h 130"/>
                <a:gd name="T4" fmla="*/ 0 w 54"/>
                <a:gd name="T5" fmla="*/ 103 h 130"/>
                <a:gd name="T6" fmla="*/ 0 w 54"/>
                <a:gd name="T7" fmla="*/ 27 h 130"/>
                <a:gd name="T8" fmla="*/ 27 w 54"/>
                <a:gd name="T9" fmla="*/ 0 h 130"/>
                <a:gd name="T10" fmla="*/ 54 w 54"/>
                <a:gd name="T11" fmla="*/ 27 h 130"/>
                <a:gd name="T12" fmla="*/ 54 w 54"/>
                <a:gd name="T13" fmla="*/ 103 h 130"/>
                <a:gd name="T14" fmla="*/ 27 w 54"/>
                <a:gd name="T15" fmla="*/ 13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4" h="130">
                  <a:moveTo>
                    <a:pt x="27" y="130"/>
                  </a:moveTo>
                  <a:lnTo>
                    <a:pt x="27" y="130"/>
                  </a:lnTo>
                  <a:cubicBezTo>
                    <a:pt x="12" y="130"/>
                    <a:pt x="0" y="118"/>
                    <a:pt x="0" y="103"/>
                  </a:cubicBezTo>
                  <a:lnTo>
                    <a:pt x="0" y="27"/>
                  </a:ln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4" y="12"/>
                    <a:pt x="54" y="27"/>
                  </a:cubicBezTo>
                  <a:lnTo>
                    <a:pt x="54" y="103"/>
                  </a:lnTo>
                  <a:cubicBezTo>
                    <a:pt x="54" y="118"/>
                    <a:pt x="42" y="130"/>
                    <a:pt x="27" y="13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11" name="Freeform 65">
              <a:extLst>
                <a:ext uri="{FF2B5EF4-FFF2-40B4-BE49-F238E27FC236}">
                  <a16:creationId xmlns:a16="http://schemas.microsoft.com/office/drawing/2014/main" xmlns="" id="{A8A6B991-D4FE-4947-BBB9-BCB7D62CF607}"/>
                </a:ext>
              </a:extLst>
            </p:cNvPr>
            <p:cNvSpPr>
              <a:spLocks/>
            </p:cNvSpPr>
            <p:nvPr/>
          </p:nvSpPr>
          <p:spPr bwMode="auto">
            <a:xfrm>
              <a:off x="1386" y="1552"/>
              <a:ext cx="26" cy="61"/>
            </a:xfrm>
            <a:custGeom>
              <a:avLst/>
              <a:gdLst>
                <a:gd name="T0" fmla="*/ 27 w 54"/>
                <a:gd name="T1" fmla="*/ 130 h 130"/>
                <a:gd name="T2" fmla="*/ 27 w 54"/>
                <a:gd name="T3" fmla="*/ 130 h 130"/>
                <a:gd name="T4" fmla="*/ 0 w 54"/>
                <a:gd name="T5" fmla="*/ 103 h 130"/>
                <a:gd name="T6" fmla="*/ 0 w 54"/>
                <a:gd name="T7" fmla="*/ 27 h 130"/>
                <a:gd name="T8" fmla="*/ 27 w 54"/>
                <a:gd name="T9" fmla="*/ 0 h 130"/>
                <a:gd name="T10" fmla="*/ 54 w 54"/>
                <a:gd name="T11" fmla="*/ 27 h 130"/>
                <a:gd name="T12" fmla="*/ 54 w 54"/>
                <a:gd name="T13" fmla="*/ 103 h 130"/>
                <a:gd name="T14" fmla="*/ 27 w 54"/>
                <a:gd name="T15" fmla="*/ 13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4" h="130">
                  <a:moveTo>
                    <a:pt x="27" y="130"/>
                  </a:moveTo>
                  <a:lnTo>
                    <a:pt x="27" y="130"/>
                  </a:lnTo>
                  <a:cubicBezTo>
                    <a:pt x="12" y="130"/>
                    <a:pt x="0" y="118"/>
                    <a:pt x="0" y="103"/>
                  </a:cubicBezTo>
                  <a:lnTo>
                    <a:pt x="0" y="27"/>
                  </a:ln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4" y="12"/>
                    <a:pt x="54" y="27"/>
                  </a:cubicBezTo>
                  <a:lnTo>
                    <a:pt x="54" y="103"/>
                  </a:lnTo>
                  <a:cubicBezTo>
                    <a:pt x="54" y="118"/>
                    <a:pt x="42" y="130"/>
                    <a:pt x="27" y="13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12" name="Freeform 66">
              <a:extLst>
                <a:ext uri="{FF2B5EF4-FFF2-40B4-BE49-F238E27FC236}">
                  <a16:creationId xmlns:a16="http://schemas.microsoft.com/office/drawing/2014/main" xmlns="" id="{90A62FC3-0655-4B30-B9EC-E94F66DCDD23}"/>
                </a:ext>
              </a:extLst>
            </p:cNvPr>
            <p:cNvSpPr>
              <a:spLocks/>
            </p:cNvSpPr>
            <p:nvPr/>
          </p:nvSpPr>
          <p:spPr bwMode="auto">
            <a:xfrm>
              <a:off x="1129" y="1250"/>
              <a:ext cx="25" cy="81"/>
            </a:xfrm>
            <a:custGeom>
              <a:avLst/>
              <a:gdLst>
                <a:gd name="T0" fmla="*/ 27 w 53"/>
                <a:gd name="T1" fmla="*/ 174 h 174"/>
                <a:gd name="T2" fmla="*/ 27 w 53"/>
                <a:gd name="T3" fmla="*/ 174 h 174"/>
                <a:gd name="T4" fmla="*/ 0 w 53"/>
                <a:gd name="T5" fmla="*/ 147 h 174"/>
                <a:gd name="T6" fmla="*/ 0 w 53"/>
                <a:gd name="T7" fmla="*/ 27 h 174"/>
                <a:gd name="T8" fmla="*/ 27 w 53"/>
                <a:gd name="T9" fmla="*/ 0 h 174"/>
                <a:gd name="T10" fmla="*/ 53 w 53"/>
                <a:gd name="T11" fmla="*/ 27 h 174"/>
                <a:gd name="T12" fmla="*/ 53 w 53"/>
                <a:gd name="T13" fmla="*/ 147 h 174"/>
                <a:gd name="T14" fmla="*/ 27 w 53"/>
                <a:gd name="T15" fmla="*/ 17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3" h="174">
                  <a:moveTo>
                    <a:pt x="27" y="174"/>
                  </a:moveTo>
                  <a:lnTo>
                    <a:pt x="27" y="174"/>
                  </a:lnTo>
                  <a:cubicBezTo>
                    <a:pt x="12" y="174"/>
                    <a:pt x="0" y="162"/>
                    <a:pt x="0" y="147"/>
                  </a:cubicBezTo>
                  <a:lnTo>
                    <a:pt x="0" y="27"/>
                  </a:lnTo>
                  <a:cubicBezTo>
                    <a:pt x="0" y="12"/>
                    <a:pt x="12" y="0"/>
                    <a:pt x="27" y="0"/>
                  </a:cubicBezTo>
                  <a:cubicBezTo>
                    <a:pt x="41" y="0"/>
                    <a:pt x="53" y="12"/>
                    <a:pt x="53" y="27"/>
                  </a:cubicBezTo>
                  <a:lnTo>
                    <a:pt x="53" y="147"/>
                  </a:lnTo>
                  <a:cubicBezTo>
                    <a:pt x="53" y="162"/>
                    <a:pt x="41" y="174"/>
                    <a:pt x="27" y="17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pic>
        <p:nvPicPr>
          <p:cNvPr id="313" name="그래픽 312">
            <a:extLst>
              <a:ext uri="{FF2B5EF4-FFF2-40B4-BE49-F238E27FC236}">
                <a16:creationId xmlns:a16="http://schemas.microsoft.com/office/drawing/2014/main" xmlns="" id="{CE08044F-A99A-40E0-96BA-789DE3135A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806765" y="3976689"/>
            <a:ext cx="375707" cy="288156"/>
          </a:xfrm>
          <a:prstGeom prst="rect">
            <a:avLst/>
          </a:prstGeom>
        </p:spPr>
      </p:pic>
      <p:pic>
        <p:nvPicPr>
          <p:cNvPr id="314" name="그래픽 313">
            <a:extLst>
              <a:ext uri="{FF2B5EF4-FFF2-40B4-BE49-F238E27FC236}">
                <a16:creationId xmlns:a16="http://schemas.microsoft.com/office/drawing/2014/main" xmlns="" id="{77979E65-6491-467D-B458-8F0592BB6DC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835839" y="4948143"/>
            <a:ext cx="317559" cy="409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0810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>
            <a:extLst>
              <a:ext uri="{FF2B5EF4-FFF2-40B4-BE49-F238E27FC236}">
                <a16:creationId xmlns:a16="http://schemas.microsoft.com/office/drawing/2014/main" xmlns="" id="{C73B1E5B-BB21-4D65-B417-F7A179821B85}"/>
              </a:ext>
            </a:extLst>
          </p:cNvPr>
          <p:cNvSpPr/>
          <p:nvPr/>
        </p:nvSpPr>
        <p:spPr>
          <a:xfrm>
            <a:off x="0" y="0"/>
            <a:ext cx="2314575" cy="6858000"/>
          </a:xfrm>
          <a:prstGeom prst="rect">
            <a:avLst/>
          </a:prstGeom>
          <a:solidFill>
            <a:srgbClr val="9DE1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</a:endParaRP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xmlns="" id="{9D477598-4162-4B03-A5FD-F0666C608D8C}"/>
              </a:ext>
            </a:extLst>
          </p:cNvPr>
          <p:cNvSpPr/>
          <p:nvPr/>
        </p:nvSpPr>
        <p:spPr>
          <a:xfrm>
            <a:off x="143811" y="149522"/>
            <a:ext cx="14830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274396"/>
                </a:solidFill>
              </a:rPr>
              <a:t>BCP</a:t>
            </a:r>
            <a:r>
              <a:rPr lang="en-US" altLang="ko-KR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274396"/>
                </a:solidFill>
              </a:rPr>
              <a:t> Process</a:t>
            </a:r>
            <a:endParaRPr lang="ko-KR" altLang="en-US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rgbClr val="274396"/>
              </a:solidFill>
            </a:endParaRPr>
          </a:p>
        </p:txBody>
      </p:sp>
      <p:cxnSp>
        <p:nvCxnSpPr>
          <p:cNvPr id="15" name="직선 연결선 14">
            <a:extLst>
              <a:ext uri="{FF2B5EF4-FFF2-40B4-BE49-F238E27FC236}">
                <a16:creationId xmlns:a16="http://schemas.microsoft.com/office/drawing/2014/main" xmlns="" id="{F6858A8B-33E0-4B00-9CEE-9F69BCC4BE38}"/>
              </a:ext>
            </a:extLst>
          </p:cNvPr>
          <p:cNvCxnSpPr/>
          <p:nvPr/>
        </p:nvCxnSpPr>
        <p:spPr>
          <a:xfrm>
            <a:off x="1604486" y="360609"/>
            <a:ext cx="809625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그룹 1">
            <a:extLst>
              <a:ext uri="{FF2B5EF4-FFF2-40B4-BE49-F238E27FC236}">
                <a16:creationId xmlns:a16="http://schemas.microsoft.com/office/drawing/2014/main" xmlns="" id="{B2A728A8-0CB4-433B-B7C9-0865186C3BA0}"/>
              </a:ext>
            </a:extLst>
          </p:cNvPr>
          <p:cNvGrpSpPr/>
          <p:nvPr/>
        </p:nvGrpSpPr>
        <p:grpSpPr>
          <a:xfrm>
            <a:off x="143811" y="606821"/>
            <a:ext cx="2408680" cy="5943402"/>
            <a:chOff x="143811" y="606821"/>
            <a:chExt cx="2408680" cy="5943402"/>
          </a:xfrm>
        </p:grpSpPr>
        <p:grpSp>
          <p:nvGrpSpPr>
            <p:cNvPr id="9" name="그룹 8">
              <a:extLst>
                <a:ext uri="{FF2B5EF4-FFF2-40B4-BE49-F238E27FC236}">
                  <a16:creationId xmlns:a16="http://schemas.microsoft.com/office/drawing/2014/main" xmlns="" id="{09E1CA4F-F821-40AF-9B0D-296983044F2D}"/>
                </a:ext>
              </a:extLst>
            </p:cNvPr>
            <p:cNvGrpSpPr/>
            <p:nvPr/>
          </p:nvGrpSpPr>
          <p:grpSpPr>
            <a:xfrm>
              <a:off x="1446579" y="1231017"/>
              <a:ext cx="373063" cy="4583177"/>
              <a:chOff x="978995" y="841830"/>
              <a:chExt cx="373063" cy="4782849"/>
            </a:xfrm>
            <a:solidFill>
              <a:srgbClr val="C7EAFE"/>
            </a:solidFill>
          </p:grpSpPr>
          <p:sp>
            <p:nvSpPr>
              <p:cNvPr id="45" name="Freeform 8">
                <a:extLst>
                  <a:ext uri="{FF2B5EF4-FFF2-40B4-BE49-F238E27FC236}">
                    <a16:creationId xmlns:a16="http://schemas.microsoft.com/office/drawing/2014/main" xmlns="" id="{5B71382D-3D7C-4912-A5EE-60EC381177AF}"/>
                  </a:ext>
                </a:extLst>
              </p:cNvPr>
              <p:cNvSpPr>
                <a:spLocks/>
              </p:cNvSpPr>
              <p:nvPr/>
            </p:nvSpPr>
            <p:spPr bwMode="auto">
              <a:xfrm rot="5400000">
                <a:off x="1050433" y="5323053"/>
                <a:ext cx="230188" cy="373063"/>
              </a:xfrm>
              <a:custGeom>
                <a:avLst/>
                <a:gdLst>
                  <a:gd name="T0" fmla="*/ 269 w 2038"/>
                  <a:gd name="T1" fmla="*/ 2 h 3284"/>
                  <a:gd name="T2" fmla="*/ 335 w 2038"/>
                  <a:gd name="T3" fmla="*/ 19 h 3284"/>
                  <a:gd name="T4" fmla="*/ 395 w 2038"/>
                  <a:gd name="T5" fmla="*/ 56 h 3284"/>
                  <a:gd name="T6" fmla="*/ 1931 w 2038"/>
                  <a:gd name="T7" fmla="*/ 1437 h 3284"/>
                  <a:gd name="T8" fmla="*/ 1983 w 2038"/>
                  <a:gd name="T9" fmla="*/ 1484 h 3284"/>
                  <a:gd name="T10" fmla="*/ 2019 w 2038"/>
                  <a:gd name="T11" fmla="*/ 1544 h 3284"/>
                  <a:gd name="T12" fmla="*/ 2037 w 2038"/>
                  <a:gd name="T13" fmla="*/ 1611 h 3284"/>
                  <a:gd name="T14" fmla="*/ 2038 w 2038"/>
                  <a:gd name="T15" fmla="*/ 1639 h 3284"/>
                  <a:gd name="T16" fmla="*/ 2038 w 2038"/>
                  <a:gd name="T17" fmla="*/ 1644 h 3284"/>
                  <a:gd name="T18" fmla="*/ 2037 w 2038"/>
                  <a:gd name="T19" fmla="*/ 1674 h 3284"/>
                  <a:gd name="T20" fmla="*/ 2019 w 2038"/>
                  <a:gd name="T21" fmla="*/ 1739 h 3284"/>
                  <a:gd name="T22" fmla="*/ 1983 w 2038"/>
                  <a:gd name="T23" fmla="*/ 1799 h 3284"/>
                  <a:gd name="T24" fmla="*/ 1931 w 2038"/>
                  <a:gd name="T25" fmla="*/ 1847 h 3284"/>
                  <a:gd name="T26" fmla="*/ 395 w 2038"/>
                  <a:gd name="T27" fmla="*/ 3229 h 3284"/>
                  <a:gd name="T28" fmla="*/ 335 w 2038"/>
                  <a:gd name="T29" fmla="*/ 3265 h 3284"/>
                  <a:gd name="T30" fmla="*/ 269 w 2038"/>
                  <a:gd name="T31" fmla="*/ 3281 h 3284"/>
                  <a:gd name="T32" fmla="*/ 202 w 2038"/>
                  <a:gd name="T33" fmla="*/ 3280 h 3284"/>
                  <a:gd name="T34" fmla="*/ 138 w 2038"/>
                  <a:gd name="T35" fmla="*/ 3260 h 3284"/>
                  <a:gd name="T36" fmla="*/ 80 w 2038"/>
                  <a:gd name="T37" fmla="*/ 3221 h 3284"/>
                  <a:gd name="T38" fmla="*/ 35 w 2038"/>
                  <a:gd name="T39" fmla="*/ 3166 h 3284"/>
                  <a:gd name="T40" fmla="*/ 9 w 2038"/>
                  <a:gd name="T41" fmla="*/ 3102 h 3284"/>
                  <a:gd name="T42" fmla="*/ 0 w 2038"/>
                  <a:gd name="T43" fmla="*/ 3035 h 3284"/>
                  <a:gd name="T44" fmla="*/ 12 w 2038"/>
                  <a:gd name="T45" fmla="*/ 2969 h 3284"/>
                  <a:gd name="T46" fmla="*/ 41 w 2038"/>
                  <a:gd name="T47" fmla="*/ 2908 h 3284"/>
                  <a:gd name="T48" fmla="*/ 88 w 2038"/>
                  <a:gd name="T49" fmla="*/ 2856 h 3284"/>
                  <a:gd name="T50" fmla="*/ 88 w 2038"/>
                  <a:gd name="T51" fmla="*/ 429 h 3284"/>
                  <a:gd name="T52" fmla="*/ 41 w 2038"/>
                  <a:gd name="T53" fmla="*/ 376 h 3284"/>
                  <a:gd name="T54" fmla="*/ 12 w 2038"/>
                  <a:gd name="T55" fmla="*/ 314 h 3284"/>
                  <a:gd name="T56" fmla="*/ 0 w 2038"/>
                  <a:gd name="T57" fmla="*/ 248 h 3284"/>
                  <a:gd name="T58" fmla="*/ 9 w 2038"/>
                  <a:gd name="T59" fmla="*/ 181 h 3284"/>
                  <a:gd name="T60" fmla="*/ 35 w 2038"/>
                  <a:gd name="T61" fmla="*/ 117 h 3284"/>
                  <a:gd name="T62" fmla="*/ 80 w 2038"/>
                  <a:gd name="T63" fmla="*/ 62 h 3284"/>
                  <a:gd name="T64" fmla="*/ 138 w 2038"/>
                  <a:gd name="T65" fmla="*/ 24 h 3284"/>
                  <a:gd name="T66" fmla="*/ 202 w 2038"/>
                  <a:gd name="T67" fmla="*/ 4 h 32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2038" h="3284">
                    <a:moveTo>
                      <a:pt x="236" y="0"/>
                    </a:moveTo>
                    <a:lnTo>
                      <a:pt x="269" y="2"/>
                    </a:lnTo>
                    <a:lnTo>
                      <a:pt x="303" y="8"/>
                    </a:lnTo>
                    <a:lnTo>
                      <a:pt x="335" y="19"/>
                    </a:lnTo>
                    <a:lnTo>
                      <a:pt x="366" y="34"/>
                    </a:lnTo>
                    <a:lnTo>
                      <a:pt x="395" y="56"/>
                    </a:lnTo>
                    <a:lnTo>
                      <a:pt x="1915" y="1427"/>
                    </a:lnTo>
                    <a:lnTo>
                      <a:pt x="1931" y="1437"/>
                    </a:lnTo>
                    <a:lnTo>
                      <a:pt x="1958" y="1458"/>
                    </a:lnTo>
                    <a:lnTo>
                      <a:pt x="1983" y="1484"/>
                    </a:lnTo>
                    <a:lnTo>
                      <a:pt x="2003" y="1513"/>
                    </a:lnTo>
                    <a:lnTo>
                      <a:pt x="2019" y="1544"/>
                    </a:lnTo>
                    <a:lnTo>
                      <a:pt x="2031" y="1577"/>
                    </a:lnTo>
                    <a:lnTo>
                      <a:pt x="2037" y="1611"/>
                    </a:lnTo>
                    <a:lnTo>
                      <a:pt x="2038" y="1636"/>
                    </a:lnTo>
                    <a:lnTo>
                      <a:pt x="2038" y="1639"/>
                    </a:lnTo>
                    <a:lnTo>
                      <a:pt x="2038" y="1642"/>
                    </a:lnTo>
                    <a:lnTo>
                      <a:pt x="2038" y="1644"/>
                    </a:lnTo>
                    <a:lnTo>
                      <a:pt x="2038" y="1647"/>
                    </a:lnTo>
                    <a:lnTo>
                      <a:pt x="2037" y="1674"/>
                    </a:lnTo>
                    <a:lnTo>
                      <a:pt x="2031" y="1706"/>
                    </a:lnTo>
                    <a:lnTo>
                      <a:pt x="2019" y="1739"/>
                    </a:lnTo>
                    <a:lnTo>
                      <a:pt x="2003" y="1770"/>
                    </a:lnTo>
                    <a:lnTo>
                      <a:pt x="1983" y="1799"/>
                    </a:lnTo>
                    <a:lnTo>
                      <a:pt x="1958" y="1825"/>
                    </a:lnTo>
                    <a:lnTo>
                      <a:pt x="1931" y="1847"/>
                    </a:lnTo>
                    <a:lnTo>
                      <a:pt x="1915" y="1856"/>
                    </a:lnTo>
                    <a:lnTo>
                      <a:pt x="395" y="3229"/>
                    </a:lnTo>
                    <a:lnTo>
                      <a:pt x="366" y="3249"/>
                    </a:lnTo>
                    <a:lnTo>
                      <a:pt x="335" y="3265"/>
                    </a:lnTo>
                    <a:lnTo>
                      <a:pt x="303" y="3275"/>
                    </a:lnTo>
                    <a:lnTo>
                      <a:pt x="269" y="3281"/>
                    </a:lnTo>
                    <a:lnTo>
                      <a:pt x="236" y="3284"/>
                    </a:lnTo>
                    <a:lnTo>
                      <a:pt x="202" y="3280"/>
                    </a:lnTo>
                    <a:lnTo>
                      <a:pt x="169" y="3272"/>
                    </a:lnTo>
                    <a:lnTo>
                      <a:pt x="138" y="3260"/>
                    </a:lnTo>
                    <a:lnTo>
                      <a:pt x="107" y="3243"/>
                    </a:lnTo>
                    <a:lnTo>
                      <a:pt x="80" y="3221"/>
                    </a:lnTo>
                    <a:lnTo>
                      <a:pt x="55" y="3196"/>
                    </a:lnTo>
                    <a:lnTo>
                      <a:pt x="35" y="3166"/>
                    </a:lnTo>
                    <a:lnTo>
                      <a:pt x="19" y="3135"/>
                    </a:lnTo>
                    <a:lnTo>
                      <a:pt x="9" y="3102"/>
                    </a:lnTo>
                    <a:lnTo>
                      <a:pt x="1" y="3070"/>
                    </a:lnTo>
                    <a:lnTo>
                      <a:pt x="0" y="3035"/>
                    </a:lnTo>
                    <a:lnTo>
                      <a:pt x="3" y="3002"/>
                    </a:lnTo>
                    <a:lnTo>
                      <a:pt x="12" y="2969"/>
                    </a:lnTo>
                    <a:lnTo>
                      <a:pt x="24" y="2937"/>
                    </a:lnTo>
                    <a:lnTo>
                      <a:pt x="41" y="2908"/>
                    </a:lnTo>
                    <a:lnTo>
                      <a:pt x="62" y="2880"/>
                    </a:lnTo>
                    <a:lnTo>
                      <a:pt x="88" y="2856"/>
                    </a:lnTo>
                    <a:lnTo>
                      <a:pt x="1432" y="1642"/>
                    </a:lnTo>
                    <a:lnTo>
                      <a:pt x="88" y="429"/>
                    </a:lnTo>
                    <a:lnTo>
                      <a:pt x="62" y="403"/>
                    </a:lnTo>
                    <a:lnTo>
                      <a:pt x="41" y="376"/>
                    </a:lnTo>
                    <a:lnTo>
                      <a:pt x="24" y="346"/>
                    </a:lnTo>
                    <a:lnTo>
                      <a:pt x="12" y="314"/>
                    </a:lnTo>
                    <a:lnTo>
                      <a:pt x="3" y="282"/>
                    </a:lnTo>
                    <a:lnTo>
                      <a:pt x="0" y="248"/>
                    </a:lnTo>
                    <a:lnTo>
                      <a:pt x="1" y="215"/>
                    </a:lnTo>
                    <a:lnTo>
                      <a:pt x="9" y="181"/>
                    </a:lnTo>
                    <a:lnTo>
                      <a:pt x="19" y="149"/>
                    </a:lnTo>
                    <a:lnTo>
                      <a:pt x="35" y="117"/>
                    </a:lnTo>
                    <a:lnTo>
                      <a:pt x="55" y="88"/>
                    </a:lnTo>
                    <a:lnTo>
                      <a:pt x="80" y="62"/>
                    </a:lnTo>
                    <a:lnTo>
                      <a:pt x="107" y="41"/>
                    </a:lnTo>
                    <a:lnTo>
                      <a:pt x="138" y="24"/>
                    </a:lnTo>
                    <a:lnTo>
                      <a:pt x="169" y="11"/>
                    </a:lnTo>
                    <a:lnTo>
                      <a:pt x="202" y="4"/>
                    </a:lnTo>
                    <a:lnTo>
                      <a:pt x="236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indent="-457200" algn="ctr">
                  <a:spcBef>
                    <a:spcPct val="0"/>
                  </a:spcBef>
                </a:pPr>
                <a:endParaRPr lang="ko-KR" altLang="en-US">
                  <a:solidFill>
                    <a:schemeClr val="lt1"/>
                  </a:solidFill>
                </a:endParaRPr>
              </a:p>
            </p:txBody>
          </p:sp>
          <p:sp>
            <p:nvSpPr>
              <p:cNvPr id="44" name="직사각형 43">
                <a:extLst>
                  <a:ext uri="{FF2B5EF4-FFF2-40B4-BE49-F238E27FC236}">
                    <a16:creationId xmlns:a16="http://schemas.microsoft.com/office/drawing/2014/main" xmlns="" id="{C18D7781-8646-4981-9A0D-205E5F868A4B}"/>
                  </a:ext>
                </a:extLst>
              </p:cNvPr>
              <p:cNvSpPr/>
              <p:nvPr/>
            </p:nvSpPr>
            <p:spPr>
              <a:xfrm rot="5400000">
                <a:off x="-1188974" y="3132056"/>
                <a:ext cx="4714966" cy="134513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grpSp>
          <p:nvGrpSpPr>
            <p:cNvPr id="108" name="그룹 107">
              <a:extLst>
                <a:ext uri="{FF2B5EF4-FFF2-40B4-BE49-F238E27FC236}">
                  <a16:creationId xmlns:a16="http://schemas.microsoft.com/office/drawing/2014/main" xmlns="" id="{C8D7049E-1141-4FA0-91F7-4AE295BA3F62}"/>
                </a:ext>
              </a:extLst>
            </p:cNvPr>
            <p:cNvGrpSpPr/>
            <p:nvPr/>
          </p:nvGrpSpPr>
          <p:grpSpPr>
            <a:xfrm>
              <a:off x="143811" y="606821"/>
              <a:ext cx="2408680" cy="689229"/>
              <a:chOff x="143811" y="606821"/>
              <a:chExt cx="2408680" cy="689229"/>
            </a:xfrm>
          </p:grpSpPr>
          <p:grpSp>
            <p:nvGrpSpPr>
              <p:cNvPr id="18" name="그룹 17">
                <a:extLst>
                  <a:ext uri="{FF2B5EF4-FFF2-40B4-BE49-F238E27FC236}">
                    <a16:creationId xmlns:a16="http://schemas.microsoft.com/office/drawing/2014/main" xmlns="" id="{D57FF544-8D7A-477A-85D6-75961F1D2A62}"/>
                  </a:ext>
                </a:extLst>
              </p:cNvPr>
              <p:cNvGrpSpPr/>
              <p:nvPr/>
            </p:nvGrpSpPr>
            <p:grpSpPr>
              <a:xfrm>
                <a:off x="143811" y="620860"/>
                <a:ext cx="749157" cy="584775"/>
                <a:chOff x="143811" y="618479"/>
                <a:chExt cx="749157" cy="584775"/>
              </a:xfrm>
            </p:grpSpPr>
            <p:sp>
              <p:nvSpPr>
                <p:cNvPr id="57" name="직사각형 56">
                  <a:extLst>
                    <a:ext uri="{FF2B5EF4-FFF2-40B4-BE49-F238E27FC236}">
                      <a16:creationId xmlns:a16="http://schemas.microsoft.com/office/drawing/2014/main" xmlns="" id="{15D5BA6A-102B-4873-BC42-D725E9C0D04E}"/>
                    </a:ext>
                  </a:extLst>
                </p:cNvPr>
                <p:cNvSpPr/>
                <p:nvPr/>
              </p:nvSpPr>
              <p:spPr>
                <a:xfrm>
                  <a:off x="143811" y="618479"/>
                  <a:ext cx="550279" cy="58477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altLang="ko-KR" sz="14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>S</a:t>
                  </a:r>
                  <a:r>
                    <a:rPr lang="en-US" altLang="ko-KR" sz="1400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>tep</a:t>
                  </a:r>
                  <a:r>
                    <a:rPr lang="en-US" altLang="ko-KR" sz="14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/>
                  </a:r>
                  <a:br>
                    <a:rPr lang="en-US" altLang="ko-KR" sz="14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</a:br>
                  <a:r>
                    <a:rPr lang="en-US" altLang="ko-KR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69D0E5"/>
                      </a:solidFill>
                    </a:rPr>
                    <a:t>0</a:t>
                  </a:r>
                  <a:r>
                    <a:rPr lang="en-US" altLang="ko-KR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>1</a:t>
                  </a:r>
                  <a:endParaRPr lang="ko-KR" altLang="en-US" sz="140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endParaRPr>
                </a:p>
              </p:txBody>
            </p:sp>
            <p:cxnSp>
              <p:nvCxnSpPr>
                <p:cNvPr id="17" name="직선 연결선 16">
                  <a:extLst>
                    <a:ext uri="{FF2B5EF4-FFF2-40B4-BE49-F238E27FC236}">
                      <a16:creationId xmlns:a16="http://schemas.microsoft.com/office/drawing/2014/main" xmlns="" id="{C3C13FAA-CFE3-4FFA-8200-2B5F1BCF3A30}"/>
                    </a:ext>
                  </a:extLst>
                </p:cNvPr>
                <p:cNvCxnSpPr/>
                <p:nvPr/>
              </p:nvCxnSpPr>
              <p:spPr>
                <a:xfrm>
                  <a:off x="242887" y="654089"/>
                  <a:ext cx="650081" cy="0"/>
                </a:xfrm>
                <a:prstGeom prst="line">
                  <a:avLst/>
                </a:prstGeom>
                <a:ln w="9525">
                  <a:solidFill>
                    <a:srgbClr val="42C7DE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1" name="직선 연결선 70">
                  <a:extLst>
                    <a:ext uri="{FF2B5EF4-FFF2-40B4-BE49-F238E27FC236}">
                      <a16:creationId xmlns:a16="http://schemas.microsoft.com/office/drawing/2014/main" xmlns="" id="{7C95538D-C7C9-43A2-B8DA-B73F058A0A08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242887" y="654089"/>
                  <a:ext cx="90488" cy="0"/>
                </a:xfrm>
                <a:prstGeom prst="line">
                  <a:avLst/>
                </a:prstGeom>
                <a:ln w="31750">
                  <a:solidFill>
                    <a:srgbClr val="42C7DE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37" name="사각형: 둥근 모서리 36">
                <a:extLst>
                  <a:ext uri="{FF2B5EF4-FFF2-40B4-BE49-F238E27FC236}">
                    <a16:creationId xmlns:a16="http://schemas.microsoft.com/office/drawing/2014/main" xmlns="" id="{1ADB52CF-563B-45EB-A03C-CD88886B7F90}"/>
                  </a:ext>
                </a:extLst>
              </p:cNvPr>
              <p:cNvSpPr/>
              <p:nvPr/>
            </p:nvSpPr>
            <p:spPr>
              <a:xfrm>
                <a:off x="701201" y="606821"/>
                <a:ext cx="1851290" cy="689229"/>
              </a:xfrm>
              <a:prstGeom prst="roundRect">
                <a:avLst/>
              </a:prstGeom>
              <a:solidFill>
                <a:srgbClr val="C7EAFE"/>
              </a:solidFill>
              <a:ln w="25400">
                <a:solidFill>
                  <a:srgbClr val="42C7DE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504000" rtlCol="0" anchor="ctr"/>
              <a:lstStyle/>
              <a:p>
                <a:r>
                  <a:rPr lang="ko-KR" altLang="en-US" sz="1600" b="1" spc="-18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chemeClr val="accent1">
                        <a:lumMod val="75000"/>
                      </a:schemeClr>
                    </a:solidFill>
                  </a:rPr>
                  <a:t>현황 파악</a:t>
                </a:r>
              </a:p>
            </p:txBody>
          </p:sp>
        </p:grpSp>
        <p:grpSp>
          <p:nvGrpSpPr>
            <p:cNvPr id="72" name="그룹 71">
              <a:extLst>
                <a:ext uri="{FF2B5EF4-FFF2-40B4-BE49-F238E27FC236}">
                  <a16:creationId xmlns:a16="http://schemas.microsoft.com/office/drawing/2014/main" xmlns="" id="{F2D123B8-336A-494E-A4A3-C215CAF9C20C}"/>
                </a:ext>
              </a:extLst>
            </p:cNvPr>
            <p:cNvGrpSpPr/>
            <p:nvPr/>
          </p:nvGrpSpPr>
          <p:grpSpPr>
            <a:xfrm>
              <a:off x="143811" y="1667658"/>
              <a:ext cx="749157" cy="584775"/>
              <a:chOff x="143811" y="618479"/>
              <a:chExt cx="749157" cy="584775"/>
            </a:xfrm>
          </p:grpSpPr>
          <p:sp>
            <p:nvSpPr>
              <p:cNvPr id="73" name="직사각형 72">
                <a:extLst>
                  <a:ext uri="{FF2B5EF4-FFF2-40B4-BE49-F238E27FC236}">
                    <a16:creationId xmlns:a16="http://schemas.microsoft.com/office/drawing/2014/main" xmlns="" id="{DAF3ACFB-19C5-4D71-A81D-F092C08429A5}"/>
                  </a:ext>
                </a:extLst>
              </p:cNvPr>
              <p:cNvSpPr/>
              <p:nvPr/>
            </p:nvSpPr>
            <p:spPr>
              <a:xfrm>
                <a:off x="143811" y="618479"/>
                <a:ext cx="550279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ko-KR" sz="1400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003A92"/>
                    </a:solidFill>
                  </a:rPr>
                  <a:t>S</a:t>
                </a:r>
                <a:r>
                  <a:rPr lang="en-US" altLang="ko-KR" sz="140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003A92"/>
                    </a:solidFill>
                  </a:rPr>
                  <a:t>tep</a:t>
                </a:r>
                <a:r>
                  <a:rPr lang="en-US" altLang="ko-KR" sz="1400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003A92"/>
                    </a:solidFill>
                  </a:rPr>
                  <a:t/>
                </a:r>
                <a:br>
                  <a:rPr lang="en-US" altLang="ko-KR" sz="1400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003A92"/>
                    </a:solidFill>
                  </a:rPr>
                </a:br>
                <a:r>
                  <a:rPr lang="en-US" altLang="ko-KR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chemeClr val="accent5"/>
                    </a:solidFill>
                  </a:rPr>
                  <a:t>0</a:t>
                </a:r>
                <a:r>
                  <a:rPr lang="en-US" altLang="ko-KR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003A92"/>
                    </a:solidFill>
                  </a:rPr>
                  <a:t>2</a:t>
                </a:r>
                <a:endParaRPr lang="ko-KR" altLang="en-US" sz="14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003A92"/>
                  </a:solidFill>
                </a:endParaRPr>
              </a:p>
            </p:txBody>
          </p:sp>
          <p:cxnSp>
            <p:nvCxnSpPr>
              <p:cNvPr id="74" name="직선 연결선 73">
                <a:extLst>
                  <a:ext uri="{FF2B5EF4-FFF2-40B4-BE49-F238E27FC236}">
                    <a16:creationId xmlns:a16="http://schemas.microsoft.com/office/drawing/2014/main" xmlns="" id="{32396562-7BDA-431E-9103-25CBE9758EDB}"/>
                  </a:ext>
                </a:extLst>
              </p:cNvPr>
              <p:cNvCxnSpPr/>
              <p:nvPr/>
            </p:nvCxnSpPr>
            <p:spPr>
              <a:xfrm>
                <a:off x="242887" y="654089"/>
                <a:ext cx="650081" cy="0"/>
              </a:xfrm>
              <a:prstGeom prst="line">
                <a:avLst/>
              </a:prstGeom>
              <a:ln w="9525">
                <a:solidFill>
                  <a:srgbClr val="065DC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5" name="직선 연결선 74">
                <a:extLst>
                  <a:ext uri="{FF2B5EF4-FFF2-40B4-BE49-F238E27FC236}">
                    <a16:creationId xmlns:a16="http://schemas.microsoft.com/office/drawing/2014/main" xmlns="" id="{2D0F56DE-8731-4321-89C9-3CAC02B7D77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42887" y="654089"/>
                <a:ext cx="90488" cy="0"/>
              </a:xfrm>
              <a:prstGeom prst="line">
                <a:avLst/>
              </a:prstGeom>
              <a:ln w="31750">
                <a:solidFill>
                  <a:srgbClr val="065DC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76" name="그룹 75">
              <a:extLst>
                <a:ext uri="{FF2B5EF4-FFF2-40B4-BE49-F238E27FC236}">
                  <a16:creationId xmlns:a16="http://schemas.microsoft.com/office/drawing/2014/main" xmlns="" id="{52F42A20-96AA-4CBC-A46B-588371BC767F}"/>
                </a:ext>
              </a:extLst>
            </p:cNvPr>
            <p:cNvGrpSpPr/>
            <p:nvPr/>
          </p:nvGrpSpPr>
          <p:grpSpPr>
            <a:xfrm>
              <a:off x="143811" y="2718015"/>
              <a:ext cx="749157" cy="584775"/>
              <a:chOff x="143811" y="618479"/>
              <a:chExt cx="749157" cy="584775"/>
            </a:xfrm>
          </p:grpSpPr>
          <p:sp>
            <p:nvSpPr>
              <p:cNvPr id="77" name="직사각형 76">
                <a:extLst>
                  <a:ext uri="{FF2B5EF4-FFF2-40B4-BE49-F238E27FC236}">
                    <a16:creationId xmlns:a16="http://schemas.microsoft.com/office/drawing/2014/main" xmlns="" id="{2468FC43-8F05-4C24-8436-B8050B366923}"/>
                  </a:ext>
                </a:extLst>
              </p:cNvPr>
              <p:cNvSpPr/>
              <p:nvPr/>
            </p:nvSpPr>
            <p:spPr>
              <a:xfrm>
                <a:off x="143811" y="618479"/>
                <a:ext cx="550279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ko-KR" sz="1400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rPr>
                  <a:t>S</a:t>
                </a:r>
                <a:r>
                  <a:rPr lang="en-US" altLang="ko-KR" sz="140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rPr>
                  <a:t>tep</a:t>
                </a:r>
                <a:r>
                  <a:rPr lang="en-US" altLang="ko-KR" sz="1400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rPr>
                  <a:t/>
                </a:r>
                <a:br>
                  <a:rPr lang="en-US" altLang="ko-KR" sz="1400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rPr>
                </a:br>
                <a:r>
                  <a:rPr lang="en-US" altLang="ko-KR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69D0E5"/>
                    </a:solidFill>
                  </a:rPr>
                  <a:t>0</a:t>
                </a:r>
                <a:r>
                  <a:rPr lang="en-US" altLang="ko-KR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rPr>
                  <a:t>3</a:t>
                </a:r>
                <a:endParaRPr lang="ko-KR" altLang="en-US" sz="14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25AEC1"/>
                  </a:solidFill>
                </a:endParaRPr>
              </a:p>
            </p:txBody>
          </p:sp>
          <p:cxnSp>
            <p:nvCxnSpPr>
              <p:cNvPr id="78" name="직선 연결선 77">
                <a:extLst>
                  <a:ext uri="{FF2B5EF4-FFF2-40B4-BE49-F238E27FC236}">
                    <a16:creationId xmlns:a16="http://schemas.microsoft.com/office/drawing/2014/main" xmlns="" id="{111C5F3A-77D0-4D11-B68E-85702BF4785E}"/>
                  </a:ext>
                </a:extLst>
              </p:cNvPr>
              <p:cNvCxnSpPr/>
              <p:nvPr/>
            </p:nvCxnSpPr>
            <p:spPr>
              <a:xfrm>
                <a:off x="242887" y="654089"/>
                <a:ext cx="650081" cy="0"/>
              </a:xfrm>
              <a:prstGeom prst="line">
                <a:avLst/>
              </a:prstGeom>
              <a:ln w="9525">
                <a:solidFill>
                  <a:srgbClr val="42C7DE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9" name="직선 연결선 78">
                <a:extLst>
                  <a:ext uri="{FF2B5EF4-FFF2-40B4-BE49-F238E27FC236}">
                    <a16:creationId xmlns:a16="http://schemas.microsoft.com/office/drawing/2014/main" xmlns="" id="{AA427E0D-B41C-4B77-BCB9-B743B6F20E2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42887" y="654089"/>
                <a:ext cx="90488" cy="0"/>
              </a:xfrm>
              <a:prstGeom prst="line">
                <a:avLst/>
              </a:prstGeom>
              <a:ln w="31750">
                <a:solidFill>
                  <a:srgbClr val="42C7DE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80" name="그룹 79">
              <a:extLst>
                <a:ext uri="{FF2B5EF4-FFF2-40B4-BE49-F238E27FC236}">
                  <a16:creationId xmlns:a16="http://schemas.microsoft.com/office/drawing/2014/main" xmlns="" id="{17D51B26-86B2-4CAD-86CB-A4982F8F6C7C}"/>
                </a:ext>
              </a:extLst>
            </p:cNvPr>
            <p:cNvGrpSpPr/>
            <p:nvPr/>
          </p:nvGrpSpPr>
          <p:grpSpPr>
            <a:xfrm>
              <a:off x="143811" y="3768146"/>
              <a:ext cx="749157" cy="584775"/>
              <a:chOff x="143811" y="618479"/>
              <a:chExt cx="749157" cy="584775"/>
            </a:xfrm>
          </p:grpSpPr>
          <p:sp>
            <p:nvSpPr>
              <p:cNvPr id="81" name="직사각형 80">
                <a:extLst>
                  <a:ext uri="{FF2B5EF4-FFF2-40B4-BE49-F238E27FC236}">
                    <a16:creationId xmlns:a16="http://schemas.microsoft.com/office/drawing/2014/main" xmlns="" id="{180334E6-DE84-4CEB-AD20-416CFE859A49}"/>
                  </a:ext>
                </a:extLst>
              </p:cNvPr>
              <p:cNvSpPr/>
              <p:nvPr/>
            </p:nvSpPr>
            <p:spPr>
              <a:xfrm>
                <a:off x="143811" y="618479"/>
                <a:ext cx="550279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ko-KR" sz="1400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rPr>
                  <a:t>S</a:t>
                </a:r>
                <a:r>
                  <a:rPr lang="en-US" altLang="ko-KR" sz="140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rPr>
                  <a:t>tep</a:t>
                </a:r>
                <a:r>
                  <a:rPr lang="en-US" altLang="ko-KR" sz="1400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rPr>
                  <a:t/>
                </a:r>
                <a:br>
                  <a:rPr lang="en-US" altLang="ko-KR" sz="1400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rPr>
                </a:br>
                <a:r>
                  <a:rPr lang="en-US" altLang="ko-KR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69D0E5"/>
                    </a:solidFill>
                  </a:rPr>
                  <a:t>0</a:t>
                </a:r>
                <a:r>
                  <a:rPr lang="en-US" altLang="ko-KR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rPr>
                  <a:t>4</a:t>
                </a:r>
                <a:endParaRPr lang="ko-KR" altLang="en-US" sz="14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25AEC1"/>
                  </a:solidFill>
                </a:endParaRPr>
              </a:p>
            </p:txBody>
          </p:sp>
          <p:cxnSp>
            <p:nvCxnSpPr>
              <p:cNvPr id="82" name="직선 연결선 81">
                <a:extLst>
                  <a:ext uri="{FF2B5EF4-FFF2-40B4-BE49-F238E27FC236}">
                    <a16:creationId xmlns:a16="http://schemas.microsoft.com/office/drawing/2014/main" xmlns="" id="{47026758-8FD9-42B6-8B6B-E77C4F29983E}"/>
                  </a:ext>
                </a:extLst>
              </p:cNvPr>
              <p:cNvCxnSpPr/>
              <p:nvPr/>
            </p:nvCxnSpPr>
            <p:spPr>
              <a:xfrm>
                <a:off x="242887" y="654089"/>
                <a:ext cx="650081" cy="0"/>
              </a:xfrm>
              <a:prstGeom prst="line">
                <a:avLst/>
              </a:prstGeom>
              <a:ln w="9525">
                <a:solidFill>
                  <a:srgbClr val="42C7DE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직선 연결선 82">
                <a:extLst>
                  <a:ext uri="{FF2B5EF4-FFF2-40B4-BE49-F238E27FC236}">
                    <a16:creationId xmlns:a16="http://schemas.microsoft.com/office/drawing/2014/main" xmlns="" id="{B7F9092E-2C5D-4B18-8E73-CB257638BDF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42887" y="654089"/>
                <a:ext cx="90488" cy="0"/>
              </a:xfrm>
              <a:prstGeom prst="line">
                <a:avLst/>
              </a:prstGeom>
              <a:ln w="31750">
                <a:solidFill>
                  <a:srgbClr val="42C7DE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84" name="그룹 83">
              <a:extLst>
                <a:ext uri="{FF2B5EF4-FFF2-40B4-BE49-F238E27FC236}">
                  <a16:creationId xmlns:a16="http://schemas.microsoft.com/office/drawing/2014/main" xmlns="" id="{9B9A0CD7-2F2B-4135-B446-3C962470B81D}"/>
                </a:ext>
              </a:extLst>
            </p:cNvPr>
            <p:cNvGrpSpPr/>
            <p:nvPr/>
          </p:nvGrpSpPr>
          <p:grpSpPr>
            <a:xfrm>
              <a:off x="143811" y="4818277"/>
              <a:ext cx="749157" cy="584775"/>
              <a:chOff x="143811" y="618479"/>
              <a:chExt cx="749157" cy="584775"/>
            </a:xfrm>
          </p:grpSpPr>
          <p:sp>
            <p:nvSpPr>
              <p:cNvPr id="85" name="직사각형 84">
                <a:extLst>
                  <a:ext uri="{FF2B5EF4-FFF2-40B4-BE49-F238E27FC236}">
                    <a16:creationId xmlns:a16="http://schemas.microsoft.com/office/drawing/2014/main" xmlns="" id="{F4A71CB2-CD58-4AC4-BF96-B5B4109D9AB7}"/>
                  </a:ext>
                </a:extLst>
              </p:cNvPr>
              <p:cNvSpPr/>
              <p:nvPr/>
            </p:nvSpPr>
            <p:spPr>
              <a:xfrm>
                <a:off x="143811" y="618479"/>
                <a:ext cx="550279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ko-KR" sz="1400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rPr>
                  <a:t>S</a:t>
                </a:r>
                <a:r>
                  <a:rPr lang="en-US" altLang="ko-KR" sz="140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rPr>
                  <a:t>tep</a:t>
                </a:r>
                <a:r>
                  <a:rPr lang="en-US" altLang="ko-KR" sz="1400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rPr>
                  <a:t/>
                </a:r>
                <a:br>
                  <a:rPr lang="en-US" altLang="ko-KR" sz="1400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rPr>
                </a:br>
                <a:r>
                  <a:rPr lang="en-US" altLang="ko-KR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69D0E5"/>
                    </a:solidFill>
                  </a:rPr>
                  <a:t>0</a:t>
                </a:r>
                <a:r>
                  <a:rPr lang="en-US" altLang="ko-KR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rPr>
                  <a:t>5</a:t>
                </a:r>
                <a:endParaRPr lang="ko-KR" altLang="en-US" sz="14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25AEC1"/>
                  </a:solidFill>
                </a:endParaRPr>
              </a:p>
            </p:txBody>
          </p:sp>
          <p:cxnSp>
            <p:nvCxnSpPr>
              <p:cNvPr id="86" name="직선 연결선 85">
                <a:extLst>
                  <a:ext uri="{FF2B5EF4-FFF2-40B4-BE49-F238E27FC236}">
                    <a16:creationId xmlns:a16="http://schemas.microsoft.com/office/drawing/2014/main" xmlns="" id="{AD1D035A-42AE-4C06-B33A-32E7434FB39B}"/>
                  </a:ext>
                </a:extLst>
              </p:cNvPr>
              <p:cNvCxnSpPr/>
              <p:nvPr/>
            </p:nvCxnSpPr>
            <p:spPr>
              <a:xfrm>
                <a:off x="242887" y="654089"/>
                <a:ext cx="650081" cy="0"/>
              </a:xfrm>
              <a:prstGeom prst="line">
                <a:avLst/>
              </a:prstGeom>
              <a:ln w="9525">
                <a:solidFill>
                  <a:srgbClr val="42C7DE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7" name="직선 연결선 86">
                <a:extLst>
                  <a:ext uri="{FF2B5EF4-FFF2-40B4-BE49-F238E27FC236}">
                    <a16:creationId xmlns:a16="http://schemas.microsoft.com/office/drawing/2014/main" xmlns="" id="{F7F31A8F-833D-4FB5-A967-C032B4189B4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42887" y="654089"/>
                <a:ext cx="90488" cy="0"/>
              </a:xfrm>
              <a:prstGeom prst="line">
                <a:avLst/>
              </a:prstGeom>
              <a:ln w="31750">
                <a:solidFill>
                  <a:srgbClr val="42C7DE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88" name="그룹 87">
              <a:extLst>
                <a:ext uri="{FF2B5EF4-FFF2-40B4-BE49-F238E27FC236}">
                  <a16:creationId xmlns:a16="http://schemas.microsoft.com/office/drawing/2014/main" xmlns="" id="{819CC35A-878D-4CD4-911D-DA3B60ED07B0}"/>
                </a:ext>
              </a:extLst>
            </p:cNvPr>
            <p:cNvGrpSpPr/>
            <p:nvPr/>
          </p:nvGrpSpPr>
          <p:grpSpPr>
            <a:xfrm>
              <a:off x="143811" y="5870792"/>
              <a:ext cx="749157" cy="584775"/>
              <a:chOff x="143811" y="618479"/>
              <a:chExt cx="749157" cy="584775"/>
            </a:xfrm>
          </p:grpSpPr>
          <p:sp>
            <p:nvSpPr>
              <p:cNvPr id="89" name="직사각형 88">
                <a:extLst>
                  <a:ext uri="{FF2B5EF4-FFF2-40B4-BE49-F238E27FC236}">
                    <a16:creationId xmlns:a16="http://schemas.microsoft.com/office/drawing/2014/main" xmlns="" id="{6648AA36-EB13-4F0C-8A39-0583995DC7E4}"/>
                  </a:ext>
                </a:extLst>
              </p:cNvPr>
              <p:cNvSpPr/>
              <p:nvPr/>
            </p:nvSpPr>
            <p:spPr>
              <a:xfrm>
                <a:off x="143811" y="618479"/>
                <a:ext cx="550279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ko-KR" sz="1400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rPr>
                  <a:t>S</a:t>
                </a:r>
                <a:r>
                  <a:rPr lang="en-US" altLang="ko-KR" sz="140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rPr>
                  <a:t>tep</a:t>
                </a:r>
                <a:r>
                  <a:rPr lang="en-US" altLang="ko-KR" sz="1400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rPr>
                  <a:t/>
                </a:r>
                <a:br>
                  <a:rPr lang="en-US" altLang="ko-KR" sz="1400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rPr>
                </a:br>
                <a:r>
                  <a:rPr lang="en-US" altLang="ko-KR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69D0E5"/>
                    </a:solidFill>
                  </a:rPr>
                  <a:t>0</a:t>
                </a:r>
                <a:r>
                  <a:rPr lang="en-US" altLang="ko-KR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rPr>
                  <a:t>6</a:t>
                </a:r>
                <a:endParaRPr lang="ko-KR" altLang="en-US" sz="14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25AEC1"/>
                  </a:solidFill>
                </a:endParaRPr>
              </a:p>
            </p:txBody>
          </p:sp>
          <p:cxnSp>
            <p:nvCxnSpPr>
              <p:cNvPr id="90" name="직선 연결선 89">
                <a:extLst>
                  <a:ext uri="{FF2B5EF4-FFF2-40B4-BE49-F238E27FC236}">
                    <a16:creationId xmlns:a16="http://schemas.microsoft.com/office/drawing/2014/main" xmlns="" id="{88471E24-8E4B-42A5-BEED-332C65FDE732}"/>
                  </a:ext>
                </a:extLst>
              </p:cNvPr>
              <p:cNvCxnSpPr/>
              <p:nvPr/>
            </p:nvCxnSpPr>
            <p:spPr>
              <a:xfrm>
                <a:off x="242887" y="654089"/>
                <a:ext cx="650081" cy="0"/>
              </a:xfrm>
              <a:prstGeom prst="line">
                <a:avLst/>
              </a:prstGeom>
              <a:ln w="9525">
                <a:solidFill>
                  <a:srgbClr val="42C7DE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1" name="직선 연결선 90">
                <a:extLst>
                  <a:ext uri="{FF2B5EF4-FFF2-40B4-BE49-F238E27FC236}">
                    <a16:creationId xmlns:a16="http://schemas.microsoft.com/office/drawing/2014/main" xmlns="" id="{E84B359F-B88A-40A1-A6C4-9FF7FB02F93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42887" y="654089"/>
                <a:ext cx="90488" cy="0"/>
              </a:xfrm>
              <a:prstGeom prst="line">
                <a:avLst/>
              </a:prstGeom>
              <a:ln w="31750">
                <a:solidFill>
                  <a:srgbClr val="42C7DE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8" name="사각형: 둥근 모서리 37">
              <a:extLst>
                <a:ext uri="{FF2B5EF4-FFF2-40B4-BE49-F238E27FC236}">
                  <a16:creationId xmlns:a16="http://schemas.microsoft.com/office/drawing/2014/main" xmlns="" id="{F5F2B527-D6DB-4E87-AD91-2FFAFF70BB06}"/>
                </a:ext>
              </a:extLst>
            </p:cNvPr>
            <p:cNvSpPr/>
            <p:nvPr/>
          </p:nvSpPr>
          <p:spPr>
            <a:xfrm>
              <a:off x="701201" y="2708491"/>
              <a:ext cx="1851290" cy="689229"/>
            </a:xfrm>
            <a:prstGeom prst="roundRect">
              <a:avLst/>
            </a:prstGeom>
            <a:solidFill>
              <a:srgbClr val="C7EAFE"/>
            </a:solidFill>
            <a:ln w="25400">
              <a:solidFill>
                <a:srgbClr val="42C7D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04000" rtlCol="0" anchor="ctr"/>
            <a:lstStyle/>
            <a:p>
              <a:r>
                <a:rPr lang="ko-KR" altLang="en-US" sz="1600" b="1" spc="-18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accent1">
                      <a:lumMod val="75000"/>
                    </a:schemeClr>
                  </a:solidFill>
                </a:rPr>
                <a:t>핵심업무</a:t>
              </a:r>
              <a:br>
                <a:rPr lang="ko-KR" altLang="en-US" sz="1600" b="1" spc="-18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accent1">
                      <a:lumMod val="75000"/>
                    </a:schemeClr>
                  </a:solidFill>
                </a:rPr>
              </a:br>
              <a:r>
                <a:rPr lang="ko-KR" altLang="en-US" sz="1600" b="1" spc="-18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accent1">
                      <a:lumMod val="75000"/>
                    </a:schemeClr>
                  </a:solidFill>
                </a:rPr>
                <a:t>우선순위 결정</a:t>
              </a:r>
            </a:p>
          </p:txBody>
        </p:sp>
        <p:sp>
          <p:nvSpPr>
            <p:cNvPr id="40" name="사각형: 둥근 모서리 39">
              <a:extLst>
                <a:ext uri="{FF2B5EF4-FFF2-40B4-BE49-F238E27FC236}">
                  <a16:creationId xmlns:a16="http://schemas.microsoft.com/office/drawing/2014/main" xmlns="" id="{2187825C-B427-40FD-8907-1237665FA2AA}"/>
                </a:ext>
              </a:extLst>
            </p:cNvPr>
            <p:cNvSpPr/>
            <p:nvPr/>
          </p:nvSpPr>
          <p:spPr>
            <a:xfrm>
              <a:off x="701201" y="3759326"/>
              <a:ext cx="1851290" cy="689229"/>
            </a:xfrm>
            <a:prstGeom prst="roundRect">
              <a:avLst/>
            </a:prstGeom>
            <a:solidFill>
              <a:srgbClr val="C7EAFE"/>
            </a:solidFill>
            <a:ln w="25400">
              <a:solidFill>
                <a:srgbClr val="42C7D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04000" rtlCol="0" anchor="ctr"/>
            <a:lstStyle/>
            <a:p>
              <a:r>
                <a:rPr lang="ko-KR" altLang="en-US" sz="1600" b="1" spc="-18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accent1">
                      <a:lumMod val="75000"/>
                    </a:schemeClr>
                  </a:solidFill>
                </a:rPr>
                <a:t>위험요인 분석</a:t>
              </a:r>
            </a:p>
          </p:txBody>
        </p:sp>
        <p:sp>
          <p:nvSpPr>
            <p:cNvPr id="41" name="사각형: 둥근 모서리 40">
              <a:extLst>
                <a:ext uri="{FF2B5EF4-FFF2-40B4-BE49-F238E27FC236}">
                  <a16:creationId xmlns:a16="http://schemas.microsoft.com/office/drawing/2014/main" xmlns="" id="{CA0CA010-1A8F-407B-8C8F-D0D9FEA50D22}"/>
                </a:ext>
              </a:extLst>
            </p:cNvPr>
            <p:cNvSpPr/>
            <p:nvPr/>
          </p:nvSpPr>
          <p:spPr>
            <a:xfrm>
              <a:off x="701201" y="4810161"/>
              <a:ext cx="1851290" cy="689229"/>
            </a:xfrm>
            <a:prstGeom prst="roundRect">
              <a:avLst/>
            </a:prstGeom>
            <a:solidFill>
              <a:srgbClr val="C7EAFE"/>
            </a:solidFill>
            <a:ln w="25400">
              <a:solidFill>
                <a:srgbClr val="42C7D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04000" rtlCol="0" anchor="ctr"/>
            <a:lstStyle/>
            <a:p>
              <a:r>
                <a:rPr lang="ko-KR" altLang="en-US" sz="1600" b="1" spc="-18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accent1">
                      <a:lumMod val="75000"/>
                    </a:schemeClr>
                  </a:solidFill>
                </a:rPr>
                <a:t>대응방안 수립</a:t>
              </a:r>
            </a:p>
          </p:txBody>
        </p:sp>
        <p:sp>
          <p:nvSpPr>
            <p:cNvPr id="42" name="사각형: 둥근 모서리 41">
              <a:extLst>
                <a:ext uri="{FF2B5EF4-FFF2-40B4-BE49-F238E27FC236}">
                  <a16:creationId xmlns:a16="http://schemas.microsoft.com/office/drawing/2014/main" xmlns="" id="{7C482D6D-0875-4B13-A65C-7B8C508E7990}"/>
                </a:ext>
              </a:extLst>
            </p:cNvPr>
            <p:cNvSpPr/>
            <p:nvPr/>
          </p:nvSpPr>
          <p:spPr>
            <a:xfrm>
              <a:off x="701201" y="5860994"/>
              <a:ext cx="1851290" cy="689229"/>
            </a:xfrm>
            <a:prstGeom prst="roundRect">
              <a:avLst/>
            </a:prstGeom>
            <a:solidFill>
              <a:srgbClr val="C7EAFE"/>
            </a:solidFill>
            <a:ln w="25400">
              <a:solidFill>
                <a:srgbClr val="42C7D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04000" rtlCol="0" anchor="ctr"/>
            <a:lstStyle/>
            <a:p>
              <a:r>
                <a:rPr lang="ko-KR" altLang="en-US" sz="1600" b="1" spc="-18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accent1">
                      <a:lumMod val="75000"/>
                    </a:schemeClr>
                  </a:solidFill>
                </a:rPr>
                <a:t>업무분장</a:t>
              </a:r>
            </a:p>
          </p:txBody>
        </p:sp>
        <p:sp>
          <p:nvSpPr>
            <p:cNvPr id="56" name="사각형: 둥근 모서리 55">
              <a:extLst>
                <a:ext uri="{FF2B5EF4-FFF2-40B4-BE49-F238E27FC236}">
                  <a16:creationId xmlns:a16="http://schemas.microsoft.com/office/drawing/2014/main" xmlns="" id="{BB86D9E4-BCB1-40D2-BC9D-B37B4639AB89}"/>
                </a:ext>
              </a:extLst>
            </p:cNvPr>
            <p:cNvSpPr/>
            <p:nvPr/>
          </p:nvSpPr>
          <p:spPr>
            <a:xfrm>
              <a:off x="701201" y="1657656"/>
              <a:ext cx="1851290" cy="689229"/>
            </a:xfrm>
            <a:prstGeom prst="roundRect">
              <a:avLst/>
            </a:prstGeom>
            <a:solidFill>
              <a:schemeClr val="bg1"/>
            </a:solidFill>
            <a:ln w="25400">
              <a:solidFill>
                <a:srgbClr val="065DC7"/>
              </a:solidFill>
            </a:ln>
            <a:effectLst>
              <a:outerShdw blurRad="25400" dist="101600" dir="2700000" algn="l" rotWithShape="0">
                <a:prstClr val="black">
                  <a:alpha val="1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04000" rtlCol="0" anchor="ctr"/>
            <a:lstStyle/>
            <a:p>
              <a:r>
                <a:rPr lang="ko-KR" altLang="en-US" sz="1600" b="1" spc="-18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003A92"/>
                  </a:solidFill>
                </a:rPr>
                <a:t>소통계획 수립</a:t>
              </a:r>
            </a:p>
          </p:txBody>
        </p:sp>
      </p:grpSp>
      <p:sp>
        <p:nvSpPr>
          <p:cNvPr id="92" name="TextBox 91">
            <a:extLst>
              <a:ext uri="{FF2B5EF4-FFF2-40B4-BE49-F238E27FC236}">
                <a16:creationId xmlns:a16="http://schemas.microsoft.com/office/drawing/2014/main" xmlns="" id="{F65BDE4E-534E-4377-A62B-983610D792BC}"/>
              </a:ext>
            </a:extLst>
          </p:cNvPr>
          <p:cNvSpPr txBox="1"/>
          <p:nvPr/>
        </p:nvSpPr>
        <p:spPr>
          <a:xfrm>
            <a:off x="3195682" y="354457"/>
            <a:ext cx="449033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2</a:t>
            </a:r>
            <a:r>
              <a:rPr lang="ko-KR" altLang="en-US" sz="32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단계</a:t>
            </a:r>
            <a:r>
              <a:rPr lang="ko-KR" altLang="en-US" sz="40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 소통계획 수립</a:t>
            </a:r>
          </a:p>
        </p:txBody>
      </p:sp>
      <p:sp>
        <p:nvSpPr>
          <p:cNvPr id="93" name="TextBox 92">
            <a:extLst>
              <a:ext uri="{FF2B5EF4-FFF2-40B4-BE49-F238E27FC236}">
                <a16:creationId xmlns:a16="http://schemas.microsoft.com/office/drawing/2014/main" xmlns="" id="{FF2BD0DB-16B4-44FF-9A33-8F368CF8C5A7}"/>
              </a:ext>
            </a:extLst>
          </p:cNvPr>
          <p:cNvSpPr txBox="1"/>
          <p:nvPr/>
        </p:nvSpPr>
        <p:spPr>
          <a:xfrm>
            <a:off x="3243307" y="1227185"/>
            <a:ext cx="7375737" cy="14260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76225" indent="-276225">
              <a:spcBef>
                <a:spcPts val="800"/>
              </a:spcBef>
              <a:buBlip>
                <a:blip r:embed="rId3"/>
              </a:buBlip>
            </a:pPr>
            <a:r>
              <a:rPr lang="ko-KR" altLang="en-US" sz="2000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조직내외의 </a:t>
            </a:r>
            <a:r>
              <a:rPr lang="ko-KR" altLang="en-US" sz="2000" spc="-200" dirty="0" err="1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감염병</a:t>
            </a:r>
            <a:r>
              <a:rPr lang="ko-KR" altLang="en-US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ko-KR" altLang="en-US" sz="2000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발생 동향과 </a:t>
            </a:r>
            <a:r>
              <a:rPr lang="ko-KR" altLang="en-US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조치사항을 투명하게 </a:t>
            </a:r>
            <a:r>
              <a:rPr lang="ko-KR" altLang="en-US" sz="2000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공유하기 위한</a:t>
            </a:r>
            <a:r>
              <a:rPr lang="en-US" altLang="ko-KR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/>
            </a:r>
            <a:br>
              <a:rPr lang="en-US" altLang="ko-KR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r>
              <a:rPr lang="ko-KR" altLang="en-US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정보전달 </a:t>
            </a:r>
            <a:r>
              <a:rPr lang="ko-KR" altLang="en-US" sz="2000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방법이 필요합니다</a:t>
            </a:r>
            <a:r>
              <a:rPr lang="en-US" altLang="ko-KR" sz="2000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endParaRPr lang="en-US" altLang="ko-KR" sz="2000" spc="-200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pPr marL="276225" indent="-276225">
              <a:spcBef>
                <a:spcPts val="800"/>
              </a:spcBef>
              <a:buBlip>
                <a:blip r:embed="rId3"/>
              </a:buBlip>
            </a:pPr>
            <a:r>
              <a:rPr lang="en-US" altLang="ko-KR" sz="2000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BCP</a:t>
            </a:r>
            <a:r>
              <a:rPr lang="ko-KR" altLang="en-US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를 비롯하여 </a:t>
            </a:r>
            <a:r>
              <a:rPr lang="ko-KR" altLang="en-US" sz="2000" spc="-200" dirty="0" err="1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감염병</a:t>
            </a:r>
            <a:r>
              <a:rPr lang="ko-KR" altLang="en-US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 관련 사항에 </a:t>
            </a:r>
            <a:r>
              <a:rPr lang="ko-KR" altLang="en-US" sz="2000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대한 직원 </a:t>
            </a:r>
            <a:r>
              <a:rPr lang="ko-KR" altLang="en-US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교육방안도</a:t>
            </a:r>
            <a:r>
              <a:rPr lang="en-US" altLang="ko-KR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/>
            </a:r>
            <a:br>
              <a:rPr lang="en-US" altLang="ko-KR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r>
              <a:rPr lang="ko-KR" altLang="en-US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검토하십시오</a:t>
            </a:r>
          </a:p>
        </p:txBody>
      </p:sp>
      <p:grpSp>
        <p:nvGrpSpPr>
          <p:cNvPr id="106" name="그룹 105">
            <a:extLst>
              <a:ext uri="{FF2B5EF4-FFF2-40B4-BE49-F238E27FC236}">
                <a16:creationId xmlns:a16="http://schemas.microsoft.com/office/drawing/2014/main" xmlns="" id="{69D78A00-C308-419C-B31E-5030F1C6ECC2}"/>
              </a:ext>
            </a:extLst>
          </p:cNvPr>
          <p:cNvGrpSpPr/>
          <p:nvPr/>
        </p:nvGrpSpPr>
        <p:grpSpPr>
          <a:xfrm>
            <a:off x="3319633" y="2450186"/>
            <a:ext cx="8196566" cy="3748137"/>
            <a:chOff x="3294233" y="2348586"/>
            <a:chExt cx="8196566" cy="3748137"/>
          </a:xfrm>
        </p:grpSpPr>
        <p:grpSp>
          <p:nvGrpSpPr>
            <p:cNvPr id="51" name="그룹 50">
              <a:extLst>
                <a:ext uri="{FF2B5EF4-FFF2-40B4-BE49-F238E27FC236}">
                  <a16:creationId xmlns:a16="http://schemas.microsoft.com/office/drawing/2014/main" xmlns="" id="{2455256F-4D06-4BC0-993B-B010403A31C8}"/>
                </a:ext>
              </a:extLst>
            </p:cNvPr>
            <p:cNvGrpSpPr/>
            <p:nvPr/>
          </p:nvGrpSpPr>
          <p:grpSpPr>
            <a:xfrm>
              <a:off x="3294233" y="2348586"/>
              <a:ext cx="8196566" cy="3748137"/>
              <a:chOff x="3294233" y="2348586"/>
              <a:chExt cx="8196566" cy="3748137"/>
            </a:xfrm>
          </p:grpSpPr>
          <p:sp>
            <p:nvSpPr>
              <p:cNvPr id="50" name="직사각형 49">
                <a:extLst>
                  <a:ext uri="{FF2B5EF4-FFF2-40B4-BE49-F238E27FC236}">
                    <a16:creationId xmlns:a16="http://schemas.microsoft.com/office/drawing/2014/main" xmlns="" id="{1F18E1E1-D9DC-40A1-9314-F56A28505E44}"/>
                  </a:ext>
                </a:extLst>
              </p:cNvPr>
              <p:cNvSpPr/>
              <p:nvPr/>
            </p:nvSpPr>
            <p:spPr>
              <a:xfrm>
                <a:off x="3294233" y="2889889"/>
                <a:ext cx="8196566" cy="3206834"/>
              </a:xfrm>
              <a:prstGeom prst="rect">
                <a:avLst/>
              </a:prstGeom>
              <a:pattFill prst="lgGrid">
                <a:fgClr>
                  <a:schemeClr val="bg1">
                    <a:lumMod val="95000"/>
                  </a:schemeClr>
                </a:fgClr>
                <a:bgClr>
                  <a:schemeClr val="bg1"/>
                </a:bgClr>
              </a:pattFill>
              <a:ln w="101600" cap="flat">
                <a:solidFill>
                  <a:srgbClr val="CACDD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/>
              </a:p>
            </p:txBody>
          </p:sp>
          <p:pic>
            <p:nvPicPr>
              <p:cNvPr id="96" name="그림 95">
                <a:extLst>
                  <a:ext uri="{FF2B5EF4-FFF2-40B4-BE49-F238E27FC236}">
                    <a16:creationId xmlns:a16="http://schemas.microsoft.com/office/drawing/2014/main" xmlns="" id="{FBF3783F-27E8-4688-A124-D4CDE7BAE62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0462913" y="2348586"/>
                <a:ext cx="810077" cy="810077"/>
              </a:xfrm>
              <a:prstGeom prst="rect">
                <a:avLst/>
              </a:prstGeom>
            </p:spPr>
          </p:pic>
        </p:grpSp>
        <p:sp>
          <p:nvSpPr>
            <p:cNvPr id="97" name="TextBox 96">
              <a:extLst>
                <a:ext uri="{FF2B5EF4-FFF2-40B4-BE49-F238E27FC236}">
                  <a16:creationId xmlns:a16="http://schemas.microsoft.com/office/drawing/2014/main" xmlns="" id="{A83613B9-3AA9-4EFE-B982-2F8FF659483F}"/>
                </a:ext>
              </a:extLst>
            </p:cNvPr>
            <p:cNvSpPr txBox="1"/>
            <p:nvPr/>
          </p:nvSpPr>
          <p:spPr>
            <a:xfrm>
              <a:off x="3634063" y="3187818"/>
              <a:ext cx="1980029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274638" indent="-274638">
                <a:spcBef>
                  <a:spcPts val="800"/>
                </a:spcBef>
                <a:buBlip>
                  <a:blip r:embed="rId5"/>
                </a:buBlip>
              </a:pPr>
              <a:r>
                <a:rPr lang="ko-KR" altLang="en-US" sz="2000" b="1" spc="-200" dirty="0" err="1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/>
                  </a:solidFill>
                  <a:latin typeface="+mj-lt"/>
                  <a:ea typeface="+mj-ea"/>
                  <a:cs typeface="+mj-cs"/>
                </a:rPr>
                <a:t>감염병</a:t>
              </a:r>
              <a:r>
                <a:rPr lang="ko-KR" altLang="en-US" sz="2000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/>
                  </a:solidFill>
                  <a:latin typeface="+mj-lt"/>
                  <a:ea typeface="+mj-ea"/>
                  <a:cs typeface="+mj-cs"/>
                </a:rPr>
                <a:t> 발생시</a:t>
              </a:r>
            </a:p>
          </p:txBody>
        </p:sp>
        <p:sp>
          <p:nvSpPr>
            <p:cNvPr id="100" name="TextBox 99">
              <a:extLst>
                <a:ext uri="{FF2B5EF4-FFF2-40B4-BE49-F238E27FC236}">
                  <a16:creationId xmlns:a16="http://schemas.microsoft.com/office/drawing/2014/main" xmlns="" id="{2827F3E0-BAA5-489C-98CF-0919CCCA9A22}"/>
                </a:ext>
              </a:extLst>
            </p:cNvPr>
            <p:cNvSpPr txBox="1"/>
            <p:nvPr/>
          </p:nvSpPr>
          <p:spPr>
            <a:xfrm>
              <a:off x="3904774" y="3581204"/>
              <a:ext cx="300595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spcBef>
                  <a:spcPts val="800"/>
                </a:spcBef>
              </a:pPr>
              <a:r>
                <a:rPr lang="ko-KR" altLang="en-US" sz="2000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/>
                  </a:solidFill>
                  <a:latin typeface="+mj-lt"/>
                  <a:ea typeface="+mj-ea"/>
                  <a:cs typeface="+mj-cs"/>
                </a:rPr>
                <a:t>전달할 것인지에 대한 준비</a:t>
              </a:r>
            </a:p>
          </p:txBody>
        </p:sp>
        <p:sp>
          <p:nvSpPr>
            <p:cNvPr id="101" name="TextBox 100">
              <a:extLst>
                <a:ext uri="{FF2B5EF4-FFF2-40B4-BE49-F238E27FC236}">
                  <a16:creationId xmlns:a16="http://schemas.microsoft.com/office/drawing/2014/main" xmlns="" id="{A24BF8C1-B459-44E1-8B51-C7B763CD5EB1}"/>
                </a:ext>
              </a:extLst>
            </p:cNvPr>
            <p:cNvSpPr txBox="1"/>
            <p:nvPr/>
          </p:nvSpPr>
          <p:spPr>
            <a:xfrm>
              <a:off x="3634063" y="4115825"/>
              <a:ext cx="5463675" cy="67710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274638" indent="-274638">
                <a:spcBef>
                  <a:spcPts val="800"/>
                </a:spcBef>
                <a:buBlip>
                  <a:blip r:embed="rId5"/>
                </a:buBlip>
              </a:pPr>
              <a:r>
                <a:rPr lang="ko-KR" altLang="en-US" sz="2000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/>
                  </a:solidFill>
                  <a:latin typeface="+mj-lt"/>
                  <a:ea typeface="+mj-ea"/>
                  <a:cs typeface="+mj-cs"/>
                </a:rPr>
                <a:t>특히 </a:t>
              </a:r>
              <a:r>
                <a:rPr lang="ko-KR" altLang="en-US" sz="2000" b="1" spc="-200" dirty="0" err="1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/>
                  </a:solidFill>
                  <a:latin typeface="+mj-lt"/>
                  <a:ea typeface="+mj-ea"/>
                  <a:cs typeface="+mj-cs"/>
                </a:rPr>
                <a:t>감염병</a:t>
              </a:r>
              <a:r>
                <a:rPr lang="ko-KR" altLang="en-US" sz="2000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/>
                  </a:solidFill>
                  <a:latin typeface="+mj-lt"/>
                  <a:ea typeface="+mj-ea"/>
                  <a:cs typeface="+mj-cs"/>
                </a:rPr>
                <a:t> 관련 사항은 신속하고 투명하게 공유</a:t>
              </a:r>
              <a:r>
                <a:rPr lang="en-US" altLang="ko-KR" sz="2000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/>
                  </a:solidFill>
                  <a:latin typeface="+mj-lt"/>
                  <a:ea typeface="+mj-ea"/>
                  <a:cs typeface="+mj-cs"/>
                </a:rPr>
                <a:t/>
              </a:r>
              <a:br>
                <a:rPr lang="en-US" altLang="ko-KR" sz="2000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/>
                  </a:solidFill>
                  <a:latin typeface="+mj-lt"/>
                  <a:ea typeface="+mj-ea"/>
                  <a:cs typeface="+mj-cs"/>
                </a:rPr>
              </a:br>
              <a:r>
                <a:rPr lang="en-US" altLang="ko-KR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/>
                  </a:solidFill>
                  <a:latin typeface="+mj-lt"/>
                  <a:ea typeface="+mj-ea"/>
                  <a:cs typeface="+mj-cs"/>
                </a:rPr>
                <a:t>(</a:t>
              </a:r>
              <a:r>
                <a:rPr lang="ko-KR" altLang="en-US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/>
                  </a:solidFill>
                  <a:latin typeface="+mj-lt"/>
                  <a:ea typeface="+mj-ea"/>
                  <a:cs typeface="+mj-cs"/>
                </a:rPr>
                <a:t>환자 발생현황</a:t>
              </a:r>
              <a:r>
                <a:rPr lang="en-US" altLang="ko-KR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/>
                  </a:solidFill>
                  <a:latin typeface="+mj-lt"/>
                  <a:ea typeface="+mj-ea"/>
                  <a:cs typeface="+mj-cs"/>
                </a:rPr>
                <a:t>, </a:t>
              </a:r>
              <a:r>
                <a:rPr lang="ko-KR" altLang="en-US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/>
                  </a:solidFill>
                  <a:latin typeface="+mj-lt"/>
                  <a:ea typeface="+mj-ea"/>
                  <a:cs typeface="+mj-cs"/>
                </a:rPr>
                <a:t>사업장 소독 등</a:t>
              </a:r>
              <a:r>
                <a:rPr lang="en-US" altLang="ko-KR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/>
                  </a:solidFill>
                  <a:latin typeface="+mj-lt"/>
                  <a:ea typeface="+mj-ea"/>
                  <a:cs typeface="+mj-cs"/>
                </a:rPr>
                <a:t>)</a:t>
              </a:r>
              <a:endParaRPr lang="en-US" altLang="ko-KR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endParaRPr>
            </a:p>
          </p:txBody>
        </p:sp>
        <p:sp>
          <p:nvSpPr>
            <p:cNvPr id="102" name="TextBox 101">
              <a:extLst>
                <a:ext uri="{FF2B5EF4-FFF2-40B4-BE49-F238E27FC236}">
                  <a16:creationId xmlns:a16="http://schemas.microsoft.com/office/drawing/2014/main" xmlns="" id="{0A6F80A9-3A49-4BB7-86A9-74D7B030AC2B}"/>
                </a:ext>
              </a:extLst>
            </p:cNvPr>
            <p:cNvSpPr txBox="1"/>
            <p:nvPr/>
          </p:nvSpPr>
          <p:spPr>
            <a:xfrm>
              <a:off x="3931437" y="4860052"/>
              <a:ext cx="4608954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260350" indent="-260350">
                <a:spcBef>
                  <a:spcPts val="800"/>
                </a:spcBef>
                <a:buFont typeface="맑은 고딕" panose="020B0503020000020004" pitchFamily="50" charset="-127"/>
                <a:buChar char="※"/>
              </a:pPr>
              <a:r>
                <a:rPr lang="ko-KR" altLang="en-US" sz="1600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+mj-ea"/>
                  <a:cs typeface="+mj-cs"/>
                </a:rPr>
                <a:t>조직 내에서는 직원 뿐 아니라 파견</a:t>
              </a:r>
              <a:r>
                <a:rPr lang="en-US" altLang="ko-KR" sz="1600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+mj-ea"/>
                  <a:cs typeface="+mj-cs"/>
                </a:rPr>
                <a:t>, </a:t>
              </a:r>
              <a:r>
                <a:rPr lang="ko-KR" altLang="en-US" sz="1600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+mj-ea"/>
                  <a:cs typeface="+mj-cs"/>
                </a:rPr>
                <a:t>용역업체 직원 등</a:t>
              </a:r>
              <a:r>
                <a:rPr lang="en-US" altLang="ko-KR" sz="1600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+mj-ea"/>
                  <a:cs typeface="+mj-cs"/>
                </a:rPr>
                <a:t/>
              </a:r>
              <a:br>
                <a:rPr lang="en-US" altLang="ko-KR" sz="1600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+mj-ea"/>
                  <a:cs typeface="+mj-cs"/>
                </a:rPr>
              </a:br>
              <a:r>
                <a:rPr lang="ko-KR" altLang="en-US" sz="1600" u="sng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+mj-ea"/>
                  <a:cs typeface="+mj-cs"/>
                </a:rPr>
                <a:t>사업장을 출입하는</a:t>
              </a:r>
              <a:r>
                <a:rPr lang="en-US" altLang="ko-KR" sz="1600" u="sng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+mj-ea"/>
                  <a:cs typeface="+mj-cs"/>
                </a:rPr>
                <a:t> </a:t>
              </a:r>
              <a:r>
                <a:rPr lang="ko-KR" altLang="en-US" sz="1600" u="sng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+mj-ea"/>
                  <a:cs typeface="+mj-cs"/>
                </a:rPr>
                <a:t>모든 사람</a:t>
              </a:r>
              <a:r>
                <a:rPr lang="ko-KR" altLang="en-US" sz="1600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+mj-ea"/>
                  <a:cs typeface="+mj-cs"/>
                </a:rPr>
                <a:t>과의 소통이 중요</a:t>
              </a:r>
              <a:r>
                <a:rPr lang="en-US" altLang="ko-KR" sz="1600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+mj-ea"/>
                  <a:cs typeface="+mj-cs"/>
                </a:rPr>
                <a:t>!</a:t>
              </a:r>
            </a:p>
          </p:txBody>
        </p:sp>
        <p:grpSp>
          <p:nvGrpSpPr>
            <p:cNvPr id="105" name="그룹 104">
              <a:extLst>
                <a:ext uri="{FF2B5EF4-FFF2-40B4-BE49-F238E27FC236}">
                  <a16:creationId xmlns:a16="http://schemas.microsoft.com/office/drawing/2014/main" xmlns="" id="{02CDA0E4-518A-4748-AA85-42F37D4EB4C9}"/>
                </a:ext>
              </a:extLst>
            </p:cNvPr>
            <p:cNvGrpSpPr/>
            <p:nvPr/>
          </p:nvGrpSpPr>
          <p:grpSpPr>
            <a:xfrm>
              <a:off x="5582342" y="3206750"/>
              <a:ext cx="5080306" cy="336846"/>
              <a:chOff x="5614092" y="3206750"/>
              <a:chExt cx="5080306" cy="336846"/>
            </a:xfrm>
          </p:grpSpPr>
          <p:cxnSp>
            <p:nvCxnSpPr>
              <p:cNvPr id="103" name="직선 연결선 102">
                <a:extLst>
                  <a:ext uri="{FF2B5EF4-FFF2-40B4-BE49-F238E27FC236}">
                    <a16:creationId xmlns:a16="http://schemas.microsoft.com/office/drawing/2014/main" xmlns="" id="{AF33743E-3B2C-43D0-9E02-90D3F7ECCF5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216114" y="3375173"/>
                <a:ext cx="2556536" cy="0"/>
              </a:xfrm>
              <a:prstGeom prst="line">
                <a:avLst/>
              </a:prstGeom>
              <a:ln w="25400" cap="rnd">
                <a:solidFill>
                  <a:srgbClr val="8497B0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2" name="사각형: 둥근 모서리 51">
                <a:extLst>
                  <a:ext uri="{FF2B5EF4-FFF2-40B4-BE49-F238E27FC236}">
                    <a16:creationId xmlns:a16="http://schemas.microsoft.com/office/drawing/2014/main" xmlns="" id="{EE966EE1-AE31-4D6F-AD8C-5481964348AB}"/>
                  </a:ext>
                </a:extLst>
              </p:cNvPr>
              <p:cNvSpPr/>
              <p:nvPr/>
            </p:nvSpPr>
            <p:spPr>
              <a:xfrm>
                <a:off x="5614092" y="3206750"/>
                <a:ext cx="1686612" cy="336846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 w="25400"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>
                  <a:spcBef>
                    <a:spcPts val="800"/>
                  </a:spcBef>
                </a:pPr>
                <a:r>
                  <a:rPr lang="ko-KR" altLang="en-US" b="1" spc="-20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44546A"/>
                    </a:solidFill>
                    <a:latin typeface="+mj-lt"/>
                    <a:ea typeface="+mj-ea"/>
                    <a:cs typeface="+mj-cs"/>
                  </a:rPr>
                  <a:t>어떤 내용을</a:t>
                </a:r>
              </a:p>
            </p:txBody>
          </p:sp>
          <p:sp>
            <p:nvSpPr>
              <p:cNvPr id="98" name="사각형: 둥근 모서리 97">
                <a:extLst>
                  <a:ext uri="{FF2B5EF4-FFF2-40B4-BE49-F238E27FC236}">
                    <a16:creationId xmlns:a16="http://schemas.microsoft.com/office/drawing/2014/main" xmlns="" id="{7C61BF54-F1E8-47F9-BFC2-6428D9DCC9F9}"/>
                  </a:ext>
                </a:extLst>
              </p:cNvPr>
              <p:cNvSpPr/>
              <p:nvPr/>
            </p:nvSpPr>
            <p:spPr>
              <a:xfrm>
                <a:off x="7567343" y="3206750"/>
                <a:ext cx="1595172" cy="336846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 w="25400"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>
                  <a:spcBef>
                    <a:spcPts val="800"/>
                  </a:spcBef>
                </a:pPr>
                <a:r>
                  <a:rPr lang="ko-KR" altLang="en-US" b="1" spc="-20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44546A"/>
                    </a:solidFill>
                    <a:latin typeface="+mj-lt"/>
                    <a:ea typeface="+mj-ea"/>
                    <a:cs typeface="+mj-cs"/>
                  </a:rPr>
                  <a:t>누구에게</a:t>
                </a:r>
              </a:p>
            </p:txBody>
          </p:sp>
          <p:sp>
            <p:nvSpPr>
              <p:cNvPr id="99" name="사각형: 둥근 모서리 98">
                <a:extLst>
                  <a:ext uri="{FF2B5EF4-FFF2-40B4-BE49-F238E27FC236}">
                    <a16:creationId xmlns:a16="http://schemas.microsoft.com/office/drawing/2014/main" xmlns="" id="{DCA1955F-D711-4E65-A334-F34B473F2879}"/>
                  </a:ext>
                </a:extLst>
              </p:cNvPr>
              <p:cNvSpPr/>
              <p:nvPr/>
            </p:nvSpPr>
            <p:spPr>
              <a:xfrm>
                <a:off x="9429154" y="3206750"/>
                <a:ext cx="1265244" cy="336846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 w="25400"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>
                  <a:spcBef>
                    <a:spcPts val="800"/>
                  </a:spcBef>
                </a:pPr>
                <a:r>
                  <a:rPr lang="ko-KR" altLang="en-US" b="1" spc="-20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44546A"/>
                    </a:solidFill>
                    <a:latin typeface="+mj-lt"/>
                    <a:ea typeface="+mj-ea"/>
                    <a:cs typeface="+mj-cs"/>
                  </a:rPr>
                  <a:t>어떻게</a:t>
                </a:r>
              </a:p>
            </p:txBody>
          </p:sp>
        </p:grpSp>
      </p:grpSp>
      <p:sp>
        <p:nvSpPr>
          <p:cNvPr id="107" name="직사각형 106">
            <a:extLst>
              <a:ext uri="{FF2B5EF4-FFF2-40B4-BE49-F238E27FC236}">
                <a16:creationId xmlns:a16="http://schemas.microsoft.com/office/drawing/2014/main" xmlns="" id="{DB06E1BD-E2B8-41B1-939B-BF312F8E577D}"/>
              </a:ext>
            </a:extLst>
          </p:cNvPr>
          <p:cNvSpPr/>
          <p:nvPr/>
        </p:nvSpPr>
        <p:spPr>
          <a:xfrm>
            <a:off x="7683500" y="591324"/>
            <a:ext cx="4483100" cy="358775"/>
          </a:xfrm>
          <a:prstGeom prst="rect">
            <a:avLst/>
          </a:prstGeom>
          <a:pattFill prst="wdUpDiag">
            <a:fgClr>
              <a:schemeClr val="tx2">
                <a:lumMod val="20000"/>
                <a:lumOff val="80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58" name="Group 11">
            <a:extLst>
              <a:ext uri="{FF2B5EF4-FFF2-40B4-BE49-F238E27FC236}">
                <a16:creationId xmlns:a16="http://schemas.microsoft.com/office/drawing/2014/main" xmlns="" id="{2EDE34F3-388F-43BC-A547-AEEC85AE28B7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813554" y="1836053"/>
            <a:ext cx="362128" cy="349935"/>
            <a:chOff x="2580" y="1007"/>
            <a:chExt cx="594" cy="574"/>
          </a:xfrm>
          <a:solidFill>
            <a:srgbClr val="065DC7"/>
          </a:solidFill>
        </p:grpSpPr>
        <p:sp>
          <p:nvSpPr>
            <p:cNvPr id="59" name="Freeform 12">
              <a:extLst>
                <a:ext uri="{FF2B5EF4-FFF2-40B4-BE49-F238E27FC236}">
                  <a16:creationId xmlns:a16="http://schemas.microsoft.com/office/drawing/2014/main" xmlns="" id="{95AAF50B-CEAD-49E4-B027-E2CA23F34BB4}"/>
                </a:ext>
              </a:extLst>
            </p:cNvPr>
            <p:cNvSpPr>
              <a:spLocks/>
            </p:cNvSpPr>
            <p:nvPr/>
          </p:nvSpPr>
          <p:spPr bwMode="auto">
            <a:xfrm>
              <a:off x="2922" y="1075"/>
              <a:ext cx="177" cy="22"/>
            </a:xfrm>
            <a:custGeom>
              <a:avLst/>
              <a:gdLst>
                <a:gd name="T0" fmla="*/ 373 w 373"/>
                <a:gd name="T1" fmla="*/ 24 h 47"/>
                <a:gd name="T2" fmla="*/ 373 w 373"/>
                <a:gd name="T3" fmla="*/ 24 h 47"/>
                <a:gd name="T4" fmla="*/ 350 w 373"/>
                <a:gd name="T5" fmla="*/ 0 h 47"/>
                <a:gd name="T6" fmla="*/ 23 w 373"/>
                <a:gd name="T7" fmla="*/ 0 h 47"/>
                <a:gd name="T8" fmla="*/ 0 w 373"/>
                <a:gd name="T9" fmla="*/ 24 h 47"/>
                <a:gd name="T10" fmla="*/ 23 w 373"/>
                <a:gd name="T11" fmla="*/ 47 h 47"/>
                <a:gd name="T12" fmla="*/ 350 w 373"/>
                <a:gd name="T13" fmla="*/ 47 h 47"/>
                <a:gd name="T14" fmla="*/ 373 w 373"/>
                <a:gd name="T15" fmla="*/ 2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73" h="47">
                  <a:moveTo>
                    <a:pt x="373" y="24"/>
                  </a:moveTo>
                  <a:lnTo>
                    <a:pt x="373" y="24"/>
                  </a:lnTo>
                  <a:cubicBezTo>
                    <a:pt x="373" y="11"/>
                    <a:pt x="363" y="0"/>
                    <a:pt x="350" y="0"/>
                  </a:cubicBezTo>
                  <a:lnTo>
                    <a:pt x="23" y="0"/>
                  </a:lnTo>
                  <a:cubicBezTo>
                    <a:pt x="10" y="0"/>
                    <a:pt x="0" y="11"/>
                    <a:pt x="0" y="24"/>
                  </a:cubicBezTo>
                  <a:cubicBezTo>
                    <a:pt x="0" y="36"/>
                    <a:pt x="10" y="47"/>
                    <a:pt x="23" y="47"/>
                  </a:cubicBezTo>
                  <a:lnTo>
                    <a:pt x="350" y="47"/>
                  </a:lnTo>
                  <a:cubicBezTo>
                    <a:pt x="363" y="47"/>
                    <a:pt x="373" y="36"/>
                    <a:pt x="373" y="2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0" name="Freeform 13">
              <a:extLst>
                <a:ext uri="{FF2B5EF4-FFF2-40B4-BE49-F238E27FC236}">
                  <a16:creationId xmlns:a16="http://schemas.microsoft.com/office/drawing/2014/main" xmlns="" id="{E667D4B9-AA51-4692-852B-AD72144B51A7}"/>
                </a:ext>
              </a:extLst>
            </p:cNvPr>
            <p:cNvSpPr>
              <a:spLocks/>
            </p:cNvSpPr>
            <p:nvPr/>
          </p:nvSpPr>
          <p:spPr bwMode="auto">
            <a:xfrm>
              <a:off x="2673" y="1213"/>
              <a:ext cx="238" cy="22"/>
            </a:xfrm>
            <a:custGeom>
              <a:avLst/>
              <a:gdLst>
                <a:gd name="T0" fmla="*/ 24 w 502"/>
                <a:gd name="T1" fmla="*/ 46 h 46"/>
                <a:gd name="T2" fmla="*/ 24 w 502"/>
                <a:gd name="T3" fmla="*/ 46 h 46"/>
                <a:gd name="T4" fmla="*/ 478 w 502"/>
                <a:gd name="T5" fmla="*/ 46 h 46"/>
                <a:gd name="T6" fmla="*/ 502 w 502"/>
                <a:gd name="T7" fmla="*/ 23 h 46"/>
                <a:gd name="T8" fmla="*/ 500 w 502"/>
                <a:gd name="T9" fmla="*/ 14 h 46"/>
                <a:gd name="T10" fmla="*/ 478 w 502"/>
                <a:gd name="T11" fmla="*/ 0 h 46"/>
                <a:gd name="T12" fmla="*/ 432 w 502"/>
                <a:gd name="T13" fmla="*/ 0 h 46"/>
                <a:gd name="T14" fmla="*/ 24 w 502"/>
                <a:gd name="T15" fmla="*/ 0 h 46"/>
                <a:gd name="T16" fmla="*/ 0 w 502"/>
                <a:gd name="T17" fmla="*/ 23 h 46"/>
                <a:gd name="T18" fmla="*/ 24 w 502"/>
                <a:gd name="T19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02" h="46">
                  <a:moveTo>
                    <a:pt x="24" y="46"/>
                  </a:moveTo>
                  <a:lnTo>
                    <a:pt x="24" y="46"/>
                  </a:lnTo>
                  <a:lnTo>
                    <a:pt x="478" y="46"/>
                  </a:lnTo>
                  <a:cubicBezTo>
                    <a:pt x="491" y="46"/>
                    <a:pt x="502" y="36"/>
                    <a:pt x="502" y="23"/>
                  </a:cubicBezTo>
                  <a:cubicBezTo>
                    <a:pt x="502" y="20"/>
                    <a:pt x="501" y="17"/>
                    <a:pt x="500" y="14"/>
                  </a:cubicBezTo>
                  <a:cubicBezTo>
                    <a:pt x="496" y="5"/>
                    <a:pt x="488" y="0"/>
                    <a:pt x="478" y="0"/>
                  </a:cubicBezTo>
                  <a:lnTo>
                    <a:pt x="432" y="0"/>
                  </a:lnTo>
                  <a:lnTo>
                    <a:pt x="24" y="0"/>
                  </a:lnTo>
                  <a:cubicBezTo>
                    <a:pt x="11" y="0"/>
                    <a:pt x="0" y="10"/>
                    <a:pt x="0" y="23"/>
                  </a:cubicBezTo>
                  <a:cubicBezTo>
                    <a:pt x="0" y="36"/>
                    <a:pt x="11" y="46"/>
                    <a:pt x="24" y="4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1" name="Freeform 14">
              <a:extLst>
                <a:ext uri="{FF2B5EF4-FFF2-40B4-BE49-F238E27FC236}">
                  <a16:creationId xmlns:a16="http://schemas.microsoft.com/office/drawing/2014/main" xmlns="" id="{AB8EA9FC-9A17-493C-AD53-F29D3A316008}"/>
                </a:ext>
              </a:extLst>
            </p:cNvPr>
            <p:cNvSpPr>
              <a:spLocks/>
            </p:cNvSpPr>
            <p:nvPr/>
          </p:nvSpPr>
          <p:spPr bwMode="auto">
            <a:xfrm>
              <a:off x="2673" y="1288"/>
              <a:ext cx="238" cy="22"/>
            </a:xfrm>
            <a:custGeom>
              <a:avLst/>
              <a:gdLst>
                <a:gd name="T0" fmla="*/ 502 w 502"/>
                <a:gd name="T1" fmla="*/ 24 h 47"/>
                <a:gd name="T2" fmla="*/ 502 w 502"/>
                <a:gd name="T3" fmla="*/ 24 h 47"/>
                <a:gd name="T4" fmla="*/ 478 w 502"/>
                <a:gd name="T5" fmla="*/ 0 h 47"/>
                <a:gd name="T6" fmla="*/ 24 w 502"/>
                <a:gd name="T7" fmla="*/ 0 h 47"/>
                <a:gd name="T8" fmla="*/ 0 w 502"/>
                <a:gd name="T9" fmla="*/ 24 h 47"/>
                <a:gd name="T10" fmla="*/ 24 w 502"/>
                <a:gd name="T11" fmla="*/ 47 h 47"/>
                <a:gd name="T12" fmla="*/ 478 w 502"/>
                <a:gd name="T13" fmla="*/ 47 h 47"/>
                <a:gd name="T14" fmla="*/ 502 w 502"/>
                <a:gd name="T15" fmla="*/ 2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02" h="47">
                  <a:moveTo>
                    <a:pt x="502" y="24"/>
                  </a:moveTo>
                  <a:lnTo>
                    <a:pt x="502" y="24"/>
                  </a:lnTo>
                  <a:cubicBezTo>
                    <a:pt x="502" y="11"/>
                    <a:pt x="491" y="0"/>
                    <a:pt x="478" y="0"/>
                  </a:cubicBezTo>
                  <a:lnTo>
                    <a:pt x="24" y="0"/>
                  </a:lnTo>
                  <a:cubicBezTo>
                    <a:pt x="11" y="0"/>
                    <a:pt x="0" y="11"/>
                    <a:pt x="0" y="24"/>
                  </a:cubicBezTo>
                  <a:cubicBezTo>
                    <a:pt x="0" y="36"/>
                    <a:pt x="11" y="47"/>
                    <a:pt x="24" y="47"/>
                  </a:cubicBezTo>
                  <a:lnTo>
                    <a:pt x="478" y="47"/>
                  </a:lnTo>
                  <a:cubicBezTo>
                    <a:pt x="491" y="47"/>
                    <a:pt x="502" y="36"/>
                    <a:pt x="502" y="2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2" name="Freeform 15">
              <a:extLst>
                <a:ext uri="{FF2B5EF4-FFF2-40B4-BE49-F238E27FC236}">
                  <a16:creationId xmlns:a16="http://schemas.microsoft.com/office/drawing/2014/main" xmlns="" id="{4624820A-3641-45D2-A2CF-B3DDD092551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580" y="1007"/>
              <a:ext cx="594" cy="574"/>
            </a:xfrm>
            <a:custGeom>
              <a:avLst/>
              <a:gdLst>
                <a:gd name="T0" fmla="*/ 625 w 1249"/>
                <a:gd name="T1" fmla="*/ 99 h 1210"/>
                <a:gd name="T2" fmla="*/ 1135 w 1249"/>
                <a:gd name="T3" fmla="*/ 46 h 1210"/>
                <a:gd name="T4" fmla="*/ 1188 w 1249"/>
                <a:gd name="T5" fmla="*/ 349 h 1210"/>
                <a:gd name="T6" fmla="*/ 1023 w 1249"/>
                <a:gd name="T7" fmla="*/ 402 h 1210"/>
                <a:gd name="T8" fmla="*/ 1001 w 1249"/>
                <a:gd name="T9" fmla="*/ 434 h 1210"/>
                <a:gd name="T10" fmla="*/ 893 w 1249"/>
                <a:gd name="T11" fmla="*/ 444 h 1210"/>
                <a:gd name="T12" fmla="*/ 878 w 1249"/>
                <a:gd name="T13" fmla="*/ 303 h 1210"/>
                <a:gd name="T14" fmla="*/ 1093 w 1249"/>
                <a:gd name="T15" fmla="*/ 279 h 1210"/>
                <a:gd name="T16" fmla="*/ 835 w 1249"/>
                <a:gd name="T17" fmla="*/ 256 h 1210"/>
                <a:gd name="T18" fmla="*/ 625 w 1249"/>
                <a:gd name="T19" fmla="*/ 235 h 1210"/>
                <a:gd name="T20" fmla="*/ 569 w 1249"/>
                <a:gd name="T21" fmla="*/ 794 h 1210"/>
                <a:gd name="T22" fmla="*/ 556 w 1249"/>
                <a:gd name="T23" fmla="*/ 798 h 1210"/>
                <a:gd name="T24" fmla="*/ 306 w 1249"/>
                <a:gd name="T25" fmla="*/ 826 h 1210"/>
                <a:gd name="T26" fmla="*/ 284 w 1249"/>
                <a:gd name="T27" fmla="*/ 794 h 1210"/>
                <a:gd name="T28" fmla="*/ 46 w 1249"/>
                <a:gd name="T29" fmla="*/ 712 h 1210"/>
                <a:gd name="T30" fmla="*/ 129 w 1249"/>
                <a:gd name="T31" fmla="*/ 281 h 1210"/>
                <a:gd name="T32" fmla="*/ 602 w 1249"/>
                <a:gd name="T33" fmla="*/ 281 h 1210"/>
                <a:gd name="T34" fmla="*/ 720 w 1249"/>
                <a:gd name="T35" fmla="*/ 281 h 1210"/>
                <a:gd name="T36" fmla="*/ 819 w 1249"/>
                <a:gd name="T37" fmla="*/ 303 h 1210"/>
                <a:gd name="T38" fmla="*/ 847 w 1249"/>
                <a:gd name="T39" fmla="*/ 416 h 1210"/>
                <a:gd name="T40" fmla="*/ 847 w 1249"/>
                <a:gd name="T41" fmla="*/ 470 h 1210"/>
                <a:gd name="T42" fmla="*/ 717 w 1249"/>
                <a:gd name="T43" fmla="*/ 648 h 1210"/>
                <a:gd name="T44" fmla="*/ 686 w 1249"/>
                <a:gd name="T45" fmla="*/ 678 h 1210"/>
                <a:gd name="T46" fmla="*/ 569 w 1249"/>
                <a:gd name="T47" fmla="*/ 794 h 1210"/>
                <a:gd name="T48" fmla="*/ 1129 w 1249"/>
                <a:gd name="T49" fmla="*/ 1154 h 1210"/>
                <a:gd name="T50" fmla="*/ 900 w 1249"/>
                <a:gd name="T51" fmla="*/ 935 h 1210"/>
                <a:gd name="T52" fmla="*/ 858 w 1249"/>
                <a:gd name="T53" fmla="*/ 968 h 1210"/>
                <a:gd name="T54" fmla="*/ 793 w 1249"/>
                <a:gd name="T55" fmla="*/ 814 h 1210"/>
                <a:gd name="T56" fmla="*/ 751 w 1249"/>
                <a:gd name="T57" fmla="*/ 713 h 1210"/>
                <a:gd name="T58" fmla="*/ 859 w 1249"/>
                <a:gd name="T59" fmla="*/ 758 h 1210"/>
                <a:gd name="T60" fmla="*/ 1007 w 1249"/>
                <a:gd name="T61" fmla="*/ 819 h 1210"/>
                <a:gd name="T62" fmla="*/ 980 w 1249"/>
                <a:gd name="T63" fmla="*/ 879 h 1210"/>
                <a:gd name="T64" fmla="*/ 1129 w 1249"/>
                <a:gd name="T65" fmla="*/ 1154 h 1210"/>
                <a:gd name="T66" fmla="*/ 1242 w 1249"/>
                <a:gd name="T67" fmla="*/ 1074 h 1210"/>
                <a:gd name="T68" fmla="*/ 1064 w 1249"/>
                <a:gd name="T69" fmla="*/ 828 h 1210"/>
                <a:gd name="T70" fmla="*/ 1057 w 1249"/>
                <a:gd name="T71" fmla="*/ 790 h 1210"/>
                <a:gd name="T72" fmla="*/ 893 w 1249"/>
                <a:gd name="T73" fmla="*/ 712 h 1210"/>
                <a:gd name="T74" fmla="*/ 1076 w 1249"/>
                <a:gd name="T75" fmla="*/ 612 h 1210"/>
                <a:gd name="T76" fmla="*/ 1103 w 1249"/>
                <a:gd name="T77" fmla="*/ 610 h 1210"/>
                <a:gd name="T78" fmla="*/ 1057 w 1249"/>
                <a:gd name="T79" fmla="*/ 449 h 1210"/>
                <a:gd name="T80" fmla="*/ 1235 w 1249"/>
                <a:gd name="T81" fmla="*/ 349 h 1210"/>
                <a:gd name="T82" fmla="*/ 1135 w 1249"/>
                <a:gd name="T83" fmla="*/ 0 h 1210"/>
                <a:gd name="T84" fmla="*/ 578 w 1249"/>
                <a:gd name="T85" fmla="*/ 99 h 1210"/>
                <a:gd name="T86" fmla="*/ 129 w 1249"/>
                <a:gd name="T87" fmla="*/ 235 h 1210"/>
                <a:gd name="T88" fmla="*/ 0 w 1249"/>
                <a:gd name="T89" fmla="*/ 712 h 1210"/>
                <a:gd name="T90" fmla="*/ 250 w 1249"/>
                <a:gd name="T91" fmla="*/ 841 h 1210"/>
                <a:gd name="T92" fmla="*/ 179 w 1249"/>
                <a:gd name="T93" fmla="*/ 1068 h 1210"/>
                <a:gd name="T94" fmla="*/ 207 w 1249"/>
                <a:gd name="T95" fmla="*/ 1069 h 1210"/>
                <a:gd name="T96" fmla="*/ 754 w 1249"/>
                <a:gd name="T97" fmla="*/ 841 h 1210"/>
                <a:gd name="T98" fmla="*/ 845 w 1249"/>
                <a:gd name="T99" fmla="*/ 1032 h 1210"/>
                <a:gd name="T100" fmla="*/ 900 w 1249"/>
                <a:gd name="T101" fmla="*/ 991 h 1210"/>
                <a:gd name="T102" fmla="*/ 1129 w 1249"/>
                <a:gd name="T103" fmla="*/ 1210 h 1210"/>
                <a:gd name="T104" fmla="*/ 1242 w 1249"/>
                <a:gd name="T105" fmla="*/ 1107 h 1210"/>
                <a:gd name="T106" fmla="*/ 1242 w 1249"/>
                <a:gd name="T107" fmla="*/ 1074 h 1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49" h="1210">
                  <a:moveTo>
                    <a:pt x="625" y="99"/>
                  </a:moveTo>
                  <a:lnTo>
                    <a:pt x="625" y="99"/>
                  </a:lnTo>
                  <a:cubicBezTo>
                    <a:pt x="625" y="70"/>
                    <a:pt x="649" y="46"/>
                    <a:pt x="678" y="46"/>
                  </a:cubicBezTo>
                  <a:lnTo>
                    <a:pt x="1135" y="46"/>
                  </a:lnTo>
                  <a:cubicBezTo>
                    <a:pt x="1164" y="46"/>
                    <a:pt x="1188" y="70"/>
                    <a:pt x="1188" y="99"/>
                  </a:cubicBezTo>
                  <a:lnTo>
                    <a:pt x="1188" y="349"/>
                  </a:lnTo>
                  <a:cubicBezTo>
                    <a:pt x="1188" y="378"/>
                    <a:pt x="1164" y="402"/>
                    <a:pt x="1135" y="402"/>
                  </a:cubicBezTo>
                  <a:lnTo>
                    <a:pt x="1023" y="402"/>
                  </a:lnTo>
                  <a:cubicBezTo>
                    <a:pt x="1016" y="402"/>
                    <a:pt x="1008" y="406"/>
                    <a:pt x="1004" y="412"/>
                  </a:cubicBezTo>
                  <a:cubicBezTo>
                    <a:pt x="1000" y="419"/>
                    <a:pt x="999" y="427"/>
                    <a:pt x="1001" y="434"/>
                  </a:cubicBezTo>
                  <a:lnTo>
                    <a:pt x="1041" y="536"/>
                  </a:lnTo>
                  <a:lnTo>
                    <a:pt x="893" y="444"/>
                  </a:lnTo>
                  <a:lnTo>
                    <a:pt x="893" y="364"/>
                  </a:lnTo>
                  <a:cubicBezTo>
                    <a:pt x="893" y="342"/>
                    <a:pt x="888" y="321"/>
                    <a:pt x="878" y="303"/>
                  </a:cubicBezTo>
                  <a:lnTo>
                    <a:pt x="1070" y="303"/>
                  </a:lnTo>
                  <a:cubicBezTo>
                    <a:pt x="1083" y="303"/>
                    <a:pt x="1093" y="292"/>
                    <a:pt x="1093" y="279"/>
                  </a:cubicBezTo>
                  <a:cubicBezTo>
                    <a:pt x="1093" y="266"/>
                    <a:pt x="1083" y="256"/>
                    <a:pt x="1070" y="256"/>
                  </a:cubicBezTo>
                  <a:lnTo>
                    <a:pt x="835" y="256"/>
                  </a:lnTo>
                  <a:cubicBezTo>
                    <a:pt x="815" y="243"/>
                    <a:pt x="790" y="235"/>
                    <a:pt x="764" y="235"/>
                  </a:cubicBezTo>
                  <a:lnTo>
                    <a:pt x="625" y="235"/>
                  </a:lnTo>
                  <a:lnTo>
                    <a:pt x="625" y="99"/>
                  </a:lnTo>
                  <a:close/>
                  <a:moveTo>
                    <a:pt x="569" y="794"/>
                  </a:moveTo>
                  <a:lnTo>
                    <a:pt x="569" y="794"/>
                  </a:lnTo>
                  <a:cubicBezTo>
                    <a:pt x="564" y="794"/>
                    <a:pt x="560" y="796"/>
                    <a:pt x="556" y="798"/>
                  </a:cubicBezTo>
                  <a:lnTo>
                    <a:pt x="241" y="993"/>
                  </a:lnTo>
                  <a:lnTo>
                    <a:pt x="306" y="826"/>
                  </a:lnTo>
                  <a:cubicBezTo>
                    <a:pt x="309" y="819"/>
                    <a:pt x="308" y="811"/>
                    <a:pt x="303" y="804"/>
                  </a:cubicBezTo>
                  <a:cubicBezTo>
                    <a:pt x="299" y="798"/>
                    <a:pt x="292" y="794"/>
                    <a:pt x="284" y="794"/>
                  </a:cubicBezTo>
                  <a:lnTo>
                    <a:pt x="129" y="794"/>
                  </a:lnTo>
                  <a:cubicBezTo>
                    <a:pt x="83" y="794"/>
                    <a:pt x="46" y="757"/>
                    <a:pt x="46" y="712"/>
                  </a:cubicBezTo>
                  <a:lnTo>
                    <a:pt x="46" y="364"/>
                  </a:lnTo>
                  <a:cubicBezTo>
                    <a:pt x="46" y="318"/>
                    <a:pt x="83" y="281"/>
                    <a:pt x="129" y="281"/>
                  </a:cubicBezTo>
                  <a:lnTo>
                    <a:pt x="578" y="281"/>
                  </a:lnTo>
                  <a:lnTo>
                    <a:pt x="602" y="281"/>
                  </a:lnTo>
                  <a:lnTo>
                    <a:pt x="625" y="281"/>
                  </a:lnTo>
                  <a:lnTo>
                    <a:pt x="720" y="281"/>
                  </a:lnTo>
                  <a:lnTo>
                    <a:pt x="764" y="281"/>
                  </a:lnTo>
                  <a:cubicBezTo>
                    <a:pt x="785" y="281"/>
                    <a:pt x="805" y="289"/>
                    <a:pt x="819" y="303"/>
                  </a:cubicBezTo>
                  <a:cubicBezTo>
                    <a:pt x="836" y="318"/>
                    <a:pt x="847" y="340"/>
                    <a:pt x="847" y="364"/>
                  </a:cubicBezTo>
                  <a:lnTo>
                    <a:pt x="847" y="416"/>
                  </a:lnTo>
                  <a:lnTo>
                    <a:pt x="847" y="443"/>
                  </a:lnTo>
                  <a:lnTo>
                    <a:pt x="847" y="470"/>
                  </a:lnTo>
                  <a:lnTo>
                    <a:pt x="847" y="702"/>
                  </a:lnTo>
                  <a:lnTo>
                    <a:pt x="717" y="648"/>
                  </a:lnTo>
                  <a:cubicBezTo>
                    <a:pt x="708" y="644"/>
                    <a:pt x="698" y="646"/>
                    <a:pt x="691" y="653"/>
                  </a:cubicBezTo>
                  <a:cubicBezTo>
                    <a:pt x="684" y="659"/>
                    <a:pt x="682" y="669"/>
                    <a:pt x="686" y="678"/>
                  </a:cubicBezTo>
                  <a:lnTo>
                    <a:pt x="735" y="794"/>
                  </a:lnTo>
                  <a:lnTo>
                    <a:pt x="569" y="794"/>
                  </a:lnTo>
                  <a:close/>
                  <a:moveTo>
                    <a:pt x="1129" y="1154"/>
                  </a:moveTo>
                  <a:lnTo>
                    <a:pt x="1129" y="1154"/>
                  </a:lnTo>
                  <a:lnTo>
                    <a:pt x="917" y="942"/>
                  </a:lnTo>
                  <a:cubicBezTo>
                    <a:pt x="913" y="938"/>
                    <a:pt x="907" y="935"/>
                    <a:pt x="900" y="935"/>
                  </a:cubicBezTo>
                  <a:cubicBezTo>
                    <a:pt x="894" y="935"/>
                    <a:pt x="888" y="938"/>
                    <a:pt x="884" y="942"/>
                  </a:cubicBezTo>
                  <a:lnTo>
                    <a:pt x="858" y="968"/>
                  </a:lnTo>
                  <a:lnTo>
                    <a:pt x="802" y="835"/>
                  </a:lnTo>
                  <a:lnTo>
                    <a:pt x="793" y="814"/>
                  </a:lnTo>
                  <a:lnTo>
                    <a:pt x="784" y="792"/>
                  </a:lnTo>
                  <a:lnTo>
                    <a:pt x="751" y="713"/>
                  </a:lnTo>
                  <a:lnTo>
                    <a:pt x="838" y="749"/>
                  </a:lnTo>
                  <a:lnTo>
                    <a:pt x="859" y="758"/>
                  </a:lnTo>
                  <a:lnTo>
                    <a:pt x="881" y="767"/>
                  </a:lnTo>
                  <a:lnTo>
                    <a:pt x="1007" y="819"/>
                  </a:lnTo>
                  <a:lnTo>
                    <a:pt x="980" y="846"/>
                  </a:lnTo>
                  <a:cubicBezTo>
                    <a:pt x="971" y="855"/>
                    <a:pt x="971" y="870"/>
                    <a:pt x="980" y="879"/>
                  </a:cubicBezTo>
                  <a:lnTo>
                    <a:pt x="1193" y="1091"/>
                  </a:lnTo>
                  <a:lnTo>
                    <a:pt x="1129" y="1154"/>
                  </a:lnTo>
                  <a:close/>
                  <a:moveTo>
                    <a:pt x="1242" y="1074"/>
                  </a:moveTo>
                  <a:lnTo>
                    <a:pt x="1242" y="1074"/>
                  </a:lnTo>
                  <a:lnTo>
                    <a:pt x="1030" y="862"/>
                  </a:lnTo>
                  <a:lnTo>
                    <a:pt x="1064" y="828"/>
                  </a:lnTo>
                  <a:cubicBezTo>
                    <a:pt x="1070" y="822"/>
                    <a:pt x="1072" y="814"/>
                    <a:pt x="1071" y="807"/>
                  </a:cubicBezTo>
                  <a:cubicBezTo>
                    <a:pt x="1069" y="799"/>
                    <a:pt x="1064" y="793"/>
                    <a:pt x="1057" y="790"/>
                  </a:cubicBezTo>
                  <a:lnTo>
                    <a:pt x="893" y="721"/>
                  </a:lnTo>
                  <a:cubicBezTo>
                    <a:pt x="893" y="718"/>
                    <a:pt x="893" y="715"/>
                    <a:pt x="893" y="712"/>
                  </a:cubicBezTo>
                  <a:lnTo>
                    <a:pt x="893" y="499"/>
                  </a:lnTo>
                  <a:lnTo>
                    <a:pt x="1076" y="612"/>
                  </a:lnTo>
                  <a:cubicBezTo>
                    <a:pt x="1079" y="615"/>
                    <a:pt x="1084" y="616"/>
                    <a:pt x="1088" y="616"/>
                  </a:cubicBezTo>
                  <a:cubicBezTo>
                    <a:pt x="1093" y="616"/>
                    <a:pt x="1098" y="614"/>
                    <a:pt x="1103" y="610"/>
                  </a:cubicBezTo>
                  <a:cubicBezTo>
                    <a:pt x="1110" y="604"/>
                    <a:pt x="1113" y="593"/>
                    <a:pt x="1110" y="584"/>
                  </a:cubicBezTo>
                  <a:lnTo>
                    <a:pt x="1057" y="449"/>
                  </a:lnTo>
                  <a:lnTo>
                    <a:pt x="1135" y="449"/>
                  </a:lnTo>
                  <a:cubicBezTo>
                    <a:pt x="1190" y="449"/>
                    <a:pt x="1235" y="404"/>
                    <a:pt x="1235" y="349"/>
                  </a:cubicBezTo>
                  <a:lnTo>
                    <a:pt x="1235" y="99"/>
                  </a:lnTo>
                  <a:cubicBezTo>
                    <a:pt x="1235" y="44"/>
                    <a:pt x="1190" y="0"/>
                    <a:pt x="1135" y="0"/>
                  </a:cubicBezTo>
                  <a:lnTo>
                    <a:pt x="678" y="0"/>
                  </a:lnTo>
                  <a:cubicBezTo>
                    <a:pt x="623" y="0"/>
                    <a:pt x="578" y="44"/>
                    <a:pt x="578" y="99"/>
                  </a:cubicBezTo>
                  <a:lnTo>
                    <a:pt x="578" y="235"/>
                  </a:lnTo>
                  <a:lnTo>
                    <a:pt x="129" y="235"/>
                  </a:lnTo>
                  <a:cubicBezTo>
                    <a:pt x="57" y="235"/>
                    <a:pt x="0" y="293"/>
                    <a:pt x="0" y="364"/>
                  </a:cubicBezTo>
                  <a:lnTo>
                    <a:pt x="0" y="712"/>
                  </a:lnTo>
                  <a:cubicBezTo>
                    <a:pt x="0" y="783"/>
                    <a:pt x="57" y="841"/>
                    <a:pt x="129" y="841"/>
                  </a:cubicBezTo>
                  <a:lnTo>
                    <a:pt x="250" y="841"/>
                  </a:lnTo>
                  <a:lnTo>
                    <a:pt x="173" y="1041"/>
                  </a:lnTo>
                  <a:cubicBezTo>
                    <a:pt x="169" y="1051"/>
                    <a:pt x="172" y="1061"/>
                    <a:pt x="179" y="1068"/>
                  </a:cubicBezTo>
                  <a:cubicBezTo>
                    <a:pt x="184" y="1071"/>
                    <a:pt x="189" y="1073"/>
                    <a:pt x="194" y="1073"/>
                  </a:cubicBezTo>
                  <a:cubicBezTo>
                    <a:pt x="199" y="1073"/>
                    <a:pt x="203" y="1072"/>
                    <a:pt x="207" y="1069"/>
                  </a:cubicBezTo>
                  <a:lnTo>
                    <a:pt x="575" y="841"/>
                  </a:lnTo>
                  <a:lnTo>
                    <a:pt x="754" y="841"/>
                  </a:lnTo>
                  <a:lnTo>
                    <a:pt x="828" y="1018"/>
                  </a:lnTo>
                  <a:cubicBezTo>
                    <a:pt x="831" y="1025"/>
                    <a:pt x="837" y="1031"/>
                    <a:pt x="845" y="1032"/>
                  </a:cubicBezTo>
                  <a:cubicBezTo>
                    <a:pt x="853" y="1034"/>
                    <a:pt x="861" y="1031"/>
                    <a:pt x="866" y="1026"/>
                  </a:cubicBezTo>
                  <a:lnTo>
                    <a:pt x="900" y="991"/>
                  </a:lnTo>
                  <a:lnTo>
                    <a:pt x="1113" y="1204"/>
                  </a:lnTo>
                  <a:cubicBezTo>
                    <a:pt x="1117" y="1208"/>
                    <a:pt x="1123" y="1210"/>
                    <a:pt x="1129" y="1210"/>
                  </a:cubicBezTo>
                  <a:cubicBezTo>
                    <a:pt x="1135" y="1210"/>
                    <a:pt x="1141" y="1208"/>
                    <a:pt x="1146" y="1204"/>
                  </a:cubicBezTo>
                  <a:lnTo>
                    <a:pt x="1242" y="1107"/>
                  </a:lnTo>
                  <a:cubicBezTo>
                    <a:pt x="1246" y="1103"/>
                    <a:pt x="1249" y="1097"/>
                    <a:pt x="1249" y="1091"/>
                  </a:cubicBezTo>
                  <a:cubicBezTo>
                    <a:pt x="1249" y="1085"/>
                    <a:pt x="1246" y="1079"/>
                    <a:pt x="1242" y="107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63" name="Group 18">
            <a:extLst>
              <a:ext uri="{FF2B5EF4-FFF2-40B4-BE49-F238E27FC236}">
                <a16:creationId xmlns:a16="http://schemas.microsoft.com/office/drawing/2014/main" xmlns="" id="{DB8467E8-9970-4A7F-ADF0-A7B97B663C13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800509" y="2834990"/>
            <a:ext cx="388218" cy="434290"/>
            <a:chOff x="4354" y="948"/>
            <a:chExt cx="514" cy="575"/>
          </a:xfrm>
          <a:solidFill>
            <a:srgbClr val="25AEC1"/>
          </a:solidFill>
        </p:grpSpPr>
        <p:sp>
          <p:nvSpPr>
            <p:cNvPr id="64" name="Freeform 19">
              <a:extLst>
                <a:ext uri="{FF2B5EF4-FFF2-40B4-BE49-F238E27FC236}">
                  <a16:creationId xmlns:a16="http://schemas.microsoft.com/office/drawing/2014/main" xmlns="" id="{6C5B4BB5-45D9-436D-8ACA-DFE362CA57B4}"/>
                </a:ext>
              </a:extLst>
            </p:cNvPr>
            <p:cNvSpPr>
              <a:spLocks/>
            </p:cNvSpPr>
            <p:nvPr/>
          </p:nvSpPr>
          <p:spPr bwMode="auto">
            <a:xfrm>
              <a:off x="4501" y="1090"/>
              <a:ext cx="162" cy="16"/>
            </a:xfrm>
            <a:custGeom>
              <a:avLst/>
              <a:gdLst>
                <a:gd name="T0" fmla="*/ 473 w 473"/>
                <a:gd name="T1" fmla="*/ 0 h 47"/>
                <a:gd name="T2" fmla="*/ 473 w 473"/>
                <a:gd name="T3" fmla="*/ 0 h 47"/>
                <a:gd name="T4" fmla="*/ 0 w 473"/>
                <a:gd name="T5" fmla="*/ 0 h 47"/>
                <a:gd name="T6" fmla="*/ 0 w 473"/>
                <a:gd name="T7" fmla="*/ 47 h 47"/>
                <a:gd name="T8" fmla="*/ 473 w 473"/>
                <a:gd name="T9" fmla="*/ 47 h 47"/>
                <a:gd name="T10" fmla="*/ 473 w 473"/>
                <a:gd name="T11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73" h="47">
                  <a:moveTo>
                    <a:pt x="473" y="0"/>
                  </a:moveTo>
                  <a:lnTo>
                    <a:pt x="473" y="0"/>
                  </a:lnTo>
                  <a:lnTo>
                    <a:pt x="0" y="0"/>
                  </a:lnTo>
                  <a:lnTo>
                    <a:pt x="0" y="47"/>
                  </a:lnTo>
                  <a:lnTo>
                    <a:pt x="473" y="47"/>
                  </a:lnTo>
                  <a:lnTo>
                    <a:pt x="47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5" name="Freeform 20">
              <a:extLst>
                <a:ext uri="{FF2B5EF4-FFF2-40B4-BE49-F238E27FC236}">
                  <a16:creationId xmlns:a16="http://schemas.microsoft.com/office/drawing/2014/main" xmlns="" id="{3480DB41-7735-4140-8343-6BB4E838A10B}"/>
                </a:ext>
              </a:extLst>
            </p:cNvPr>
            <p:cNvSpPr>
              <a:spLocks/>
            </p:cNvSpPr>
            <p:nvPr/>
          </p:nvSpPr>
          <p:spPr bwMode="auto">
            <a:xfrm>
              <a:off x="4501" y="1123"/>
              <a:ext cx="162" cy="16"/>
            </a:xfrm>
            <a:custGeom>
              <a:avLst/>
              <a:gdLst>
                <a:gd name="T0" fmla="*/ 473 w 473"/>
                <a:gd name="T1" fmla="*/ 0 h 46"/>
                <a:gd name="T2" fmla="*/ 473 w 473"/>
                <a:gd name="T3" fmla="*/ 0 h 46"/>
                <a:gd name="T4" fmla="*/ 0 w 473"/>
                <a:gd name="T5" fmla="*/ 0 h 46"/>
                <a:gd name="T6" fmla="*/ 0 w 473"/>
                <a:gd name="T7" fmla="*/ 46 h 46"/>
                <a:gd name="T8" fmla="*/ 473 w 473"/>
                <a:gd name="T9" fmla="*/ 46 h 46"/>
                <a:gd name="T10" fmla="*/ 473 w 473"/>
                <a:gd name="T11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73" h="46">
                  <a:moveTo>
                    <a:pt x="473" y="0"/>
                  </a:moveTo>
                  <a:lnTo>
                    <a:pt x="473" y="0"/>
                  </a:lnTo>
                  <a:lnTo>
                    <a:pt x="0" y="0"/>
                  </a:lnTo>
                  <a:lnTo>
                    <a:pt x="0" y="46"/>
                  </a:lnTo>
                  <a:lnTo>
                    <a:pt x="473" y="46"/>
                  </a:lnTo>
                  <a:lnTo>
                    <a:pt x="47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6" name="Freeform 21">
              <a:extLst>
                <a:ext uri="{FF2B5EF4-FFF2-40B4-BE49-F238E27FC236}">
                  <a16:creationId xmlns:a16="http://schemas.microsoft.com/office/drawing/2014/main" xmlns="" id="{CB2FC593-6DA6-46AF-B8FA-05CB813F7CA4}"/>
                </a:ext>
              </a:extLst>
            </p:cNvPr>
            <p:cNvSpPr>
              <a:spLocks/>
            </p:cNvSpPr>
            <p:nvPr/>
          </p:nvSpPr>
          <p:spPr bwMode="auto">
            <a:xfrm>
              <a:off x="4501" y="1156"/>
              <a:ext cx="95" cy="16"/>
            </a:xfrm>
            <a:custGeom>
              <a:avLst/>
              <a:gdLst>
                <a:gd name="T0" fmla="*/ 277 w 277"/>
                <a:gd name="T1" fmla="*/ 0 h 47"/>
                <a:gd name="T2" fmla="*/ 277 w 277"/>
                <a:gd name="T3" fmla="*/ 0 h 47"/>
                <a:gd name="T4" fmla="*/ 0 w 277"/>
                <a:gd name="T5" fmla="*/ 0 h 47"/>
                <a:gd name="T6" fmla="*/ 0 w 277"/>
                <a:gd name="T7" fmla="*/ 47 h 47"/>
                <a:gd name="T8" fmla="*/ 277 w 277"/>
                <a:gd name="T9" fmla="*/ 47 h 47"/>
                <a:gd name="T10" fmla="*/ 277 w 277"/>
                <a:gd name="T11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77" h="47">
                  <a:moveTo>
                    <a:pt x="277" y="0"/>
                  </a:moveTo>
                  <a:lnTo>
                    <a:pt x="277" y="0"/>
                  </a:lnTo>
                  <a:lnTo>
                    <a:pt x="0" y="0"/>
                  </a:lnTo>
                  <a:lnTo>
                    <a:pt x="0" y="47"/>
                  </a:lnTo>
                  <a:lnTo>
                    <a:pt x="277" y="47"/>
                  </a:lnTo>
                  <a:lnTo>
                    <a:pt x="27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7" name="Freeform 22">
              <a:extLst>
                <a:ext uri="{FF2B5EF4-FFF2-40B4-BE49-F238E27FC236}">
                  <a16:creationId xmlns:a16="http://schemas.microsoft.com/office/drawing/2014/main" xmlns="" id="{77AE67CD-61E5-4951-9EF3-9FF572861438}"/>
                </a:ext>
              </a:extLst>
            </p:cNvPr>
            <p:cNvSpPr>
              <a:spLocks/>
            </p:cNvSpPr>
            <p:nvPr/>
          </p:nvSpPr>
          <p:spPr bwMode="auto">
            <a:xfrm>
              <a:off x="4386" y="1461"/>
              <a:ext cx="15" cy="17"/>
            </a:xfrm>
            <a:custGeom>
              <a:avLst/>
              <a:gdLst>
                <a:gd name="T0" fmla="*/ 0 w 46"/>
                <a:gd name="T1" fmla="*/ 48 h 48"/>
                <a:gd name="T2" fmla="*/ 0 w 46"/>
                <a:gd name="T3" fmla="*/ 48 h 48"/>
                <a:gd name="T4" fmla="*/ 46 w 46"/>
                <a:gd name="T5" fmla="*/ 48 h 48"/>
                <a:gd name="T6" fmla="*/ 46 w 46"/>
                <a:gd name="T7" fmla="*/ 0 h 48"/>
                <a:gd name="T8" fmla="*/ 0 w 46"/>
                <a:gd name="T9" fmla="*/ 0 h 48"/>
                <a:gd name="T10" fmla="*/ 0 w 46"/>
                <a:gd name="T11" fmla="*/ 48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6" h="48">
                  <a:moveTo>
                    <a:pt x="0" y="48"/>
                  </a:moveTo>
                  <a:lnTo>
                    <a:pt x="0" y="48"/>
                  </a:lnTo>
                  <a:lnTo>
                    <a:pt x="46" y="48"/>
                  </a:lnTo>
                  <a:lnTo>
                    <a:pt x="46" y="0"/>
                  </a:lnTo>
                  <a:lnTo>
                    <a:pt x="0" y="0"/>
                  </a:lnTo>
                  <a:lnTo>
                    <a:pt x="0" y="48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8" name="Freeform 23">
              <a:extLst>
                <a:ext uri="{FF2B5EF4-FFF2-40B4-BE49-F238E27FC236}">
                  <a16:creationId xmlns:a16="http://schemas.microsoft.com/office/drawing/2014/main" xmlns="" id="{53E5A0C5-B86C-4A57-AEC4-6DDE13DEBE5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54" y="948"/>
              <a:ext cx="514" cy="575"/>
            </a:xfrm>
            <a:custGeom>
              <a:avLst/>
              <a:gdLst>
                <a:gd name="T0" fmla="*/ 538 w 1507"/>
                <a:gd name="T1" fmla="*/ 324 h 1686"/>
                <a:gd name="T2" fmla="*/ 597 w 1507"/>
                <a:gd name="T3" fmla="*/ 1080 h 1686"/>
                <a:gd name="T4" fmla="*/ 444 w 1507"/>
                <a:gd name="T5" fmla="*/ 1048 h 1686"/>
                <a:gd name="T6" fmla="*/ 581 w 1507"/>
                <a:gd name="T7" fmla="*/ 894 h 1686"/>
                <a:gd name="T8" fmla="*/ 591 w 1507"/>
                <a:gd name="T9" fmla="*/ 753 h 1686"/>
                <a:gd name="T10" fmla="*/ 463 w 1507"/>
                <a:gd name="T11" fmla="*/ 736 h 1686"/>
                <a:gd name="T12" fmla="*/ 435 w 1507"/>
                <a:gd name="T13" fmla="*/ 761 h 1686"/>
                <a:gd name="T14" fmla="*/ 260 w 1507"/>
                <a:gd name="T15" fmla="*/ 706 h 1686"/>
                <a:gd name="T16" fmla="*/ 562 w 1507"/>
                <a:gd name="T17" fmla="*/ 371 h 1686"/>
                <a:gd name="T18" fmla="*/ 1071 w 1507"/>
                <a:gd name="T19" fmla="*/ 46 h 1686"/>
                <a:gd name="T20" fmla="*/ 742 w 1507"/>
                <a:gd name="T21" fmla="*/ 904 h 1686"/>
                <a:gd name="T22" fmla="*/ 620 w 1507"/>
                <a:gd name="T23" fmla="*/ 1080 h 1686"/>
                <a:gd name="T24" fmla="*/ 597 w 1507"/>
                <a:gd name="T25" fmla="*/ 1185 h 1686"/>
                <a:gd name="T26" fmla="*/ 528 w 1507"/>
                <a:gd name="T27" fmla="*/ 1381 h 1686"/>
                <a:gd name="T28" fmla="*/ 213 w 1507"/>
                <a:gd name="T29" fmla="*/ 764 h 1686"/>
                <a:gd name="T30" fmla="*/ 171 w 1507"/>
                <a:gd name="T31" fmla="*/ 1035 h 1686"/>
                <a:gd name="T32" fmla="*/ 213 w 1507"/>
                <a:gd name="T33" fmla="*/ 1028 h 1686"/>
                <a:gd name="T34" fmla="*/ 473 w 1507"/>
                <a:gd name="T35" fmla="*/ 790 h 1686"/>
                <a:gd name="T36" fmla="*/ 512 w 1507"/>
                <a:gd name="T37" fmla="*/ 762 h 1686"/>
                <a:gd name="T38" fmla="*/ 559 w 1507"/>
                <a:gd name="T39" fmla="*/ 805 h 1686"/>
                <a:gd name="T40" fmla="*/ 529 w 1507"/>
                <a:gd name="T41" fmla="*/ 889 h 1686"/>
                <a:gd name="T42" fmla="*/ 398 w 1507"/>
                <a:gd name="T43" fmla="*/ 1068 h 1686"/>
                <a:gd name="T44" fmla="*/ 427 w 1507"/>
                <a:gd name="T45" fmla="*/ 1126 h 1686"/>
                <a:gd name="T46" fmla="*/ 432 w 1507"/>
                <a:gd name="T47" fmla="*/ 1276 h 1686"/>
                <a:gd name="T48" fmla="*/ 474 w 1507"/>
                <a:gd name="T49" fmla="*/ 1126 h 1686"/>
                <a:gd name="T50" fmla="*/ 597 w 1507"/>
                <a:gd name="T51" fmla="*/ 1185 h 1686"/>
                <a:gd name="T52" fmla="*/ 789 w 1507"/>
                <a:gd name="T53" fmla="*/ 1418 h 1686"/>
                <a:gd name="T54" fmla="*/ 789 w 1507"/>
                <a:gd name="T55" fmla="*/ 1080 h 1686"/>
                <a:gd name="T56" fmla="*/ 1095 w 1507"/>
                <a:gd name="T57" fmla="*/ 927 h 1686"/>
                <a:gd name="T58" fmla="*/ 1350 w 1507"/>
                <a:gd name="T59" fmla="*/ 1384 h 1686"/>
                <a:gd name="T60" fmla="*/ 995 w 1507"/>
                <a:gd name="T61" fmla="*/ 1418 h 1686"/>
                <a:gd name="T62" fmla="*/ 1397 w 1507"/>
                <a:gd name="T63" fmla="*/ 1534 h 1686"/>
                <a:gd name="T64" fmla="*/ 1373 w 1507"/>
                <a:gd name="T65" fmla="*/ 1544 h 1686"/>
                <a:gd name="T66" fmla="*/ 1041 w 1507"/>
                <a:gd name="T67" fmla="*/ 1431 h 1686"/>
                <a:gd name="T68" fmla="*/ 1397 w 1507"/>
                <a:gd name="T69" fmla="*/ 1431 h 1686"/>
                <a:gd name="T70" fmla="*/ 1483 w 1507"/>
                <a:gd name="T71" fmla="*/ 1384 h 1686"/>
                <a:gd name="T72" fmla="*/ 1397 w 1507"/>
                <a:gd name="T73" fmla="*/ 904 h 1686"/>
                <a:gd name="T74" fmla="*/ 1118 w 1507"/>
                <a:gd name="T75" fmla="*/ 22 h 1686"/>
                <a:gd name="T76" fmla="*/ 557 w 1507"/>
                <a:gd name="T77" fmla="*/ 0 h 1686"/>
                <a:gd name="T78" fmla="*/ 550 w 1507"/>
                <a:gd name="T79" fmla="*/ 3 h 1686"/>
                <a:gd name="T80" fmla="*/ 220 w 1507"/>
                <a:gd name="T81" fmla="*/ 331 h 1686"/>
                <a:gd name="T82" fmla="*/ 216 w 1507"/>
                <a:gd name="T83" fmla="*/ 337 h 1686"/>
                <a:gd name="T84" fmla="*/ 213 w 1507"/>
                <a:gd name="T85" fmla="*/ 347 h 1686"/>
                <a:gd name="T86" fmla="*/ 53 w 1507"/>
                <a:gd name="T87" fmla="*/ 875 h 1686"/>
                <a:gd name="T88" fmla="*/ 0 w 1507"/>
                <a:gd name="T89" fmla="*/ 1404 h 1686"/>
                <a:gd name="T90" fmla="*/ 46 w 1507"/>
                <a:gd name="T91" fmla="*/ 1662 h 1686"/>
                <a:gd name="T92" fmla="*/ 270 w 1507"/>
                <a:gd name="T93" fmla="*/ 1427 h 1686"/>
                <a:gd name="T94" fmla="*/ 552 w 1507"/>
                <a:gd name="T95" fmla="*/ 1427 h 1686"/>
                <a:gd name="T96" fmla="*/ 584 w 1507"/>
                <a:gd name="T97" fmla="*/ 1662 h 1686"/>
                <a:gd name="T98" fmla="*/ 630 w 1507"/>
                <a:gd name="T99" fmla="*/ 1404 h 1686"/>
                <a:gd name="T100" fmla="*/ 575 w 1507"/>
                <a:gd name="T101" fmla="*/ 1325 h 1686"/>
                <a:gd name="T102" fmla="*/ 742 w 1507"/>
                <a:gd name="T103" fmla="*/ 1126 h 1686"/>
                <a:gd name="T104" fmla="*/ 865 w 1507"/>
                <a:gd name="T105" fmla="*/ 1591 h 1686"/>
                <a:gd name="T106" fmla="*/ 1384 w 1507"/>
                <a:gd name="T107" fmla="*/ 1591 h 1686"/>
                <a:gd name="T108" fmla="*/ 1507 w 1507"/>
                <a:gd name="T109" fmla="*/ 1407 h 16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507" h="1686">
                  <a:moveTo>
                    <a:pt x="538" y="79"/>
                  </a:moveTo>
                  <a:lnTo>
                    <a:pt x="538" y="79"/>
                  </a:lnTo>
                  <a:lnTo>
                    <a:pt x="538" y="324"/>
                  </a:lnTo>
                  <a:lnTo>
                    <a:pt x="293" y="324"/>
                  </a:lnTo>
                  <a:lnTo>
                    <a:pt x="538" y="79"/>
                  </a:lnTo>
                  <a:close/>
                  <a:moveTo>
                    <a:pt x="597" y="1080"/>
                  </a:moveTo>
                  <a:lnTo>
                    <a:pt x="597" y="1080"/>
                  </a:lnTo>
                  <a:lnTo>
                    <a:pt x="462" y="1080"/>
                  </a:lnTo>
                  <a:cubicBezTo>
                    <a:pt x="456" y="1066"/>
                    <a:pt x="450" y="1056"/>
                    <a:pt x="444" y="1048"/>
                  </a:cubicBezTo>
                  <a:lnTo>
                    <a:pt x="564" y="920"/>
                  </a:lnTo>
                  <a:cubicBezTo>
                    <a:pt x="564" y="920"/>
                    <a:pt x="565" y="919"/>
                    <a:pt x="565" y="918"/>
                  </a:cubicBezTo>
                  <a:cubicBezTo>
                    <a:pt x="566" y="917"/>
                    <a:pt x="573" y="908"/>
                    <a:pt x="581" y="894"/>
                  </a:cubicBezTo>
                  <a:cubicBezTo>
                    <a:pt x="584" y="887"/>
                    <a:pt x="588" y="880"/>
                    <a:pt x="591" y="871"/>
                  </a:cubicBezTo>
                  <a:cubicBezTo>
                    <a:pt x="595" y="863"/>
                    <a:pt x="598" y="855"/>
                    <a:pt x="600" y="846"/>
                  </a:cubicBezTo>
                  <a:cubicBezTo>
                    <a:pt x="608" y="817"/>
                    <a:pt x="609" y="783"/>
                    <a:pt x="591" y="753"/>
                  </a:cubicBezTo>
                  <a:cubicBezTo>
                    <a:pt x="573" y="726"/>
                    <a:pt x="552" y="717"/>
                    <a:pt x="537" y="715"/>
                  </a:cubicBezTo>
                  <a:cubicBezTo>
                    <a:pt x="509" y="710"/>
                    <a:pt x="484" y="722"/>
                    <a:pt x="471" y="730"/>
                  </a:cubicBezTo>
                  <a:cubicBezTo>
                    <a:pt x="467" y="733"/>
                    <a:pt x="464" y="735"/>
                    <a:pt x="463" y="736"/>
                  </a:cubicBezTo>
                  <a:cubicBezTo>
                    <a:pt x="463" y="736"/>
                    <a:pt x="462" y="736"/>
                    <a:pt x="462" y="737"/>
                  </a:cubicBezTo>
                  <a:lnTo>
                    <a:pt x="453" y="745"/>
                  </a:lnTo>
                  <a:lnTo>
                    <a:pt x="435" y="761"/>
                  </a:lnTo>
                  <a:lnTo>
                    <a:pt x="260" y="922"/>
                  </a:lnTo>
                  <a:lnTo>
                    <a:pt x="260" y="733"/>
                  </a:lnTo>
                  <a:lnTo>
                    <a:pt x="260" y="706"/>
                  </a:lnTo>
                  <a:lnTo>
                    <a:pt x="260" y="681"/>
                  </a:lnTo>
                  <a:lnTo>
                    <a:pt x="260" y="371"/>
                  </a:lnTo>
                  <a:lnTo>
                    <a:pt x="562" y="371"/>
                  </a:lnTo>
                  <a:cubicBezTo>
                    <a:pt x="575" y="371"/>
                    <a:pt x="585" y="360"/>
                    <a:pt x="585" y="347"/>
                  </a:cubicBezTo>
                  <a:lnTo>
                    <a:pt x="585" y="46"/>
                  </a:lnTo>
                  <a:lnTo>
                    <a:pt x="1071" y="46"/>
                  </a:lnTo>
                  <a:lnTo>
                    <a:pt x="1071" y="880"/>
                  </a:lnTo>
                  <a:lnTo>
                    <a:pt x="765" y="880"/>
                  </a:lnTo>
                  <a:cubicBezTo>
                    <a:pt x="753" y="880"/>
                    <a:pt x="742" y="891"/>
                    <a:pt x="742" y="904"/>
                  </a:cubicBezTo>
                  <a:lnTo>
                    <a:pt x="742" y="1080"/>
                  </a:lnTo>
                  <a:lnTo>
                    <a:pt x="643" y="1080"/>
                  </a:lnTo>
                  <a:lnTo>
                    <a:pt x="620" y="1080"/>
                  </a:lnTo>
                  <a:lnTo>
                    <a:pt x="597" y="1080"/>
                  </a:lnTo>
                  <a:close/>
                  <a:moveTo>
                    <a:pt x="597" y="1185"/>
                  </a:moveTo>
                  <a:lnTo>
                    <a:pt x="597" y="1185"/>
                  </a:lnTo>
                  <a:cubicBezTo>
                    <a:pt x="597" y="1188"/>
                    <a:pt x="604" y="1252"/>
                    <a:pt x="539" y="1292"/>
                  </a:cubicBezTo>
                  <a:cubicBezTo>
                    <a:pt x="533" y="1297"/>
                    <a:pt x="528" y="1304"/>
                    <a:pt x="528" y="1312"/>
                  </a:cubicBezTo>
                  <a:lnTo>
                    <a:pt x="528" y="1381"/>
                  </a:lnTo>
                  <a:lnTo>
                    <a:pt x="100" y="1381"/>
                  </a:lnTo>
                  <a:lnTo>
                    <a:pt x="100" y="883"/>
                  </a:lnTo>
                  <a:cubicBezTo>
                    <a:pt x="121" y="853"/>
                    <a:pt x="164" y="802"/>
                    <a:pt x="213" y="764"/>
                  </a:cubicBezTo>
                  <a:lnTo>
                    <a:pt x="213" y="964"/>
                  </a:lnTo>
                  <a:lnTo>
                    <a:pt x="173" y="1002"/>
                  </a:lnTo>
                  <a:cubicBezTo>
                    <a:pt x="163" y="1010"/>
                    <a:pt x="163" y="1025"/>
                    <a:pt x="171" y="1035"/>
                  </a:cubicBezTo>
                  <a:cubicBezTo>
                    <a:pt x="180" y="1044"/>
                    <a:pt x="195" y="1045"/>
                    <a:pt x="204" y="1036"/>
                  </a:cubicBezTo>
                  <a:lnTo>
                    <a:pt x="205" y="1035"/>
                  </a:lnTo>
                  <a:lnTo>
                    <a:pt x="213" y="1028"/>
                  </a:lnTo>
                  <a:lnTo>
                    <a:pt x="237" y="1006"/>
                  </a:lnTo>
                  <a:lnTo>
                    <a:pt x="260" y="985"/>
                  </a:lnTo>
                  <a:lnTo>
                    <a:pt x="473" y="790"/>
                  </a:lnTo>
                  <a:lnTo>
                    <a:pt x="490" y="774"/>
                  </a:lnTo>
                  <a:lnTo>
                    <a:pt x="492" y="772"/>
                  </a:lnTo>
                  <a:cubicBezTo>
                    <a:pt x="496" y="769"/>
                    <a:pt x="504" y="765"/>
                    <a:pt x="512" y="762"/>
                  </a:cubicBezTo>
                  <a:cubicBezTo>
                    <a:pt x="517" y="761"/>
                    <a:pt x="523" y="760"/>
                    <a:pt x="529" y="761"/>
                  </a:cubicBezTo>
                  <a:cubicBezTo>
                    <a:pt x="537" y="762"/>
                    <a:pt x="545" y="768"/>
                    <a:pt x="551" y="778"/>
                  </a:cubicBezTo>
                  <a:cubicBezTo>
                    <a:pt x="556" y="786"/>
                    <a:pt x="558" y="795"/>
                    <a:pt x="559" y="805"/>
                  </a:cubicBezTo>
                  <a:cubicBezTo>
                    <a:pt x="559" y="814"/>
                    <a:pt x="558" y="824"/>
                    <a:pt x="555" y="834"/>
                  </a:cubicBezTo>
                  <a:cubicBezTo>
                    <a:pt x="553" y="842"/>
                    <a:pt x="550" y="850"/>
                    <a:pt x="547" y="858"/>
                  </a:cubicBezTo>
                  <a:cubicBezTo>
                    <a:pt x="541" y="871"/>
                    <a:pt x="534" y="882"/>
                    <a:pt x="529" y="889"/>
                  </a:cubicBezTo>
                  <a:lnTo>
                    <a:pt x="394" y="1033"/>
                  </a:lnTo>
                  <a:cubicBezTo>
                    <a:pt x="390" y="1038"/>
                    <a:pt x="388" y="1045"/>
                    <a:pt x="388" y="1052"/>
                  </a:cubicBezTo>
                  <a:cubicBezTo>
                    <a:pt x="389" y="1058"/>
                    <a:pt x="393" y="1065"/>
                    <a:pt x="398" y="1068"/>
                  </a:cubicBezTo>
                  <a:cubicBezTo>
                    <a:pt x="399" y="1069"/>
                    <a:pt x="404" y="1072"/>
                    <a:pt x="409" y="1080"/>
                  </a:cubicBezTo>
                  <a:cubicBezTo>
                    <a:pt x="413" y="1085"/>
                    <a:pt x="418" y="1093"/>
                    <a:pt x="421" y="1103"/>
                  </a:cubicBezTo>
                  <a:cubicBezTo>
                    <a:pt x="424" y="1110"/>
                    <a:pt x="426" y="1117"/>
                    <a:pt x="427" y="1126"/>
                  </a:cubicBezTo>
                  <a:cubicBezTo>
                    <a:pt x="432" y="1152"/>
                    <a:pt x="431" y="1187"/>
                    <a:pt x="419" y="1235"/>
                  </a:cubicBezTo>
                  <a:cubicBezTo>
                    <a:pt x="418" y="1239"/>
                    <a:pt x="417" y="1243"/>
                    <a:pt x="416" y="1247"/>
                  </a:cubicBezTo>
                  <a:cubicBezTo>
                    <a:pt x="412" y="1260"/>
                    <a:pt x="420" y="1273"/>
                    <a:pt x="432" y="1276"/>
                  </a:cubicBezTo>
                  <a:cubicBezTo>
                    <a:pt x="434" y="1277"/>
                    <a:pt x="436" y="1277"/>
                    <a:pt x="438" y="1277"/>
                  </a:cubicBezTo>
                  <a:cubicBezTo>
                    <a:pt x="449" y="1277"/>
                    <a:pt x="458" y="1270"/>
                    <a:pt x="461" y="1260"/>
                  </a:cubicBezTo>
                  <a:cubicBezTo>
                    <a:pt x="477" y="1204"/>
                    <a:pt x="479" y="1160"/>
                    <a:pt x="474" y="1126"/>
                  </a:cubicBezTo>
                  <a:lnTo>
                    <a:pt x="597" y="1126"/>
                  </a:lnTo>
                  <a:lnTo>
                    <a:pt x="597" y="1182"/>
                  </a:lnTo>
                  <a:cubicBezTo>
                    <a:pt x="597" y="1183"/>
                    <a:pt x="597" y="1184"/>
                    <a:pt x="597" y="1185"/>
                  </a:cubicBezTo>
                  <a:close/>
                  <a:moveTo>
                    <a:pt x="870" y="1544"/>
                  </a:moveTo>
                  <a:lnTo>
                    <a:pt x="870" y="1544"/>
                  </a:lnTo>
                  <a:cubicBezTo>
                    <a:pt x="820" y="1522"/>
                    <a:pt x="789" y="1473"/>
                    <a:pt x="789" y="1418"/>
                  </a:cubicBezTo>
                  <a:lnTo>
                    <a:pt x="789" y="1126"/>
                  </a:lnTo>
                  <a:lnTo>
                    <a:pt x="789" y="1103"/>
                  </a:lnTo>
                  <a:lnTo>
                    <a:pt x="789" y="1080"/>
                  </a:lnTo>
                  <a:lnTo>
                    <a:pt x="789" y="927"/>
                  </a:lnTo>
                  <a:lnTo>
                    <a:pt x="1071" y="927"/>
                  </a:lnTo>
                  <a:lnTo>
                    <a:pt x="1095" y="927"/>
                  </a:lnTo>
                  <a:lnTo>
                    <a:pt x="1118" y="927"/>
                  </a:lnTo>
                  <a:lnTo>
                    <a:pt x="1350" y="927"/>
                  </a:lnTo>
                  <a:lnTo>
                    <a:pt x="1350" y="1384"/>
                  </a:lnTo>
                  <a:lnTo>
                    <a:pt x="1018" y="1384"/>
                  </a:lnTo>
                  <a:cubicBezTo>
                    <a:pt x="1005" y="1384"/>
                    <a:pt x="995" y="1394"/>
                    <a:pt x="995" y="1407"/>
                  </a:cubicBezTo>
                  <a:lnTo>
                    <a:pt x="995" y="1418"/>
                  </a:lnTo>
                  <a:cubicBezTo>
                    <a:pt x="995" y="1473"/>
                    <a:pt x="963" y="1522"/>
                    <a:pt x="914" y="1544"/>
                  </a:cubicBezTo>
                  <a:lnTo>
                    <a:pt x="870" y="1544"/>
                  </a:lnTo>
                  <a:close/>
                  <a:moveTo>
                    <a:pt x="1397" y="1534"/>
                  </a:moveTo>
                  <a:lnTo>
                    <a:pt x="1397" y="1534"/>
                  </a:lnTo>
                  <a:cubicBezTo>
                    <a:pt x="1391" y="1538"/>
                    <a:pt x="1385" y="1541"/>
                    <a:pt x="1379" y="1544"/>
                  </a:cubicBezTo>
                  <a:lnTo>
                    <a:pt x="1373" y="1544"/>
                  </a:lnTo>
                  <a:lnTo>
                    <a:pt x="1350" y="1544"/>
                  </a:lnTo>
                  <a:lnTo>
                    <a:pt x="992" y="1544"/>
                  </a:lnTo>
                  <a:cubicBezTo>
                    <a:pt x="1021" y="1513"/>
                    <a:pt x="1038" y="1474"/>
                    <a:pt x="1041" y="1431"/>
                  </a:cubicBezTo>
                  <a:lnTo>
                    <a:pt x="1350" y="1431"/>
                  </a:lnTo>
                  <a:lnTo>
                    <a:pt x="1373" y="1431"/>
                  </a:lnTo>
                  <a:lnTo>
                    <a:pt x="1397" y="1431"/>
                  </a:lnTo>
                  <a:lnTo>
                    <a:pt x="1460" y="1431"/>
                  </a:lnTo>
                  <a:cubicBezTo>
                    <a:pt x="1456" y="1473"/>
                    <a:pt x="1432" y="1511"/>
                    <a:pt x="1397" y="1534"/>
                  </a:cubicBezTo>
                  <a:close/>
                  <a:moveTo>
                    <a:pt x="1483" y="1384"/>
                  </a:moveTo>
                  <a:lnTo>
                    <a:pt x="1483" y="1384"/>
                  </a:lnTo>
                  <a:lnTo>
                    <a:pt x="1397" y="1384"/>
                  </a:lnTo>
                  <a:lnTo>
                    <a:pt x="1397" y="904"/>
                  </a:lnTo>
                  <a:cubicBezTo>
                    <a:pt x="1397" y="891"/>
                    <a:pt x="1386" y="880"/>
                    <a:pt x="1373" y="880"/>
                  </a:cubicBezTo>
                  <a:lnTo>
                    <a:pt x="1118" y="880"/>
                  </a:lnTo>
                  <a:lnTo>
                    <a:pt x="1118" y="22"/>
                  </a:lnTo>
                  <a:cubicBezTo>
                    <a:pt x="1118" y="9"/>
                    <a:pt x="1108" y="0"/>
                    <a:pt x="1095" y="0"/>
                  </a:cubicBezTo>
                  <a:lnTo>
                    <a:pt x="562" y="0"/>
                  </a:lnTo>
                  <a:cubicBezTo>
                    <a:pt x="560" y="0"/>
                    <a:pt x="559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555" y="1"/>
                    <a:pt x="553" y="1"/>
                    <a:pt x="552" y="2"/>
                  </a:cubicBezTo>
                  <a:cubicBezTo>
                    <a:pt x="551" y="3"/>
                    <a:pt x="551" y="3"/>
                    <a:pt x="550" y="3"/>
                  </a:cubicBezTo>
                  <a:cubicBezTo>
                    <a:pt x="548" y="4"/>
                    <a:pt x="547" y="5"/>
                    <a:pt x="545" y="7"/>
                  </a:cubicBezTo>
                  <a:lnTo>
                    <a:pt x="301" y="250"/>
                  </a:lnTo>
                  <a:lnTo>
                    <a:pt x="220" y="331"/>
                  </a:lnTo>
                  <a:cubicBezTo>
                    <a:pt x="220" y="331"/>
                    <a:pt x="220" y="331"/>
                    <a:pt x="220" y="331"/>
                  </a:cubicBezTo>
                  <a:cubicBezTo>
                    <a:pt x="219" y="332"/>
                    <a:pt x="217" y="334"/>
                    <a:pt x="216" y="336"/>
                  </a:cubicBezTo>
                  <a:cubicBezTo>
                    <a:pt x="216" y="336"/>
                    <a:pt x="216" y="337"/>
                    <a:pt x="216" y="337"/>
                  </a:cubicBezTo>
                  <a:cubicBezTo>
                    <a:pt x="215" y="339"/>
                    <a:pt x="214" y="341"/>
                    <a:pt x="214" y="343"/>
                  </a:cubicBezTo>
                  <a:lnTo>
                    <a:pt x="214" y="343"/>
                  </a:lnTo>
                  <a:cubicBezTo>
                    <a:pt x="213" y="344"/>
                    <a:pt x="213" y="346"/>
                    <a:pt x="213" y="347"/>
                  </a:cubicBezTo>
                  <a:lnTo>
                    <a:pt x="213" y="706"/>
                  </a:lnTo>
                  <a:cubicBezTo>
                    <a:pt x="128" y="762"/>
                    <a:pt x="61" y="857"/>
                    <a:pt x="58" y="862"/>
                  </a:cubicBezTo>
                  <a:cubicBezTo>
                    <a:pt x="55" y="866"/>
                    <a:pt x="53" y="871"/>
                    <a:pt x="53" y="875"/>
                  </a:cubicBezTo>
                  <a:lnTo>
                    <a:pt x="53" y="1381"/>
                  </a:lnTo>
                  <a:lnTo>
                    <a:pt x="23" y="1381"/>
                  </a:lnTo>
                  <a:cubicBezTo>
                    <a:pt x="10" y="1381"/>
                    <a:pt x="0" y="1391"/>
                    <a:pt x="0" y="1404"/>
                  </a:cubicBezTo>
                  <a:lnTo>
                    <a:pt x="0" y="1662"/>
                  </a:lnTo>
                  <a:cubicBezTo>
                    <a:pt x="0" y="1675"/>
                    <a:pt x="10" y="1686"/>
                    <a:pt x="23" y="1686"/>
                  </a:cubicBezTo>
                  <a:cubicBezTo>
                    <a:pt x="36" y="1686"/>
                    <a:pt x="46" y="1675"/>
                    <a:pt x="46" y="1662"/>
                  </a:cubicBezTo>
                  <a:lnTo>
                    <a:pt x="46" y="1427"/>
                  </a:lnTo>
                  <a:lnTo>
                    <a:pt x="68" y="1427"/>
                  </a:lnTo>
                  <a:lnTo>
                    <a:pt x="270" y="1427"/>
                  </a:lnTo>
                  <a:lnTo>
                    <a:pt x="479" y="1427"/>
                  </a:lnTo>
                  <a:lnTo>
                    <a:pt x="528" y="1427"/>
                  </a:lnTo>
                  <a:lnTo>
                    <a:pt x="552" y="1427"/>
                  </a:lnTo>
                  <a:lnTo>
                    <a:pt x="575" y="1427"/>
                  </a:lnTo>
                  <a:lnTo>
                    <a:pt x="584" y="1427"/>
                  </a:lnTo>
                  <a:lnTo>
                    <a:pt x="584" y="1662"/>
                  </a:lnTo>
                  <a:cubicBezTo>
                    <a:pt x="584" y="1675"/>
                    <a:pt x="594" y="1686"/>
                    <a:pt x="607" y="1686"/>
                  </a:cubicBezTo>
                  <a:cubicBezTo>
                    <a:pt x="620" y="1686"/>
                    <a:pt x="630" y="1675"/>
                    <a:pt x="630" y="1662"/>
                  </a:cubicBezTo>
                  <a:lnTo>
                    <a:pt x="630" y="1404"/>
                  </a:lnTo>
                  <a:cubicBezTo>
                    <a:pt x="630" y="1391"/>
                    <a:pt x="620" y="1381"/>
                    <a:pt x="607" y="1381"/>
                  </a:cubicBezTo>
                  <a:lnTo>
                    <a:pt x="575" y="1381"/>
                  </a:lnTo>
                  <a:lnTo>
                    <a:pt x="575" y="1325"/>
                  </a:lnTo>
                  <a:cubicBezTo>
                    <a:pt x="648" y="1272"/>
                    <a:pt x="645" y="1194"/>
                    <a:pt x="643" y="1181"/>
                  </a:cubicBezTo>
                  <a:lnTo>
                    <a:pt x="643" y="1126"/>
                  </a:lnTo>
                  <a:lnTo>
                    <a:pt x="742" y="1126"/>
                  </a:lnTo>
                  <a:lnTo>
                    <a:pt x="742" y="1418"/>
                  </a:lnTo>
                  <a:cubicBezTo>
                    <a:pt x="742" y="1493"/>
                    <a:pt x="787" y="1560"/>
                    <a:pt x="856" y="1589"/>
                  </a:cubicBezTo>
                  <a:cubicBezTo>
                    <a:pt x="859" y="1590"/>
                    <a:pt x="862" y="1591"/>
                    <a:pt x="865" y="1591"/>
                  </a:cubicBezTo>
                  <a:lnTo>
                    <a:pt x="919" y="1591"/>
                  </a:lnTo>
                  <a:lnTo>
                    <a:pt x="1373" y="1591"/>
                  </a:lnTo>
                  <a:lnTo>
                    <a:pt x="1384" y="1591"/>
                  </a:lnTo>
                  <a:cubicBezTo>
                    <a:pt x="1387" y="1591"/>
                    <a:pt x="1390" y="1590"/>
                    <a:pt x="1393" y="1589"/>
                  </a:cubicBezTo>
                  <a:cubicBezTo>
                    <a:pt x="1462" y="1560"/>
                    <a:pt x="1507" y="1493"/>
                    <a:pt x="1507" y="1418"/>
                  </a:cubicBezTo>
                  <a:lnTo>
                    <a:pt x="1507" y="1407"/>
                  </a:lnTo>
                  <a:cubicBezTo>
                    <a:pt x="1507" y="1394"/>
                    <a:pt x="1496" y="1384"/>
                    <a:pt x="1483" y="138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9" name="Freeform 24">
              <a:extLst>
                <a:ext uri="{FF2B5EF4-FFF2-40B4-BE49-F238E27FC236}">
                  <a16:creationId xmlns:a16="http://schemas.microsoft.com/office/drawing/2014/main" xmlns="" id="{53BE721C-0137-474D-BB5D-E9C0DBC14A7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637" y="1276"/>
              <a:ext cx="41" cy="41"/>
            </a:xfrm>
            <a:custGeom>
              <a:avLst/>
              <a:gdLst>
                <a:gd name="T0" fmla="*/ 47 w 121"/>
                <a:gd name="T1" fmla="*/ 47 h 121"/>
                <a:gd name="T2" fmla="*/ 47 w 121"/>
                <a:gd name="T3" fmla="*/ 47 h 121"/>
                <a:gd name="T4" fmla="*/ 74 w 121"/>
                <a:gd name="T5" fmla="*/ 47 h 121"/>
                <a:gd name="T6" fmla="*/ 74 w 121"/>
                <a:gd name="T7" fmla="*/ 74 h 121"/>
                <a:gd name="T8" fmla="*/ 47 w 121"/>
                <a:gd name="T9" fmla="*/ 74 h 121"/>
                <a:gd name="T10" fmla="*/ 47 w 121"/>
                <a:gd name="T11" fmla="*/ 47 h 121"/>
                <a:gd name="T12" fmla="*/ 98 w 121"/>
                <a:gd name="T13" fmla="*/ 0 h 121"/>
                <a:gd name="T14" fmla="*/ 98 w 121"/>
                <a:gd name="T15" fmla="*/ 0 h 121"/>
                <a:gd name="T16" fmla="*/ 23 w 121"/>
                <a:gd name="T17" fmla="*/ 0 h 121"/>
                <a:gd name="T18" fmla="*/ 0 w 121"/>
                <a:gd name="T19" fmla="*/ 23 h 121"/>
                <a:gd name="T20" fmla="*/ 0 w 121"/>
                <a:gd name="T21" fmla="*/ 98 h 121"/>
                <a:gd name="T22" fmla="*/ 13 w 121"/>
                <a:gd name="T23" fmla="*/ 119 h 121"/>
                <a:gd name="T24" fmla="*/ 23 w 121"/>
                <a:gd name="T25" fmla="*/ 121 h 121"/>
                <a:gd name="T26" fmla="*/ 98 w 121"/>
                <a:gd name="T27" fmla="*/ 121 h 121"/>
                <a:gd name="T28" fmla="*/ 108 w 121"/>
                <a:gd name="T29" fmla="*/ 119 h 121"/>
                <a:gd name="T30" fmla="*/ 121 w 121"/>
                <a:gd name="T31" fmla="*/ 98 h 121"/>
                <a:gd name="T32" fmla="*/ 121 w 121"/>
                <a:gd name="T33" fmla="*/ 23 h 121"/>
                <a:gd name="T34" fmla="*/ 98 w 121"/>
                <a:gd name="T35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21" h="121">
                  <a:moveTo>
                    <a:pt x="47" y="47"/>
                  </a:moveTo>
                  <a:lnTo>
                    <a:pt x="47" y="47"/>
                  </a:lnTo>
                  <a:lnTo>
                    <a:pt x="74" y="47"/>
                  </a:lnTo>
                  <a:lnTo>
                    <a:pt x="74" y="74"/>
                  </a:lnTo>
                  <a:lnTo>
                    <a:pt x="47" y="74"/>
                  </a:lnTo>
                  <a:lnTo>
                    <a:pt x="47" y="47"/>
                  </a:lnTo>
                  <a:close/>
                  <a:moveTo>
                    <a:pt x="98" y="0"/>
                  </a:moveTo>
                  <a:lnTo>
                    <a:pt x="98" y="0"/>
                  </a:lnTo>
                  <a:lnTo>
                    <a:pt x="23" y="0"/>
                  </a:lnTo>
                  <a:cubicBezTo>
                    <a:pt x="10" y="0"/>
                    <a:pt x="0" y="10"/>
                    <a:pt x="0" y="23"/>
                  </a:cubicBezTo>
                  <a:lnTo>
                    <a:pt x="0" y="98"/>
                  </a:lnTo>
                  <a:cubicBezTo>
                    <a:pt x="0" y="107"/>
                    <a:pt x="6" y="115"/>
                    <a:pt x="13" y="119"/>
                  </a:cubicBezTo>
                  <a:cubicBezTo>
                    <a:pt x="16" y="120"/>
                    <a:pt x="20" y="121"/>
                    <a:pt x="23" y="121"/>
                  </a:cubicBezTo>
                  <a:lnTo>
                    <a:pt x="98" y="121"/>
                  </a:lnTo>
                  <a:cubicBezTo>
                    <a:pt x="101" y="121"/>
                    <a:pt x="105" y="120"/>
                    <a:pt x="108" y="119"/>
                  </a:cubicBezTo>
                  <a:cubicBezTo>
                    <a:pt x="116" y="115"/>
                    <a:pt x="121" y="107"/>
                    <a:pt x="121" y="98"/>
                  </a:cubicBezTo>
                  <a:lnTo>
                    <a:pt x="121" y="23"/>
                  </a:lnTo>
                  <a:cubicBezTo>
                    <a:pt x="121" y="10"/>
                    <a:pt x="111" y="0"/>
                    <a:pt x="9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0" name="Freeform 25">
              <a:extLst>
                <a:ext uri="{FF2B5EF4-FFF2-40B4-BE49-F238E27FC236}">
                  <a16:creationId xmlns:a16="http://schemas.microsoft.com/office/drawing/2014/main" xmlns="" id="{55BFF59A-35DF-42C3-9F0B-490152B087D4}"/>
                </a:ext>
              </a:extLst>
            </p:cNvPr>
            <p:cNvSpPr>
              <a:spLocks/>
            </p:cNvSpPr>
            <p:nvPr/>
          </p:nvSpPr>
          <p:spPr bwMode="auto">
            <a:xfrm>
              <a:off x="4681" y="1288"/>
              <a:ext cx="116" cy="16"/>
            </a:xfrm>
            <a:custGeom>
              <a:avLst/>
              <a:gdLst>
                <a:gd name="T0" fmla="*/ 137 w 341"/>
                <a:gd name="T1" fmla="*/ 47 h 47"/>
                <a:gd name="T2" fmla="*/ 137 w 341"/>
                <a:gd name="T3" fmla="*/ 47 h 47"/>
                <a:gd name="T4" fmla="*/ 160 w 341"/>
                <a:gd name="T5" fmla="*/ 47 h 47"/>
                <a:gd name="T6" fmla="*/ 341 w 341"/>
                <a:gd name="T7" fmla="*/ 47 h 47"/>
                <a:gd name="T8" fmla="*/ 341 w 341"/>
                <a:gd name="T9" fmla="*/ 23 h 47"/>
                <a:gd name="T10" fmla="*/ 341 w 341"/>
                <a:gd name="T11" fmla="*/ 0 h 47"/>
                <a:gd name="T12" fmla="*/ 160 w 341"/>
                <a:gd name="T13" fmla="*/ 0 h 47"/>
                <a:gd name="T14" fmla="*/ 137 w 341"/>
                <a:gd name="T15" fmla="*/ 0 h 47"/>
                <a:gd name="T16" fmla="*/ 113 w 341"/>
                <a:gd name="T17" fmla="*/ 0 h 47"/>
                <a:gd name="T18" fmla="*/ 0 w 341"/>
                <a:gd name="T19" fmla="*/ 0 h 47"/>
                <a:gd name="T20" fmla="*/ 0 w 341"/>
                <a:gd name="T21" fmla="*/ 23 h 47"/>
                <a:gd name="T22" fmla="*/ 0 w 341"/>
                <a:gd name="T23" fmla="*/ 47 h 47"/>
                <a:gd name="T24" fmla="*/ 113 w 341"/>
                <a:gd name="T25" fmla="*/ 47 h 47"/>
                <a:gd name="T26" fmla="*/ 137 w 341"/>
                <a:gd name="T27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41" h="47">
                  <a:moveTo>
                    <a:pt x="137" y="47"/>
                  </a:moveTo>
                  <a:lnTo>
                    <a:pt x="137" y="47"/>
                  </a:lnTo>
                  <a:lnTo>
                    <a:pt x="160" y="47"/>
                  </a:lnTo>
                  <a:lnTo>
                    <a:pt x="341" y="47"/>
                  </a:lnTo>
                  <a:lnTo>
                    <a:pt x="341" y="23"/>
                  </a:lnTo>
                  <a:lnTo>
                    <a:pt x="341" y="0"/>
                  </a:lnTo>
                  <a:lnTo>
                    <a:pt x="160" y="0"/>
                  </a:lnTo>
                  <a:lnTo>
                    <a:pt x="137" y="0"/>
                  </a:lnTo>
                  <a:lnTo>
                    <a:pt x="113" y="0"/>
                  </a:lnTo>
                  <a:lnTo>
                    <a:pt x="0" y="0"/>
                  </a:lnTo>
                  <a:lnTo>
                    <a:pt x="0" y="23"/>
                  </a:lnTo>
                  <a:lnTo>
                    <a:pt x="0" y="47"/>
                  </a:lnTo>
                  <a:lnTo>
                    <a:pt x="113" y="47"/>
                  </a:lnTo>
                  <a:lnTo>
                    <a:pt x="137" y="47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94" name="Freeform 26">
              <a:extLst>
                <a:ext uri="{FF2B5EF4-FFF2-40B4-BE49-F238E27FC236}">
                  <a16:creationId xmlns:a16="http://schemas.microsoft.com/office/drawing/2014/main" xmlns="" id="{12C9EC4D-BC6B-421C-99F7-ED6FD3C384C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637" y="1318"/>
              <a:ext cx="41" cy="41"/>
            </a:xfrm>
            <a:custGeom>
              <a:avLst/>
              <a:gdLst>
                <a:gd name="T0" fmla="*/ 74 w 121"/>
                <a:gd name="T1" fmla="*/ 74 h 121"/>
                <a:gd name="T2" fmla="*/ 74 w 121"/>
                <a:gd name="T3" fmla="*/ 74 h 121"/>
                <a:gd name="T4" fmla="*/ 47 w 121"/>
                <a:gd name="T5" fmla="*/ 74 h 121"/>
                <a:gd name="T6" fmla="*/ 47 w 121"/>
                <a:gd name="T7" fmla="*/ 47 h 121"/>
                <a:gd name="T8" fmla="*/ 74 w 121"/>
                <a:gd name="T9" fmla="*/ 47 h 121"/>
                <a:gd name="T10" fmla="*/ 74 w 121"/>
                <a:gd name="T11" fmla="*/ 74 h 121"/>
                <a:gd name="T12" fmla="*/ 98 w 121"/>
                <a:gd name="T13" fmla="*/ 0 h 121"/>
                <a:gd name="T14" fmla="*/ 98 w 121"/>
                <a:gd name="T15" fmla="*/ 0 h 121"/>
                <a:gd name="T16" fmla="*/ 23 w 121"/>
                <a:gd name="T17" fmla="*/ 0 h 121"/>
                <a:gd name="T18" fmla="*/ 1 w 121"/>
                <a:gd name="T19" fmla="*/ 18 h 121"/>
                <a:gd name="T20" fmla="*/ 0 w 121"/>
                <a:gd name="T21" fmla="*/ 23 h 121"/>
                <a:gd name="T22" fmla="*/ 0 w 121"/>
                <a:gd name="T23" fmla="*/ 41 h 121"/>
                <a:gd name="T24" fmla="*/ 0 w 121"/>
                <a:gd name="T25" fmla="*/ 98 h 121"/>
                <a:gd name="T26" fmla="*/ 23 w 121"/>
                <a:gd name="T27" fmla="*/ 121 h 121"/>
                <a:gd name="T28" fmla="*/ 98 w 121"/>
                <a:gd name="T29" fmla="*/ 121 h 121"/>
                <a:gd name="T30" fmla="*/ 121 w 121"/>
                <a:gd name="T31" fmla="*/ 98 h 121"/>
                <a:gd name="T32" fmla="*/ 121 w 121"/>
                <a:gd name="T33" fmla="*/ 41 h 121"/>
                <a:gd name="T34" fmla="*/ 121 w 121"/>
                <a:gd name="T35" fmla="*/ 23 h 121"/>
                <a:gd name="T36" fmla="*/ 120 w 121"/>
                <a:gd name="T37" fmla="*/ 18 h 121"/>
                <a:gd name="T38" fmla="*/ 98 w 121"/>
                <a:gd name="T39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21" h="121">
                  <a:moveTo>
                    <a:pt x="74" y="74"/>
                  </a:moveTo>
                  <a:lnTo>
                    <a:pt x="74" y="74"/>
                  </a:lnTo>
                  <a:lnTo>
                    <a:pt x="47" y="74"/>
                  </a:lnTo>
                  <a:lnTo>
                    <a:pt x="47" y="47"/>
                  </a:lnTo>
                  <a:lnTo>
                    <a:pt x="74" y="47"/>
                  </a:lnTo>
                  <a:lnTo>
                    <a:pt x="74" y="74"/>
                  </a:lnTo>
                  <a:close/>
                  <a:moveTo>
                    <a:pt x="98" y="0"/>
                  </a:moveTo>
                  <a:lnTo>
                    <a:pt x="98" y="0"/>
                  </a:lnTo>
                  <a:lnTo>
                    <a:pt x="23" y="0"/>
                  </a:lnTo>
                  <a:cubicBezTo>
                    <a:pt x="12" y="0"/>
                    <a:pt x="3" y="8"/>
                    <a:pt x="1" y="18"/>
                  </a:cubicBezTo>
                  <a:cubicBezTo>
                    <a:pt x="0" y="20"/>
                    <a:pt x="0" y="21"/>
                    <a:pt x="0" y="23"/>
                  </a:cubicBezTo>
                  <a:lnTo>
                    <a:pt x="0" y="41"/>
                  </a:lnTo>
                  <a:lnTo>
                    <a:pt x="0" y="98"/>
                  </a:lnTo>
                  <a:cubicBezTo>
                    <a:pt x="0" y="111"/>
                    <a:pt x="10" y="121"/>
                    <a:pt x="23" y="121"/>
                  </a:cubicBezTo>
                  <a:lnTo>
                    <a:pt x="98" y="121"/>
                  </a:lnTo>
                  <a:cubicBezTo>
                    <a:pt x="111" y="121"/>
                    <a:pt x="121" y="111"/>
                    <a:pt x="121" y="98"/>
                  </a:cubicBezTo>
                  <a:lnTo>
                    <a:pt x="121" y="41"/>
                  </a:lnTo>
                  <a:lnTo>
                    <a:pt x="121" y="23"/>
                  </a:lnTo>
                  <a:cubicBezTo>
                    <a:pt x="121" y="21"/>
                    <a:pt x="121" y="20"/>
                    <a:pt x="120" y="18"/>
                  </a:cubicBezTo>
                  <a:cubicBezTo>
                    <a:pt x="118" y="8"/>
                    <a:pt x="109" y="0"/>
                    <a:pt x="9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95" name="Freeform 27">
              <a:extLst>
                <a:ext uri="{FF2B5EF4-FFF2-40B4-BE49-F238E27FC236}">
                  <a16:creationId xmlns:a16="http://schemas.microsoft.com/office/drawing/2014/main" xmlns="" id="{4C7E043B-385C-4914-9AC5-55A975893438}"/>
                </a:ext>
              </a:extLst>
            </p:cNvPr>
            <p:cNvSpPr>
              <a:spLocks/>
            </p:cNvSpPr>
            <p:nvPr/>
          </p:nvSpPr>
          <p:spPr bwMode="auto">
            <a:xfrm>
              <a:off x="4681" y="1331"/>
              <a:ext cx="116" cy="16"/>
            </a:xfrm>
            <a:custGeom>
              <a:avLst/>
              <a:gdLst>
                <a:gd name="T0" fmla="*/ 341 w 341"/>
                <a:gd name="T1" fmla="*/ 23 h 47"/>
                <a:gd name="T2" fmla="*/ 341 w 341"/>
                <a:gd name="T3" fmla="*/ 23 h 47"/>
                <a:gd name="T4" fmla="*/ 341 w 341"/>
                <a:gd name="T5" fmla="*/ 0 h 47"/>
                <a:gd name="T6" fmla="*/ 150 w 341"/>
                <a:gd name="T7" fmla="*/ 0 h 47"/>
                <a:gd name="T8" fmla="*/ 0 w 341"/>
                <a:gd name="T9" fmla="*/ 0 h 47"/>
                <a:gd name="T10" fmla="*/ 0 w 341"/>
                <a:gd name="T11" fmla="*/ 4 h 47"/>
                <a:gd name="T12" fmla="*/ 0 w 341"/>
                <a:gd name="T13" fmla="*/ 23 h 47"/>
                <a:gd name="T14" fmla="*/ 0 w 341"/>
                <a:gd name="T15" fmla="*/ 47 h 47"/>
                <a:gd name="T16" fmla="*/ 341 w 341"/>
                <a:gd name="T17" fmla="*/ 47 h 47"/>
                <a:gd name="T18" fmla="*/ 341 w 341"/>
                <a:gd name="T19" fmla="*/ 23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1" h="47">
                  <a:moveTo>
                    <a:pt x="341" y="23"/>
                  </a:moveTo>
                  <a:lnTo>
                    <a:pt x="341" y="23"/>
                  </a:lnTo>
                  <a:lnTo>
                    <a:pt x="341" y="0"/>
                  </a:lnTo>
                  <a:lnTo>
                    <a:pt x="150" y="0"/>
                  </a:lnTo>
                  <a:lnTo>
                    <a:pt x="0" y="0"/>
                  </a:lnTo>
                  <a:lnTo>
                    <a:pt x="0" y="4"/>
                  </a:lnTo>
                  <a:lnTo>
                    <a:pt x="0" y="23"/>
                  </a:lnTo>
                  <a:lnTo>
                    <a:pt x="0" y="47"/>
                  </a:lnTo>
                  <a:lnTo>
                    <a:pt x="341" y="47"/>
                  </a:lnTo>
                  <a:lnTo>
                    <a:pt x="341" y="2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4" name="Freeform 28">
              <a:extLst>
                <a:ext uri="{FF2B5EF4-FFF2-40B4-BE49-F238E27FC236}">
                  <a16:creationId xmlns:a16="http://schemas.microsoft.com/office/drawing/2014/main" xmlns="" id="{BF49BB5C-014F-4088-A082-CFF12669378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637" y="1360"/>
              <a:ext cx="41" cy="42"/>
            </a:xfrm>
            <a:custGeom>
              <a:avLst/>
              <a:gdLst>
                <a:gd name="T0" fmla="*/ 74 w 121"/>
                <a:gd name="T1" fmla="*/ 74 h 121"/>
                <a:gd name="T2" fmla="*/ 74 w 121"/>
                <a:gd name="T3" fmla="*/ 74 h 121"/>
                <a:gd name="T4" fmla="*/ 47 w 121"/>
                <a:gd name="T5" fmla="*/ 74 h 121"/>
                <a:gd name="T6" fmla="*/ 47 w 121"/>
                <a:gd name="T7" fmla="*/ 47 h 121"/>
                <a:gd name="T8" fmla="*/ 74 w 121"/>
                <a:gd name="T9" fmla="*/ 47 h 121"/>
                <a:gd name="T10" fmla="*/ 74 w 121"/>
                <a:gd name="T11" fmla="*/ 74 h 121"/>
                <a:gd name="T12" fmla="*/ 98 w 121"/>
                <a:gd name="T13" fmla="*/ 0 h 121"/>
                <a:gd name="T14" fmla="*/ 98 w 121"/>
                <a:gd name="T15" fmla="*/ 0 h 121"/>
                <a:gd name="T16" fmla="*/ 23 w 121"/>
                <a:gd name="T17" fmla="*/ 0 h 121"/>
                <a:gd name="T18" fmla="*/ 0 w 121"/>
                <a:gd name="T19" fmla="*/ 23 h 121"/>
                <a:gd name="T20" fmla="*/ 0 w 121"/>
                <a:gd name="T21" fmla="*/ 98 h 121"/>
                <a:gd name="T22" fmla="*/ 23 w 121"/>
                <a:gd name="T23" fmla="*/ 121 h 121"/>
                <a:gd name="T24" fmla="*/ 98 w 121"/>
                <a:gd name="T25" fmla="*/ 121 h 121"/>
                <a:gd name="T26" fmla="*/ 121 w 121"/>
                <a:gd name="T27" fmla="*/ 98 h 121"/>
                <a:gd name="T28" fmla="*/ 121 w 121"/>
                <a:gd name="T29" fmla="*/ 23 h 121"/>
                <a:gd name="T30" fmla="*/ 98 w 121"/>
                <a:gd name="T31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21" h="121">
                  <a:moveTo>
                    <a:pt x="74" y="74"/>
                  </a:moveTo>
                  <a:lnTo>
                    <a:pt x="74" y="74"/>
                  </a:lnTo>
                  <a:lnTo>
                    <a:pt x="47" y="74"/>
                  </a:lnTo>
                  <a:lnTo>
                    <a:pt x="47" y="47"/>
                  </a:lnTo>
                  <a:lnTo>
                    <a:pt x="74" y="47"/>
                  </a:lnTo>
                  <a:lnTo>
                    <a:pt x="74" y="74"/>
                  </a:lnTo>
                  <a:close/>
                  <a:moveTo>
                    <a:pt x="98" y="0"/>
                  </a:moveTo>
                  <a:lnTo>
                    <a:pt x="98" y="0"/>
                  </a:lnTo>
                  <a:lnTo>
                    <a:pt x="23" y="0"/>
                  </a:lnTo>
                  <a:cubicBezTo>
                    <a:pt x="10" y="0"/>
                    <a:pt x="0" y="10"/>
                    <a:pt x="0" y="23"/>
                  </a:cubicBezTo>
                  <a:lnTo>
                    <a:pt x="0" y="98"/>
                  </a:lnTo>
                  <a:cubicBezTo>
                    <a:pt x="0" y="111"/>
                    <a:pt x="10" y="121"/>
                    <a:pt x="23" y="121"/>
                  </a:cubicBezTo>
                  <a:lnTo>
                    <a:pt x="98" y="121"/>
                  </a:lnTo>
                  <a:cubicBezTo>
                    <a:pt x="111" y="121"/>
                    <a:pt x="121" y="111"/>
                    <a:pt x="121" y="98"/>
                  </a:cubicBezTo>
                  <a:lnTo>
                    <a:pt x="121" y="23"/>
                  </a:lnTo>
                  <a:cubicBezTo>
                    <a:pt x="121" y="10"/>
                    <a:pt x="111" y="0"/>
                    <a:pt x="9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9" name="Freeform 29">
              <a:extLst>
                <a:ext uri="{FF2B5EF4-FFF2-40B4-BE49-F238E27FC236}">
                  <a16:creationId xmlns:a16="http://schemas.microsoft.com/office/drawing/2014/main" xmlns="" id="{3C6A9C33-6F5B-4734-B0C3-66491C2CD8E7}"/>
                </a:ext>
              </a:extLst>
            </p:cNvPr>
            <p:cNvSpPr>
              <a:spLocks/>
            </p:cNvSpPr>
            <p:nvPr/>
          </p:nvSpPr>
          <p:spPr bwMode="auto">
            <a:xfrm>
              <a:off x="4681" y="1373"/>
              <a:ext cx="116" cy="16"/>
            </a:xfrm>
            <a:custGeom>
              <a:avLst/>
              <a:gdLst>
                <a:gd name="T0" fmla="*/ 341 w 341"/>
                <a:gd name="T1" fmla="*/ 24 h 47"/>
                <a:gd name="T2" fmla="*/ 341 w 341"/>
                <a:gd name="T3" fmla="*/ 24 h 47"/>
                <a:gd name="T4" fmla="*/ 341 w 341"/>
                <a:gd name="T5" fmla="*/ 0 h 47"/>
                <a:gd name="T6" fmla="*/ 0 w 341"/>
                <a:gd name="T7" fmla="*/ 0 h 47"/>
                <a:gd name="T8" fmla="*/ 0 w 341"/>
                <a:gd name="T9" fmla="*/ 24 h 47"/>
                <a:gd name="T10" fmla="*/ 0 w 341"/>
                <a:gd name="T11" fmla="*/ 47 h 47"/>
                <a:gd name="T12" fmla="*/ 341 w 341"/>
                <a:gd name="T13" fmla="*/ 47 h 47"/>
                <a:gd name="T14" fmla="*/ 341 w 341"/>
                <a:gd name="T15" fmla="*/ 2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41" h="47">
                  <a:moveTo>
                    <a:pt x="341" y="24"/>
                  </a:moveTo>
                  <a:lnTo>
                    <a:pt x="341" y="24"/>
                  </a:lnTo>
                  <a:lnTo>
                    <a:pt x="341" y="0"/>
                  </a:lnTo>
                  <a:lnTo>
                    <a:pt x="0" y="0"/>
                  </a:lnTo>
                  <a:lnTo>
                    <a:pt x="0" y="24"/>
                  </a:lnTo>
                  <a:lnTo>
                    <a:pt x="0" y="47"/>
                  </a:lnTo>
                  <a:lnTo>
                    <a:pt x="341" y="47"/>
                  </a:lnTo>
                  <a:lnTo>
                    <a:pt x="341" y="2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110" name="Group 32">
            <a:extLst>
              <a:ext uri="{FF2B5EF4-FFF2-40B4-BE49-F238E27FC236}">
                <a16:creationId xmlns:a16="http://schemas.microsoft.com/office/drawing/2014/main" xmlns="" id="{E5673100-AA95-4B5F-8A0C-357BC7E00236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816105" y="6008134"/>
            <a:ext cx="357026" cy="373080"/>
            <a:chOff x="4414" y="2747"/>
            <a:chExt cx="556" cy="581"/>
          </a:xfrm>
          <a:solidFill>
            <a:srgbClr val="25AEC1"/>
          </a:solidFill>
        </p:grpSpPr>
        <p:sp>
          <p:nvSpPr>
            <p:cNvPr id="111" name="Freeform 33">
              <a:extLst>
                <a:ext uri="{FF2B5EF4-FFF2-40B4-BE49-F238E27FC236}">
                  <a16:creationId xmlns:a16="http://schemas.microsoft.com/office/drawing/2014/main" xmlns="" id="{E4D46F40-EAC4-4186-B341-5C1B7498823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414" y="2747"/>
              <a:ext cx="556" cy="581"/>
            </a:xfrm>
            <a:custGeom>
              <a:avLst/>
              <a:gdLst>
                <a:gd name="T0" fmla="*/ 694 w 1342"/>
                <a:gd name="T1" fmla="*/ 81 h 1393"/>
                <a:gd name="T2" fmla="*/ 1295 w 1342"/>
                <a:gd name="T3" fmla="*/ 81 h 1393"/>
                <a:gd name="T4" fmla="*/ 818 w 1342"/>
                <a:gd name="T5" fmla="*/ 959 h 1393"/>
                <a:gd name="T6" fmla="*/ 785 w 1342"/>
                <a:gd name="T7" fmla="*/ 635 h 1393"/>
                <a:gd name="T8" fmla="*/ 785 w 1342"/>
                <a:gd name="T9" fmla="*/ 1146 h 1393"/>
                <a:gd name="T10" fmla="*/ 738 w 1342"/>
                <a:gd name="T11" fmla="*/ 1171 h 1393"/>
                <a:gd name="T12" fmla="*/ 610 w 1342"/>
                <a:gd name="T13" fmla="*/ 1069 h 1393"/>
                <a:gd name="T14" fmla="*/ 685 w 1342"/>
                <a:gd name="T15" fmla="*/ 969 h 1393"/>
                <a:gd name="T16" fmla="*/ 762 w 1342"/>
                <a:gd name="T17" fmla="*/ 976 h 1393"/>
                <a:gd name="T18" fmla="*/ 819 w 1342"/>
                <a:gd name="T19" fmla="*/ 1069 h 1393"/>
                <a:gd name="T20" fmla="*/ 80 w 1342"/>
                <a:gd name="T21" fmla="*/ 992 h 1393"/>
                <a:gd name="T22" fmla="*/ 127 w 1342"/>
                <a:gd name="T23" fmla="*/ 967 h 1393"/>
                <a:gd name="T24" fmla="*/ 227 w 1342"/>
                <a:gd name="T25" fmla="*/ 998 h 1393"/>
                <a:gd name="T26" fmla="*/ 251 w 1342"/>
                <a:gd name="T27" fmla="*/ 1096 h 1393"/>
                <a:gd name="T28" fmla="*/ 104 w 1342"/>
                <a:gd name="T29" fmla="*/ 1162 h 1393"/>
                <a:gd name="T30" fmla="*/ 46 w 1342"/>
                <a:gd name="T31" fmla="*/ 1069 h 1393"/>
                <a:gd name="T32" fmla="*/ 127 w 1342"/>
                <a:gd name="T33" fmla="*/ 1218 h 1393"/>
                <a:gd name="T34" fmla="*/ 299 w 1342"/>
                <a:gd name="T35" fmla="*/ 1096 h 1393"/>
                <a:gd name="T36" fmla="*/ 738 w 1342"/>
                <a:gd name="T37" fmla="*/ 1218 h 1393"/>
                <a:gd name="T38" fmla="*/ 127 w 1342"/>
                <a:gd name="T39" fmla="*/ 1218 h 1393"/>
                <a:gd name="T40" fmla="*/ 496 w 1342"/>
                <a:gd name="T41" fmla="*/ 736 h 1393"/>
                <a:gd name="T42" fmla="*/ 300 w 1342"/>
                <a:gd name="T43" fmla="*/ 1049 h 1393"/>
                <a:gd name="T44" fmla="*/ 431 w 1342"/>
                <a:gd name="T45" fmla="*/ 750 h 1393"/>
                <a:gd name="T46" fmla="*/ 327 w 1342"/>
                <a:gd name="T47" fmla="*/ 599 h 1393"/>
                <a:gd name="T48" fmla="*/ 510 w 1342"/>
                <a:gd name="T49" fmla="*/ 667 h 1393"/>
                <a:gd name="T50" fmla="*/ 400 w 1342"/>
                <a:gd name="T51" fmla="*/ 699 h 1393"/>
                <a:gd name="T52" fmla="*/ 729 w 1342"/>
                <a:gd name="T53" fmla="*/ 635 h 1393"/>
                <a:gd name="T54" fmla="*/ 715 w 1342"/>
                <a:gd name="T55" fmla="*/ 918 h 1393"/>
                <a:gd name="T56" fmla="*/ 582 w 1342"/>
                <a:gd name="T57" fmla="*/ 599 h 1393"/>
                <a:gd name="T58" fmla="*/ 336 w 1342"/>
                <a:gd name="T59" fmla="*/ 717 h 1393"/>
                <a:gd name="T60" fmla="*/ 127 w 1342"/>
                <a:gd name="T61" fmla="*/ 920 h 1393"/>
                <a:gd name="T62" fmla="*/ 648 w 1342"/>
                <a:gd name="T63" fmla="*/ 553 h 1393"/>
                <a:gd name="T64" fmla="*/ 47 w 1342"/>
                <a:gd name="T65" fmla="*/ 392 h 1393"/>
                <a:gd name="T66" fmla="*/ 648 w 1342"/>
                <a:gd name="T67" fmla="*/ 384 h 1393"/>
                <a:gd name="T68" fmla="*/ 80 w 1342"/>
                <a:gd name="T69" fmla="*/ 935 h 1393"/>
                <a:gd name="T70" fmla="*/ 818 w 1342"/>
                <a:gd name="T71" fmla="*/ 1277 h 1393"/>
                <a:gd name="T72" fmla="*/ 116 w 1342"/>
                <a:gd name="T73" fmla="*/ 1346 h 1393"/>
                <a:gd name="T74" fmla="*/ 80 w 1342"/>
                <a:gd name="T75" fmla="*/ 1203 h 1393"/>
                <a:gd name="T76" fmla="*/ 762 w 1342"/>
                <a:gd name="T77" fmla="*/ 1285 h 1393"/>
                <a:gd name="T78" fmla="*/ 818 w 1342"/>
                <a:gd name="T79" fmla="*/ 1179 h 1393"/>
                <a:gd name="T80" fmla="*/ 1295 w 1342"/>
                <a:gd name="T81" fmla="*/ 553 h 1393"/>
                <a:gd name="T82" fmla="*/ 842 w 1342"/>
                <a:gd name="T83" fmla="*/ 588 h 1393"/>
                <a:gd name="T84" fmla="*/ 762 w 1342"/>
                <a:gd name="T85" fmla="*/ 588 h 1393"/>
                <a:gd name="T86" fmla="*/ 694 w 1342"/>
                <a:gd name="T87" fmla="*/ 553 h 1393"/>
                <a:gd name="T88" fmla="*/ 694 w 1342"/>
                <a:gd name="T89" fmla="*/ 384 h 1393"/>
                <a:gd name="T90" fmla="*/ 694 w 1342"/>
                <a:gd name="T91" fmla="*/ 276 h 1393"/>
                <a:gd name="T92" fmla="*/ 1295 w 1342"/>
                <a:gd name="T93" fmla="*/ 553 h 1393"/>
                <a:gd name="T94" fmla="*/ 729 w 1342"/>
                <a:gd name="T95" fmla="*/ 0 h 1393"/>
                <a:gd name="T96" fmla="*/ 648 w 1342"/>
                <a:gd name="T97" fmla="*/ 151 h 1393"/>
                <a:gd name="T98" fmla="*/ 1 w 1342"/>
                <a:gd name="T99" fmla="*/ 392 h 1393"/>
                <a:gd name="T100" fmla="*/ 1 w 1342"/>
                <a:gd name="T101" fmla="*/ 1086 h 1393"/>
                <a:gd name="T102" fmla="*/ 749 w 1342"/>
                <a:gd name="T103" fmla="*/ 1393 h 1393"/>
                <a:gd name="T104" fmla="*/ 866 w 1342"/>
                <a:gd name="T105" fmla="*/ 1069 h 1393"/>
                <a:gd name="T106" fmla="*/ 1260 w 1342"/>
                <a:gd name="T107" fmla="*/ 635 h 1393"/>
                <a:gd name="T108" fmla="*/ 1342 w 1342"/>
                <a:gd name="T109" fmla="*/ 104 h 1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342" h="1393">
                  <a:moveTo>
                    <a:pt x="694" y="104"/>
                  </a:moveTo>
                  <a:lnTo>
                    <a:pt x="694" y="104"/>
                  </a:lnTo>
                  <a:lnTo>
                    <a:pt x="694" y="81"/>
                  </a:lnTo>
                  <a:cubicBezTo>
                    <a:pt x="694" y="61"/>
                    <a:pt x="710" y="46"/>
                    <a:pt x="729" y="46"/>
                  </a:cubicBezTo>
                  <a:lnTo>
                    <a:pt x="1260" y="46"/>
                  </a:lnTo>
                  <a:cubicBezTo>
                    <a:pt x="1279" y="46"/>
                    <a:pt x="1295" y="61"/>
                    <a:pt x="1295" y="81"/>
                  </a:cubicBezTo>
                  <a:lnTo>
                    <a:pt x="1295" y="104"/>
                  </a:lnTo>
                  <a:lnTo>
                    <a:pt x="694" y="104"/>
                  </a:lnTo>
                  <a:close/>
                  <a:moveTo>
                    <a:pt x="818" y="959"/>
                  </a:moveTo>
                  <a:lnTo>
                    <a:pt x="818" y="959"/>
                  </a:lnTo>
                  <a:cubicBezTo>
                    <a:pt x="808" y="950"/>
                    <a:pt x="797" y="942"/>
                    <a:pt x="785" y="935"/>
                  </a:cubicBezTo>
                  <a:lnTo>
                    <a:pt x="785" y="635"/>
                  </a:lnTo>
                  <a:lnTo>
                    <a:pt x="818" y="635"/>
                  </a:lnTo>
                  <a:lnTo>
                    <a:pt x="818" y="959"/>
                  </a:lnTo>
                  <a:close/>
                  <a:moveTo>
                    <a:pt x="785" y="1146"/>
                  </a:moveTo>
                  <a:lnTo>
                    <a:pt x="785" y="1146"/>
                  </a:lnTo>
                  <a:cubicBezTo>
                    <a:pt x="778" y="1153"/>
                    <a:pt x="770" y="1158"/>
                    <a:pt x="762" y="1162"/>
                  </a:cubicBezTo>
                  <a:cubicBezTo>
                    <a:pt x="754" y="1166"/>
                    <a:pt x="747" y="1169"/>
                    <a:pt x="738" y="1171"/>
                  </a:cubicBezTo>
                  <a:cubicBezTo>
                    <a:pt x="731" y="1173"/>
                    <a:pt x="723" y="1174"/>
                    <a:pt x="715" y="1174"/>
                  </a:cubicBezTo>
                  <a:cubicBezTo>
                    <a:pt x="667" y="1174"/>
                    <a:pt x="626" y="1141"/>
                    <a:pt x="614" y="1096"/>
                  </a:cubicBezTo>
                  <a:cubicBezTo>
                    <a:pt x="612" y="1087"/>
                    <a:pt x="610" y="1078"/>
                    <a:pt x="610" y="1069"/>
                  </a:cubicBezTo>
                  <a:cubicBezTo>
                    <a:pt x="610" y="1062"/>
                    <a:pt x="611" y="1056"/>
                    <a:pt x="612" y="1049"/>
                  </a:cubicBezTo>
                  <a:cubicBezTo>
                    <a:pt x="617" y="1027"/>
                    <a:pt x="628" y="1007"/>
                    <a:pt x="644" y="992"/>
                  </a:cubicBezTo>
                  <a:cubicBezTo>
                    <a:pt x="656" y="982"/>
                    <a:pt x="669" y="974"/>
                    <a:pt x="685" y="969"/>
                  </a:cubicBezTo>
                  <a:cubicBezTo>
                    <a:pt x="694" y="966"/>
                    <a:pt x="704" y="965"/>
                    <a:pt x="715" y="965"/>
                  </a:cubicBezTo>
                  <a:cubicBezTo>
                    <a:pt x="723" y="965"/>
                    <a:pt x="731" y="966"/>
                    <a:pt x="738" y="967"/>
                  </a:cubicBezTo>
                  <a:cubicBezTo>
                    <a:pt x="747" y="969"/>
                    <a:pt x="754" y="972"/>
                    <a:pt x="762" y="976"/>
                  </a:cubicBezTo>
                  <a:cubicBezTo>
                    <a:pt x="770" y="980"/>
                    <a:pt x="778" y="986"/>
                    <a:pt x="785" y="992"/>
                  </a:cubicBezTo>
                  <a:cubicBezTo>
                    <a:pt x="803" y="1008"/>
                    <a:pt x="815" y="1030"/>
                    <a:pt x="818" y="1055"/>
                  </a:cubicBezTo>
                  <a:cubicBezTo>
                    <a:pt x="819" y="1060"/>
                    <a:pt x="819" y="1064"/>
                    <a:pt x="819" y="1069"/>
                  </a:cubicBezTo>
                  <a:cubicBezTo>
                    <a:pt x="819" y="1074"/>
                    <a:pt x="819" y="1078"/>
                    <a:pt x="818" y="1083"/>
                  </a:cubicBezTo>
                  <a:cubicBezTo>
                    <a:pt x="815" y="1108"/>
                    <a:pt x="803" y="1130"/>
                    <a:pt x="785" y="1146"/>
                  </a:cubicBezTo>
                  <a:close/>
                  <a:moveTo>
                    <a:pt x="80" y="992"/>
                  </a:moveTo>
                  <a:lnTo>
                    <a:pt x="80" y="992"/>
                  </a:lnTo>
                  <a:cubicBezTo>
                    <a:pt x="87" y="986"/>
                    <a:pt x="95" y="980"/>
                    <a:pt x="104" y="976"/>
                  </a:cubicBezTo>
                  <a:cubicBezTo>
                    <a:pt x="111" y="972"/>
                    <a:pt x="119" y="969"/>
                    <a:pt x="127" y="967"/>
                  </a:cubicBezTo>
                  <a:cubicBezTo>
                    <a:pt x="135" y="966"/>
                    <a:pt x="143" y="965"/>
                    <a:pt x="151" y="965"/>
                  </a:cubicBezTo>
                  <a:cubicBezTo>
                    <a:pt x="164" y="965"/>
                    <a:pt x="177" y="967"/>
                    <a:pt x="189" y="972"/>
                  </a:cubicBezTo>
                  <a:cubicBezTo>
                    <a:pt x="204" y="978"/>
                    <a:pt x="217" y="987"/>
                    <a:pt x="227" y="998"/>
                  </a:cubicBezTo>
                  <a:cubicBezTo>
                    <a:pt x="240" y="1012"/>
                    <a:pt x="249" y="1030"/>
                    <a:pt x="253" y="1049"/>
                  </a:cubicBezTo>
                  <a:cubicBezTo>
                    <a:pt x="254" y="1056"/>
                    <a:pt x="255" y="1062"/>
                    <a:pt x="255" y="1069"/>
                  </a:cubicBezTo>
                  <a:cubicBezTo>
                    <a:pt x="255" y="1078"/>
                    <a:pt x="254" y="1087"/>
                    <a:pt x="251" y="1096"/>
                  </a:cubicBezTo>
                  <a:cubicBezTo>
                    <a:pt x="240" y="1141"/>
                    <a:pt x="199" y="1174"/>
                    <a:pt x="151" y="1174"/>
                  </a:cubicBezTo>
                  <a:cubicBezTo>
                    <a:pt x="143" y="1174"/>
                    <a:pt x="135" y="1173"/>
                    <a:pt x="127" y="1171"/>
                  </a:cubicBezTo>
                  <a:cubicBezTo>
                    <a:pt x="119" y="1169"/>
                    <a:pt x="111" y="1166"/>
                    <a:pt x="104" y="1162"/>
                  </a:cubicBezTo>
                  <a:cubicBezTo>
                    <a:pt x="95" y="1158"/>
                    <a:pt x="87" y="1153"/>
                    <a:pt x="80" y="1146"/>
                  </a:cubicBezTo>
                  <a:cubicBezTo>
                    <a:pt x="63" y="1130"/>
                    <a:pt x="51" y="1108"/>
                    <a:pt x="47" y="1083"/>
                  </a:cubicBezTo>
                  <a:cubicBezTo>
                    <a:pt x="47" y="1079"/>
                    <a:pt x="46" y="1074"/>
                    <a:pt x="46" y="1069"/>
                  </a:cubicBezTo>
                  <a:cubicBezTo>
                    <a:pt x="46" y="1064"/>
                    <a:pt x="47" y="1060"/>
                    <a:pt x="47" y="1055"/>
                  </a:cubicBezTo>
                  <a:cubicBezTo>
                    <a:pt x="51" y="1030"/>
                    <a:pt x="63" y="1008"/>
                    <a:pt x="80" y="992"/>
                  </a:cubicBezTo>
                  <a:close/>
                  <a:moveTo>
                    <a:pt x="127" y="1218"/>
                  </a:moveTo>
                  <a:lnTo>
                    <a:pt x="127" y="1218"/>
                  </a:lnTo>
                  <a:cubicBezTo>
                    <a:pt x="135" y="1219"/>
                    <a:pt x="143" y="1220"/>
                    <a:pt x="151" y="1220"/>
                  </a:cubicBezTo>
                  <a:cubicBezTo>
                    <a:pt x="225" y="1220"/>
                    <a:pt x="287" y="1167"/>
                    <a:pt x="299" y="1096"/>
                  </a:cubicBezTo>
                  <a:lnTo>
                    <a:pt x="566" y="1096"/>
                  </a:lnTo>
                  <a:cubicBezTo>
                    <a:pt x="579" y="1167"/>
                    <a:pt x="641" y="1220"/>
                    <a:pt x="715" y="1220"/>
                  </a:cubicBezTo>
                  <a:cubicBezTo>
                    <a:pt x="723" y="1220"/>
                    <a:pt x="731" y="1219"/>
                    <a:pt x="738" y="1218"/>
                  </a:cubicBezTo>
                  <a:lnTo>
                    <a:pt x="738" y="1238"/>
                  </a:lnTo>
                  <a:lnTo>
                    <a:pt x="127" y="1238"/>
                  </a:lnTo>
                  <a:lnTo>
                    <a:pt x="127" y="1218"/>
                  </a:lnTo>
                  <a:close/>
                  <a:moveTo>
                    <a:pt x="431" y="750"/>
                  </a:moveTo>
                  <a:lnTo>
                    <a:pt x="431" y="750"/>
                  </a:lnTo>
                  <a:cubicBezTo>
                    <a:pt x="454" y="750"/>
                    <a:pt x="476" y="745"/>
                    <a:pt x="496" y="736"/>
                  </a:cubicBezTo>
                  <a:lnTo>
                    <a:pt x="620" y="951"/>
                  </a:lnTo>
                  <a:cubicBezTo>
                    <a:pt x="591" y="975"/>
                    <a:pt x="570" y="1010"/>
                    <a:pt x="565" y="1049"/>
                  </a:cubicBezTo>
                  <a:lnTo>
                    <a:pt x="300" y="1049"/>
                  </a:lnTo>
                  <a:cubicBezTo>
                    <a:pt x="296" y="1013"/>
                    <a:pt x="278" y="980"/>
                    <a:pt x="251" y="957"/>
                  </a:cubicBezTo>
                  <a:lnTo>
                    <a:pt x="376" y="740"/>
                  </a:lnTo>
                  <a:cubicBezTo>
                    <a:pt x="393" y="747"/>
                    <a:pt x="412" y="750"/>
                    <a:pt x="431" y="750"/>
                  </a:cubicBezTo>
                  <a:close/>
                  <a:moveTo>
                    <a:pt x="360" y="675"/>
                  </a:moveTo>
                  <a:lnTo>
                    <a:pt x="360" y="675"/>
                  </a:lnTo>
                  <a:cubicBezTo>
                    <a:pt x="340" y="656"/>
                    <a:pt x="327" y="629"/>
                    <a:pt x="327" y="599"/>
                  </a:cubicBezTo>
                  <a:cubicBezTo>
                    <a:pt x="327" y="542"/>
                    <a:pt x="374" y="495"/>
                    <a:pt x="431" y="495"/>
                  </a:cubicBezTo>
                  <a:cubicBezTo>
                    <a:pt x="489" y="495"/>
                    <a:pt x="536" y="542"/>
                    <a:pt x="536" y="599"/>
                  </a:cubicBezTo>
                  <a:cubicBezTo>
                    <a:pt x="536" y="625"/>
                    <a:pt x="526" y="649"/>
                    <a:pt x="510" y="667"/>
                  </a:cubicBezTo>
                  <a:cubicBezTo>
                    <a:pt x="500" y="679"/>
                    <a:pt x="487" y="689"/>
                    <a:pt x="473" y="695"/>
                  </a:cubicBezTo>
                  <a:cubicBezTo>
                    <a:pt x="460" y="701"/>
                    <a:pt x="446" y="704"/>
                    <a:pt x="431" y="704"/>
                  </a:cubicBezTo>
                  <a:cubicBezTo>
                    <a:pt x="420" y="704"/>
                    <a:pt x="410" y="702"/>
                    <a:pt x="400" y="699"/>
                  </a:cubicBezTo>
                  <a:cubicBezTo>
                    <a:pt x="385" y="694"/>
                    <a:pt x="371" y="686"/>
                    <a:pt x="360" y="675"/>
                  </a:cubicBezTo>
                  <a:close/>
                  <a:moveTo>
                    <a:pt x="729" y="635"/>
                  </a:moveTo>
                  <a:lnTo>
                    <a:pt x="729" y="635"/>
                  </a:lnTo>
                  <a:lnTo>
                    <a:pt x="738" y="635"/>
                  </a:lnTo>
                  <a:lnTo>
                    <a:pt x="738" y="920"/>
                  </a:lnTo>
                  <a:cubicBezTo>
                    <a:pt x="731" y="919"/>
                    <a:pt x="723" y="918"/>
                    <a:pt x="715" y="918"/>
                  </a:cubicBezTo>
                  <a:cubicBezTo>
                    <a:pt x="696" y="918"/>
                    <a:pt x="678" y="922"/>
                    <a:pt x="661" y="928"/>
                  </a:cubicBezTo>
                  <a:lnTo>
                    <a:pt x="535" y="709"/>
                  </a:lnTo>
                  <a:cubicBezTo>
                    <a:pt x="564" y="682"/>
                    <a:pt x="582" y="643"/>
                    <a:pt x="582" y="599"/>
                  </a:cubicBezTo>
                  <a:cubicBezTo>
                    <a:pt x="582" y="516"/>
                    <a:pt x="515" y="448"/>
                    <a:pt x="431" y="448"/>
                  </a:cubicBezTo>
                  <a:cubicBezTo>
                    <a:pt x="348" y="448"/>
                    <a:pt x="280" y="516"/>
                    <a:pt x="280" y="599"/>
                  </a:cubicBezTo>
                  <a:cubicBezTo>
                    <a:pt x="280" y="647"/>
                    <a:pt x="302" y="689"/>
                    <a:pt x="336" y="717"/>
                  </a:cubicBezTo>
                  <a:lnTo>
                    <a:pt x="212" y="931"/>
                  </a:lnTo>
                  <a:cubicBezTo>
                    <a:pt x="193" y="923"/>
                    <a:pt x="173" y="918"/>
                    <a:pt x="151" y="918"/>
                  </a:cubicBezTo>
                  <a:cubicBezTo>
                    <a:pt x="143" y="918"/>
                    <a:pt x="135" y="919"/>
                    <a:pt x="127" y="920"/>
                  </a:cubicBezTo>
                  <a:lnTo>
                    <a:pt x="127" y="430"/>
                  </a:lnTo>
                  <a:lnTo>
                    <a:pt x="648" y="430"/>
                  </a:lnTo>
                  <a:lnTo>
                    <a:pt x="648" y="553"/>
                  </a:lnTo>
                  <a:cubicBezTo>
                    <a:pt x="648" y="598"/>
                    <a:pt x="684" y="635"/>
                    <a:pt x="729" y="635"/>
                  </a:cubicBezTo>
                  <a:close/>
                  <a:moveTo>
                    <a:pt x="47" y="392"/>
                  </a:moveTo>
                  <a:lnTo>
                    <a:pt x="47" y="392"/>
                  </a:lnTo>
                  <a:cubicBezTo>
                    <a:pt x="47" y="354"/>
                    <a:pt x="78" y="323"/>
                    <a:pt x="116" y="323"/>
                  </a:cubicBezTo>
                  <a:lnTo>
                    <a:pt x="648" y="323"/>
                  </a:lnTo>
                  <a:lnTo>
                    <a:pt x="648" y="384"/>
                  </a:lnTo>
                  <a:lnTo>
                    <a:pt x="104" y="384"/>
                  </a:lnTo>
                  <a:cubicBezTo>
                    <a:pt x="91" y="384"/>
                    <a:pt x="80" y="394"/>
                    <a:pt x="80" y="407"/>
                  </a:cubicBezTo>
                  <a:lnTo>
                    <a:pt x="80" y="935"/>
                  </a:lnTo>
                  <a:cubicBezTo>
                    <a:pt x="68" y="942"/>
                    <a:pt x="57" y="950"/>
                    <a:pt x="47" y="959"/>
                  </a:cubicBezTo>
                  <a:lnTo>
                    <a:pt x="47" y="392"/>
                  </a:lnTo>
                  <a:close/>
                  <a:moveTo>
                    <a:pt x="818" y="1277"/>
                  </a:moveTo>
                  <a:lnTo>
                    <a:pt x="818" y="1277"/>
                  </a:lnTo>
                  <a:cubicBezTo>
                    <a:pt x="818" y="1315"/>
                    <a:pt x="787" y="1346"/>
                    <a:pt x="749" y="1346"/>
                  </a:cubicBezTo>
                  <a:lnTo>
                    <a:pt x="116" y="1346"/>
                  </a:lnTo>
                  <a:cubicBezTo>
                    <a:pt x="78" y="1346"/>
                    <a:pt x="47" y="1315"/>
                    <a:pt x="47" y="1277"/>
                  </a:cubicBezTo>
                  <a:lnTo>
                    <a:pt x="47" y="1179"/>
                  </a:lnTo>
                  <a:cubicBezTo>
                    <a:pt x="57" y="1188"/>
                    <a:pt x="68" y="1196"/>
                    <a:pt x="80" y="1203"/>
                  </a:cubicBezTo>
                  <a:lnTo>
                    <a:pt x="80" y="1262"/>
                  </a:lnTo>
                  <a:cubicBezTo>
                    <a:pt x="80" y="1274"/>
                    <a:pt x="91" y="1285"/>
                    <a:pt x="104" y="1285"/>
                  </a:cubicBezTo>
                  <a:lnTo>
                    <a:pt x="762" y="1285"/>
                  </a:lnTo>
                  <a:cubicBezTo>
                    <a:pt x="775" y="1285"/>
                    <a:pt x="785" y="1274"/>
                    <a:pt x="785" y="1262"/>
                  </a:cubicBezTo>
                  <a:lnTo>
                    <a:pt x="785" y="1203"/>
                  </a:lnTo>
                  <a:cubicBezTo>
                    <a:pt x="797" y="1196"/>
                    <a:pt x="808" y="1188"/>
                    <a:pt x="818" y="1179"/>
                  </a:cubicBezTo>
                  <a:lnTo>
                    <a:pt x="818" y="1277"/>
                  </a:lnTo>
                  <a:close/>
                  <a:moveTo>
                    <a:pt x="1295" y="553"/>
                  </a:moveTo>
                  <a:lnTo>
                    <a:pt x="1295" y="553"/>
                  </a:lnTo>
                  <a:cubicBezTo>
                    <a:pt x="1295" y="572"/>
                    <a:pt x="1279" y="588"/>
                    <a:pt x="1260" y="588"/>
                  </a:cubicBezTo>
                  <a:lnTo>
                    <a:pt x="865" y="588"/>
                  </a:lnTo>
                  <a:lnTo>
                    <a:pt x="842" y="588"/>
                  </a:lnTo>
                  <a:lnTo>
                    <a:pt x="818" y="588"/>
                  </a:lnTo>
                  <a:lnTo>
                    <a:pt x="785" y="588"/>
                  </a:lnTo>
                  <a:lnTo>
                    <a:pt x="762" y="588"/>
                  </a:lnTo>
                  <a:lnTo>
                    <a:pt x="738" y="588"/>
                  </a:lnTo>
                  <a:lnTo>
                    <a:pt x="729" y="588"/>
                  </a:lnTo>
                  <a:cubicBezTo>
                    <a:pt x="710" y="588"/>
                    <a:pt x="694" y="572"/>
                    <a:pt x="694" y="553"/>
                  </a:cubicBezTo>
                  <a:lnTo>
                    <a:pt x="694" y="430"/>
                  </a:lnTo>
                  <a:lnTo>
                    <a:pt x="694" y="407"/>
                  </a:lnTo>
                  <a:lnTo>
                    <a:pt x="694" y="384"/>
                  </a:lnTo>
                  <a:lnTo>
                    <a:pt x="694" y="323"/>
                  </a:lnTo>
                  <a:lnTo>
                    <a:pt x="694" y="299"/>
                  </a:lnTo>
                  <a:lnTo>
                    <a:pt x="694" y="276"/>
                  </a:lnTo>
                  <a:lnTo>
                    <a:pt x="694" y="151"/>
                  </a:lnTo>
                  <a:lnTo>
                    <a:pt x="1295" y="151"/>
                  </a:lnTo>
                  <a:lnTo>
                    <a:pt x="1295" y="553"/>
                  </a:lnTo>
                  <a:close/>
                  <a:moveTo>
                    <a:pt x="1260" y="0"/>
                  </a:moveTo>
                  <a:lnTo>
                    <a:pt x="1260" y="0"/>
                  </a:lnTo>
                  <a:lnTo>
                    <a:pt x="729" y="0"/>
                  </a:lnTo>
                  <a:cubicBezTo>
                    <a:pt x="684" y="0"/>
                    <a:pt x="648" y="36"/>
                    <a:pt x="648" y="81"/>
                  </a:cubicBezTo>
                  <a:lnTo>
                    <a:pt x="648" y="104"/>
                  </a:lnTo>
                  <a:lnTo>
                    <a:pt x="648" y="151"/>
                  </a:lnTo>
                  <a:lnTo>
                    <a:pt x="648" y="276"/>
                  </a:lnTo>
                  <a:lnTo>
                    <a:pt x="116" y="276"/>
                  </a:lnTo>
                  <a:cubicBezTo>
                    <a:pt x="52" y="276"/>
                    <a:pt x="1" y="328"/>
                    <a:pt x="1" y="392"/>
                  </a:cubicBezTo>
                  <a:lnTo>
                    <a:pt x="1" y="1052"/>
                  </a:lnTo>
                  <a:cubicBezTo>
                    <a:pt x="0" y="1058"/>
                    <a:pt x="0" y="1063"/>
                    <a:pt x="0" y="1069"/>
                  </a:cubicBezTo>
                  <a:cubicBezTo>
                    <a:pt x="0" y="1075"/>
                    <a:pt x="0" y="1081"/>
                    <a:pt x="1" y="1086"/>
                  </a:cubicBezTo>
                  <a:lnTo>
                    <a:pt x="1" y="1277"/>
                  </a:lnTo>
                  <a:cubicBezTo>
                    <a:pt x="1" y="1341"/>
                    <a:pt x="52" y="1393"/>
                    <a:pt x="116" y="1393"/>
                  </a:cubicBezTo>
                  <a:lnTo>
                    <a:pt x="749" y="1393"/>
                  </a:lnTo>
                  <a:cubicBezTo>
                    <a:pt x="813" y="1393"/>
                    <a:pt x="865" y="1341"/>
                    <a:pt x="865" y="1277"/>
                  </a:cubicBezTo>
                  <a:lnTo>
                    <a:pt x="865" y="1086"/>
                  </a:lnTo>
                  <a:cubicBezTo>
                    <a:pt x="866" y="1081"/>
                    <a:pt x="866" y="1075"/>
                    <a:pt x="866" y="1069"/>
                  </a:cubicBezTo>
                  <a:cubicBezTo>
                    <a:pt x="866" y="1063"/>
                    <a:pt x="866" y="1058"/>
                    <a:pt x="865" y="1052"/>
                  </a:cubicBezTo>
                  <a:lnTo>
                    <a:pt x="865" y="635"/>
                  </a:lnTo>
                  <a:lnTo>
                    <a:pt x="1260" y="635"/>
                  </a:lnTo>
                  <a:cubicBezTo>
                    <a:pt x="1305" y="635"/>
                    <a:pt x="1342" y="598"/>
                    <a:pt x="1342" y="553"/>
                  </a:cubicBezTo>
                  <a:lnTo>
                    <a:pt x="1342" y="151"/>
                  </a:lnTo>
                  <a:lnTo>
                    <a:pt x="1342" y="104"/>
                  </a:lnTo>
                  <a:lnTo>
                    <a:pt x="1342" y="81"/>
                  </a:lnTo>
                  <a:cubicBezTo>
                    <a:pt x="1342" y="36"/>
                    <a:pt x="1305" y="0"/>
                    <a:pt x="126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12" name="Freeform 34">
              <a:extLst>
                <a:ext uri="{FF2B5EF4-FFF2-40B4-BE49-F238E27FC236}">
                  <a16:creationId xmlns:a16="http://schemas.microsoft.com/office/drawing/2014/main" xmlns="" id="{C00A5C40-9E94-4B7F-BAC9-535629C57CA6}"/>
                </a:ext>
              </a:extLst>
            </p:cNvPr>
            <p:cNvSpPr>
              <a:spLocks/>
            </p:cNvSpPr>
            <p:nvPr/>
          </p:nvSpPr>
          <p:spPr bwMode="auto">
            <a:xfrm>
              <a:off x="4722" y="2841"/>
              <a:ext cx="208" cy="20"/>
            </a:xfrm>
            <a:custGeom>
              <a:avLst/>
              <a:gdLst>
                <a:gd name="T0" fmla="*/ 501 w 501"/>
                <a:gd name="T1" fmla="*/ 24 h 47"/>
                <a:gd name="T2" fmla="*/ 501 w 501"/>
                <a:gd name="T3" fmla="*/ 24 h 47"/>
                <a:gd name="T4" fmla="*/ 501 w 501"/>
                <a:gd name="T5" fmla="*/ 0 h 47"/>
                <a:gd name="T6" fmla="*/ 0 w 501"/>
                <a:gd name="T7" fmla="*/ 0 h 47"/>
                <a:gd name="T8" fmla="*/ 0 w 501"/>
                <a:gd name="T9" fmla="*/ 24 h 47"/>
                <a:gd name="T10" fmla="*/ 0 w 501"/>
                <a:gd name="T11" fmla="*/ 47 h 47"/>
                <a:gd name="T12" fmla="*/ 501 w 501"/>
                <a:gd name="T13" fmla="*/ 47 h 47"/>
                <a:gd name="T14" fmla="*/ 501 w 501"/>
                <a:gd name="T15" fmla="*/ 2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01" h="47">
                  <a:moveTo>
                    <a:pt x="501" y="24"/>
                  </a:moveTo>
                  <a:lnTo>
                    <a:pt x="501" y="24"/>
                  </a:lnTo>
                  <a:lnTo>
                    <a:pt x="501" y="0"/>
                  </a:lnTo>
                  <a:lnTo>
                    <a:pt x="0" y="0"/>
                  </a:lnTo>
                  <a:lnTo>
                    <a:pt x="0" y="24"/>
                  </a:lnTo>
                  <a:lnTo>
                    <a:pt x="0" y="47"/>
                  </a:lnTo>
                  <a:lnTo>
                    <a:pt x="501" y="47"/>
                  </a:lnTo>
                  <a:lnTo>
                    <a:pt x="501" y="2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13" name="Freeform 35">
              <a:extLst>
                <a:ext uri="{FF2B5EF4-FFF2-40B4-BE49-F238E27FC236}">
                  <a16:creationId xmlns:a16="http://schemas.microsoft.com/office/drawing/2014/main" xmlns="" id="{4BB97F54-062C-4D18-BE17-9E40CF7E42B6}"/>
                </a:ext>
              </a:extLst>
            </p:cNvPr>
            <p:cNvSpPr>
              <a:spLocks/>
            </p:cNvSpPr>
            <p:nvPr/>
          </p:nvSpPr>
          <p:spPr bwMode="auto">
            <a:xfrm>
              <a:off x="4722" y="2885"/>
              <a:ext cx="208" cy="20"/>
            </a:xfrm>
            <a:custGeom>
              <a:avLst/>
              <a:gdLst>
                <a:gd name="T0" fmla="*/ 97 w 501"/>
                <a:gd name="T1" fmla="*/ 47 h 47"/>
                <a:gd name="T2" fmla="*/ 97 w 501"/>
                <a:gd name="T3" fmla="*/ 47 h 47"/>
                <a:gd name="T4" fmla="*/ 120 w 501"/>
                <a:gd name="T5" fmla="*/ 47 h 47"/>
                <a:gd name="T6" fmla="*/ 501 w 501"/>
                <a:gd name="T7" fmla="*/ 47 h 47"/>
                <a:gd name="T8" fmla="*/ 501 w 501"/>
                <a:gd name="T9" fmla="*/ 24 h 47"/>
                <a:gd name="T10" fmla="*/ 501 w 501"/>
                <a:gd name="T11" fmla="*/ 0 h 47"/>
                <a:gd name="T12" fmla="*/ 104 w 501"/>
                <a:gd name="T13" fmla="*/ 0 h 47"/>
                <a:gd name="T14" fmla="*/ 75 w 501"/>
                <a:gd name="T15" fmla="*/ 0 h 47"/>
                <a:gd name="T16" fmla="*/ 38 w 501"/>
                <a:gd name="T17" fmla="*/ 0 h 47"/>
                <a:gd name="T18" fmla="*/ 0 w 501"/>
                <a:gd name="T19" fmla="*/ 0 h 47"/>
                <a:gd name="T20" fmla="*/ 0 w 501"/>
                <a:gd name="T21" fmla="*/ 24 h 47"/>
                <a:gd name="T22" fmla="*/ 0 w 501"/>
                <a:gd name="T23" fmla="*/ 47 h 47"/>
                <a:gd name="T24" fmla="*/ 73 w 501"/>
                <a:gd name="T25" fmla="*/ 47 h 47"/>
                <a:gd name="T26" fmla="*/ 97 w 501"/>
                <a:gd name="T27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01" h="47">
                  <a:moveTo>
                    <a:pt x="97" y="47"/>
                  </a:moveTo>
                  <a:lnTo>
                    <a:pt x="97" y="47"/>
                  </a:lnTo>
                  <a:lnTo>
                    <a:pt x="120" y="47"/>
                  </a:lnTo>
                  <a:lnTo>
                    <a:pt x="501" y="47"/>
                  </a:lnTo>
                  <a:lnTo>
                    <a:pt x="501" y="24"/>
                  </a:lnTo>
                  <a:lnTo>
                    <a:pt x="501" y="0"/>
                  </a:lnTo>
                  <a:lnTo>
                    <a:pt x="104" y="0"/>
                  </a:lnTo>
                  <a:lnTo>
                    <a:pt x="75" y="0"/>
                  </a:lnTo>
                  <a:lnTo>
                    <a:pt x="38" y="0"/>
                  </a:lnTo>
                  <a:lnTo>
                    <a:pt x="0" y="0"/>
                  </a:lnTo>
                  <a:lnTo>
                    <a:pt x="0" y="24"/>
                  </a:lnTo>
                  <a:lnTo>
                    <a:pt x="0" y="47"/>
                  </a:lnTo>
                  <a:lnTo>
                    <a:pt x="73" y="47"/>
                  </a:lnTo>
                  <a:lnTo>
                    <a:pt x="97" y="47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14" name="Freeform 36">
              <a:extLst>
                <a:ext uri="{FF2B5EF4-FFF2-40B4-BE49-F238E27FC236}">
                  <a16:creationId xmlns:a16="http://schemas.microsoft.com/office/drawing/2014/main" xmlns="" id="{81136C2B-1E7C-4CA2-84E0-D506919E940A}"/>
                </a:ext>
              </a:extLst>
            </p:cNvPr>
            <p:cNvSpPr>
              <a:spLocks/>
            </p:cNvSpPr>
            <p:nvPr/>
          </p:nvSpPr>
          <p:spPr bwMode="auto">
            <a:xfrm>
              <a:off x="4722" y="2929"/>
              <a:ext cx="121" cy="20"/>
            </a:xfrm>
            <a:custGeom>
              <a:avLst/>
              <a:gdLst>
                <a:gd name="T0" fmla="*/ 41 w 291"/>
                <a:gd name="T1" fmla="*/ 47 h 47"/>
                <a:gd name="T2" fmla="*/ 41 w 291"/>
                <a:gd name="T3" fmla="*/ 47 h 47"/>
                <a:gd name="T4" fmla="*/ 74 w 291"/>
                <a:gd name="T5" fmla="*/ 47 h 47"/>
                <a:gd name="T6" fmla="*/ 98 w 291"/>
                <a:gd name="T7" fmla="*/ 47 h 47"/>
                <a:gd name="T8" fmla="*/ 121 w 291"/>
                <a:gd name="T9" fmla="*/ 47 h 47"/>
                <a:gd name="T10" fmla="*/ 291 w 291"/>
                <a:gd name="T11" fmla="*/ 47 h 47"/>
                <a:gd name="T12" fmla="*/ 291 w 291"/>
                <a:gd name="T13" fmla="*/ 24 h 47"/>
                <a:gd name="T14" fmla="*/ 291 w 291"/>
                <a:gd name="T15" fmla="*/ 0 h 47"/>
                <a:gd name="T16" fmla="*/ 121 w 291"/>
                <a:gd name="T17" fmla="*/ 0 h 47"/>
                <a:gd name="T18" fmla="*/ 98 w 291"/>
                <a:gd name="T19" fmla="*/ 0 h 47"/>
                <a:gd name="T20" fmla="*/ 74 w 291"/>
                <a:gd name="T21" fmla="*/ 0 h 47"/>
                <a:gd name="T22" fmla="*/ 41 w 291"/>
                <a:gd name="T23" fmla="*/ 0 h 47"/>
                <a:gd name="T24" fmla="*/ 18 w 291"/>
                <a:gd name="T25" fmla="*/ 0 h 47"/>
                <a:gd name="T26" fmla="*/ 0 w 291"/>
                <a:gd name="T27" fmla="*/ 0 h 47"/>
                <a:gd name="T28" fmla="*/ 0 w 291"/>
                <a:gd name="T29" fmla="*/ 24 h 47"/>
                <a:gd name="T30" fmla="*/ 0 w 291"/>
                <a:gd name="T31" fmla="*/ 47 h 47"/>
                <a:gd name="T32" fmla="*/ 18 w 291"/>
                <a:gd name="T33" fmla="*/ 47 h 47"/>
                <a:gd name="T34" fmla="*/ 41 w 291"/>
                <a:gd name="T35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91" h="47">
                  <a:moveTo>
                    <a:pt x="41" y="47"/>
                  </a:moveTo>
                  <a:lnTo>
                    <a:pt x="41" y="47"/>
                  </a:lnTo>
                  <a:lnTo>
                    <a:pt x="74" y="47"/>
                  </a:lnTo>
                  <a:lnTo>
                    <a:pt x="98" y="47"/>
                  </a:lnTo>
                  <a:lnTo>
                    <a:pt x="121" y="47"/>
                  </a:lnTo>
                  <a:lnTo>
                    <a:pt x="291" y="47"/>
                  </a:lnTo>
                  <a:lnTo>
                    <a:pt x="291" y="24"/>
                  </a:lnTo>
                  <a:lnTo>
                    <a:pt x="291" y="0"/>
                  </a:lnTo>
                  <a:lnTo>
                    <a:pt x="121" y="0"/>
                  </a:lnTo>
                  <a:lnTo>
                    <a:pt x="98" y="0"/>
                  </a:lnTo>
                  <a:lnTo>
                    <a:pt x="74" y="0"/>
                  </a:lnTo>
                  <a:lnTo>
                    <a:pt x="41" y="0"/>
                  </a:lnTo>
                  <a:lnTo>
                    <a:pt x="18" y="0"/>
                  </a:lnTo>
                  <a:lnTo>
                    <a:pt x="0" y="0"/>
                  </a:lnTo>
                  <a:lnTo>
                    <a:pt x="0" y="24"/>
                  </a:lnTo>
                  <a:lnTo>
                    <a:pt x="0" y="47"/>
                  </a:lnTo>
                  <a:lnTo>
                    <a:pt x="18" y="47"/>
                  </a:lnTo>
                  <a:lnTo>
                    <a:pt x="41" y="47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115" name="Group 52">
            <a:extLst>
              <a:ext uri="{FF2B5EF4-FFF2-40B4-BE49-F238E27FC236}">
                <a16:creationId xmlns:a16="http://schemas.microsoft.com/office/drawing/2014/main" xmlns="" id="{CD5EF889-189F-4DD1-8E63-08EA5F759649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803638" y="746908"/>
            <a:ext cx="381960" cy="378396"/>
            <a:chOff x="820" y="976"/>
            <a:chExt cx="643" cy="637"/>
          </a:xfrm>
          <a:solidFill>
            <a:srgbClr val="25AEC1"/>
          </a:solidFill>
        </p:grpSpPr>
        <p:sp>
          <p:nvSpPr>
            <p:cNvPr id="116" name="Freeform 53">
              <a:extLst>
                <a:ext uri="{FF2B5EF4-FFF2-40B4-BE49-F238E27FC236}">
                  <a16:creationId xmlns:a16="http://schemas.microsoft.com/office/drawing/2014/main" xmlns="" id="{3A48D70F-477A-4643-8293-A51D1CD4D669}"/>
                </a:ext>
              </a:extLst>
            </p:cNvPr>
            <p:cNvSpPr>
              <a:spLocks/>
            </p:cNvSpPr>
            <p:nvPr/>
          </p:nvSpPr>
          <p:spPr bwMode="auto">
            <a:xfrm>
              <a:off x="942" y="1309"/>
              <a:ext cx="399" cy="72"/>
            </a:xfrm>
            <a:custGeom>
              <a:avLst/>
              <a:gdLst>
                <a:gd name="T0" fmla="*/ 827 w 853"/>
                <a:gd name="T1" fmla="*/ 153 h 153"/>
                <a:gd name="T2" fmla="*/ 827 w 853"/>
                <a:gd name="T3" fmla="*/ 153 h 153"/>
                <a:gd name="T4" fmla="*/ 800 w 853"/>
                <a:gd name="T5" fmla="*/ 126 h 153"/>
                <a:gd name="T6" fmla="*/ 800 w 853"/>
                <a:gd name="T7" fmla="*/ 53 h 153"/>
                <a:gd name="T8" fmla="*/ 53 w 853"/>
                <a:gd name="T9" fmla="*/ 53 h 153"/>
                <a:gd name="T10" fmla="*/ 53 w 853"/>
                <a:gd name="T11" fmla="*/ 126 h 153"/>
                <a:gd name="T12" fmla="*/ 27 w 853"/>
                <a:gd name="T13" fmla="*/ 153 h 153"/>
                <a:gd name="T14" fmla="*/ 0 w 853"/>
                <a:gd name="T15" fmla="*/ 126 h 153"/>
                <a:gd name="T16" fmla="*/ 0 w 853"/>
                <a:gd name="T17" fmla="*/ 26 h 153"/>
                <a:gd name="T18" fmla="*/ 27 w 853"/>
                <a:gd name="T19" fmla="*/ 0 h 153"/>
                <a:gd name="T20" fmla="*/ 827 w 853"/>
                <a:gd name="T21" fmla="*/ 0 h 153"/>
                <a:gd name="T22" fmla="*/ 853 w 853"/>
                <a:gd name="T23" fmla="*/ 26 h 153"/>
                <a:gd name="T24" fmla="*/ 853 w 853"/>
                <a:gd name="T25" fmla="*/ 126 h 153"/>
                <a:gd name="T26" fmla="*/ 827 w 853"/>
                <a:gd name="T27" fmla="*/ 153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53" h="153">
                  <a:moveTo>
                    <a:pt x="827" y="153"/>
                  </a:moveTo>
                  <a:lnTo>
                    <a:pt x="827" y="153"/>
                  </a:lnTo>
                  <a:cubicBezTo>
                    <a:pt x="812" y="153"/>
                    <a:pt x="800" y="141"/>
                    <a:pt x="800" y="126"/>
                  </a:cubicBezTo>
                  <a:lnTo>
                    <a:pt x="800" y="53"/>
                  </a:lnTo>
                  <a:lnTo>
                    <a:pt x="53" y="53"/>
                  </a:lnTo>
                  <a:lnTo>
                    <a:pt x="53" y="126"/>
                  </a:lnTo>
                  <a:cubicBezTo>
                    <a:pt x="53" y="141"/>
                    <a:pt x="41" y="153"/>
                    <a:pt x="27" y="153"/>
                  </a:cubicBezTo>
                  <a:cubicBezTo>
                    <a:pt x="12" y="153"/>
                    <a:pt x="0" y="141"/>
                    <a:pt x="0" y="126"/>
                  </a:cubicBezTo>
                  <a:lnTo>
                    <a:pt x="0" y="26"/>
                  </a:lnTo>
                  <a:cubicBezTo>
                    <a:pt x="0" y="12"/>
                    <a:pt x="12" y="0"/>
                    <a:pt x="27" y="0"/>
                  </a:cubicBezTo>
                  <a:lnTo>
                    <a:pt x="827" y="0"/>
                  </a:lnTo>
                  <a:cubicBezTo>
                    <a:pt x="841" y="0"/>
                    <a:pt x="853" y="12"/>
                    <a:pt x="853" y="26"/>
                  </a:cubicBezTo>
                  <a:lnTo>
                    <a:pt x="853" y="126"/>
                  </a:lnTo>
                  <a:cubicBezTo>
                    <a:pt x="853" y="141"/>
                    <a:pt x="841" y="153"/>
                    <a:pt x="827" y="15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17" name="Freeform 54">
              <a:extLst>
                <a:ext uri="{FF2B5EF4-FFF2-40B4-BE49-F238E27FC236}">
                  <a16:creationId xmlns:a16="http://schemas.microsoft.com/office/drawing/2014/main" xmlns="" id="{0896D922-C5A7-49C7-896B-8B2ECF38782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80" y="976"/>
              <a:ext cx="123" cy="129"/>
            </a:xfrm>
            <a:custGeom>
              <a:avLst/>
              <a:gdLst>
                <a:gd name="T0" fmla="*/ 132 w 263"/>
                <a:gd name="T1" fmla="*/ 52 h 275"/>
                <a:gd name="T2" fmla="*/ 132 w 263"/>
                <a:gd name="T3" fmla="*/ 52 h 275"/>
                <a:gd name="T4" fmla="*/ 54 w 263"/>
                <a:gd name="T5" fmla="*/ 137 h 275"/>
                <a:gd name="T6" fmla="*/ 132 w 263"/>
                <a:gd name="T7" fmla="*/ 221 h 275"/>
                <a:gd name="T8" fmla="*/ 210 w 263"/>
                <a:gd name="T9" fmla="*/ 137 h 275"/>
                <a:gd name="T10" fmla="*/ 132 w 263"/>
                <a:gd name="T11" fmla="*/ 52 h 275"/>
                <a:gd name="T12" fmla="*/ 132 w 263"/>
                <a:gd name="T13" fmla="*/ 275 h 275"/>
                <a:gd name="T14" fmla="*/ 132 w 263"/>
                <a:gd name="T15" fmla="*/ 275 h 275"/>
                <a:gd name="T16" fmla="*/ 0 w 263"/>
                <a:gd name="T17" fmla="*/ 137 h 275"/>
                <a:gd name="T18" fmla="*/ 132 w 263"/>
                <a:gd name="T19" fmla="*/ 0 h 275"/>
                <a:gd name="T20" fmla="*/ 263 w 263"/>
                <a:gd name="T21" fmla="*/ 137 h 275"/>
                <a:gd name="T22" fmla="*/ 132 w 263"/>
                <a:gd name="T23" fmla="*/ 275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63" h="275">
                  <a:moveTo>
                    <a:pt x="132" y="52"/>
                  </a:moveTo>
                  <a:lnTo>
                    <a:pt x="132" y="52"/>
                  </a:lnTo>
                  <a:cubicBezTo>
                    <a:pt x="89" y="52"/>
                    <a:pt x="54" y="90"/>
                    <a:pt x="54" y="137"/>
                  </a:cubicBezTo>
                  <a:cubicBezTo>
                    <a:pt x="54" y="183"/>
                    <a:pt x="89" y="221"/>
                    <a:pt x="132" y="221"/>
                  </a:cubicBezTo>
                  <a:cubicBezTo>
                    <a:pt x="175" y="221"/>
                    <a:pt x="210" y="183"/>
                    <a:pt x="210" y="137"/>
                  </a:cubicBezTo>
                  <a:cubicBezTo>
                    <a:pt x="210" y="90"/>
                    <a:pt x="175" y="52"/>
                    <a:pt x="132" y="52"/>
                  </a:cubicBezTo>
                  <a:close/>
                  <a:moveTo>
                    <a:pt x="132" y="275"/>
                  </a:moveTo>
                  <a:lnTo>
                    <a:pt x="132" y="275"/>
                  </a:lnTo>
                  <a:cubicBezTo>
                    <a:pt x="59" y="275"/>
                    <a:pt x="0" y="213"/>
                    <a:pt x="0" y="137"/>
                  </a:cubicBezTo>
                  <a:cubicBezTo>
                    <a:pt x="0" y="60"/>
                    <a:pt x="59" y="0"/>
                    <a:pt x="132" y="0"/>
                  </a:cubicBezTo>
                  <a:cubicBezTo>
                    <a:pt x="204" y="0"/>
                    <a:pt x="263" y="60"/>
                    <a:pt x="263" y="137"/>
                  </a:cubicBezTo>
                  <a:cubicBezTo>
                    <a:pt x="263" y="213"/>
                    <a:pt x="204" y="275"/>
                    <a:pt x="132" y="27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18" name="Freeform 55">
              <a:extLst>
                <a:ext uri="{FF2B5EF4-FFF2-40B4-BE49-F238E27FC236}">
                  <a16:creationId xmlns:a16="http://schemas.microsoft.com/office/drawing/2014/main" xmlns="" id="{EBE24265-84AD-40C9-815E-C0C56996C897}"/>
                </a:ext>
              </a:extLst>
            </p:cNvPr>
            <p:cNvSpPr>
              <a:spLocks/>
            </p:cNvSpPr>
            <p:nvPr/>
          </p:nvSpPr>
          <p:spPr bwMode="auto">
            <a:xfrm>
              <a:off x="992" y="1111"/>
              <a:ext cx="299" cy="147"/>
            </a:xfrm>
            <a:custGeom>
              <a:avLst/>
              <a:gdLst>
                <a:gd name="T0" fmla="*/ 612 w 639"/>
                <a:gd name="T1" fmla="*/ 313 h 313"/>
                <a:gd name="T2" fmla="*/ 612 w 639"/>
                <a:gd name="T3" fmla="*/ 313 h 313"/>
                <a:gd name="T4" fmla="*/ 586 w 639"/>
                <a:gd name="T5" fmla="*/ 286 h 313"/>
                <a:gd name="T6" fmla="*/ 586 w 639"/>
                <a:gd name="T7" fmla="*/ 188 h 313"/>
                <a:gd name="T8" fmla="*/ 450 w 639"/>
                <a:gd name="T9" fmla="*/ 53 h 313"/>
                <a:gd name="T10" fmla="*/ 189 w 639"/>
                <a:gd name="T11" fmla="*/ 53 h 313"/>
                <a:gd name="T12" fmla="*/ 54 w 639"/>
                <a:gd name="T13" fmla="*/ 188 h 313"/>
                <a:gd name="T14" fmla="*/ 54 w 639"/>
                <a:gd name="T15" fmla="*/ 286 h 313"/>
                <a:gd name="T16" fmla="*/ 27 w 639"/>
                <a:gd name="T17" fmla="*/ 313 h 313"/>
                <a:gd name="T18" fmla="*/ 0 w 639"/>
                <a:gd name="T19" fmla="*/ 286 h 313"/>
                <a:gd name="T20" fmla="*/ 0 w 639"/>
                <a:gd name="T21" fmla="*/ 188 h 313"/>
                <a:gd name="T22" fmla="*/ 189 w 639"/>
                <a:gd name="T23" fmla="*/ 0 h 313"/>
                <a:gd name="T24" fmla="*/ 450 w 639"/>
                <a:gd name="T25" fmla="*/ 0 h 313"/>
                <a:gd name="T26" fmla="*/ 639 w 639"/>
                <a:gd name="T27" fmla="*/ 188 h 313"/>
                <a:gd name="T28" fmla="*/ 639 w 639"/>
                <a:gd name="T29" fmla="*/ 286 h 313"/>
                <a:gd name="T30" fmla="*/ 612 w 639"/>
                <a:gd name="T31" fmla="*/ 313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39" h="313">
                  <a:moveTo>
                    <a:pt x="612" y="313"/>
                  </a:moveTo>
                  <a:lnTo>
                    <a:pt x="612" y="313"/>
                  </a:lnTo>
                  <a:cubicBezTo>
                    <a:pt x="598" y="313"/>
                    <a:pt x="586" y="301"/>
                    <a:pt x="586" y="286"/>
                  </a:cubicBezTo>
                  <a:lnTo>
                    <a:pt x="586" y="188"/>
                  </a:lnTo>
                  <a:cubicBezTo>
                    <a:pt x="586" y="114"/>
                    <a:pt x="525" y="53"/>
                    <a:pt x="450" y="53"/>
                  </a:cubicBezTo>
                  <a:lnTo>
                    <a:pt x="189" y="53"/>
                  </a:lnTo>
                  <a:cubicBezTo>
                    <a:pt x="114" y="53"/>
                    <a:pt x="54" y="114"/>
                    <a:pt x="54" y="188"/>
                  </a:cubicBezTo>
                  <a:lnTo>
                    <a:pt x="54" y="286"/>
                  </a:lnTo>
                  <a:cubicBezTo>
                    <a:pt x="54" y="301"/>
                    <a:pt x="42" y="313"/>
                    <a:pt x="27" y="313"/>
                  </a:cubicBezTo>
                  <a:cubicBezTo>
                    <a:pt x="12" y="313"/>
                    <a:pt x="0" y="301"/>
                    <a:pt x="0" y="286"/>
                  </a:cubicBezTo>
                  <a:lnTo>
                    <a:pt x="0" y="188"/>
                  </a:lnTo>
                  <a:cubicBezTo>
                    <a:pt x="0" y="84"/>
                    <a:pt x="85" y="0"/>
                    <a:pt x="189" y="0"/>
                  </a:cubicBezTo>
                  <a:lnTo>
                    <a:pt x="450" y="0"/>
                  </a:lnTo>
                  <a:cubicBezTo>
                    <a:pt x="554" y="0"/>
                    <a:pt x="639" y="84"/>
                    <a:pt x="639" y="188"/>
                  </a:cubicBezTo>
                  <a:lnTo>
                    <a:pt x="639" y="286"/>
                  </a:lnTo>
                  <a:cubicBezTo>
                    <a:pt x="639" y="301"/>
                    <a:pt x="627" y="313"/>
                    <a:pt x="612" y="31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19" name="Freeform 56">
              <a:extLst>
                <a:ext uri="{FF2B5EF4-FFF2-40B4-BE49-F238E27FC236}">
                  <a16:creationId xmlns:a16="http://schemas.microsoft.com/office/drawing/2014/main" xmlns="" id="{655738C0-0D48-4715-A390-F2C1A1DC01CA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1" y="1184"/>
              <a:ext cx="24" cy="74"/>
            </a:xfrm>
            <a:custGeom>
              <a:avLst/>
              <a:gdLst>
                <a:gd name="T0" fmla="*/ 26 w 53"/>
                <a:gd name="T1" fmla="*/ 157 h 157"/>
                <a:gd name="T2" fmla="*/ 26 w 53"/>
                <a:gd name="T3" fmla="*/ 157 h 157"/>
                <a:gd name="T4" fmla="*/ 0 w 53"/>
                <a:gd name="T5" fmla="*/ 130 h 157"/>
                <a:gd name="T6" fmla="*/ 0 w 53"/>
                <a:gd name="T7" fmla="*/ 27 h 157"/>
                <a:gd name="T8" fmla="*/ 26 w 53"/>
                <a:gd name="T9" fmla="*/ 0 h 157"/>
                <a:gd name="T10" fmla="*/ 53 w 53"/>
                <a:gd name="T11" fmla="*/ 27 h 157"/>
                <a:gd name="T12" fmla="*/ 53 w 53"/>
                <a:gd name="T13" fmla="*/ 130 h 157"/>
                <a:gd name="T14" fmla="*/ 26 w 53"/>
                <a:gd name="T15" fmla="*/ 157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3" h="157">
                  <a:moveTo>
                    <a:pt x="26" y="157"/>
                  </a:moveTo>
                  <a:lnTo>
                    <a:pt x="26" y="157"/>
                  </a:lnTo>
                  <a:cubicBezTo>
                    <a:pt x="12" y="157"/>
                    <a:pt x="0" y="145"/>
                    <a:pt x="0" y="130"/>
                  </a:cubicBezTo>
                  <a:lnTo>
                    <a:pt x="0" y="27"/>
                  </a:lnTo>
                  <a:cubicBezTo>
                    <a:pt x="0" y="12"/>
                    <a:pt x="12" y="0"/>
                    <a:pt x="26" y="0"/>
                  </a:cubicBezTo>
                  <a:cubicBezTo>
                    <a:pt x="41" y="0"/>
                    <a:pt x="53" y="12"/>
                    <a:pt x="53" y="27"/>
                  </a:cubicBezTo>
                  <a:lnTo>
                    <a:pt x="53" y="130"/>
                  </a:lnTo>
                  <a:cubicBezTo>
                    <a:pt x="53" y="145"/>
                    <a:pt x="41" y="157"/>
                    <a:pt x="26" y="15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20" name="Freeform 57">
              <a:extLst>
                <a:ext uri="{FF2B5EF4-FFF2-40B4-BE49-F238E27FC236}">
                  <a16:creationId xmlns:a16="http://schemas.microsoft.com/office/drawing/2014/main" xmlns="" id="{6DF67017-9612-44B5-BF0E-9550CC513C33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8" y="1184"/>
              <a:ext cx="24" cy="74"/>
            </a:xfrm>
            <a:custGeom>
              <a:avLst/>
              <a:gdLst>
                <a:gd name="T0" fmla="*/ 27 w 53"/>
                <a:gd name="T1" fmla="*/ 157 h 157"/>
                <a:gd name="T2" fmla="*/ 27 w 53"/>
                <a:gd name="T3" fmla="*/ 157 h 157"/>
                <a:gd name="T4" fmla="*/ 0 w 53"/>
                <a:gd name="T5" fmla="*/ 130 h 157"/>
                <a:gd name="T6" fmla="*/ 0 w 53"/>
                <a:gd name="T7" fmla="*/ 27 h 157"/>
                <a:gd name="T8" fmla="*/ 27 w 53"/>
                <a:gd name="T9" fmla="*/ 0 h 157"/>
                <a:gd name="T10" fmla="*/ 53 w 53"/>
                <a:gd name="T11" fmla="*/ 27 h 157"/>
                <a:gd name="T12" fmla="*/ 53 w 53"/>
                <a:gd name="T13" fmla="*/ 130 h 157"/>
                <a:gd name="T14" fmla="*/ 27 w 53"/>
                <a:gd name="T15" fmla="*/ 157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3" h="157">
                  <a:moveTo>
                    <a:pt x="27" y="157"/>
                  </a:moveTo>
                  <a:lnTo>
                    <a:pt x="27" y="157"/>
                  </a:lnTo>
                  <a:cubicBezTo>
                    <a:pt x="12" y="157"/>
                    <a:pt x="0" y="145"/>
                    <a:pt x="0" y="130"/>
                  </a:cubicBezTo>
                  <a:lnTo>
                    <a:pt x="0" y="27"/>
                  </a:ln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3" y="12"/>
                    <a:pt x="53" y="27"/>
                  </a:cubicBezTo>
                  <a:lnTo>
                    <a:pt x="53" y="130"/>
                  </a:lnTo>
                  <a:cubicBezTo>
                    <a:pt x="53" y="145"/>
                    <a:pt x="42" y="157"/>
                    <a:pt x="27" y="15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21" name="Freeform 58">
              <a:extLst>
                <a:ext uri="{FF2B5EF4-FFF2-40B4-BE49-F238E27FC236}">
                  <a16:creationId xmlns:a16="http://schemas.microsoft.com/office/drawing/2014/main" xmlns="" id="{1D3A3E8C-7783-4E2E-BB5B-288C0E892A6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98" y="1365"/>
              <a:ext cx="112" cy="118"/>
            </a:xfrm>
            <a:custGeom>
              <a:avLst/>
              <a:gdLst>
                <a:gd name="T0" fmla="*/ 120 w 240"/>
                <a:gd name="T1" fmla="*/ 54 h 252"/>
                <a:gd name="T2" fmla="*/ 120 w 240"/>
                <a:gd name="T3" fmla="*/ 54 h 252"/>
                <a:gd name="T4" fmla="*/ 54 w 240"/>
                <a:gd name="T5" fmla="*/ 126 h 252"/>
                <a:gd name="T6" fmla="*/ 120 w 240"/>
                <a:gd name="T7" fmla="*/ 199 h 252"/>
                <a:gd name="T8" fmla="*/ 187 w 240"/>
                <a:gd name="T9" fmla="*/ 126 h 252"/>
                <a:gd name="T10" fmla="*/ 120 w 240"/>
                <a:gd name="T11" fmla="*/ 54 h 252"/>
                <a:gd name="T12" fmla="*/ 120 w 240"/>
                <a:gd name="T13" fmla="*/ 252 h 252"/>
                <a:gd name="T14" fmla="*/ 120 w 240"/>
                <a:gd name="T15" fmla="*/ 252 h 252"/>
                <a:gd name="T16" fmla="*/ 0 w 240"/>
                <a:gd name="T17" fmla="*/ 126 h 252"/>
                <a:gd name="T18" fmla="*/ 120 w 240"/>
                <a:gd name="T19" fmla="*/ 0 h 252"/>
                <a:gd name="T20" fmla="*/ 240 w 240"/>
                <a:gd name="T21" fmla="*/ 126 h 252"/>
                <a:gd name="T22" fmla="*/ 120 w 240"/>
                <a:gd name="T23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0" h="252">
                  <a:moveTo>
                    <a:pt x="120" y="54"/>
                  </a:moveTo>
                  <a:lnTo>
                    <a:pt x="120" y="54"/>
                  </a:lnTo>
                  <a:cubicBezTo>
                    <a:pt x="83" y="54"/>
                    <a:pt x="54" y="86"/>
                    <a:pt x="54" y="126"/>
                  </a:cubicBezTo>
                  <a:cubicBezTo>
                    <a:pt x="54" y="166"/>
                    <a:pt x="83" y="199"/>
                    <a:pt x="120" y="199"/>
                  </a:cubicBezTo>
                  <a:cubicBezTo>
                    <a:pt x="157" y="199"/>
                    <a:pt x="187" y="166"/>
                    <a:pt x="187" y="126"/>
                  </a:cubicBezTo>
                  <a:cubicBezTo>
                    <a:pt x="187" y="86"/>
                    <a:pt x="157" y="54"/>
                    <a:pt x="120" y="54"/>
                  </a:cubicBezTo>
                  <a:close/>
                  <a:moveTo>
                    <a:pt x="120" y="252"/>
                  </a:moveTo>
                  <a:lnTo>
                    <a:pt x="120" y="252"/>
                  </a:lnTo>
                  <a:cubicBezTo>
                    <a:pt x="54" y="252"/>
                    <a:pt x="0" y="196"/>
                    <a:pt x="0" y="126"/>
                  </a:cubicBezTo>
                  <a:cubicBezTo>
                    <a:pt x="0" y="57"/>
                    <a:pt x="54" y="0"/>
                    <a:pt x="120" y="0"/>
                  </a:cubicBezTo>
                  <a:cubicBezTo>
                    <a:pt x="186" y="0"/>
                    <a:pt x="240" y="57"/>
                    <a:pt x="240" y="126"/>
                  </a:cubicBezTo>
                  <a:cubicBezTo>
                    <a:pt x="240" y="196"/>
                    <a:pt x="186" y="252"/>
                    <a:pt x="120" y="25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22" name="Freeform 59">
              <a:extLst>
                <a:ext uri="{FF2B5EF4-FFF2-40B4-BE49-F238E27FC236}">
                  <a16:creationId xmlns:a16="http://schemas.microsoft.com/office/drawing/2014/main" xmlns="" id="{B221566F-AFC2-450D-B4A4-2FC580E74006}"/>
                </a:ext>
              </a:extLst>
            </p:cNvPr>
            <p:cNvSpPr>
              <a:spLocks/>
            </p:cNvSpPr>
            <p:nvPr/>
          </p:nvSpPr>
          <p:spPr bwMode="auto">
            <a:xfrm>
              <a:off x="820" y="1486"/>
              <a:ext cx="269" cy="127"/>
            </a:xfrm>
            <a:custGeom>
              <a:avLst/>
              <a:gdLst>
                <a:gd name="T0" fmla="*/ 548 w 575"/>
                <a:gd name="T1" fmla="*/ 270 h 270"/>
                <a:gd name="T2" fmla="*/ 548 w 575"/>
                <a:gd name="T3" fmla="*/ 270 h 270"/>
                <a:gd name="T4" fmla="*/ 522 w 575"/>
                <a:gd name="T5" fmla="*/ 243 h 270"/>
                <a:gd name="T6" fmla="*/ 522 w 575"/>
                <a:gd name="T7" fmla="*/ 171 h 270"/>
                <a:gd name="T8" fmla="*/ 404 w 575"/>
                <a:gd name="T9" fmla="*/ 53 h 270"/>
                <a:gd name="T10" fmla="*/ 171 w 575"/>
                <a:gd name="T11" fmla="*/ 53 h 270"/>
                <a:gd name="T12" fmla="*/ 53 w 575"/>
                <a:gd name="T13" fmla="*/ 171 h 270"/>
                <a:gd name="T14" fmla="*/ 53 w 575"/>
                <a:gd name="T15" fmla="*/ 243 h 270"/>
                <a:gd name="T16" fmla="*/ 26 w 575"/>
                <a:gd name="T17" fmla="*/ 270 h 270"/>
                <a:gd name="T18" fmla="*/ 0 w 575"/>
                <a:gd name="T19" fmla="*/ 243 h 270"/>
                <a:gd name="T20" fmla="*/ 0 w 575"/>
                <a:gd name="T21" fmla="*/ 171 h 270"/>
                <a:gd name="T22" fmla="*/ 171 w 575"/>
                <a:gd name="T23" fmla="*/ 0 h 270"/>
                <a:gd name="T24" fmla="*/ 404 w 575"/>
                <a:gd name="T25" fmla="*/ 0 h 270"/>
                <a:gd name="T26" fmla="*/ 575 w 575"/>
                <a:gd name="T27" fmla="*/ 171 h 270"/>
                <a:gd name="T28" fmla="*/ 575 w 575"/>
                <a:gd name="T29" fmla="*/ 243 h 270"/>
                <a:gd name="T30" fmla="*/ 548 w 575"/>
                <a:gd name="T31" fmla="*/ 270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75" h="270">
                  <a:moveTo>
                    <a:pt x="548" y="270"/>
                  </a:moveTo>
                  <a:lnTo>
                    <a:pt x="548" y="270"/>
                  </a:lnTo>
                  <a:cubicBezTo>
                    <a:pt x="534" y="270"/>
                    <a:pt x="522" y="258"/>
                    <a:pt x="522" y="243"/>
                  </a:cubicBezTo>
                  <a:lnTo>
                    <a:pt x="522" y="171"/>
                  </a:lnTo>
                  <a:cubicBezTo>
                    <a:pt x="522" y="106"/>
                    <a:pt x="469" y="53"/>
                    <a:pt x="404" y="53"/>
                  </a:cubicBezTo>
                  <a:lnTo>
                    <a:pt x="171" y="53"/>
                  </a:lnTo>
                  <a:cubicBezTo>
                    <a:pt x="106" y="53"/>
                    <a:pt x="53" y="106"/>
                    <a:pt x="53" y="171"/>
                  </a:cubicBezTo>
                  <a:lnTo>
                    <a:pt x="53" y="243"/>
                  </a:lnTo>
                  <a:cubicBezTo>
                    <a:pt x="53" y="258"/>
                    <a:pt x="41" y="270"/>
                    <a:pt x="26" y="270"/>
                  </a:cubicBezTo>
                  <a:cubicBezTo>
                    <a:pt x="11" y="270"/>
                    <a:pt x="0" y="258"/>
                    <a:pt x="0" y="243"/>
                  </a:cubicBezTo>
                  <a:lnTo>
                    <a:pt x="0" y="171"/>
                  </a:lnTo>
                  <a:cubicBezTo>
                    <a:pt x="0" y="77"/>
                    <a:pt x="76" y="0"/>
                    <a:pt x="171" y="0"/>
                  </a:cubicBezTo>
                  <a:lnTo>
                    <a:pt x="404" y="0"/>
                  </a:lnTo>
                  <a:cubicBezTo>
                    <a:pt x="498" y="0"/>
                    <a:pt x="575" y="77"/>
                    <a:pt x="575" y="171"/>
                  </a:cubicBezTo>
                  <a:lnTo>
                    <a:pt x="575" y="243"/>
                  </a:lnTo>
                  <a:cubicBezTo>
                    <a:pt x="575" y="258"/>
                    <a:pt x="563" y="270"/>
                    <a:pt x="548" y="27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23" name="Freeform 60">
              <a:extLst>
                <a:ext uri="{FF2B5EF4-FFF2-40B4-BE49-F238E27FC236}">
                  <a16:creationId xmlns:a16="http://schemas.microsoft.com/office/drawing/2014/main" xmlns="" id="{F8E8DE65-BAA5-4825-A5F2-52F70EC8F778}"/>
                </a:ext>
              </a:extLst>
            </p:cNvPr>
            <p:cNvSpPr>
              <a:spLocks/>
            </p:cNvSpPr>
            <p:nvPr/>
          </p:nvSpPr>
          <p:spPr bwMode="auto">
            <a:xfrm>
              <a:off x="871" y="1552"/>
              <a:ext cx="26" cy="61"/>
            </a:xfrm>
            <a:custGeom>
              <a:avLst/>
              <a:gdLst>
                <a:gd name="T0" fmla="*/ 27 w 54"/>
                <a:gd name="T1" fmla="*/ 130 h 130"/>
                <a:gd name="T2" fmla="*/ 27 w 54"/>
                <a:gd name="T3" fmla="*/ 130 h 130"/>
                <a:gd name="T4" fmla="*/ 0 w 54"/>
                <a:gd name="T5" fmla="*/ 103 h 130"/>
                <a:gd name="T6" fmla="*/ 0 w 54"/>
                <a:gd name="T7" fmla="*/ 27 h 130"/>
                <a:gd name="T8" fmla="*/ 27 w 54"/>
                <a:gd name="T9" fmla="*/ 0 h 130"/>
                <a:gd name="T10" fmla="*/ 54 w 54"/>
                <a:gd name="T11" fmla="*/ 27 h 130"/>
                <a:gd name="T12" fmla="*/ 54 w 54"/>
                <a:gd name="T13" fmla="*/ 103 h 130"/>
                <a:gd name="T14" fmla="*/ 27 w 54"/>
                <a:gd name="T15" fmla="*/ 13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4" h="130">
                  <a:moveTo>
                    <a:pt x="27" y="130"/>
                  </a:moveTo>
                  <a:lnTo>
                    <a:pt x="27" y="130"/>
                  </a:lnTo>
                  <a:cubicBezTo>
                    <a:pt x="12" y="130"/>
                    <a:pt x="0" y="118"/>
                    <a:pt x="0" y="103"/>
                  </a:cubicBezTo>
                  <a:lnTo>
                    <a:pt x="0" y="27"/>
                  </a:ln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4" y="12"/>
                    <a:pt x="54" y="27"/>
                  </a:cubicBezTo>
                  <a:lnTo>
                    <a:pt x="54" y="103"/>
                  </a:lnTo>
                  <a:cubicBezTo>
                    <a:pt x="54" y="118"/>
                    <a:pt x="42" y="130"/>
                    <a:pt x="27" y="13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24" name="Freeform 61">
              <a:extLst>
                <a:ext uri="{FF2B5EF4-FFF2-40B4-BE49-F238E27FC236}">
                  <a16:creationId xmlns:a16="http://schemas.microsoft.com/office/drawing/2014/main" xmlns="" id="{1B102B78-2EEC-44DD-B734-EB8A53F14CD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2" y="1552"/>
              <a:ext cx="25" cy="61"/>
            </a:xfrm>
            <a:custGeom>
              <a:avLst/>
              <a:gdLst>
                <a:gd name="T0" fmla="*/ 26 w 53"/>
                <a:gd name="T1" fmla="*/ 130 h 130"/>
                <a:gd name="T2" fmla="*/ 26 w 53"/>
                <a:gd name="T3" fmla="*/ 130 h 130"/>
                <a:gd name="T4" fmla="*/ 0 w 53"/>
                <a:gd name="T5" fmla="*/ 103 h 130"/>
                <a:gd name="T6" fmla="*/ 0 w 53"/>
                <a:gd name="T7" fmla="*/ 27 h 130"/>
                <a:gd name="T8" fmla="*/ 26 w 53"/>
                <a:gd name="T9" fmla="*/ 0 h 130"/>
                <a:gd name="T10" fmla="*/ 53 w 53"/>
                <a:gd name="T11" fmla="*/ 27 h 130"/>
                <a:gd name="T12" fmla="*/ 53 w 53"/>
                <a:gd name="T13" fmla="*/ 103 h 130"/>
                <a:gd name="T14" fmla="*/ 26 w 53"/>
                <a:gd name="T15" fmla="*/ 13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3" h="130">
                  <a:moveTo>
                    <a:pt x="26" y="130"/>
                  </a:moveTo>
                  <a:lnTo>
                    <a:pt x="26" y="130"/>
                  </a:lnTo>
                  <a:cubicBezTo>
                    <a:pt x="12" y="130"/>
                    <a:pt x="0" y="118"/>
                    <a:pt x="0" y="103"/>
                  </a:cubicBezTo>
                  <a:lnTo>
                    <a:pt x="0" y="27"/>
                  </a:lnTo>
                  <a:cubicBezTo>
                    <a:pt x="0" y="12"/>
                    <a:pt x="12" y="0"/>
                    <a:pt x="26" y="0"/>
                  </a:cubicBezTo>
                  <a:cubicBezTo>
                    <a:pt x="41" y="0"/>
                    <a:pt x="53" y="12"/>
                    <a:pt x="53" y="27"/>
                  </a:cubicBezTo>
                  <a:lnTo>
                    <a:pt x="53" y="103"/>
                  </a:lnTo>
                  <a:cubicBezTo>
                    <a:pt x="53" y="118"/>
                    <a:pt x="41" y="130"/>
                    <a:pt x="26" y="13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25" name="Freeform 62">
              <a:extLst>
                <a:ext uri="{FF2B5EF4-FFF2-40B4-BE49-F238E27FC236}">
                  <a16:creationId xmlns:a16="http://schemas.microsoft.com/office/drawing/2014/main" xmlns="" id="{173989BA-10B4-4079-B98B-25E252B44E8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273" y="1365"/>
              <a:ext cx="112" cy="118"/>
            </a:xfrm>
            <a:custGeom>
              <a:avLst/>
              <a:gdLst>
                <a:gd name="T0" fmla="*/ 120 w 240"/>
                <a:gd name="T1" fmla="*/ 54 h 252"/>
                <a:gd name="T2" fmla="*/ 120 w 240"/>
                <a:gd name="T3" fmla="*/ 54 h 252"/>
                <a:gd name="T4" fmla="*/ 53 w 240"/>
                <a:gd name="T5" fmla="*/ 126 h 252"/>
                <a:gd name="T6" fmla="*/ 120 w 240"/>
                <a:gd name="T7" fmla="*/ 199 h 252"/>
                <a:gd name="T8" fmla="*/ 187 w 240"/>
                <a:gd name="T9" fmla="*/ 126 h 252"/>
                <a:gd name="T10" fmla="*/ 120 w 240"/>
                <a:gd name="T11" fmla="*/ 54 h 252"/>
                <a:gd name="T12" fmla="*/ 120 w 240"/>
                <a:gd name="T13" fmla="*/ 252 h 252"/>
                <a:gd name="T14" fmla="*/ 120 w 240"/>
                <a:gd name="T15" fmla="*/ 252 h 252"/>
                <a:gd name="T16" fmla="*/ 0 w 240"/>
                <a:gd name="T17" fmla="*/ 126 h 252"/>
                <a:gd name="T18" fmla="*/ 120 w 240"/>
                <a:gd name="T19" fmla="*/ 0 h 252"/>
                <a:gd name="T20" fmla="*/ 240 w 240"/>
                <a:gd name="T21" fmla="*/ 126 h 252"/>
                <a:gd name="T22" fmla="*/ 120 w 240"/>
                <a:gd name="T23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0" h="252">
                  <a:moveTo>
                    <a:pt x="120" y="54"/>
                  </a:moveTo>
                  <a:lnTo>
                    <a:pt x="120" y="54"/>
                  </a:lnTo>
                  <a:cubicBezTo>
                    <a:pt x="83" y="54"/>
                    <a:pt x="53" y="86"/>
                    <a:pt x="53" y="126"/>
                  </a:cubicBezTo>
                  <a:cubicBezTo>
                    <a:pt x="53" y="166"/>
                    <a:pt x="83" y="199"/>
                    <a:pt x="120" y="199"/>
                  </a:cubicBezTo>
                  <a:cubicBezTo>
                    <a:pt x="157" y="199"/>
                    <a:pt x="187" y="166"/>
                    <a:pt x="187" y="126"/>
                  </a:cubicBezTo>
                  <a:cubicBezTo>
                    <a:pt x="187" y="86"/>
                    <a:pt x="157" y="54"/>
                    <a:pt x="120" y="54"/>
                  </a:cubicBezTo>
                  <a:close/>
                  <a:moveTo>
                    <a:pt x="120" y="252"/>
                  </a:moveTo>
                  <a:lnTo>
                    <a:pt x="120" y="252"/>
                  </a:lnTo>
                  <a:cubicBezTo>
                    <a:pt x="54" y="252"/>
                    <a:pt x="0" y="196"/>
                    <a:pt x="0" y="126"/>
                  </a:cubicBezTo>
                  <a:cubicBezTo>
                    <a:pt x="0" y="57"/>
                    <a:pt x="54" y="0"/>
                    <a:pt x="120" y="0"/>
                  </a:cubicBezTo>
                  <a:cubicBezTo>
                    <a:pt x="186" y="0"/>
                    <a:pt x="240" y="57"/>
                    <a:pt x="240" y="126"/>
                  </a:cubicBezTo>
                  <a:cubicBezTo>
                    <a:pt x="240" y="196"/>
                    <a:pt x="186" y="252"/>
                    <a:pt x="120" y="25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26" name="Freeform 63">
              <a:extLst>
                <a:ext uri="{FF2B5EF4-FFF2-40B4-BE49-F238E27FC236}">
                  <a16:creationId xmlns:a16="http://schemas.microsoft.com/office/drawing/2014/main" xmlns="" id="{D9983F74-8840-4DF6-8964-E54C254695B5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4" y="1486"/>
              <a:ext cx="269" cy="127"/>
            </a:xfrm>
            <a:custGeom>
              <a:avLst/>
              <a:gdLst>
                <a:gd name="T0" fmla="*/ 549 w 576"/>
                <a:gd name="T1" fmla="*/ 270 h 270"/>
                <a:gd name="T2" fmla="*/ 549 w 576"/>
                <a:gd name="T3" fmla="*/ 270 h 270"/>
                <a:gd name="T4" fmla="*/ 522 w 576"/>
                <a:gd name="T5" fmla="*/ 243 h 270"/>
                <a:gd name="T6" fmla="*/ 522 w 576"/>
                <a:gd name="T7" fmla="*/ 171 h 270"/>
                <a:gd name="T8" fmla="*/ 405 w 576"/>
                <a:gd name="T9" fmla="*/ 53 h 270"/>
                <a:gd name="T10" fmla="*/ 171 w 576"/>
                <a:gd name="T11" fmla="*/ 53 h 270"/>
                <a:gd name="T12" fmla="*/ 54 w 576"/>
                <a:gd name="T13" fmla="*/ 171 h 270"/>
                <a:gd name="T14" fmla="*/ 54 w 576"/>
                <a:gd name="T15" fmla="*/ 243 h 270"/>
                <a:gd name="T16" fmla="*/ 27 w 576"/>
                <a:gd name="T17" fmla="*/ 270 h 270"/>
                <a:gd name="T18" fmla="*/ 0 w 576"/>
                <a:gd name="T19" fmla="*/ 243 h 270"/>
                <a:gd name="T20" fmla="*/ 0 w 576"/>
                <a:gd name="T21" fmla="*/ 171 h 270"/>
                <a:gd name="T22" fmla="*/ 171 w 576"/>
                <a:gd name="T23" fmla="*/ 0 h 270"/>
                <a:gd name="T24" fmla="*/ 405 w 576"/>
                <a:gd name="T25" fmla="*/ 0 h 270"/>
                <a:gd name="T26" fmla="*/ 576 w 576"/>
                <a:gd name="T27" fmla="*/ 171 h 270"/>
                <a:gd name="T28" fmla="*/ 576 w 576"/>
                <a:gd name="T29" fmla="*/ 243 h 270"/>
                <a:gd name="T30" fmla="*/ 549 w 576"/>
                <a:gd name="T31" fmla="*/ 270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76" h="270">
                  <a:moveTo>
                    <a:pt x="549" y="270"/>
                  </a:moveTo>
                  <a:lnTo>
                    <a:pt x="549" y="270"/>
                  </a:lnTo>
                  <a:cubicBezTo>
                    <a:pt x="534" y="270"/>
                    <a:pt x="522" y="258"/>
                    <a:pt x="522" y="243"/>
                  </a:cubicBezTo>
                  <a:lnTo>
                    <a:pt x="522" y="171"/>
                  </a:lnTo>
                  <a:cubicBezTo>
                    <a:pt x="522" y="106"/>
                    <a:pt x="470" y="53"/>
                    <a:pt x="405" y="53"/>
                  </a:cubicBezTo>
                  <a:lnTo>
                    <a:pt x="171" y="53"/>
                  </a:lnTo>
                  <a:cubicBezTo>
                    <a:pt x="106" y="53"/>
                    <a:pt x="54" y="106"/>
                    <a:pt x="54" y="171"/>
                  </a:cubicBezTo>
                  <a:lnTo>
                    <a:pt x="54" y="243"/>
                  </a:lnTo>
                  <a:cubicBezTo>
                    <a:pt x="54" y="258"/>
                    <a:pt x="42" y="270"/>
                    <a:pt x="27" y="270"/>
                  </a:cubicBezTo>
                  <a:cubicBezTo>
                    <a:pt x="12" y="270"/>
                    <a:pt x="0" y="258"/>
                    <a:pt x="0" y="243"/>
                  </a:cubicBezTo>
                  <a:lnTo>
                    <a:pt x="0" y="171"/>
                  </a:lnTo>
                  <a:cubicBezTo>
                    <a:pt x="0" y="77"/>
                    <a:pt x="77" y="0"/>
                    <a:pt x="171" y="0"/>
                  </a:cubicBezTo>
                  <a:lnTo>
                    <a:pt x="405" y="0"/>
                  </a:lnTo>
                  <a:cubicBezTo>
                    <a:pt x="499" y="0"/>
                    <a:pt x="576" y="77"/>
                    <a:pt x="576" y="171"/>
                  </a:cubicBezTo>
                  <a:lnTo>
                    <a:pt x="576" y="243"/>
                  </a:lnTo>
                  <a:cubicBezTo>
                    <a:pt x="576" y="258"/>
                    <a:pt x="564" y="270"/>
                    <a:pt x="549" y="27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27" name="Freeform 64">
              <a:extLst>
                <a:ext uri="{FF2B5EF4-FFF2-40B4-BE49-F238E27FC236}">
                  <a16:creationId xmlns:a16="http://schemas.microsoft.com/office/drawing/2014/main" xmlns="" id="{0B96C05D-8D8F-429D-B605-07F4D35A1813}"/>
                </a:ext>
              </a:extLst>
            </p:cNvPr>
            <p:cNvSpPr>
              <a:spLocks/>
            </p:cNvSpPr>
            <p:nvPr/>
          </p:nvSpPr>
          <p:spPr bwMode="auto">
            <a:xfrm>
              <a:off x="1246" y="1552"/>
              <a:ext cx="25" cy="61"/>
            </a:xfrm>
            <a:custGeom>
              <a:avLst/>
              <a:gdLst>
                <a:gd name="T0" fmla="*/ 27 w 54"/>
                <a:gd name="T1" fmla="*/ 130 h 130"/>
                <a:gd name="T2" fmla="*/ 27 w 54"/>
                <a:gd name="T3" fmla="*/ 130 h 130"/>
                <a:gd name="T4" fmla="*/ 0 w 54"/>
                <a:gd name="T5" fmla="*/ 103 h 130"/>
                <a:gd name="T6" fmla="*/ 0 w 54"/>
                <a:gd name="T7" fmla="*/ 27 h 130"/>
                <a:gd name="T8" fmla="*/ 27 w 54"/>
                <a:gd name="T9" fmla="*/ 0 h 130"/>
                <a:gd name="T10" fmla="*/ 54 w 54"/>
                <a:gd name="T11" fmla="*/ 27 h 130"/>
                <a:gd name="T12" fmla="*/ 54 w 54"/>
                <a:gd name="T13" fmla="*/ 103 h 130"/>
                <a:gd name="T14" fmla="*/ 27 w 54"/>
                <a:gd name="T15" fmla="*/ 13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4" h="130">
                  <a:moveTo>
                    <a:pt x="27" y="130"/>
                  </a:moveTo>
                  <a:lnTo>
                    <a:pt x="27" y="130"/>
                  </a:lnTo>
                  <a:cubicBezTo>
                    <a:pt x="12" y="130"/>
                    <a:pt x="0" y="118"/>
                    <a:pt x="0" y="103"/>
                  </a:cubicBezTo>
                  <a:lnTo>
                    <a:pt x="0" y="27"/>
                  </a:ln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4" y="12"/>
                    <a:pt x="54" y="27"/>
                  </a:cubicBezTo>
                  <a:lnTo>
                    <a:pt x="54" y="103"/>
                  </a:lnTo>
                  <a:cubicBezTo>
                    <a:pt x="54" y="118"/>
                    <a:pt x="42" y="130"/>
                    <a:pt x="27" y="13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28" name="Freeform 65">
              <a:extLst>
                <a:ext uri="{FF2B5EF4-FFF2-40B4-BE49-F238E27FC236}">
                  <a16:creationId xmlns:a16="http://schemas.microsoft.com/office/drawing/2014/main" xmlns="" id="{95D241F2-3F25-4F62-A3A2-D1359AF34112}"/>
                </a:ext>
              </a:extLst>
            </p:cNvPr>
            <p:cNvSpPr>
              <a:spLocks/>
            </p:cNvSpPr>
            <p:nvPr/>
          </p:nvSpPr>
          <p:spPr bwMode="auto">
            <a:xfrm>
              <a:off x="1386" y="1552"/>
              <a:ext cx="26" cy="61"/>
            </a:xfrm>
            <a:custGeom>
              <a:avLst/>
              <a:gdLst>
                <a:gd name="T0" fmla="*/ 27 w 54"/>
                <a:gd name="T1" fmla="*/ 130 h 130"/>
                <a:gd name="T2" fmla="*/ 27 w 54"/>
                <a:gd name="T3" fmla="*/ 130 h 130"/>
                <a:gd name="T4" fmla="*/ 0 w 54"/>
                <a:gd name="T5" fmla="*/ 103 h 130"/>
                <a:gd name="T6" fmla="*/ 0 w 54"/>
                <a:gd name="T7" fmla="*/ 27 h 130"/>
                <a:gd name="T8" fmla="*/ 27 w 54"/>
                <a:gd name="T9" fmla="*/ 0 h 130"/>
                <a:gd name="T10" fmla="*/ 54 w 54"/>
                <a:gd name="T11" fmla="*/ 27 h 130"/>
                <a:gd name="T12" fmla="*/ 54 w 54"/>
                <a:gd name="T13" fmla="*/ 103 h 130"/>
                <a:gd name="T14" fmla="*/ 27 w 54"/>
                <a:gd name="T15" fmla="*/ 13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4" h="130">
                  <a:moveTo>
                    <a:pt x="27" y="130"/>
                  </a:moveTo>
                  <a:lnTo>
                    <a:pt x="27" y="130"/>
                  </a:lnTo>
                  <a:cubicBezTo>
                    <a:pt x="12" y="130"/>
                    <a:pt x="0" y="118"/>
                    <a:pt x="0" y="103"/>
                  </a:cubicBezTo>
                  <a:lnTo>
                    <a:pt x="0" y="27"/>
                  </a:ln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4" y="12"/>
                    <a:pt x="54" y="27"/>
                  </a:cubicBezTo>
                  <a:lnTo>
                    <a:pt x="54" y="103"/>
                  </a:lnTo>
                  <a:cubicBezTo>
                    <a:pt x="54" y="118"/>
                    <a:pt x="42" y="130"/>
                    <a:pt x="27" y="13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29" name="Freeform 66">
              <a:extLst>
                <a:ext uri="{FF2B5EF4-FFF2-40B4-BE49-F238E27FC236}">
                  <a16:creationId xmlns:a16="http://schemas.microsoft.com/office/drawing/2014/main" xmlns="" id="{A301FF64-1A24-43F0-9256-5FF882609F20}"/>
                </a:ext>
              </a:extLst>
            </p:cNvPr>
            <p:cNvSpPr>
              <a:spLocks/>
            </p:cNvSpPr>
            <p:nvPr/>
          </p:nvSpPr>
          <p:spPr bwMode="auto">
            <a:xfrm>
              <a:off x="1129" y="1250"/>
              <a:ext cx="25" cy="81"/>
            </a:xfrm>
            <a:custGeom>
              <a:avLst/>
              <a:gdLst>
                <a:gd name="T0" fmla="*/ 27 w 53"/>
                <a:gd name="T1" fmla="*/ 174 h 174"/>
                <a:gd name="T2" fmla="*/ 27 w 53"/>
                <a:gd name="T3" fmla="*/ 174 h 174"/>
                <a:gd name="T4" fmla="*/ 0 w 53"/>
                <a:gd name="T5" fmla="*/ 147 h 174"/>
                <a:gd name="T6" fmla="*/ 0 w 53"/>
                <a:gd name="T7" fmla="*/ 27 h 174"/>
                <a:gd name="T8" fmla="*/ 27 w 53"/>
                <a:gd name="T9" fmla="*/ 0 h 174"/>
                <a:gd name="T10" fmla="*/ 53 w 53"/>
                <a:gd name="T11" fmla="*/ 27 h 174"/>
                <a:gd name="T12" fmla="*/ 53 w 53"/>
                <a:gd name="T13" fmla="*/ 147 h 174"/>
                <a:gd name="T14" fmla="*/ 27 w 53"/>
                <a:gd name="T15" fmla="*/ 17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3" h="174">
                  <a:moveTo>
                    <a:pt x="27" y="174"/>
                  </a:moveTo>
                  <a:lnTo>
                    <a:pt x="27" y="174"/>
                  </a:lnTo>
                  <a:cubicBezTo>
                    <a:pt x="12" y="174"/>
                    <a:pt x="0" y="162"/>
                    <a:pt x="0" y="147"/>
                  </a:cubicBezTo>
                  <a:lnTo>
                    <a:pt x="0" y="27"/>
                  </a:lnTo>
                  <a:cubicBezTo>
                    <a:pt x="0" y="12"/>
                    <a:pt x="12" y="0"/>
                    <a:pt x="27" y="0"/>
                  </a:cubicBezTo>
                  <a:cubicBezTo>
                    <a:pt x="41" y="0"/>
                    <a:pt x="53" y="12"/>
                    <a:pt x="53" y="27"/>
                  </a:cubicBezTo>
                  <a:lnTo>
                    <a:pt x="53" y="147"/>
                  </a:lnTo>
                  <a:cubicBezTo>
                    <a:pt x="53" y="162"/>
                    <a:pt x="41" y="174"/>
                    <a:pt x="27" y="17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pic>
        <p:nvPicPr>
          <p:cNvPr id="130" name="그래픽 129">
            <a:extLst>
              <a:ext uri="{FF2B5EF4-FFF2-40B4-BE49-F238E27FC236}">
                <a16:creationId xmlns:a16="http://schemas.microsoft.com/office/drawing/2014/main" xmlns="" id="{383E195F-B7D5-4352-BA7C-CA4C6605D8E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806765" y="3976689"/>
            <a:ext cx="375707" cy="288156"/>
          </a:xfrm>
          <a:prstGeom prst="rect">
            <a:avLst/>
          </a:prstGeom>
        </p:spPr>
      </p:pic>
      <p:pic>
        <p:nvPicPr>
          <p:cNvPr id="131" name="그래픽 130">
            <a:extLst>
              <a:ext uri="{FF2B5EF4-FFF2-40B4-BE49-F238E27FC236}">
                <a16:creationId xmlns:a16="http://schemas.microsoft.com/office/drawing/2014/main" xmlns="" id="{099BD959-E4A7-4222-A41B-58AFD470C36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835839" y="4948143"/>
            <a:ext cx="317559" cy="409297"/>
          </a:xfrm>
          <a:prstGeom prst="rect">
            <a:avLst/>
          </a:prstGeom>
        </p:spPr>
      </p:pic>
      <p:pic>
        <p:nvPicPr>
          <p:cNvPr id="3" name="그래픽 2">
            <a:extLst>
              <a:ext uri="{FF2B5EF4-FFF2-40B4-BE49-F238E27FC236}">
                <a16:creationId xmlns:a16="http://schemas.microsoft.com/office/drawing/2014/main" xmlns="" id="{1443B345-0B54-4CE4-8ED8-A5F926D212CB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>
            <a:off x="8422658" y="4461868"/>
            <a:ext cx="3506161" cy="2396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9556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>
            <a:extLst>
              <a:ext uri="{FF2B5EF4-FFF2-40B4-BE49-F238E27FC236}">
                <a16:creationId xmlns:a16="http://schemas.microsoft.com/office/drawing/2014/main" xmlns="" id="{C73B1E5B-BB21-4D65-B417-F7A179821B85}"/>
              </a:ext>
            </a:extLst>
          </p:cNvPr>
          <p:cNvSpPr/>
          <p:nvPr/>
        </p:nvSpPr>
        <p:spPr>
          <a:xfrm>
            <a:off x="0" y="0"/>
            <a:ext cx="2314575" cy="6858000"/>
          </a:xfrm>
          <a:prstGeom prst="rect">
            <a:avLst/>
          </a:prstGeom>
          <a:solidFill>
            <a:srgbClr val="9DE1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</a:endParaRP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xmlns="" id="{9D477598-4162-4B03-A5FD-F0666C608D8C}"/>
              </a:ext>
            </a:extLst>
          </p:cNvPr>
          <p:cNvSpPr/>
          <p:nvPr/>
        </p:nvSpPr>
        <p:spPr>
          <a:xfrm>
            <a:off x="143811" y="149522"/>
            <a:ext cx="14830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274396"/>
                </a:solidFill>
              </a:rPr>
              <a:t>BCP</a:t>
            </a:r>
            <a:r>
              <a:rPr lang="en-US" altLang="ko-KR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274396"/>
                </a:solidFill>
              </a:rPr>
              <a:t> Process</a:t>
            </a:r>
            <a:endParaRPr lang="ko-KR" altLang="en-US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rgbClr val="274396"/>
              </a:solidFill>
            </a:endParaRPr>
          </a:p>
        </p:txBody>
      </p:sp>
      <p:cxnSp>
        <p:nvCxnSpPr>
          <p:cNvPr id="15" name="직선 연결선 14">
            <a:extLst>
              <a:ext uri="{FF2B5EF4-FFF2-40B4-BE49-F238E27FC236}">
                <a16:creationId xmlns:a16="http://schemas.microsoft.com/office/drawing/2014/main" xmlns="" id="{F6858A8B-33E0-4B00-9CEE-9F69BCC4BE38}"/>
              </a:ext>
            </a:extLst>
          </p:cNvPr>
          <p:cNvCxnSpPr/>
          <p:nvPr/>
        </p:nvCxnSpPr>
        <p:spPr>
          <a:xfrm>
            <a:off x="1604486" y="360609"/>
            <a:ext cx="809625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그룹 2">
            <a:extLst>
              <a:ext uri="{FF2B5EF4-FFF2-40B4-BE49-F238E27FC236}">
                <a16:creationId xmlns:a16="http://schemas.microsoft.com/office/drawing/2014/main" xmlns="" id="{035C8270-EBFE-4B12-BF92-595E44A60CDA}"/>
              </a:ext>
            </a:extLst>
          </p:cNvPr>
          <p:cNvGrpSpPr/>
          <p:nvPr/>
        </p:nvGrpSpPr>
        <p:grpSpPr>
          <a:xfrm>
            <a:off x="143811" y="606821"/>
            <a:ext cx="2408680" cy="5943402"/>
            <a:chOff x="143811" y="606821"/>
            <a:chExt cx="2408680" cy="5943402"/>
          </a:xfrm>
        </p:grpSpPr>
        <p:grpSp>
          <p:nvGrpSpPr>
            <p:cNvPr id="9" name="그룹 8">
              <a:extLst>
                <a:ext uri="{FF2B5EF4-FFF2-40B4-BE49-F238E27FC236}">
                  <a16:creationId xmlns:a16="http://schemas.microsoft.com/office/drawing/2014/main" xmlns="" id="{09E1CA4F-F821-40AF-9B0D-296983044F2D}"/>
                </a:ext>
              </a:extLst>
            </p:cNvPr>
            <p:cNvGrpSpPr/>
            <p:nvPr/>
          </p:nvGrpSpPr>
          <p:grpSpPr>
            <a:xfrm>
              <a:off x="1446579" y="1231017"/>
              <a:ext cx="373063" cy="4583177"/>
              <a:chOff x="978995" y="841830"/>
              <a:chExt cx="373063" cy="4782849"/>
            </a:xfrm>
            <a:solidFill>
              <a:srgbClr val="C7EAFE"/>
            </a:solidFill>
          </p:grpSpPr>
          <p:sp>
            <p:nvSpPr>
              <p:cNvPr id="45" name="Freeform 8">
                <a:extLst>
                  <a:ext uri="{FF2B5EF4-FFF2-40B4-BE49-F238E27FC236}">
                    <a16:creationId xmlns:a16="http://schemas.microsoft.com/office/drawing/2014/main" xmlns="" id="{5B71382D-3D7C-4912-A5EE-60EC381177AF}"/>
                  </a:ext>
                </a:extLst>
              </p:cNvPr>
              <p:cNvSpPr>
                <a:spLocks/>
              </p:cNvSpPr>
              <p:nvPr/>
            </p:nvSpPr>
            <p:spPr bwMode="auto">
              <a:xfrm rot="5400000">
                <a:off x="1050433" y="5323053"/>
                <a:ext cx="230188" cy="373063"/>
              </a:xfrm>
              <a:custGeom>
                <a:avLst/>
                <a:gdLst>
                  <a:gd name="T0" fmla="*/ 269 w 2038"/>
                  <a:gd name="T1" fmla="*/ 2 h 3284"/>
                  <a:gd name="T2" fmla="*/ 335 w 2038"/>
                  <a:gd name="T3" fmla="*/ 19 h 3284"/>
                  <a:gd name="T4" fmla="*/ 395 w 2038"/>
                  <a:gd name="T5" fmla="*/ 56 h 3284"/>
                  <a:gd name="T6" fmla="*/ 1931 w 2038"/>
                  <a:gd name="T7" fmla="*/ 1437 h 3284"/>
                  <a:gd name="T8" fmla="*/ 1983 w 2038"/>
                  <a:gd name="T9" fmla="*/ 1484 h 3284"/>
                  <a:gd name="T10" fmla="*/ 2019 w 2038"/>
                  <a:gd name="T11" fmla="*/ 1544 h 3284"/>
                  <a:gd name="T12" fmla="*/ 2037 w 2038"/>
                  <a:gd name="T13" fmla="*/ 1611 h 3284"/>
                  <a:gd name="T14" fmla="*/ 2038 w 2038"/>
                  <a:gd name="T15" fmla="*/ 1639 h 3284"/>
                  <a:gd name="T16" fmla="*/ 2038 w 2038"/>
                  <a:gd name="T17" fmla="*/ 1644 h 3284"/>
                  <a:gd name="T18" fmla="*/ 2037 w 2038"/>
                  <a:gd name="T19" fmla="*/ 1674 h 3284"/>
                  <a:gd name="T20" fmla="*/ 2019 w 2038"/>
                  <a:gd name="T21" fmla="*/ 1739 h 3284"/>
                  <a:gd name="T22" fmla="*/ 1983 w 2038"/>
                  <a:gd name="T23" fmla="*/ 1799 h 3284"/>
                  <a:gd name="T24" fmla="*/ 1931 w 2038"/>
                  <a:gd name="T25" fmla="*/ 1847 h 3284"/>
                  <a:gd name="T26" fmla="*/ 395 w 2038"/>
                  <a:gd name="T27" fmla="*/ 3229 h 3284"/>
                  <a:gd name="T28" fmla="*/ 335 w 2038"/>
                  <a:gd name="T29" fmla="*/ 3265 h 3284"/>
                  <a:gd name="T30" fmla="*/ 269 w 2038"/>
                  <a:gd name="T31" fmla="*/ 3281 h 3284"/>
                  <a:gd name="T32" fmla="*/ 202 w 2038"/>
                  <a:gd name="T33" fmla="*/ 3280 h 3284"/>
                  <a:gd name="T34" fmla="*/ 138 w 2038"/>
                  <a:gd name="T35" fmla="*/ 3260 h 3284"/>
                  <a:gd name="T36" fmla="*/ 80 w 2038"/>
                  <a:gd name="T37" fmla="*/ 3221 h 3284"/>
                  <a:gd name="T38" fmla="*/ 35 w 2038"/>
                  <a:gd name="T39" fmla="*/ 3166 h 3284"/>
                  <a:gd name="T40" fmla="*/ 9 w 2038"/>
                  <a:gd name="T41" fmla="*/ 3102 h 3284"/>
                  <a:gd name="T42" fmla="*/ 0 w 2038"/>
                  <a:gd name="T43" fmla="*/ 3035 h 3284"/>
                  <a:gd name="T44" fmla="*/ 12 w 2038"/>
                  <a:gd name="T45" fmla="*/ 2969 h 3284"/>
                  <a:gd name="T46" fmla="*/ 41 w 2038"/>
                  <a:gd name="T47" fmla="*/ 2908 h 3284"/>
                  <a:gd name="T48" fmla="*/ 88 w 2038"/>
                  <a:gd name="T49" fmla="*/ 2856 h 3284"/>
                  <a:gd name="T50" fmla="*/ 88 w 2038"/>
                  <a:gd name="T51" fmla="*/ 429 h 3284"/>
                  <a:gd name="T52" fmla="*/ 41 w 2038"/>
                  <a:gd name="T53" fmla="*/ 376 h 3284"/>
                  <a:gd name="T54" fmla="*/ 12 w 2038"/>
                  <a:gd name="T55" fmla="*/ 314 h 3284"/>
                  <a:gd name="T56" fmla="*/ 0 w 2038"/>
                  <a:gd name="T57" fmla="*/ 248 h 3284"/>
                  <a:gd name="T58" fmla="*/ 9 w 2038"/>
                  <a:gd name="T59" fmla="*/ 181 h 3284"/>
                  <a:gd name="T60" fmla="*/ 35 w 2038"/>
                  <a:gd name="T61" fmla="*/ 117 h 3284"/>
                  <a:gd name="T62" fmla="*/ 80 w 2038"/>
                  <a:gd name="T63" fmla="*/ 62 h 3284"/>
                  <a:gd name="T64" fmla="*/ 138 w 2038"/>
                  <a:gd name="T65" fmla="*/ 24 h 3284"/>
                  <a:gd name="T66" fmla="*/ 202 w 2038"/>
                  <a:gd name="T67" fmla="*/ 4 h 32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2038" h="3284">
                    <a:moveTo>
                      <a:pt x="236" y="0"/>
                    </a:moveTo>
                    <a:lnTo>
                      <a:pt x="269" y="2"/>
                    </a:lnTo>
                    <a:lnTo>
                      <a:pt x="303" y="8"/>
                    </a:lnTo>
                    <a:lnTo>
                      <a:pt x="335" y="19"/>
                    </a:lnTo>
                    <a:lnTo>
                      <a:pt x="366" y="34"/>
                    </a:lnTo>
                    <a:lnTo>
                      <a:pt x="395" y="56"/>
                    </a:lnTo>
                    <a:lnTo>
                      <a:pt x="1915" y="1427"/>
                    </a:lnTo>
                    <a:lnTo>
                      <a:pt x="1931" y="1437"/>
                    </a:lnTo>
                    <a:lnTo>
                      <a:pt x="1958" y="1458"/>
                    </a:lnTo>
                    <a:lnTo>
                      <a:pt x="1983" y="1484"/>
                    </a:lnTo>
                    <a:lnTo>
                      <a:pt x="2003" y="1513"/>
                    </a:lnTo>
                    <a:lnTo>
                      <a:pt x="2019" y="1544"/>
                    </a:lnTo>
                    <a:lnTo>
                      <a:pt x="2031" y="1577"/>
                    </a:lnTo>
                    <a:lnTo>
                      <a:pt x="2037" y="1611"/>
                    </a:lnTo>
                    <a:lnTo>
                      <a:pt x="2038" y="1636"/>
                    </a:lnTo>
                    <a:lnTo>
                      <a:pt x="2038" y="1639"/>
                    </a:lnTo>
                    <a:lnTo>
                      <a:pt x="2038" y="1642"/>
                    </a:lnTo>
                    <a:lnTo>
                      <a:pt x="2038" y="1644"/>
                    </a:lnTo>
                    <a:lnTo>
                      <a:pt x="2038" y="1647"/>
                    </a:lnTo>
                    <a:lnTo>
                      <a:pt x="2037" y="1674"/>
                    </a:lnTo>
                    <a:lnTo>
                      <a:pt x="2031" y="1706"/>
                    </a:lnTo>
                    <a:lnTo>
                      <a:pt x="2019" y="1739"/>
                    </a:lnTo>
                    <a:lnTo>
                      <a:pt x="2003" y="1770"/>
                    </a:lnTo>
                    <a:lnTo>
                      <a:pt x="1983" y="1799"/>
                    </a:lnTo>
                    <a:lnTo>
                      <a:pt x="1958" y="1825"/>
                    </a:lnTo>
                    <a:lnTo>
                      <a:pt x="1931" y="1847"/>
                    </a:lnTo>
                    <a:lnTo>
                      <a:pt x="1915" y="1856"/>
                    </a:lnTo>
                    <a:lnTo>
                      <a:pt x="395" y="3229"/>
                    </a:lnTo>
                    <a:lnTo>
                      <a:pt x="366" y="3249"/>
                    </a:lnTo>
                    <a:lnTo>
                      <a:pt x="335" y="3265"/>
                    </a:lnTo>
                    <a:lnTo>
                      <a:pt x="303" y="3275"/>
                    </a:lnTo>
                    <a:lnTo>
                      <a:pt x="269" y="3281"/>
                    </a:lnTo>
                    <a:lnTo>
                      <a:pt x="236" y="3284"/>
                    </a:lnTo>
                    <a:lnTo>
                      <a:pt x="202" y="3280"/>
                    </a:lnTo>
                    <a:lnTo>
                      <a:pt x="169" y="3272"/>
                    </a:lnTo>
                    <a:lnTo>
                      <a:pt x="138" y="3260"/>
                    </a:lnTo>
                    <a:lnTo>
                      <a:pt x="107" y="3243"/>
                    </a:lnTo>
                    <a:lnTo>
                      <a:pt x="80" y="3221"/>
                    </a:lnTo>
                    <a:lnTo>
                      <a:pt x="55" y="3196"/>
                    </a:lnTo>
                    <a:lnTo>
                      <a:pt x="35" y="3166"/>
                    </a:lnTo>
                    <a:lnTo>
                      <a:pt x="19" y="3135"/>
                    </a:lnTo>
                    <a:lnTo>
                      <a:pt x="9" y="3102"/>
                    </a:lnTo>
                    <a:lnTo>
                      <a:pt x="1" y="3070"/>
                    </a:lnTo>
                    <a:lnTo>
                      <a:pt x="0" y="3035"/>
                    </a:lnTo>
                    <a:lnTo>
                      <a:pt x="3" y="3002"/>
                    </a:lnTo>
                    <a:lnTo>
                      <a:pt x="12" y="2969"/>
                    </a:lnTo>
                    <a:lnTo>
                      <a:pt x="24" y="2937"/>
                    </a:lnTo>
                    <a:lnTo>
                      <a:pt x="41" y="2908"/>
                    </a:lnTo>
                    <a:lnTo>
                      <a:pt x="62" y="2880"/>
                    </a:lnTo>
                    <a:lnTo>
                      <a:pt x="88" y="2856"/>
                    </a:lnTo>
                    <a:lnTo>
                      <a:pt x="1432" y="1642"/>
                    </a:lnTo>
                    <a:lnTo>
                      <a:pt x="88" y="429"/>
                    </a:lnTo>
                    <a:lnTo>
                      <a:pt x="62" y="403"/>
                    </a:lnTo>
                    <a:lnTo>
                      <a:pt x="41" y="376"/>
                    </a:lnTo>
                    <a:lnTo>
                      <a:pt x="24" y="346"/>
                    </a:lnTo>
                    <a:lnTo>
                      <a:pt x="12" y="314"/>
                    </a:lnTo>
                    <a:lnTo>
                      <a:pt x="3" y="282"/>
                    </a:lnTo>
                    <a:lnTo>
                      <a:pt x="0" y="248"/>
                    </a:lnTo>
                    <a:lnTo>
                      <a:pt x="1" y="215"/>
                    </a:lnTo>
                    <a:lnTo>
                      <a:pt x="9" y="181"/>
                    </a:lnTo>
                    <a:lnTo>
                      <a:pt x="19" y="149"/>
                    </a:lnTo>
                    <a:lnTo>
                      <a:pt x="35" y="117"/>
                    </a:lnTo>
                    <a:lnTo>
                      <a:pt x="55" y="88"/>
                    </a:lnTo>
                    <a:lnTo>
                      <a:pt x="80" y="62"/>
                    </a:lnTo>
                    <a:lnTo>
                      <a:pt x="107" y="41"/>
                    </a:lnTo>
                    <a:lnTo>
                      <a:pt x="138" y="24"/>
                    </a:lnTo>
                    <a:lnTo>
                      <a:pt x="169" y="11"/>
                    </a:lnTo>
                    <a:lnTo>
                      <a:pt x="202" y="4"/>
                    </a:lnTo>
                    <a:lnTo>
                      <a:pt x="236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indent="-457200" algn="ctr">
                  <a:spcBef>
                    <a:spcPct val="0"/>
                  </a:spcBef>
                </a:pPr>
                <a:endParaRPr lang="ko-KR" altLang="en-US">
                  <a:solidFill>
                    <a:schemeClr val="lt1"/>
                  </a:solidFill>
                </a:endParaRPr>
              </a:p>
            </p:txBody>
          </p:sp>
          <p:sp>
            <p:nvSpPr>
              <p:cNvPr id="44" name="직사각형 43">
                <a:extLst>
                  <a:ext uri="{FF2B5EF4-FFF2-40B4-BE49-F238E27FC236}">
                    <a16:creationId xmlns:a16="http://schemas.microsoft.com/office/drawing/2014/main" xmlns="" id="{C18D7781-8646-4981-9A0D-205E5F868A4B}"/>
                  </a:ext>
                </a:extLst>
              </p:cNvPr>
              <p:cNvSpPr/>
              <p:nvPr/>
            </p:nvSpPr>
            <p:spPr>
              <a:xfrm rot="5400000">
                <a:off x="-1188974" y="3132056"/>
                <a:ext cx="4714966" cy="134513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grpSp>
          <p:nvGrpSpPr>
            <p:cNvPr id="108" name="그룹 107">
              <a:extLst>
                <a:ext uri="{FF2B5EF4-FFF2-40B4-BE49-F238E27FC236}">
                  <a16:creationId xmlns:a16="http://schemas.microsoft.com/office/drawing/2014/main" xmlns="" id="{C8D7049E-1141-4FA0-91F7-4AE295BA3F62}"/>
                </a:ext>
              </a:extLst>
            </p:cNvPr>
            <p:cNvGrpSpPr/>
            <p:nvPr/>
          </p:nvGrpSpPr>
          <p:grpSpPr>
            <a:xfrm>
              <a:off x="143811" y="606821"/>
              <a:ext cx="2408680" cy="689229"/>
              <a:chOff x="143811" y="606821"/>
              <a:chExt cx="2408680" cy="689229"/>
            </a:xfrm>
          </p:grpSpPr>
          <p:grpSp>
            <p:nvGrpSpPr>
              <p:cNvPr id="18" name="그룹 17">
                <a:extLst>
                  <a:ext uri="{FF2B5EF4-FFF2-40B4-BE49-F238E27FC236}">
                    <a16:creationId xmlns:a16="http://schemas.microsoft.com/office/drawing/2014/main" xmlns="" id="{D57FF544-8D7A-477A-85D6-75961F1D2A62}"/>
                  </a:ext>
                </a:extLst>
              </p:cNvPr>
              <p:cNvGrpSpPr/>
              <p:nvPr/>
            </p:nvGrpSpPr>
            <p:grpSpPr>
              <a:xfrm>
                <a:off x="143811" y="620860"/>
                <a:ext cx="749157" cy="584775"/>
                <a:chOff x="143811" y="618479"/>
                <a:chExt cx="749157" cy="584775"/>
              </a:xfrm>
            </p:grpSpPr>
            <p:sp>
              <p:nvSpPr>
                <p:cNvPr id="57" name="직사각형 56">
                  <a:extLst>
                    <a:ext uri="{FF2B5EF4-FFF2-40B4-BE49-F238E27FC236}">
                      <a16:creationId xmlns:a16="http://schemas.microsoft.com/office/drawing/2014/main" xmlns="" id="{15D5BA6A-102B-4873-BC42-D725E9C0D04E}"/>
                    </a:ext>
                  </a:extLst>
                </p:cNvPr>
                <p:cNvSpPr/>
                <p:nvPr/>
              </p:nvSpPr>
              <p:spPr>
                <a:xfrm>
                  <a:off x="143811" y="618479"/>
                  <a:ext cx="550279" cy="58477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altLang="ko-KR" sz="14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>S</a:t>
                  </a:r>
                  <a:r>
                    <a:rPr lang="en-US" altLang="ko-KR" sz="1400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>tep</a:t>
                  </a:r>
                  <a:r>
                    <a:rPr lang="en-US" altLang="ko-KR" sz="14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/>
                  </a:r>
                  <a:br>
                    <a:rPr lang="en-US" altLang="ko-KR" sz="14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</a:br>
                  <a:r>
                    <a:rPr lang="en-US" altLang="ko-KR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69D0E5"/>
                      </a:solidFill>
                    </a:rPr>
                    <a:t>0</a:t>
                  </a:r>
                  <a:r>
                    <a:rPr lang="en-US" altLang="ko-KR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>1</a:t>
                  </a:r>
                  <a:endParaRPr lang="ko-KR" altLang="en-US" sz="140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endParaRPr>
                </a:p>
              </p:txBody>
            </p:sp>
            <p:cxnSp>
              <p:nvCxnSpPr>
                <p:cNvPr id="17" name="직선 연결선 16">
                  <a:extLst>
                    <a:ext uri="{FF2B5EF4-FFF2-40B4-BE49-F238E27FC236}">
                      <a16:creationId xmlns:a16="http://schemas.microsoft.com/office/drawing/2014/main" xmlns="" id="{C3C13FAA-CFE3-4FFA-8200-2B5F1BCF3A30}"/>
                    </a:ext>
                  </a:extLst>
                </p:cNvPr>
                <p:cNvCxnSpPr/>
                <p:nvPr/>
              </p:nvCxnSpPr>
              <p:spPr>
                <a:xfrm>
                  <a:off x="242887" y="654089"/>
                  <a:ext cx="650081" cy="0"/>
                </a:xfrm>
                <a:prstGeom prst="line">
                  <a:avLst/>
                </a:prstGeom>
                <a:ln w="9525">
                  <a:solidFill>
                    <a:srgbClr val="42C7DE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1" name="직선 연결선 70">
                  <a:extLst>
                    <a:ext uri="{FF2B5EF4-FFF2-40B4-BE49-F238E27FC236}">
                      <a16:creationId xmlns:a16="http://schemas.microsoft.com/office/drawing/2014/main" xmlns="" id="{7C95538D-C7C9-43A2-B8DA-B73F058A0A08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242887" y="654089"/>
                  <a:ext cx="90488" cy="0"/>
                </a:xfrm>
                <a:prstGeom prst="line">
                  <a:avLst/>
                </a:prstGeom>
                <a:ln w="31750">
                  <a:solidFill>
                    <a:srgbClr val="42C7DE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37" name="사각형: 둥근 모서리 36">
                <a:extLst>
                  <a:ext uri="{FF2B5EF4-FFF2-40B4-BE49-F238E27FC236}">
                    <a16:creationId xmlns:a16="http://schemas.microsoft.com/office/drawing/2014/main" xmlns="" id="{1ADB52CF-563B-45EB-A03C-CD88886B7F90}"/>
                  </a:ext>
                </a:extLst>
              </p:cNvPr>
              <p:cNvSpPr/>
              <p:nvPr/>
            </p:nvSpPr>
            <p:spPr>
              <a:xfrm>
                <a:off x="701201" y="606821"/>
                <a:ext cx="1851290" cy="689229"/>
              </a:xfrm>
              <a:prstGeom prst="roundRect">
                <a:avLst/>
              </a:prstGeom>
              <a:solidFill>
                <a:srgbClr val="C7EAFE"/>
              </a:solidFill>
              <a:ln w="25400">
                <a:solidFill>
                  <a:srgbClr val="42C7DE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504000" rtlCol="0" anchor="ctr"/>
              <a:lstStyle/>
              <a:p>
                <a:r>
                  <a:rPr lang="ko-KR" altLang="en-US" sz="1600" b="1" spc="-18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chemeClr val="accent1">
                        <a:lumMod val="75000"/>
                      </a:schemeClr>
                    </a:solidFill>
                  </a:rPr>
                  <a:t>현황 파악</a:t>
                </a:r>
              </a:p>
            </p:txBody>
          </p:sp>
        </p:grpSp>
        <p:grpSp>
          <p:nvGrpSpPr>
            <p:cNvPr id="72" name="그룹 71">
              <a:extLst>
                <a:ext uri="{FF2B5EF4-FFF2-40B4-BE49-F238E27FC236}">
                  <a16:creationId xmlns:a16="http://schemas.microsoft.com/office/drawing/2014/main" xmlns="" id="{F2D123B8-336A-494E-A4A3-C215CAF9C20C}"/>
                </a:ext>
              </a:extLst>
            </p:cNvPr>
            <p:cNvGrpSpPr/>
            <p:nvPr/>
          </p:nvGrpSpPr>
          <p:grpSpPr>
            <a:xfrm>
              <a:off x="143811" y="1667658"/>
              <a:ext cx="749157" cy="584775"/>
              <a:chOff x="143811" y="618479"/>
              <a:chExt cx="749157" cy="584775"/>
            </a:xfrm>
          </p:grpSpPr>
          <p:sp>
            <p:nvSpPr>
              <p:cNvPr id="73" name="직사각형 72">
                <a:extLst>
                  <a:ext uri="{FF2B5EF4-FFF2-40B4-BE49-F238E27FC236}">
                    <a16:creationId xmlns:a16="http://schemas.microsoft.com/office/drawing/2014/main" xmlns="" id="{DAF3ACFB-19C5-4D71-A81D-F092C08429A5}"/>
                  </a:ext>
                </a:extLst>
              </p:cNvPr>
              <p:cNvSpPr/>
              <p:nvPr/>
            </p:nvSpPr>
            <p:spPr>
              <a:xfrm>
                <a:off x="143811" y="618479"/>
                <a:ext cx="550279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ko-KR" sz="1400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003A92"/>
                    </a:solidFill>
                  </a:rPr>
                  <a:t>S</a:t>
                </a:r>
                <a:r>
                  <a:rPr lang="en-US" altLang="ko-KR" sz="140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003A92"/>
                    </a:solidFill>
                  </a:rPr>
                  <a:t>tep</a:t>
                </a:r>
                <a:r>
                  <a:rPr lang="en-US" altLang="ko-KR" sz="1400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003A92"/>
                    </a:solidFill>
                  </a:rPr>
                  <a:t/>
                </a:r>
                <a:br>
                  <a:rPr lang="en-US" altLang="ko-KR" sz="1400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003A92"/>
                    </a:solidFill>
                  </a:rPr>
                </a:br>
                <a:r>
                  <a:rPr lang="en-US" altLang="ko-KR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chemeClr val="accent5"/>
                    </a:solidFill>
                  </a:rPr>
                  <a:t>0</a:t>
                </a:r>
                <a:r>
                  <a:rPr lang="en-US" altLang="ko-KR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003A92"/>
                    </a:solidFill>
                  </a:rPr>
                  <a:t>2</a:t>
                </a:r>
                <a:endParaRPr lang="ko-KR" altLang="en-US" sz="14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003A92"/>
                  </a:solidFill>
                </a:endParaRPr>
              </a:p>
            </p:txBody>
          </p:sp>
          <p:cxnSp>
            <p:nvCxnSpPr>
              <p:cNvPr id="74" name="직선 연결선 73">
                <a:extLst>
                  <a:ext uri="{FF2B5EF4-FFF2-40B4-BE49-F238E27FC236}">
                    <a16:creationId xmlns:a16="http://schemas.microsoft.com/office/drawing/2014/main" xmlns="" id="{32396562-7BDA-431E-9103-25CBE9758EDB}"/>
                  </a:ext>
                </a:extLst>
              </p:cNvPr>
              <p:cNvCxnSpPr/>
              <p:nvPr/>
            </p:nvCxnSpPr>
            <p:spPr>
              <a:xfrm>
                <a:off x="242887" y="654089"/>
                <a:ext cx="650081" cy="0"/>
              </a:xfrm>
              <a:prstGeom prst="line">
                <a:avLst/>
              </a:prstGeom>
              <a:ln w="9525">
                <a:solidFill>
                  <a:srgbClr val="065DC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5" name="직선 연결선 74">
                <a:extLst>
                  <a:ext uri="{FF2B5EF4-FFF2-40B4-BE49-F238E27FC236}">
                    <a16:creationId xmlns:a16="http://schemas.microsoft.com/office/drawing/2014/main" xmlns="" id="{2D0F56DE-8731-4321-89C9-3CAC02B7D77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42887" y="654089"/>
                <a:ext cx="90488" cy="0"/>
              </a:xfrm>
              <a:prstGeom prst="line">
                <a:avLst/>
              </a:prstGeom>
              <a:ln w="31750">
                <a:solidFill>
                  <a:srgbClr val="065DC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80" name="그룹 79">
              <a:extLst>
                <a:ext uri="{FF2B5EF4-FFF2-40B4-BE49-F238E27FC236}">
                  <a16:creationId xmlns:a16="http://schemas.microsoft.com/office/drawing/2014/main" xmlns="" id="{17D51B26-86B2-4CAD-86CB-A4982F8F6C7C}"/>
                </a:ext>
              </a:extLst>
            </p:cNvPr>
            <p:cNvGrpSpPr/>
            <p:nvPr/>
          </p:nvGrpSpPr>
          <p:grpSpPr>
            <a:xfrm>
              <a:off x="143811" y="3768146"/>
              <a:ext cx="749157" cy="584775"/>
              <a:chOff x="143811" y="618479"/>
              <a:chExt cx="749157" cy="584775"/>
            </a:xfrm>
          </p:grpSpPr>
          <p:sp>
            <p:nvSpPr>
              <p:cNvPr id="81" name="직사각형 80">
                <a:extLst>
                  <a:ext uri="{FF2B5EF4-FFF2-40B4-BE49-F238E27FC236}">
                    <a16:creationId xmlns:a16="http://schemas.microsoft.com/office/drawing/2014/main" xmlns="" id="{180334E6-DE84-4CEB-AD20-416CFE859A49}"/>
                  </a:ext>
                </a:extLst>
              </p:cNvPr>
              <p:cNvSpPr/>
              <p:nvPr/>
            </p:nvSpPr>
            <p:spPr>
              <a:xfrm>
                <a:off x="143811" y="618479"/>
                <a:ext cx="550279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ko-KR" sz="1400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rPr>
                  <a:t>S</a:t>
                </a:r>
                <a:r>
                  <a:rPr lang="en-US" altLang="ko-KR" sz="140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rPr>
                  <a:t>tep</a:t>
                </a:r>
                <a:r>
                  <a:rPr lang="en-US" altLang="ko-KR" sz="1400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rPr>
                  <a:t/>
                </a:r>
                <a:br>
                  <a:rPr lang="en-US" altLang="ko-KR" sz="1400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rPr>
                </a:br>
                <a:r>
                  <a:rPr lang="en-US" altLang="ko-KR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69D0E5"/>
                    </a:solidFill>
                  </a:rPr>
                  <a:t>0</a:t>
                </a:r>
                <a:r>
                  <a:rPr lang="en-US" altLang="ko-KR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rPr>
                  <a:t>4</a:t>
                </a:r>
                <a:endParaRPr lang="ko-KR" altLang="en-US" sz="14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25AEC1"/>
                  </a:solidFill>
                </a:endParaRPr>
              </a:p>
            </p:txBody>
          </p:sp>
          <p:cxnSp>
            <p:nvCxnSpPr>
              <p:cNvPr id="82" name="직선 연결선 81">
                <a:extLst>
                  <a:ext uri="{FF2B5EF4-FFF2-40B4-BE49-F238E27FC236}">
                    <a16:creationId xmlns:a16="http://schemas.microsoft.com/office/drawing/2014/main" xmlns="" id="{47026758-8FD9-42B6-8B6B-E77C4F29983E}"/>
                  </a:ext>
                </a:extLst>
              </p:cNvPr>
              <p:cNvCxnSpPr/>
              <p:nvPr/>
            </p:nvCxnSpPr>
            <p:spPr>
              <a:xfrm>
                <a:off x="242887" y="654089"/>
                <a:ext cx="650081" cy="0"/>
              </a:xfrm>
              <a:prstGeom prst="line">
                <a:avLst/>
              </a:prstGeom>
              <a:ln w="9525">
                <a:solidFill>
                  <a:srgbClr val="42C7DE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직선 연결선 82">
                <a:extLst>
                  <a:ext uri="{FF2B5EF4-FFF2-40B4-BE49-F238E27FC236}">
                    <a16:creationId xmlns:a16="http://schemas.microsoft.com/office/drawing/2014/main" xmlns="" id="{B7F9092E-2C5D-4B18-8E73-CB257638BDF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42887" y="654089"/>
                <a:ext cx="90488" cy="0"/>
              </a:xfrm>
              <a:prstGeom prst="line">
                <a:avLst/>
              </a:prstGeom>
              <a:ln w="31750">
                <a:solidFill>
                  <a:srgbClr val="42C7DE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84" name="그룹 83">
              <a:extLst>
                <a:ext uri="{FF2B5EF4-FFF2-40B4-BE49-F238E27FC236}">
                  <a16:creationId xmlns:a16="http://schemas.microsoft.com/office/drawing/2014/main" xmlns="" id="{9B9A0CD7-2F2B-4135-B446-3C962470B81D}"/>
                </a:ext>
              </a:extLst>
            </p:cNvPr>
            <p:cNvGrpSpPr/>
            <p:nvPr/>
          </p:nvGrpSpPr>
          <p:grpSpPr>
            <a:xfrm>
              <a:off x="143811" y="4818277"/>
              <a:ext cx="749157" cy="584775"/>
              <a:chOff x="143811" y="618479"/>
              <a:chExt cx="749157" cy="584775"/>
            </a:xfrm>
          </p:grpSpPr>
          <p:sp>
            <p:nvSpPr>
              <p:cNvPr id="85" name="직사각형 84">
                <a:extLst>
                  <a:ext uri="{FF2B5EF4-FFF2-40B4-BE49-F238E27FC236}">
                    <a16:creationId xmlns:a16="http://schemas.microsoft.com/office/drawing/2014/main" xmlns="" id="{F4A71CB2-CD58-4AC4-BF96-B5B4109D9AB7}"/>
                  </a:ext>
                </a:extLst>
              </p:cNvPr>
              <p:cNvSpPr/>
              <p:nvPr/>
            </p:nvSpPr>
            <p:spPr>
              <a:xfrm>
                <a:off x="143811" y="618479"/>
                <a:ext cx="550279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ko-KR" sz="1400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rPr>
                  <a:t>S</a:t>
                </a:r>
                <a:r>
                  <a:rPr lang="en-US" altLang="ko-KR" sz="140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rPr>
                  <a:t>tep</a:t>
                </a:r>
                <a:r>
                  <a:rPr lang="en-US" altLang="ko-KR" sz="1400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rPr>
                  <a:t/>
                </a:r>
                <a:br>
                  <a:rPr lang="en-US" altLang="ko-KR" sz="1400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rPr>
                </a:br>
                <a:r>
                  <a:rPr lang="en-US" altLang="ko-KR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69D0E5"/>
                    </a:solidFill>
                  </a:rPr>
                  <a:t>0</a:t>
                </a:r>
                <a:r>
                  <a:rPr lang="en-US" altLang="ko-KR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rPr>
                  <a:t>5</a:t>
                </a:r>
                <a:endParaRPr lang="ko-KR" altLang="en-US" sz="14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25AEC1"/>
                  </a:solidFill>
                </a:endParaRPr>
              </a:p>
            </p:txBody>
          </p:sp>
          <p:cxnSp>
            <p:nvCxnSpPr>
              <p:cNvPr id="86" name="직선 연결선 85">
                <a:extLst>
                  <a:ext uri="{FF2B5EF4-FFF2-40B4-BE49-F238E27FC236}">
                    <a16:creationId xmlns:a16="http://schemas.microsoft.com/office/drawing/2014/main" xmlns="" id="{AD1D035A-42AE-4C06-B33A-32E7434FB39B}"/>
                  </a:ext>
                </a:extLst>
              </p:cNvPr>
              <p:cNvCxnSpPr/>
              <p:nvPr/>
            </p:nvCxnSpPr>
            <p:spPr>
              <a:xfrm>
                <a:off x="242887" y="654089"/>
                <a:ext cx="650081" cy="0"/>
              </a:xfrm>
              <a:prstGeom prst="line">
                <a:avLst/>
              </a:prstGeom>
              <a:ln w="9525">
                <a:solidFill>
                  <a:srgbClr val="42C7DE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7" name="직선 연결선 86">
                <a:extLst>
                  <a:ext uri="{FF2B5EF4-FFF2-40B4-BE49-F238E27FC236}">
                    <a16:creationId xmlns:a16="http://schemas.microsoft.com/office/drawing/2014/main" xmlns="" id="{F7F31A8F-833D-4FB5-A967-C032B4189B4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42887" y="654089"/>
                <a:ext cx="90488" cy="0"/>
              </a:xfrm>
              <a:prstGeom prst="line">
                <a:avLst/>
              </a:prstGeom>
              <a:ln w="31750">
                <a:solidFill>
                  <a:srgbClr val="42C7DE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88" name="그룹 87">
              <a:extLst>
                <a:ext uri="{FF2B5EF4-FFF2-40B4-BE49-F238E27FC236}">
                  <a16:creationId xmlns:a16="http://schemas.microsoft.com/office/drawing/2014/main" xmlns="" id="{819CC35A-878D-4CD4-911D-DA3B60ED07B0}"/>
                </a:ext>
              </a:extLst>
            </p:cNvPr>
            <p:cNvGrpSpPr/>
            <p:nvPr/>
          </p:nvGrpSpPr>
          <p:grpSpPr>
            <a:xfrm>
              <a:off x="143811" y="5870792"/>
              <a:ext cx="749157" cy="584775"/>
              <a:chOff x="143811" y="618479"/>
              <a:chExt cx="749157" cy="584775"/>
            </a:xfrm>
          </p:grpSpPr>
          <p:sp>
            <p:nvSpPr>
              <p:cNvPr id="89" name="직사각형 88">
                <a:extLst>
                  <a:ext uri="{FF2B5EF4-FFF2-40B4-BE49-F238E27FC236}">
                    <a16:creationId xmlns:a16="http://schemas.microsoft.com/office/drawing/2014/main" xmlns="" id="{6648AA36-EB13-4F0C-8A39-0583995DC7E4}"/>
                  </a:ext>
                </a:extLst>
              </p:cNvPr>
              <p:cNvSpPr/>
              <p:nvPr/>
            </p:nvSpPr>
            <p:spPr>
              <a:xfrm>
                <a:off x="143811" y="618479"/>
                <a:ext cx="550279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ko-KR" sz="1400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rPr>
                  <a:t>S</a:t>
                </a:r>
                <a:r>
                  <a:rPr lang="en-US" altLang="ko-KR" sz="140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rPr>
                  <a:t>tep</a:t>
                </a:r>
                <a:r>
                  <a:rPr lang="en-US" altLang="ko-KR" sz="1400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rPr>
                  <a:t/>
                </a:r>
                <a:br>
                  <a:rPr lang="en-US" altLang="ko-KR" sz="1400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rPr>
                </a:br>
                <a:r>
                  <a:rPr lang="en-US" altLang="ko-KR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69D0E5"/>
                    </a:solidFill>
                  </a:rPr>
                  <a:t>0</a:t>
                </a:r>
                <a:r>
                  <a:rPr lang="en-US" altLang="ko-KR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rPr>
                  <a:t>6</a:t>
                </a:r>
                <a:endParaRPr lang="ko-KR" altLang="en-US" sz="14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25AEC1"/>
                  </a:solidFill>
                </a:endParaRPr>
              </a:p>
            </p:txBody>
          </p:sp>
          <p:cxnSp>
            <p:nvCxnSpPr>
              <p:cNvPr id="90" name="직선 연결선 89">
                <a:extLst>
                  <a:ext uri="{FF2B5EF4-FFF2-40B4-BE49-F238E27FC236}">
                    <a16:creationId xmlns:a16="http://schemas.microsoft.com/office/drawing/2014/main" xmlns="" id="{88471E24-8E4B-42A5-BEED-332C65FDE732}"/>
                  </a:ext>
                </a:extLst>
              </p:cNvPr>
              <p:cNvCxnSpPr/>
              <p:nvPr/>
            </p:nvCxnSpPr>
            <p:spPr>
              <a:xfrm>
                <a:off x="242887" y="654089"/>
                <a:ext cx="650081" cy="0"/>
              </a:xfrm>
              <a:prstGeom prst="line">
                <a:avLst/>
              </a:prstGeom>
              <a:ln w="9525">
                <a:solidFill>
                  <a:srgbClr val="42C7DE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1" name="직선 연결선 90">
                <a:extLst>
                  <a:ext uri="{FF2B5EF4-FFF2-40B4-BE49-F238E27FC236}">
                    <a16:creationId xmlns:a16="http://schemas.microsoft.com/office/drawing/2014/main" xmlns="" id="{E84B359F-B88A-40A1-A6C4-9FF7FB02F93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42887" y="654089"/>
                <a:ext cx="90488" cy="0"/>
              </a:xfrm>
              <a:prstGeom prst="line">
                <a:avLst/>
              </a:prstGeom>
              <a:ln w="31750">
                <a:solidFill>
                  <a:srgbClr val="42C7DE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" name="그룹 1">
              <a:extLst>
                <a:ext uri="{FF2B5EF4-FFF2-40B4-BE49-F238E27FC236}">
                  <a16:creationId xmlns:a16="http://schemas.microsoft.com/office/drawing/2014/main" xmlns="" id="{31BC1172-FBD7-4BD3-9BA6-9A0DB03A4F7D}"/>
                </a:ext>
              </a:extLst>
            </p:cNvPr>
            <p:cNvGrpSpPr/>
            <p:nvPr/>
          </p:nvGrpSpPr>
          <p:grpSpPr>
            <a:xfrm>
              <a:off x="143811" y="2708491"/>
              <a:ext cx="2408680" cy="689229"/>
              <a:chOff x="143811" y="2708491"/>
              <a:chExt cx="2408680" cy="689229"/>
            </a:xfrm>
          </p:grpSpPr>
          <p:grpSp>
            <p:nvGrpSpPr>
              <p:cNvPr id="76" name="그룹 75">
                <a:extLst>
                  <a:ext uri="{FF2B5EF4-FFF2-40B4-BE49-F238E27FC236}">
                    <a16:creationId xmlns:a16="http://schemas.microsoft.com/office/drawing/2014/main" xmlns="" id="{52F42A20-96AA-4CBC-A46B-588371BC767F}"/>
                  </a:ext>
                </a:extLst>
              </p:cNvPr>
              <p:cNvGrpSpPr/>
              <p:nvPr/>
            </p:nvGrpSpPr>
            <p:grpSpPr>
              <a:xfrm>
                <a:off x="143811" y="2718015"/>
                <a:ext cx="749157" cy="584775"/>
                <a:chOff x="143811" y="618479"/>
                <a:chExt cx="749157" cy="584775"/>
              </a:xfrm>
            </p:grpSpPr>
            <p:sp>
              <p:nvSpPr>
                <p:cNvPr id="77" name="직사각형 76">
                  <a:extLst>
                    <a:ext uri="{FF2B5EF4-FFF2-40B4-BE49-F238E27FC236}">
                      <a16:creationId xmlns:a16="http://schemas.microsoft.com/office/drawing/2014/main" xmlns="" id="{2468FC43-8F05-4C24-8436-B8050B366923}"/>
                    </a:ext>
                  </a:extLst>
                </p:cNvPr>
                <p:cNvSpPr/>
                <p:nvPr/>
              </p:nvSpPr>
              <p:spPr>
                <a:xfrm>
                  <a:off x="143811" y="618479"/>
                  <a:ext cx="550279" cy="58477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altLang="ko-KR" sz="14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>S</a:t>
                  </a:r>
                  <a:r>
                    <a:rPr lang="en-US" altLang="ko-KR" sz="1400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>tep</a:t>
                  </a:r>
                  <a:r>
                    <a:rPr lang="en-US" altLang="ko-KR" sz="14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/>
                  </a:r>
                  <a:br>
                    <a:rPr lang="en-US" altLang="ko-KR" sz="14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</a:br>
                  <a:r>
                    <a:rPr lang="en-US" altLang="ko-KR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69D0E5"/>
                      </a:solidFill>
                    </a:rPr>
                    <a:t>0</a:t>
                  </a:r>
                  <a:r>
                    <a:rPr lang="en-US" altLang="ko-KR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>3</a:t>
                  </a:r>
                  <a:endParaRPr lang="ko-KR" altLang="en-US" sz="140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endParaRPr>
                </a:p>
              </p:txBody>
            </p:sp>
            <p:cxnSp>
              <p:nvCxnSpPr>
                <p:cNvPr id="78" name="직선 연결선 77">
                  <a:extLst>
                    <a:ext uri="{FF2B5EF4-FFF2-40B4-BE49-F238E27FC236}">
                      <a16:creationId xmlns:a16="http://schemas.microsoft.com/office/drawing/2014/main" xmlns="" id="{111C5F3A-77D0-4D11-B68E-85702BF4785E}"/>
                    </a:ext>
                  </a:extLst>
                </p:cNvPr>
                <p:cNvCxnSpPr/>
                <p:nvPr/>
              </p:nvCxnSpPr>
              <p:spPr>
                <a:xfrm>
                  <a:off x="242887" y="654089"/>
                  <a:ext cx="650081" cy="0"/>
                </a:xfrm>
                <a:prstGeom prst="line">
                  <a:avLst/>
                </a:prstGeom>
                <a:ln w="9525">
                  <a:solidFill>
                    <a:srgbClr val="42C7DE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9" name="직선 연결선 78">
                  <a:extLst>
                    <a:ext uri="{FF2B5EF4-FFF2-40B4-BE49-F238E27FC236}">
                      <a16:creationId xmlns:a16="http://schemas.microsoft.com/office/drawing/2014/main" xmlns="" id="{AA427E0D-B41C-4B77-BCB9-B743B6F20E20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242887" y="654089"/>
                  <a:ext cx="90488" cy="0"/>
                </a:xfrm>
                <a:prstGeom prst="line">
                  <a:avLst/>
                </a:prstGeom>
                <a:ln w="31750">
                  <a:solidFill>
                    <a:srgbClr val="42C7DE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38" name="사각형: 둥근 모서리 37">
                <a:extLst>
                  <a:ext uri="{FF2B5EF4-FFF2-40B4-BE49-F238E27FC236}">
                    <a16:creationId xmlns:a16="http://schemas.microsoft.com/office/drawing/2014/main" xmlns="" id="{F5F2B527-D6DB-4E87-AD91-2FFAFF70BB06}"/>
                  </a:ext>
                </a:extLst>
              </p:cNvPr>
              <p:cNvSpPr/>
              <p:nvPr/>
            </p:nvSpPr>
            <p:spPr>
              <a:xfrm>
                <a:off x="701201" y="2708491"/>
                <a:ext cx="1851290" cy="689229"/>
              </a:xfrm>
              <a:prstGeom prst="roundRect">
                <a:avLst/>
              </a:prstGeom>
              <a:solidFill>
                <a:srgbClr val="C7EAFE"/>
              </a:solidFill>
              <a:ln w="25400">
                <a:solidFill>
                  <a:srgbClr val="42C7DE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504000" rtlCol="0" anchor="ctr"/>
              <a:lstStyle/>
              <a:p>
                <a:r>
                  <a:rPr lang="ko-KR" altLang="en-US" sz="1600" b="1" spc="-18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chemeClr val="accent1">
                        <a:lumMod val="75000"/>
                      </a:schemeClr>
                    </a:solidFill>
                  </a:rPr>
                  <a:t>핵심업무</a:t>
                </a:r>
                <a:br>
                  <a:rPr lang="ko-KR" altLang="en-US" sz="1600" b="1" spc="-18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chemeClr val="accent1">
                        <a:lumMod val="75000"/>
                      </a:schemeClr>
                    </a:solidFill>
                  </a:rPr>
                </a:br>
                <a:r>
                  <a:rPr lang="ko-KR" altLang="en-US" sz="1600" b="1" spc="-18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chemeClr val="accent1">
                        <a:lumMod val="75000"/>
                      </a:schemeClr>
                    </a:solidFill>
                  </a:rPr>
                  <a:t>우선순위 결정</a:t>
                </a:r>
              </a:p>
            </p:txBody>
          </p:sp>
        </p:grpSp>
        <p:sp>
          <p:nvSpPr>
            <p:cNvPr id="40" name="사각형: 둥근 모서리 39">
              <a:extLst>
                <a:ext uri="{FF2B5EF4-FFF2-40B4-BE49-F238E27FC236}">
                  <a16:creationId xmlns:a16="http://schemas.microsoft.com/office/drawing/2014/main" xmlns="" id="{2187825C-B427-40FD-8907-1237665FA2AA}"/>
                </a:ext>
              </a:extLst>
            </p:cNvPr>
            <p:cNvSpPr/>
            <p:nvPr/>
          </p:nvSpPr>
          <p:spPr>
            <a:xfrm>
              <a:off x="701201" y="3759326"/>
              <a:ext cx="1851290" cy="689229"/>
            </a:xfrm>
            <a:prstGeom prst="roundRect">
              <a:avLst/>
            </a:prstGeom>
            <a:solidFill>
              <a:srgbClr val="C7EAFE"/>
            </a:solidFill>
            <a:ln w="25400">
              <a:solidFill>
                <a:srgbClr val="42C7D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04000" rtlCol="0" anchor="ctr"/>
            <a:lstStyle/>
            <a:p>
              <a:r>
                <a:rPr lang="ko-KR" altLang="en-US" sz="1600" b="1" spc="-18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accent1">
                      <a:lumMod val="75000"/>
                    </a:schemeClr>
                  </a:solidFill>
                </a:rPr>
                <a:t>위험요인 분석</a:t>
              </a:r>
            </a:p>
          </p:txBody>
        </p:sp>
        <p:sp>
          <p:nvSpPr>
            <p:cNvPr id="41" name="사각형: 둥근 모서리 40">
              <a:extLst>
                <a:ext uri="{FF2B5EF4-FFF2-40B4-BE49-F238E27FC236}">
                  <a16:creationId xmlns:a16="http://schemas.microsoft.com/office/drawing/2014/main" xmlns="" id="{CA0CA010-1A8F-407B-8C8F-D0D9FEA50D22}"/>
                </a:ext>
              </a:extLst>
            </p:cNvPr>
            <p:cNvSpPr/>
            <p:nvPr/>
          </p:nvSpPr>
          <p:spPr>
            <a:xfrm>
              <a:off x="701201" y="4810161"/>
              <a:ext cx="1851290" cy="689229"/>
            </a:xfrm>
            <a:prstGeom prst="roundRect">
              <a:avLst/>
            </a:prstGeom>
            <a:solidFill>
              <a:srgbClr val="C7EAFE"/>
            </a:solidFill>
            <a:ln w="25400">
              <a:solidFill>
                <a:srgbClr val="42C7D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04000" rtlCol="0" anchor="ctr"/>
            <a:lstStyle/>
            <a:p>
              <a:r>
                <a:rPr lang="ko-KR" altLang="en-US" sz="1600" b="1" spc="-18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accent1">
                      <a:lumMod val="75000"/>
                    </a:schemeClr>
                  </a:solidFill>
                </a:rPr>
                <a:t>대응방안 수립</a:t>
              </a:r>
            </a:p>
          </p:txBody>
        </p:sp>
        <p:sp>
          <p:nvSpPr>
            <p:cNvPr id="42" name="사각형: 둥근 모서리 41">
              <a:extLst>
                <a:ext uri="{FF2B5EF4-FFF2-40B4-BE49-F238E27FC236}">
                  <a16:creationId xmlns:a16="http://schemas.microsoft.com/office/drawing/2014/main" xmlns="" id="{7C482D6D-0875-4B13-A65C-7B8C508E7990}"/>
                </a:ext>
              </a:extLst>
            </p:cNvPr>
            <p:cNvSpPr/>
            <p:nvPr/>
          </p:nvSpPr>
          <p:spPr>
            <a:xfrm>
              <a:off x="701201" y="5860994"/>
              <a:ext cx="1851290" cy="689229"/>
            </a:xfrm>
            <a:prstGeom prst="roundRect">
              <a:avLst/>
            </a:prstGeom>
            <a:solidFill>
              <a:srgbClr val="C7EAFE"/>
            </a:solidFill>
            <a:ln w="25400">
              <a:solidFill>
                <a:srgbClr val="42C7D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04000" rtlCol="0" anchor="ctr"/>
            <a:lstStyle/>
            <a:p>
              <a:r>
                <a:rPr lang="ko-KR" altLang="en-US" sz="1600" b="1" spc="-18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accent1">
                      <a:lumMod val="75000"/>
                    </a:schemeClr>
                  </a:solidFill>
                </a:rPr>
                <a:t>업무분장</a:t>
              </a:r>
            </a:p>
          </p:txBody>
        </p:sp>
        <p:sp>
          <p:nvSpPr>
            <p:cNvPr id="56" name="사각형: 둥근 모서리 55">
              <a:extLst>
                <a:ext uri="{FF2B5EF4-FFF2-40B4-BE49-F238E27FC236}">
                  <a16:creationId xmlns:a16="http://schemas.microsoft.com/office/drawing/2014/main" xmlns="" id="{BB86D9E4-BCB1-40D2-BC9D-B37B4639AB89}"/>
                </a:ext>
              </a:extLst>
            </p:cNvPr>
            <p:cNvSpPr/>
            <p:nvPr/>
          </p:nvSpPr>
          <p:spPr>
            <a:xfrm>
              <a:off x="701201" y="1657656"/>
              <a:ext cx="1851290" cy="689229"/>
            </a:xfrm>
            <a:prstGeom prst="roundRect">
              <a:avLst/>
            </a:prstGeom>
            <a:solidFill>
              <a:schemeClr val="bg1"/>
            </a:solidFill>
            <a:ln w="25400">
              <a:solidFill>
                <a:srgbClr val="065DC7"/>
              </a:solidFill>
            </a:ln>
            <a:effectLst>
              <a:outerShdw blurRad="25400" dist="101600" dir="2700000" algn="l" rotWithShape="0">
                <a:prstClr val="black">
                  <a:alpha val="1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04000" rtlCol="0" anchor="ctr"/>
            <a:lstStyle/>
            <a:p>
              <a:r>
                <a:rPr lang="ko-KR" altLang="en-US" sz="1600" b="1" spc="-18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003A92"/>
                  </a:solidFill>
                </a:rPr>
                <a:t>소통계획 수립</a:t>
              </a:r>
            </a:p>
          </p:txBody>
        </p:sp>
      </p:grpSp>
      <p:graphicFrame>
        <p:nvGraphicFramePr>
          <p:cNvPr id="60" name="표 59">
            <a:extLst>
              <a:ext uri="{FF2B5EF4-FFF2-40B4-BE49-F238E27FC236}">
                <a16:creationId xmlns:a16="http://schemas.microsoft.com/office/drawing/2014/main" xmlns="" id="{73FA5260-5968-4C82-AA68-E08BFCFB069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9984482"/>
              </p:ext>
            </p:extLst>
          </p:nvPr>
        </p:nvGraphicFramePr>
        <p:xfrm>
          <a:off x="3266222" y="1674250"/>
          <a:ext cx="8475834" cy="4738602"/>
        </p:xfrm>
        <a:graphic>
          <a:graphicData uri="http://schemas.openxmlformats.org/drawingml/2006/table">
            <a:tbl>
              <a:tblPr/>
              <a:tblGrid>
                <a:gridCol w="117869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59452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00422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793835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904565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99275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i="0" spc="-120" baseline="0" dirty="0">
                        <a:ln>
                          <a:solidFill>
                            <a:srgbClr val="42C7DE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맑은 고딕"/>
                        <a:ea typeface="맑은 고딕"/>
                      </a:endParaRPr>
                    </a:p>
                  </a:txBody>
                  <a:tcPr marL="51401" marR="51401" marT="14211" marB="14211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i="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직원</a:t>
                      </a:r>
                      <a:r>
                        <a:rPr lang="en-US" altLang="ko-KR" sz="1400" i="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, </a:t>
                      </a:r>
                      <a:r>
                        <a:rPr lang="ko-KR" altLang="en-US" sz="1400" i="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노조</a:t>
                      </a:r>
                      <a:r>
                        <a:rPr lang="en-US" altLang="ko-KR" sz="1400" i="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, </a:t>
                      </a:r>
                      <a:r>
                        <a:rPr lang="ko-KR" altLang="en-US" sz="1400" i="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담당자</a:t>
                      </a:r>
                      <a:r>
                        <a:rPr lang="en-US" altLang="ko-KR" sz="1400" i="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, </a:t>
                      </a:r>
                    </a:p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i="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고객</a:t>
                      </a:r>
                      <a:r>
                        <a:rPr lang="en-US" altLang="ko-KR" sz="1400" i="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, </a:t>
                      </a:r>
                      <a:r>
                        <a:rPr lang="ko-KR" altLang="en-US" sz="1400" i="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공급업체 등</a:t>
                      </a:r>
                    </a:p>
                  </a:txBody>
                  <a:tcPr marL="51401" marR="51401" marT="14211" marB="14211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i="0" spc="-120" baseline="0">
                        <a:ln>
                          <a:solidFill>
                            <a:srgbClr val="42C7DE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맑은 고딕"/>
                        <a:ea typeface="맑은 고딕"/>
                      </a:endParaRPr>
                    </a:p>
                  </a:txBody>
                  <a:tcPr marL="51401" marR="51401" marT="14211" marB="14211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i="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메일</a:t>
                      </a:r>
                      <a:r>
                        <a:rPr lang="en-US" altLang="ko-KR" sz="1400" i="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, </a:t>
                      </a:r>
                      <a:r>
                        <a:rPr lang="ko-KR" altLang="en-US" sz="1400" i="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팩스</a:t>
                      </a:r>
                      <a:r>
                        <a:rPr lang="en-US" altLang="ko-KR" sz="1400" i="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,</a:t>
                      </a:r>
                      <a:br>
                        <a:rPr lang="en-US" altLang="ko-KR" sz="1400" i="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</a:br>
                      <a:r>
                        <a:rPr lang="ko-KR" altLang="en-US" sz="1400" i="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유선전화 등</a:t>
                      </a:r>
                    </a:p>
                  </a:txBody>
                  <a:tcPr marL="51401" marR="51401" marT="14211" marB="14211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i="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언제</a:t>
                      </a:r>
                      <a:r>
                        <a:rPr lang="en-US" altLang="ko-KR" sz="1400" i="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, </a:t>
                      </a:r>
                      <a:r>
                        <a:rPr lang="ko-KR" altLang="en-US" sz="1400" i="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누가</a:t>
                      </a:r>
                      <a:r>
                        <a:rPr lang="en-US" altLang="ko-KR" sz="1400" i="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, </a:t>
                      </a:r>
                      <a:r>
                        <a:rPr lang="ko-KR" altLang="en-US" sz="1400" i="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어떻게</a:t>
                      </a:r>
                      <a:r>
                        <a:rPr lang="en-US" altLang="ko-KR" sz="1400" i="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/>
                      </a:r>
                      <a:br>
                        <a:rPr lang="en-US" altLang="ko-KR" sz="1400" i="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</a:br>
                      <a:r>
                        <a:rPr lang="ko-KR" altLang="en-US" sz="1400" i="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메시지를 전달하고</a:t>
                      </a:r>
                      <a:r>
                        <a:rPr lang="en-US" altLang="ko-KR" sz="1400" i="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/>
                      </a:r>
                      <a:br>
                        <a:rPr lang="en-US" altLang="ko-KR" sz="1400" i="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</a:br>
                      <a:r>
                        <a:rPr lang="ko-KR" altLang="en-US" sz="1400" i="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확인할 것인지</a:t>
                      </a:r>
                    </a:p>
                  </a:txBody>
                  <a:tcPr marL="51401" marR="51401" marT="14211" marB="14211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401846">
                <a:tc>
                  <a:txBody>
                    <a:bodyPr/>
                    <a:lstStyle/>
                    <a:p>
                      <a:pPr marL="50800" marR="5080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i="0" spc="-120" baseline="0" dirty="0" err="1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  <a:ea typeface="맑은 고딕"/>
                        </a:rPr>
                        <a:t>확진자</a:t>
                      </a:r>
                      <a:r>
                        <a:rPr lang="ko-KR" altLang="en-US" sz="1400" b="1" i="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  <a:ea typeface="맑은 고딕"/>
                        </a:rPr>
                        <a:t> 발생현황</a:t>
                      </a:r>
                      <a:endParaRPr lang="ko-KR" altLang="en-US" sz="1400" b="1" i="0" spc="-120" baseline="0" dirty="0">
                        <a:ln>
                          <a:solidFill>
                            <a:srgbClr val="42C7DE">
                              <a:alpha val="0"/>
                            </a:srgbClr>
                          </a:solidFill>
                        </a:ln>
                        <a:solidFill>
                          <a:srgbClr val="065DC7"/>
                        </a:solidFill>
                        <a:effectLst/>
                        <a:latin typeface="맑은 고딕"/>
                      </a:endParaRPr>
                    </a:p>
                  </a:txBody>
                  <a:tcPr marL="51401" marR="51401" marT="14211" marB="14211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50800" marR="5080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i="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</a:rPr>
                        <a:t>직원</a:t>
                      </a:r>
                      <a:r>
                        <a:rPr lang="en-US" altLang="ko-KR" sz="1400" b="1" i="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</a:rPr>
                        <a:t>, </a:t>
                      </a:r>
                      <a:r>
                        <a:rPr lang="ko-KR" altLang="en-US" sz="1400" b="1" i="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</a:rPr>
                        <a:t>노조</a:t>
                      </a:r>
                      <a:r>
                        <a:rPr lang="en-US" altLang="ko-KR" sz="1400" b="1" i="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</a:rPr>
                        <a:t>, </a:t>
                      </a:r>
                      <a:r>
                        <a:rPr lang="ko-KR" altLang="en-US" sz="1400" b="1" i="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</a:rPr>
                        <a:t>고객</a:t>
                      </a:r>
                      <a:r>
                        <a:rPr lang="en-US" altLang="ko-KR" sz="1400" b="1" i="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</a:rPr>
                        <a:t>, </a:t>
                      </a:r>
                    </a:p>
                    <a:p>
                      <a:pPr marL="50800" marR="5080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i="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</a:rPr>
                        <a:t>협력업체</a:t>
                      </a:r>
                      <a:r>
                        <a:rPr lang="en-US" altLang="ko-KR" sz="1400" b="1" i="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</a:rPr>
                        <a:t>, </a:t>
                      </a:r>
                      <a:r>
                        <a:rPr lang="ko-KR" altLang="en-US" sz="1400" b="1" i="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</a:rPr>
                        <a:t>질병관리본부</a:t>
                      </a:r>
                    </a:p>
                  </a:txBody>
                  <a:tcPr marL="51401" marR="51401" marT="14211" marB="14211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33350" marR="0" indent="-1333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500"/>
                        </a:spcAft>
                        <a:buFont typeface="맑은 고딕" panose="020B0503020000020004" pitchFamily="50" charset="-127"/>
                        <a:buChar char="-"/>
                      </a:pPr>
                      <a:r>
                        <a:rPr lang="ko-KR" altLang="en-US" sz="1400" b="1" i="0" spc="-120" baseline="0" dirty="0" err="1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</a:rPr>
                        <a:t>확진자</a:t>
                      </a:r>
                      <a:r>
                        <a:rPr lang="ko-KR" altLang="en-US" sz="1400" b="1" i="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</a:rPr>
                        <a:t> 수</a:t>
                      </a:r>
                    </a:p>
                    <a:p>
                      <a:pPr marL="133350" marR="0" indent="-1333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500"/>
                        </a:spcAft>
                        <a:buFont typeface="맑은 고딕" panose="020B0503020000020004" pitchFamily="50" charset="-127"/>
                        <a:buChar char="-"/>
                      </a:pPr>
                      <a:r>
                        <a:rPr lang="ko-KR" altLang="en-US" sz="1400" b="1" i="0" spc="-120" baseline="0" dirty="0" err="1" smtClean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</a:rPr>
                        <a:t>확진자</a:t>
                      </a:r>
                      <a:r>
                        <a:rPr lang="ko-KR" altLang="en-US" sz="1400" b="1" i="0" spc="-120" baseline="0" dirty="0" smtClean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</a:rPr>
                        <a:t> 동선</a:t>
                      </a:r>
                      <a:endParaRPr lang="ko-KR" altLang="en-US" sz="1400" b="1" i="0" spc="-120" baseline="0" dirty="0">
                        <a:ln>
                          <a:solidFill>
                            <a:srgbClr val="42C7DE">
                              <a:alpha val="0"/>
                            </a:srgbClr>
                          </a:solidFill>
                        </a:ln>
                        <a:solidFill>
                          <a:srgbClr val="065DC7"/>
                        </a:solidFill>
                        <a:effectLst/>
                        <a:latin typeface="맑은 고딕"/>
                      </a:endParaRPr>
                    </a:p>
                    <a:p>
                      <a:pPr marL="133350" marR="0" indent="-1333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500"/>
                        </a:spcAft>
                        <a:buFont typeface="맑은 고딕" panose="020B0503020000020004" pitchFamily="50" charset="-127"/>
                        <a:buChar char="-"/>
                      </a:pPr>
                      <a:r>
                        <a:rPr lang="ko-KR" altLang="en-US" sz="1400" b="1" i="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</a:rPr>
                        <a:t>소독범위 및 일정</a:t>
                      </a:r>
                    </a:p>
                    <a:p>
                      <a:pPr marL="133350" marR="0" indent="-1333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500"/>
                        </a:spcAft>
                        <a:buFont typeface="맑은 고딕" panose="020B0503020000020004" pitchFamily="50" charset="-127"/>
                        <a:buChar char="-"/>
                      </a:pPr>
                      <a:r>
                        <a:rPr lang="ko-KR" altLang="en-US" sz="1400" b="1" i="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</a:rPr>
                        <a:t>정상 재개 시점</a:t>
                      </a:r>
                    </a:p>
                  </a:txBody>
                  <a:tcPr marL="108000" marR="0" marT="0" marB="0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50800" marR="5080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i="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</a:rPr>
                        <a:t>메일</a:t>
                      </a:r>
                      <a:r>
                        <a:rPr lang="en-US" altLang="ko-KR" sz="1400" b="1" i="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</a:rPr>
                        <a:t>, </a:t>
                      </a:r>
                      <a:r>
                        <a:rPr lang="ko-KR" altLang="en-US" sz="1400" b="1" i="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</a:rPr>
                        <a:t>유선전화</a:t>
                      </a:r>
                      <a:r>
                        <a:rPr lang="en-US" altLang="ko-KR" sz="1400" b="1" i="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</a:rPr>
                        <a:t>,</a:t>
                      </a:r>
                      <a:br>
                        <a:rPr lang="en-US" altLang="ko-KR" sz="1400" b="1" i="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</a:rPr>
                      </a:br>
                      <a:r>
                        <a:rPr lang="ko-KR" altLang="en-US" sz="1400" b="1" i="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</a:rPr>
                        <a:t>사내방송</a:t>
                      </a:r>
                    </a:p>
                  </a:txBody>
                  <a:tcPr marL="51401" marR="51401" marT="14211" marB="14211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50800" marR="5080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i="0" spc="-120" baseline="0" dirty="0" err="1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</a:rPr>
                        <a:t>확진자</a:t>
                      </a:r>
                      <a:r>
                        <a:rPr lang="ko-KR" altLang="en-US" sz="1400" b="1" i="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</a:rPr>
                        <a:t> 발생 즉시 조치</a:t>
                      </a:r>
                      <a:r>
                        <a:rPr lang="en-US" altLang="ko-KR" sz="1400" b="1" i="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</a:rPr>
                        <a:t>, </a:t>
                      </a:r>
                    </a:p>
                    <a:p>
                      <a:pPr marL="50800" marR="5080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i="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</a:rPr>
                        <a:t>담당자 김</a:t>
                      </a:r>
                      <a:r>
                        <a:rPr lang="en-US" altLang="ko-KR" sz="1400" b="1" i="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</a:rPr>
                        <a:t>00</a:t>
                      </a:r>
                    </a:p>
                  </a:txBody>
                  <a:tcPr marL="51401" marR="51401" marT="14211" marB="14211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401846">
                <a:tc>
                  <a:txBody>
                    <a:bodyPr/>
                    <a:lstStyle/>
                    <a:p>
                      <a:pPr marL="50800" marR="5080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i="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</a:rPr>
                        <a:t>사업 중단</a:t>
                      </a:r>
                      <a:r>
                        <a:rPr lang="en-US" altLang="ko-KR" sz="1400" b="1" i="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</a:rPr>
                        <a:t/>
                      </a:r>
                      <a:br>
                        <a:rPr lang="en-US" altLang="ko-KR" sz="1400" b="1" i="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</a:rPr>
                      </a:br>
                      <a:r>
                        <a:rPr lang="ko-KR" altLang="en-US" sz="1400" b="1" i="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</a:rPr>
                        <a:t>계획</a:t>
                      </a:r>
                    </a:p>
                  </a:txBody>
                  <a:tcPr marL="51401" marR="51401" marT="14211" marB="14211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50800" marR="5080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i="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</a:rPr>
                        <a:t>직원</a:t>
                      </a:r>
                      <a:r>
                        <a:rPr lang="en-US" altLang="ko-KR" sz="1400" b="1" i="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</a:rPr>
                        <a:t>, </a:t>
                      </a:r>
                      <a:r>
                        <a:rPr lang="ko-KR" altLang="en-US" sz="1400" b="1" i="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</a:rPr>
                        <a:t>노조</a:t>
                      </a:r>
                      <a:r>
                        <a:rPr lang="en-US" altLang="ko-KR" sz="1400" b="1" i="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</a:rPr>
                        <a:t>, </a:t>
                      </a:r>
                    </a:p>
                    <a:p>
                      <a:pPr marL="50800" marR="5080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i="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</a:rPr>
                        <a:t>고객</a:t>
                      </a:r>
                      <a:r>
                        <a:rPr lang="en-US" altLang="ko-KR" sz="1400" b="1" i="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</a:rPr>
                        <a:t>, </a:t>
                      </a:r>
                      <a:r>
                        <a:rPr lang="ko-KR" altLang="en-US" sz="1400" b="1" i="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</a:rPr>
                        <a:t>공급업체</a:t>
                      </a:r>
                    </a:p>
                  </a:txBody>
                  <a:tcPr marL="51401" marR="51401" marT="14211" marB="14211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33350" marR="0" indent="-133350" algn="l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500"/>
                        </a:spcAft>
                        <a:buFont typeface="맑은 고딕" panose="020B0503020000020004" pitchFamily="50" charset="-127"/>
                        <a:buChar char="-"/>
                      </a:pPr>
                      <a:r>
                        <a:rPr lang="ko-KR" altLang="en-US" sz="1400" b="1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사업중단 사유</a:t>
                      </a:r>
                    </a:p>
                    <a:p>
                      <a:pPr marL="133350" marR="0" indent="-133350" algn="l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500"/>
                        </a:spcAft>
                        <a:buFont typeface="맑은 고딕" panose="020B0503020000020004" pitchFamily="50" charset="-127"/>
                        <a:buChar char="-"/>
                      </a:pPr>
                      <a:r>
                        <a:rPr lang="ko-KR" altLang="en-US" sz="1400" b="1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중단 기간 및 사업</a:t>
                      </a:r>
                      <a:r>
                        <a:rPr lang="en-US" altLang="ko-KR" sz="1400" b="1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/>
                      </a:r>
                      <a:br>
                        <a:rPr lang="en-US" altLang="ko-KR" sz="1400" b="1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</a:br>
                      <a:r>
                        <a:rPr lang="ko-KR" altLang="en-US" sz="1400" b="1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재개 일정</a:t>
                      </a:r>
                    </a:p>
                    <a:p>
                      <a:pPr marL="133350" marR="0" indent="-133350" algn="l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500"/>
                        </a:spcAft>
                        <a:buFont typeface="맑은 고딕" panose="020B0503020000020004" pitchFamily="50" charset="-127"/>
                        <a:buChar char="-"/>
                      </a:pPr>
                      <a:r>
                        <a:rPr lang="ko-KR" altLang="en-US" sz="1400" b="1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사업중단 </a:t>
                      </a:r>
                      <a:r>
                        <a:rPr lang="ko-KR" altLang="en-US" sz="1400" b="1" i="0" kern="1200" spc="-120" baseline="0" dirty="0" smtClean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기간 동안의</a:t>
                      </a:r>
                      <a:r>
                        <a:rPr lang="en-US" altLang="ko-KR" sz="1400" b="1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/>
                      </a:r>
                      <a:br>
                        <a:rPr lang="en-US" altLang="ko-KR" sz="1400" b="1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</a:br>
                      <a:r>
                        <a:rPr lang="ko-KR" altLang="en-US" sz="1400" b="1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인력관리</a:t>
                      </a:r>
                      <a:r>
                        <a:rPr lang="en-US" altLang="ko-KR" sz="1400" b="1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1400" b="1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보수</a:t>
                      </a:r>
                    </a:p>
                  </a:txBody>
                  <a:tcPr marL="108000" marR="0" marT="0" marB="0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50800" marR="5080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i="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</a:rPr>
                        <a:t>메일</a:t>
                      </a:r>
                      <a:r>
                        <a:rPr lang="en-US" altLang="ko-KR" sz="1400" b="1" i="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</a:rPr>
                        <a:t>, </a:t>
                      </a:r>
                      <a:r>
                        <a:rPr lang="ko-KR" altLang="en-US" sz="1400" b="1" i="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</a:rPr>
                        <a:t>유선전화</a:t>
                      </a:r>
                      <a:r>
                        <a:rPr lang="en-US" altLang="ko-KR" sz="1400" b="1" i="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</a:rPr>
                        <a:t>,</a:t>
                      </a:r>
                      <a:br>
                        <a:rPr lang="en-US" altLang="ko-KR" sz="1400" b="1" i="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</a:rPr>
                      </a:br>
                      <a:r>
                        <a:rPr lang="ko-KR" altLang="en-US" sz="1400" b="1" i="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</a:rPr>
                        <a:t>사내방송</a:t>
                      </a:r>
                    </a:p>
                  </a:txBody>
                  <a:tcPr marL="51401" marR="51401" marT="14211" marB="14211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50800" marR="5080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i="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</a:rPr>
                        <a:t>사장 최</a:t>
                      </a:r>
                      <a:r>
                        <a:rPr lang="en-US" altLang="ko-KR" sz="1400" b="1" i="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</a:rPr>
                        <a:t>00</a:t>
                      </a:r>
                    </a:p>
                  </a:txBody>
                  <a:tcPr marL="51401" marR="51401" marT="14211" marB="14211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94215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i="0" spc="-120" baseline="0">
                        <a:ln>
                          <a:solidFill>
                            <a:srgbClr val="42C7DE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맑은 고딕"/>
                        <a:ea typeface="맑은 고딕"/>
                      </a:endParaRPr>
                    </a:p>
                  </a:txBody>
                  <a:tcPr marL="51401" marR="51401" marT="14211" marB="14211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50800" marR="50800" algn="ctr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ko-KR" altLang="en-US" sz="800" i="0" spc="-120" baseline="0">
                        <a:ln>
                          <a:solidFill>
                            <a:srgbClr val="42C7DE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맑은 고딕"/>
                        <a:ea typeface="맑은 고딕"/>
                      </a:endParaRPr>
                    </a:p>
                  </a:txBody>
                  <a:tcPr marL="51401" marR="51401" marT="14211" marB="14211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50800" marR="50800" algn="ctr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ko-KR" altLang="en-US" sz="800" i="0" spc="-120" baseline="0" dirty="0">
                        <a:ln>
                          <a:solidFill>
                            <a:srgbClr val="42C7DE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맑은 고딕"/>
                        <a:ea typeface="맑은 고딕"/>
                      </a:endParaRPr>
                    </a:p>
                  </a:txBody>
                  <a:tcPr marL="51401" marR="51401" marT="14211" marB="14211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50800" marR="50800" algn="ctr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ko-KR" altLang="en-US" sz="800" i="0" spc="-120" baseline="0" dirty="0">
                        <a:ln>
                          <a:solidFill>
                            <a:srgbClr val="42C7DE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맑은 고딕"/>
                        <a:ea typeface="맑은 고딕"/>
                      </a:endParaRPr>
                    </a:p>
                  </a:txBody>
                  <a:tcPr marL="51401" marR="51401" marT="14211" marB="14211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50800" marR="50800" algn="ctr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ko-KR" altLang="en-US" sz="800" i="0" spc="-120" baseline="0" dirty="0">
                        <a:ln>
                          <a:solidFill>
                            <a:srgbClr val="42C7DE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맑은 고딕"/>
                        <a:ea typeface="맑은 고딕"/>
                      </a:endParaRPr>
                    </a:p>
                  </a:txBody>
                  <a:tcPr marL="51401" marR="51401" marT="14211" marB="14211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grpSp>
        <p:nvGrpSpPr>
          <p:cNvPr id="46" name="Group 11">
            <a:extLst>
              <a:ext uri="{FF2B5EF4-FFF2-40B4-BE49-F238E27FC236}">
                <a16:creationId xmlns:a16="http://schemas.microsoft.com/office/drawing/2014/main" xmlns="" id="{9DFFB6D7-55CE-4C98-97AD-40BA176AE425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813554" y="1836053"/>
            <a:ext cx="362128" cy="349935"/>
            <a:chOff x="2580" y="1007"/>
            <a:chExt cx="594" cy="574"/>
          </a:xfrm>
          <a:solidFill>
            <a:srgbClr val="065DC7"/>
          </a:solidFill>
        </p:grpSpPr>
        <p:sp>
          <p:nvSpPr>
            <p:cNvPr id="47" name="Freeform 12">
              <a:extLst>
                <a:ext uri="{FF2B5EF4-FFF2-40B4-BE49-F238E27FC236}">
                  <a16:creationId xmlns:a16="http://schemas.microsoft.com/office/drawing/2014/main" xmlns="" id="{E8E31459-F26E-4498-830E-1D25DC41A8F6}"/>
                </a:ext>
              </a:extLst>
            </p:cNvPr>
            <p:cNvSpPr>
              <a:spLocks/>
            </p:cNvSpPr>
            <p:nvPr/>
          </p:nvSpPr>
          <p:spPr bwMode="auto">
            <a:xfrm>
              <a:off x="2922" y="1075"/>
              <a:ext cx="177" cy="22"/>
            </a:xfrm>
            <a:custGeom>
              <a:avLst/>
              <a:gdLst>
                <a:gd name="T0" fmla="*/ 373 w 373"/>
                <a:gd name="T1" fmla="*/ 24 h 47"/>
                <a:gd name="T2" fmla="*/ 373 w 373"/>
                <a:gd name="T3" fmla="*/ 24 h 47"/>
                <a:gd name="T4" fmla="*/ 350 w 373"/>
                <a:gd name="T5" fmla="*/ 0 h 47"/>
                <a:gd name="T6" fmla="*/ 23 w 373"/>
                <a:gd name="T7" fmla="*/ 0 h 47"/>
                <a:gd name="T8" fmla="*/ 0 w 373"/>
                <a:gd name="T9" fmla="*/ 24 h 47"/>
                <a:gd name="T10" fmla="*/ 23 w 373"/>
                <a:gd name="T11" fmla="*/ 47 h 47"/>
                <a:gd name="T12" fmla="*/ 350 w 373"/>
                <a:gd name="T13" fmla="*/ 47 h 47"/>
                <a:gd name="T14" fmla="*/ 373 w 373"/>
                <a:gd name="T15" fmla="*/ 2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73" h="47">
                  <a:moveTo>
                    <a:pt x="373" y="24"/>
                  </a:moveTo>
                  <a:lnTo>
                    <a:pt x="373" y="24"/>
                  </a:lnTo>
                  <a:cubicBezTo>
                    <a:pt x="373" y="11"/>
                    <a:pt x="363" y="0"/>
                    <a:pt x="350" y="0"/>
                  </a:cubicBezTo>
                  <a:lnTo>
                    <a:pt x="23" y="0"/>
                  </a:lnTo>
                  <a:cubicBezTo>
                    <a:pt x="10" y="0"/>
                    <a:pt x="0" y="11"/>
                    <a:pt x="0" y="24"/>
                  </a:cubicBezTo>
                  <a:cubicBezTo>
                    <a:pt x="0" y="36"/>
                    <a:pt x="10" y="47"/>
                    <a:pt x="23" y="47"/>
                  </a:cubicBezTo>
                  <a:lnTo>
                    <a:pt x="350" y="47"/>
                  </a:lnTo>
                  <a:cubicBezTo>
                    <a:pt x="363" y="47"/>
                    <a:pt x="373" y="36"/>
                    <a:pt x="373" y="2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48" name="Freeform 13">
              <a:extLst>
                <a:ext uri="{FF2B5EF4-FFF2-40B4-BE49-F238E27FC236}">
                  <a16:creationId xmlns:a16="http://schemas.microsoft.com/office/drawing/2014/main" xmlns="" id="{E6A14F0F-2586-46BC-A62D-E654BA14A5D3}"/>
                </a:ext>
              </a:extLst>
            </p:cNvPr>
            <p:cNvSpPr>
              <a:spLocks/>
            </p:cNvSpPr>
            <p:nvPr/>
          </p:nvSpPr>
          <p:spPr bwMode="auto">
            <a:xfrm>
              <a:off x="2673" y="1213"/>
              <a:ext cx="238" cy="22"/>
            </a:xfrm>
            <a:custGeom>
              <a:avLst/>
              <a:gdLst>
                <a:gd name="T0" fmla="*/ 24 w 502"/>
                <a:gd name="T1" fmla="*/ 46 h 46"/>
                <a:gd name="T2" fmla="*/ 24 w 502"/>
                <a:gd name="T3" fmla="*/ 46 h 46"/>
                <a:gd name="T4" fmla="*/ 478 w 502"/>
                <a:gd name="T5" fmla="*/ 46 h 46"/>
                <a:gd name="T6" fmla="*/ 502 w 502"/>
                <a:gd name="T7" fmla="*/ 23 h 46"/>
                <a:gd name="T8" fmla="*/ 500 w 502"/>
                <a:gd name="T9" fmla="*/ 14 h 46"/>
                <a:gd name="T10" fmla="*/ 478 w 502"/>
                <a:gd name="T11" fmla="*/ 0 h 46"/>
                <a:gd name="T12" fmla="*/ 432 w 502"/>
                <a:gd name="T13" fmla="*/ 0 h 46"/>
                <a:gd name="T14" fmla="*/ 24 w 502"/>
                <a:gd name="T15" fmla="*/ 0 h 46"/>
                <a:gd name="T16" fmla="*/ 0 w 502"/>
                <a:gd name="T17" fmla="*/ 23 h 46"/>
                <a:gd name="T18" fmla="*/ 24 w 502"/>
                <a:gd name="T19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02" h="46">
                  <a:moveTo>
                    <a:pt x="24" y="46"/>
                  </a:moveTo>
                  <a:lnTo>
                    <a:pt x="24" y="46"/>
                  </a:lnTo>
                  <a:lnTo>
                    <a:pt x="478" y="46"/>
                  </a:lnTo>
                  <a:cubicBezTo>
                    <a:pt x="491" y="46"/>
                    <a:pt x="502" y="36"/>
                    <a:pt x="502" y="23"/>
                  </a:cubicBezTo>
                  <a:cubicBezTo>
                    <a:pt x="502" y="20"/>
                    <a:pt x="501" y="17"/>
                    <a:pt x="500" y="14"/>
                  </a:cubicBezTo>
                  <a:cubicBezTo>
                    <a:pt x="496" y="5"/>
                    <a:pt x="488" y="0"/>
                    <a:pt x="478" y="0"/>
                  </a:cubicBezTo>
                  <a:lnTo>
                    <a:pt x="432" y="0"/>
                  </a:lnTo>
                  <a:lnTo>
                    <a:pt x="24" y="0"/>
                  </a:lnTo>
                  <a:cubicBezTo>
                    <a:pt x="11" y="0"/>
                    <a:pt x="0" y="10"/>
                    <a:pt x="0" y="23"/>
                  </a:cubicBezTo>
                  <a:cubicBezTo>
                    <a:pt x="0" y="36"/>
                    <a:pt x="11" y="46"/>
                    <a:pt x="24" y="4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49" name="Freeform 14">
              <a:extLst>
                <a:ext uri="{FF2B5EF4-FFF2-40B4-BE49-F238E27FC236}">
                  <a16:creationId xmlns:a16="http://schemas.microsoft.com/office/drawing/2014/main" xmlns="" id="{5ED40D0A-80F1-4E6F-8EDB-045C4BDA8114}"/>
                </a:ext>
              </a:extLst>
            </p:cNvPr>
            <p:cNvSpPr>
              <a:spLocks/>
            </p:cNvSpPr>
            <p:nvPr/>
          </p:nvSpPr>
          <p:spPr bwMode="auto">
            <a:xfrm>
              <a:off x="2673" y="1288"/>
              <a:ext cx="238" cy="22"/>
            </a:xfrm>
            <a:custGeom>
              <a:avLst/>
              <a:gdLst>
                <a:gd name="T0" fmla="*/ 502 w 502"/>
                <a:gd name="T1" fmla="*/ 24 h 47"/>
                <a:gd name="T2" fmla="*/ 502 w 502"/>
                <a:gd name="T3" fmla="*/ 24 h 47"/>
                <a:gd name="T4" fmla="*/ 478 w 502"/>
                <a:gd name="T5" fmla="*/ 0 h 47"/>
                <a:gd name="T6" fmla="*/ 24 w 502"/>
                <a:gd name="T7" fmla="*/ 0 h 47"/>
                <a:gd name="T8" fmla="*/ 0 w 502"/>
                <a:gd name="T9" fmla="*/ 24 h 47"/>
                <a:gd name="T10" fmla="*/ 24 w 502"/>
                <a:gd name="T11" fmla="*/ 47 h 47"/>
                <a:gd name="T12" fmla="*/ 478 w 502"/>
                <a:gd name="T13" fmla="*/ 47 h 47"/>
                <a:gd name="T14" fmla="*/ 502 w 502"/>
                <a:gd name="T15" fmla="*/ 2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02" h="47">
                  <a:moveTo>
                    <a:pt x="502" y="24"/>
                  </a:moveTo>
                  <a:lnTo>
                    <a:pt x="502" y="24"/>
                  </a:lnTo>
                  <a:cubicBezTo>
                    <a:pt x="502" y="11"/>
                    <a:pt x="491" y="0"/>
                    <a:pt x="478" y="0"/>
                  </a:cubicBezTo>
                  <a:lnTo>
                    <a:pt x="24" y="0"/>
                  </a:lnTo>
                  <a:cubicBezTo>
                    <a:pt x="11" y="0"/>
                    <a:pt x="0" y="11"/>
                    <a:pt x="0" y="24"/>
                  </a:cubicBezTo>
                  <a:cubicBezTo>
                    <a:pt x="0" y="36"/>
                    <a:pt x="11" y="47"/>
                    <a:pt x="24" y="47"/>
                  </a:cubicBezTo>
                  <a:lnTo>
                    <a:pt x="478" y="47"/>
                  </a:lnTo>
                  <a:cubicBezTo>
                    <a:pt x="491" y="47"/>
                    <a:pt x="502" y="36"/>
                    <a:pt x="502" y="2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0" name="Freeform 15">
              <a:extLst>
                <a:ext uri="{FF2B5EF4-FFF2-40B4-BE49-F238E27FC236}">
                  <a16:creationId xmlns:a16="http://schemas.microsoft.com/office/drawing/2014/main" xmlns="" id="{B3E29335-5085-4F4B-B1B0-F7B456CBB06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580" y="1007"/>
              <a:ext cx="594" cy="574"/>
            </a:xfrm>
            <a:custGeom>
              <a:avLst/>
              <a:gdLst>
                <a:gd name="T0" fmla="*/ 625 w 1249"/>
                <a:gd name="T1" fmla="*/ 99 h 1210"/>
                <a:gd name="T2" fmla="*/ 1135 w 1249"/>
                <a:gd name="T3" fmla="*/ 46 h 1210"/>
                <a:gd name="T4" fmla="*/ 1188 w 1249"/>
                <a:gd name="T5" fmla="*/ 349 h 1210"/>
                <a:gd name="T6" fmla="*/ 1023 w 1249"/>
                <a:gd name="T7" fmla="*/ 402 h 1210"/>
                <a:gd name="T8" fmla="*/ 1001 w 1249"/>
                <a:gd name="T9" fmla="*/ 434 h 1210"/>
                <a:gd name="T10" fmla="*/ 893 w 1249"/>
                <a:gd name="T11" fmla="*/ 444 h 1210"/>
                <a:gd name="T12" fmla="*/ 878 w 1249"/>
                <a:gd name="T13" fmla="*/ 303 h 1210"/>
                <a:gd name="T14" fmla="*/ 1093 w 1249"/>
                <a:gd name="T15" fmla="*/ 279 h 1210"/>
                <a:gd name="T16" fmla="*/ 835 w 1249"/>
                <a:gd name="T17" fmla="*/ 256 h 1210"/>
                <a:gd name="T18" fmla="*/ 625 w 1249"/>
                <a:gd name="T19" fmla="*/ 235 h 1210"/>
                <a:gd name="T20" fmla="*/ 569 w 1249"/>
                <a:gd name="T21" fmla="*/ 794 h 1210"/>
                <a:gd name="T22" fmla="*/ 556 w 1249"/>
                <a:gd name="T23" fmla="*/ 798 h 1210"/>
                <a:gd name="T24" fmla="*/ 306 w 1249"/>
                <a:gd name="T25" fmla="*/ 826 h 1210"/>
                <a:gd name="T26" fmla="*/ 284 w 1249"/>
                <a:gd name="T27" fmla="*/ 794 h 1210"/>
                <a:gd name="T28" fmla="*/ 46 w 1249"/>
                <a:gd name="T29" fmla="*/ 712 h 1210"/>
                <a:gd name="T30" fmla="*/ 129 w 1249"/>
                <a:gd name="T31" fmla="*/ 281 h 1210"/>
                <a:gd name="T32" fmla="*/ 602 w 1249"/>
                <a:gd name="T33" fmla="*/ 281 h 1210"/>
                <a:gd name="T34" fmla="*/ 720 w 1249"/>
                <a:gd name="T35" fmla="*/ 281 h 1210"/>
                <a:gd name="T36" fmla="*/ 819 w 1249"/>
                <a:gd name="T37" fmla="*/ 303 h 1210"/>
                <a:gd name="T38" fmla="*/ 847 w 1249"/>
                <a:gd name="T39" fmla="*/ 416 h 1210"/>
                <a:gd name="T40" fmla="*/ 847 w 1249"/>
                <a:gd name="T41" fmla="*/ 470 h 1210"/>
                <a:gd name="T42" fmla="*/ 717 w 1249"/>
                <a:gd name="T43" fmla="*/ 648 h 1210"/>
                <a:gd name="T44" fmla="*/ 686 w 1249"/>
                <a:gd name="T45" fmla="*/ 678 h 1210"/>
                <a:gd name="T46" fmla="*/ 569 w 1249"/>
                <a:gd name="T47" fmla="*/ 794 h 1210"/>
                <a:gd name="T48" fmla="*/ 1129 w 1249"/>
                <a:gd name="T49" fmla="*/ 1154 h 1210"/>
                <a:gd name="T50" fmla="*/ 900 w 1249"/>
                <a:gd name="T51" fmla="*/ 935 h 1210"/>
                <a:gd name="T52" fmla="*/ 858 w 1249"/>
                <a:gd name="T53" fmla="*/ 968 h 1210"/>
                <a:gd name="T54" fmla="*/ 793 w 1249"/>
                <a:gd name="T55" fmla="*/ 814 h 1210"/>
                <a:gd name="T56" fmla="*/ 751 w 1249"/>
                <a:gd name="T57" fmla="*/ 713 h 1210"/>
                <a:gd name="T58" fmla="*/ 859 w 1249"/>
                <a:gd name="T59" fmla="*/ 758 h 1210"/>
                <a:gd name="T60" fmla="*/ 1007 w 1249"/>
                <a:gd name="T61" fmla="*/ 819 h 1210"/>
                <a:gd name="T62" fmla="*/ 980 w 1249"/>
                <a:gd name="T63" fmla="*/ 879 h 1210"/>
                <a:gd name="T64" fmla="*/ 1129 w 1249"/>
                <a:gd name="T65" fmla="*/ 1154 h 1210"/>
                <a:gd name="T66" fmla="*/ 1242 w 1249"/>
                <a:gd name="T67" fmla="*/ 1074 h 1210"/>
                <a:gd name="T68" fmla="*/ 1064 w 1249"/>
                <a:gd name="T69" fmla="*/ 828 h 1210"/>
                <a:gd name="T70" fmla="*/ 1057 w 1249"/>
                <a:gd name="T71" fmla="*/ 790 h 1210"/>
                <a:gd name="T72" fmla="*/ 893 w 1249"/>
                <a:gd name="T73" fmla="*/ 712 h 1210"/>
                <a:gd name="T74" fmla="*/ 1076 w 1249"/>
                <a:gd name="T75" fmla="*/ 612 h 1210"/>
                <a:gd name="T76" fmla="*/ 1103 w 1249"/>
                <a:gd name="T77" fmla="*/ 610 h 1210"/>
                <a:gd name="T78" fmla="*/ 1057 w 1249"/>
                <a:gd name="T79" fmla="*/ 449 h 1210"/>
                <a:gd name="T80" fmla="*/ 1235 w 1249"/>
                <a:gd name="T81" fmla="*/ 349 h 1210"/>
                <a:gd name="T82" fmla="*/ 1135 w 1249"/>
                <a:gd name="T83" fmla="*/ 0 h 1210"/>
                <a:gd name="T84" fmla="*/ 578 w 1249"/>
                <a:gd name="T85" fmla="*/ 99 h 1210"/>
                <a:gd name="T86" fmla="*/ 129 w 1249"/>
                <a:gd name="T87" fmla="*/ 235 h 1210"/>
                <a:gd name="T88" fmla="*/ 0 w 1249"/>
                <a:gd name="T89" fmla="*/ 712 h 1210"/>
                <a:gd name="T90" fmla="*/ 250 w 1249"/>
                <a:gd name="T91" fmla="*/ 841 h 1210"/>
                <a:gd name="T92" fmla="*/ 179 w 1249"/>
                <a:gd name="T93" fmla="*/ 1068 h 1210"/>
                <a:gd name="T94" fmla="*/ 207 w 1249"/>
                <a:gd name="T95" fmla="*/ 1069 h 1210"/>
                <a:gd name="T96" fmla="*/ 754 w 1249"/>
                <a:gd name="T97" fmla="*/ 841 h 1210"/>
                <a:gd name="T98" fmla="*/ 845 w 1249"/>
                <a:gd name="T99" fmla="*/ 1032 h 1210"/>
                <a:gd name="T100" fmla="*/ 900 w 1249"/>
                <a:gd name="T101" fmla="*/ 991 h 1210"/>
                <a:gd name="T102" fmla="*/ 1129 w 1249"/>
                <a:gd name="T103" fmla="*/ 1210 h 1210"/>
                <a:gd name="T104" fmla="*/ 1242 w 1249"/>
                <a:gd name="T105" fmla="*/ 1107 h 1210"/>
                <a:gd name="T106" fmla="*/ 1242 w 1249"/>
                <a:gd name="T107" fmla="*/ 1074 h 1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49" h="1210">
                  <a:moveTo>
                    <a:pt x="625" y="99"/>
                  </a:moveTo>
                  <a:lnTo>
                    <a:pt x="625" y="99"/>
                  </a:lnTo>
                  <a:cubicBezTo>
                    <a:pt x="625" y="70"/>
                    <a:pt x="649" y="46"/>
                    <a:pt x="678" y="46"/>
                  </a:cubicBezTo>
                  <a:lnTo>
                    <a:pt x="1135" y="46"/>
                  </a:lnTo>
                  <a:cubicBezTo>
                    <a:pt x="1164" y="46"/>
                    <a:pt x="1188" y="70"/>
                    <a:pt x="1188" y="99"/>
                  </a:cubicBezTo>
                  <a:lnTo>
                    <a:pt x="1188" y="349"/>
                  </a:lnTo>
                  <a:cubicBezTo>
                    <a:pt x="1188" y="378"/>
                    <a:pt x="1164" y="402"/>
                    <a:pt x="1135" y="402"/>
                  </a:cubicBezTo>
                  <a:lnTo>
                    <a:pt x="1023" y="402"/>
                  </a:lnTo>
                  <a:cubicBezTo>
                    <a:pt x="1016" y="402"/>
                    <a:pt x="1008" y="406"/>
                    <a:pt x="1004" y="412"/>
                  </a:cubicBezTo>
                  <a:cubicBezTo>
                    <a:pt x="1000" y="419"/>
                    <a:pt x="999" y="427"/>
                    <a:pt x="1001" y="434"/>
                  </a:cubicBezTo>
                  <a:lnTo>
                    <a:pt x="1041" y="536"/>
                  </a:lnTo>
                  <a:lnTo>
                    <a:pt x="893" y="444"/>
                  </a:lnTo>
                  <a:lnTo>
                    <a:pt x="893" y="364"/>
                  </a:lnTo>
                  <a:cubicBezTo>
                    <a:pt x="893" y="342"/>
                    <a:pt x="888" y="321"/>
                    <a:pt x="878" y="303"/>
                  </a:cubicBezTo>
                  <a:lnTo>
                    <a:pt x="1070" y="303"/>
                  </a:lnTo>
                  <a:cubicBezTo>
                    <a:pt x="1083" y="303"/>
                    <a:pt x="1093" y="292"/>
                    <a:pt x="1093" y="279"/>
                  </a:cubicBezTo>
                  <a:cubicBezTo>
                    <a:pt x="1093" y="266"/>
                    <a:pt x="1083" y="256"/>
                    <a:pt x="1070" y="256"/>
                  </a:cubicBezTo>
                  <a:lnTo>
                    <a:pt x="835" y="256"/>
                  </a:lnTo>
                  <a:cubicBezTo>
                    <a:pt x="815" y="243"/>
                    <a:pt x="790" y="235"/>
                    <a:pt x="764" y="235"/>
                  </a:cubicBezTo>
                  <a:lnTo>
                    <a:pt x="625" y="235"/>
                  </a:lnTo>
                  <a:lnTo>
                    <a:pt x="625" y="99"/>
                  </a:lnTo>
                  <a:close/>
                  <a:moveTo>
                    <a:pt x="569" y="794"/>
                  </a:moveTo>
                  <a:lnTo>
                    <a:pt x="569" y="794"/>
                  </a:lnTo>
                  <a:cubicBezTo>
                    <a:pt x="564" y="794"/>
                    <a:pt x="560" y="796"/>
                    <a:pt x="556" y="798"/>
                  </a:cubicBezTo>
                  <a:lnTo>
                    <a:pt x="241" y="993"/>
                  </a:lnTo>
                  <a:lnTo>
                    <a:pt x="306" y="826"/>
                  </a:lnTo>
                  <a:cubicBezTo>
                    <a:pt x="309" y="819"/>
                    <a:pt x="308" y="811"/>
                    <a:pt x="303" y="804"/>
                  </a:cubicBezTo>
                  <a:cubicBezTo>
                    <a:pt x="299" y="798"/>
                    <a:pt x="292" y="794"/>
                    <a:pt x="284" y="794"/>
                  </a:cubicBezTo>
                  <a:lnTo>
                    <a:pt x="129" y="794"/>
                  </a:lnTo>
                  <a:cubicBezTo>
                    <a:pt x="83" y="794"/>
                    <a:pt x="46" y="757"/>
                    <a:pt x="46" y="712"/>
                  </a:cubicBezTo>
                  <a:lnTo>
                    <a:pt x="46" y="364"/>
                  </a:lnTo>
                  <a:cubicBezTo>
                    <a:pt x="46" y="318"/>
                    <a:pt x="83" y="281"/>
                    <a:pt x="129" y="281"/>
                  </a:cubicBezTo>
                  <a:lnTo>
                    <a:pt x="578" y="281"/>
                  </a:lnTo>
                  <a:lnTo>
                    <a:pt x="602" y="281"/>
                  </a:lnTo>
                  <a:lnTo>
                    <a:pt x="625" y="281"/>
                  </a:lnTo>
                  <a:lnTo>
                    <a:pt x="720" y="281"/>
                  </a:lnTo>
                  <a:lnTo>
                    <a:pt x="764" y="281"/>
                  </a:lnTo>
                  <a:cubicBezTo>
                    <a:pt x="785" y="281"/>
                    <a:pt x="805" y="289"/>
                    <a:pt x="819" y="303"/>
                  </a:cubicBezTo>
                  <a:cubicBezTo>
                    <a:pt x="836" y="318"/>
                    <a:pt x="847" y="340"/>
                    <a:pt x="847" y="364"/>
                  </a:cubicBezTo>
                  <a:lnTo>
                    <a:pt x="847" y="416"/>
                  </a:lnTo>
                  <a:lnTo>
                    <a:pt x="847" y="443"/>
                  </a:lnTo>
                  <a:lnTo>
                    <a:pt x="847" y="470"/>
                  </a:lnTo>
                  <a:lnTo>
                    <a:pt x="847" y="702"/>
                  </a:lnTo>
                  <a:lnTo>
                    <a:pt x="717" y="648"/>
                  </a:lnTo>
                  <a:cubicBezTo>
                    <a:pt x="708" y="644"/>
                    <a:pt x="698" y="646"/>
                    <a:pt x="691" y="653"/>
                  </a:cubicBezTo>
                  <a:cubicBezTo>
                    <a:pt x="684" y="659"/>
                    <a:pt x="682" y="669"/>
                    <a:pt x="686" y="678"/>
                  </a:cubicBezTo>
                  <a:lnTo>
                    <a:pt x="735" y="794"/>
                  </a:lnTo>
                  <a:lnTo>
                    <a:pt x="569" y="794"/>
                  </a:lnTo>
                  <a:close/>
                  <a:moveTo>
                    <a:pt x="1129" y="1154"/>
                  </a:moveTo>
                  <a:lnTo>
                    <a:pt x="1129" y="1154"/>
                  </a:lnTo>
                  <a:lnTo>
                    <a:pt x="917" y="942"/>
                  </a:lnTo>
                  <a:cubicBezTo>
                    <a:pt x="913" y="938"/>
                    <a:pt x="907" y="935"/>
                    <a:pt x="900" y="935"/>
                  </a:cubicBezTo>
                  <a:cubicBezTo>
                    <a:pt x="894" y="935"/>
                    <a:pt x="888" y="938"/>
                    <a:pt x="884" y="942"/>
                  </a:cubicBezTo>
                  <a:lnTo>
                    <a:pt x="858" y="968"/>
                  </a:lnTo>
                  <a:lnTo>
                    <a:pt x="802" y="835"/>
                  </a:lnTo>
                  <a:lnTo>
                    <a:pt x="793" y="814"/>
                  </a:lnTo>
                  <a:lnTo>
                    <a:pt x="784" y="792"/>
                  </a:lnTo>
                  <a:lnTo>
                    <a:pt x="751" y="713"/>
                  </a:lnTo>
                  <a:lnTo>
                    <a:pt x="838" y="749"/>
                  </a:lnTo>
                  <a:lnTo>
                    <a:pt x="859" y="758"/>
                  </a:lnTo>
                  <a:lnTo>
                    <a:pt x="881" y="767"/>
                  </a:lnTo>
                  <a:lnTo>
                    <a:pt x="1007" y="819"/>
                  </a:lnTo>
                  <a:lnTo>
                    <a:pt x="980" y="846"/>
                  </a:lnTo>
                  <a:cubicBezTo>
                    <a:pt x="971" y="855"/>
                    <a:pt x="971" y="870"/>
                    <a:pt x="980" y="879"/>
                  </a:cubicBezTo>
                  <a:lnTo>
                    <a:pt x="1193" y="1091"/>
                  </a:lnTo>
                  <a:lnTo>
                    <a:pt x="1129" y="1154"/>
                  </a:lnTo>
                  <a:close/>
                  <a:moveTo>
                    <a:pt x="1242" y="1074"/>
                  </a:moveTo>
                  <a:lnTo>
                    <a:pt x="1242" y="1074"/>
                  </a:lnTo>
                  <a:lnTo>
                    <a:pt x="1030" y="862"/>
                  </a:lnTo>
                  <a:lnTo>
                    <a:pt x="1064" y="828"/>
                  </a:lnTo>
                  <a:cubicBezTo>
                    <a:pt x="1070" y="822"/>
                    <a:pt x="1072" y="814"/>
                    <a:pt x="1071" y="807"/>
                  </a:cubicBezTo>
                  <a:cubicBezTo>
                    <a:pt x="1069" y="799"/>
                    <a:pt x="1064" y="793"/>
                    <a:pt x="1057" y="790"/>
                  </a:cubicBezTo>
                  <a:lnTo>
                    <a:pt x="893" y="721"/>
                  </a:lnTo>
                  <a:cubicBezTo>
                    <a:pt x="893" y="718"/>
                    <a:pt x="893" y="715"/>
                    <a:pt x="893" y="712"/>
                  </a:cubicBezTo>
                  <a:lnTo>
                    <a:pt x="893" y="499"/>
                  </a:lnTo>
                  <a:lnTo>
                    <a:pt x="1076" y="612"/>
                  </a:lnTo>
                  <a:cubicBezTo>
                    <a:pt x="1079" y="615"/>
                    <a:pt x="1084" y="616"/>
                    <a:pt x="1088" y="616"/>
                  </a:cubicBezTo>
                  <a:cubicBezTo>
                    <a:pt x="1093" y="616"/>
                    <a:pt x="1098" y="614"/>
                    <a:pt x="1103" y="610"/>
                  </a:cubicBezTo>
                  <a:cubicBezTo>
                    <a:pt x="1110" y="604"/>
                    <a:pt x="1113" y="593"/>
                    <a:pt x="1110" y="584"/>
                  </a:cubicBezTo>
                  <a:lnTo>
                    <a:pt x="1057" y="449"/>
                  </a:lnTo>
                  <a:lnTo>
                    <a:pt x="1135" y="449"/>
                  </a:lnTo>
                  <a:cubicBezTo>
                    <a:pt x="1190" y="449"/>
                    <a:pt x="1235" y="404"/>
                    <a:pt x="1235" y="349"/>
                  </a:cubicBezTo>
                  <a:lnTo>
                    <a:pt x="1235" y="99"/>
                  </a:lnTo>
                  <a:cubicBezTo>
                    <a:pt x="1235" y="44"/>
                    <a:pt x="1190" y="0"/>
                    <a:pt x="1135" y="0"/>
                  </a:cubicBezTo>
                  <a:lnTo>
                    <a:pt x="678" y="0"/>
                  </a:lnTo>
                  <a:cubicBezTo>
                    <a:pt x="623" y="0"/>
                    <a:pt x="578" y="44"/>
                    <a:pt x="578" y="99"/>
                  </a:cubicBezTo>
                  <a:lnTo>
                    <a:pt x="578" y="235"/>
                  </a:lnTo>
                  <a:lnTo>
                    <a:pt x="129" y="235"/>
                  </a:lnTo>
                  <a:cubicBezTo>
                    <a:pt x="57" y="235"/>
                    <a:pt x="0" y="293"/>
                    <a:pt x="0" y="364"/>
                  </a:cubicBezTo>
                  <a:lnTo>
                    <a:pt x="0" y="712"/>
                  </a:lnTo>
                  <a:cubicBezTo>
                    <a:pt x="0" y="783"/>
                    <a:pt x="57" y="841"/>
                    <a:pt x="129" y="841"/>
                  </a:cubicBezTo>
                  <a:lnTo>
                    <a:pt x="250" y="841"/>
                  </a:lnTo>
                  <a:lnTo>
                    <a:pt x="173" y="1041"/>
                  </a:lnTo>
                  <a:cubicBezTo>
                    <a:pt x="169" y="1051"/>
                    <a:pt x="172" y="1061"/>
                    <a:pt x="179" y="1068"/>
                  </a:cubicBezTo>
                  <a:cubicBezTo>
                    <a:pt x="184" y="1071"/>
                    <a:pt x="189" y="1073"/>
                    <a:pt x="194" y="1073"/>
                  </a:cubicBezTo>
                  <a:cubicBezTo>
                    <a:pt x="199" y="1073"/>
                    <a:pt x="203" y="1072"/>
                    <a:pt x="207" y="1069"/>
                  </a:cubicBezTo>
                  <a:lnTo>
                    <a:pt x="575" y="841"/>
                  </a:lnTo>
                  <a:lnTo>
                    <a:pt x="754" y="841"/>
                  </a:lnTo>
                  <a:lnTo>
                    <a:pt x="828" y="1018"/>
                  </a:lnTo>
                  <a:cubicBezTo>
                    <a:pt x="831" y="1025"/>
                    <a:pt x="837" y="1031"/>
                    <a:pt x="845" y="1032"/>
                  </a:cubicBezTo>
                  <a:cubicBezTo>
                    <a:pt x="853" y="1034"/>
                    <a:pt x="861" y="1031"/>
                    <a:pt x="866" y="1026"/>
                  </a:cubicBezTo>
                  <a:lnTo>
                    <a:pt x="900" y="991"/>
                  </a:lnTo>
                  <a:lnTo>
                    <a:pt x="1113" y="1204"/>
                  </a:lnTo>
                  <a:cubicBezTo>
                    <a:pt x="1117" y="1208"/>
                    <a:pt x="1123" y="1210"/>
                    <a:pt x="1129" y="1210"/>
                  </a:cubicBezTo>
                  <a:cubicBezTo>
                    <a:pt x="1135" y="1210"/>
                    <a:pt x="1141" y="1208"/>
                    <a:pt x="1146" y="1204"/>
                  </a:cubicBezTo>
                  <a:lnTo>
                    <a:pt x="1242" y="1107"/>
                  </a:lnTo>
                  <a:cubicBezTo>
                    <a:pt x="1246" y="1103"/>
                    <a:pt x="1249" y="1097"/>
                    <a:pt x="1249" y="1091"/>
                  </a:cubicBezTo>
                  <a:cubicBezTo>
                    <a:pt x="1249" y="1085"/>
                    <a:pt x="1246" y="1079"/>
                    <a:pt x="1242" y="107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51" name="Group 18">
            <a:extLst>
              <a:ext uri="{FF2B5EF4-FFF2-40B4-BE49-F238E27FC236}">
                <a16:creationId xmlns:a16="http://schemas.microsoft.com/office/drawing/2014/main" xmlns="" id="{67BF84E2-CAA1-4B82-85CD-C672874A389F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800509" y="2834990"/>
            <a:ext cx="388218" cy="434290"/>
            <a:chOff x="4354" y="948"/>
            <a:chExt cx="514" cy="575"/>
          </a:xfrm>
          <a:solidFill>
            <a:srgbClr val="25AEC1"/>
          </a:solidFill>
        </p:grpSpPr>
        <p:sp>
          <p:nvSpPr>
            <p:cNvPr id="52" name="Freeform 19">
              <a:extLst>
                <a:ext uri="{FF2B5EF4-FFF2-40B4-BE49-F238E27FC236}">
                  <a16:creationId xmlns:a16="http://schemas.microsoft.com/office/drawing/2014/main" xmlns="" id="{5562F913-A816-4E34-8EE5-CBC768B5B151}"/>
                </a:ext>
              </a:extLst>
            </p:cNvPr>
            <p:cNvSpPr>
              <a:spLocks/>
            </p:cNvSpPr>
            <p:nvPr/>
          </p:nvSpPr>
          <p:spPr bwMode="auto">
            <a:xfrm>
              <a:off x="4501" y="1090"/>
              <a:ext cx="162" cy="16"/>
            </a:xfrm>
            <a:custGeom>
              <a:avLst/>
              <a:gdLst>
                <a:gd name="T0" fmla="*/ 473 w 473"/>
                <a:gd name="T1" fmla="*/ 0 h 47"/>
                <a:gd name="T2" fmla="*/ 473 w 473"/>
                <a:gd name="T3" fmla="*/ 0 h 47"/>
                <a:gd name="T4" fmla="*/ 0 w 473"/>
                <a:gd name="T5" fmla="*/ 0 h 47"/>
                <a:gd name="T6" fmla="*/ 0 w 473"/>
                <a:gd name="T7" fmla="*/ 47 h 47"/>
                <a:gd name="T8" fmla="*/ 473 w 473"/>
                <a:gd name="T9" fmla="*/ 47 h 47"/>
                <a:gd name="T10" fmla="*/ 473 w 473"/>
                <a:gd name="T11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73" h="47">
                  <a:moveTo>
                    <a:pt x="473" y="0"/>
                  </a:moveTo>
                  <a:lnTo>
                    <a:pt x="473" y="0"/>
                  </a:lnTo>
                  <a:lnTo>
                    <a:pt x="0" y="0"/>
                  </a:lnTo>
                  <a:lnTo>
                    <a:pt x="0" y="47"/>
                  </a:lnTo>
                  <a:lnTo>
                    <a:pt x="473" y="47"/>
                  </a:lnTo>
                  <a:lnTo>
                    <a:pt x="47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3" name="Freeform 20">
              <a:extLst>
                <a:ext uri="{FF2B5EF4-FFF2-40B4-BE49-F238E27FC236}">
                  <a16:creationId xmlns:a16="http://schemas.microsoft.com/office/drawing/2014/main" xmlns="" id="{989886D4-534E-45B5-A9A6-6D5521F1F34D}"/>
                </a:ext>
              </a:extLst>
            </p:cNvPr>
            <p:cNvSpPr>
              <a:spLocks/>
            </p:cNvSpPr>
            <p:nvPr/>
          </p:nvSpPr>
          <p:spPr bwMode="auto">
            <a:xfrm>
              <a:off x="4501" y="1123"/>
              <a:ext cx="162" cy="16"/>
            </a:xfrm>
            <a:custGeom>
              <a:avLst/>
              <a:gdLst>
                <a:gd name="T0" fmla="*/ 473 w 473"/>
                <a:gd name="T1" fmla="*/ 0 h 46"/>
                <a:gd name="T2" fmla="*/ 473 w 473"/>
                <a:gd name="T3" fmla="*/ 0 h 46"/>
                <a:gd name="T4" fmla="*/ 0 w 473"/>
                <a:gd name="T5" fmla="*/ 0 h 46"/>
                <a:gd name="T6" fmla="*/ 0 w 473"/>
                <a:gd name="T7" fmla="*/ 46 h 46"/>
                <a:gd name="T8" fmla="*/ 473 w 473"/>
                <a:gd name="T9" fmla="*/ 46 h 46"/>
                <a:gd name="T10" fmla="*/ 473 w 473"/>
                <a:gd name="T11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73" h="46">
                  <a:moveTo>
                    <a:pt x="473" y="0"/>
                  </a:moveTo>
                  <a:lnTo>
                    <a:pt x="473" y="0"/>
                  </a:lnTo>
                  <a:lnTo>
                    <a:pt x="0" y="0"/>
                  </a:lnTo>
                  <a:lnTo>
                    <a:pt x="0" y="46"/>
                  </a:lnTo>
                  <a:lnTo>
                    <a:pt x="473" y="46"/>
                  </a:lnTo>
                  <a:lnTo>
                    <a:pt x="47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4" name="Freeform 21">
              <a:extLst>
                <a:ext uri="{FF2B5EF4-FFF2-40B4-BE49-F238E27FC236}">
                  <a16:creationId xmlns:a16="http://schemas.microsoft.com/office/drawing/2014/main" xmlns="" id="{92A0665D-CD8C-490C-8565-E1FD9F6527A2}"/>
                </a:ext>
              </a:extLst>
            </p:cNvPr>
            <p:cNvSpPr>
              <a:spLocks/>
            </p:cNvSpPr>
            <p:nvPr/>
          </p:nvSpPr>
          <p:spPr bwMode="auto">
            <a:xfrm>
              <a:off x="4501" y="1156"/>
              <a:ext cx="95" cy="16"/>
            </a:xfrm>
            <a:custGeom>
              <a:avLst/>
              <a:gdLst>
                <a:gd name="T0" fmla="*/ 277 w 277"/>
                <a:gd name="T1" fmla="*/ 0 h 47"/>
                <a:gd name="T2" fmla="*/ 277 w 277"/>
                <a:gd name="T3" fmla="*/ 0 h 47"/>
                <a:gd name="T4" fmla="*/ 0 w 277"/>
                <a:gd name="T5" fmla="*/ 0 h 47"/>
                <a:gd name="T6" fmla="*/ 0 w 277"/>
                <a:gd name="T7" fmla="*/ 47 h 47"/>
                <a:gd name="T8" fmla="*/ 277 w 277"/>
                <a:gd name="T9" fmla="*/ 47 h 47"/>
                <a:gd name="T10" fmla="*/ 277 w 277"/>
                <a:gd name="T11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77" h="47">
                  <a:moveTo>
                    <a:pt x="277" y="0"/>
                  </a:moveTo>
                  <a:lnTo>
                    <a:pt x="277" y="0"/>
                  </a:lnTo>
                  <a:lnTo>
                    <a:pt x="0" y="0"/>
                  </a:lnTo>
                  <a:lnTo>
                    <a:pt x="0" y="47"/>
                  </a:lnTo>
                  <a:lnTo>
                    <a:pt x="277" y="47"/>
                  </a:lnTo>
                  <a:lnTo>
                    <a:pt x="27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5" name="Freeform 22">
              <a:extLst>
                <a:ext uri="{FF2B5EF4-FFF2-40B4-BE49-F238E27FC236}">
                  <a16:creationId xmlns:a16="http://schemas.microsoft.com/office/drawing/2014/main" xmlns="" id="{7EADC5E0-A26D-4F8F-8F39-476A5AC97DFD}"/>
                </a:ext>
              </a:extLst>
            </p:cNvPr>
            <p:cNvSpPr>
              <a:spLocks/>
            </p:cNvSpPr>
            <p:nvPr/>
          </p:nvSpPr>
          <p:spPr bwMode="auto">
            <a:xfrm>
              <a:off x="4386" y="1461"/>
              <a:ext cx="15" cy="17"/>
            </a:xfrm>
            <a:custGeom>
              <a:avLst/>
              <a:gdLst>
                <a:gd name="T0" fmla="*/ 0 w 46"/>
                <a:gd name="T1" fmla="*/ 48 h 48"/>
                <a:gd name="T2" fmla="*/ 0 w 46"/>
                <a:gd name="T3" fmla="*/ 48 h 48"/>
                <a:gd name="T4" fmla="*/ 46 w 46"/>
                <a:gd name="T5" fmla="*/ 48 h 48"/>
                <a:gd name="T6" fmla="*/ 46 w 46"/>
                <a:gd name="T7" fmla="*/ 0 h 48"/>
                <a:gd name="T8" fmla="*/ 0 w 46"/>
                <a:gd name="T9" fmla="*/ 0 h 48"/>
                <a:gd name="T10" fmla="*/ 0 w 46"/>
                <a:gd name="T11" fmla="*/ 48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6" h="48">
                  <a:moveTo>
                    <a:pt x="0" y="48"/>
                  </a:moveTo>
                  <a:lnTo>
                    <a:pt x="0" y="48"/>
                  </a:lnTo>
                  <a:lnTo>
                    <a:pt x="46" y="48"/>
                  </a:lnTo>
                  <a:lnTo>
                    <a:pt x="46" y="0"/>
                  </a:lnTo>
                  <a:lnTo>
                    <a:pt x="0" y="0"/>
                  </a:lnTo>
                  <a:lnTo>
                    <a:pt x="0" y="48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2" name="Freeform 23">
              <a:extLst>
                <a:ext uri="{FF2B5EF4-FFF2-40B4-BE49-F238E27FC236}">
                  <a16:creationId xmlns:a16="http://schemas.microsoft.com/office/drawing/2014/main" xmlns="" id="{44BC6A98-3294-4FD1-9B5F-EFAB20BB7A0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54" y="948"/>
              <a:ext cx="514" cy="575"/>
            </a:xfrm>
            <a:custGeom>
              <a:avLst/>
              <a:gdLst>
                <a:gd name="T0" fmla="*/ 538 w 1507"/>
                <a:gd name="T1" fmla="*/ 324 h 1686"/>
                <a:gd name="T2" fmla="*/ 597 w 1507"/>
                <a:gd name="T3" fmla="*/ 1080 h 1686"/>
                <a:gd name="T4" fmla="*/ 444 w 1507"/>
                <a:gd name="T5" fmla="*/ 1048 h 1686"/>
                <a:gd name="T6" fmla="*/ 581 w 1507"/>
                <a:gd name="T7" fmla="*/ 894 h 1686"/>
                <a:gd name="T8" fmla="*/ 591 w 1507"/>
                <a:gd name="T9" fmla="*/ 753 h 1686"/>
                <a:gd name="T10" fmla="*/ 463 w 1507"/>
                <a:gd name="T11" fmla="*/ 736 h 1686"/>
                <a:gd name="T12" fmla="*/ 435 w 1507"/>
                <a:gd name="T13" fmla="*/ 761 h 1686"/>
                <a:gd name="T14" fmla="*/ 260 w 1507"/>
                <a:gd name="T15" fmla="*/ 706 h 1686"/>
                <a:gd name="T16" fmla="*/ 562 w 1507"/>
                <a:gd name="T17" fmla="*/ 371 h 1686"/>
                <a:gd name="T18" fmla="*/ 1071 w 1507"/>
                <a:gd name="T19" fmla="*/ 46 h 1686"/>
                <a:gd name="T20" fmla="*/ 742 w 1507"/>
                <a:gd name="T21" fmla="*/ 904 h 1686"/>
                <a:gd name="T22" fmla="*/ 620 w 1507"/>
                <a:gd name="T23" fmla="*/ 1080 h 1686"/>
                <a:gd name="T24" fmla="*/ 597 w 1507"/>
                <a:gd name="T25" fmla="*/ 1185 h 1686"/>
                <a:gd name="T26" fmla="*/ 528 w 1507"/>
                <a:gd name="T27" fmla="*/ 1381 h 1686"/>
                <a:gd name="T28" fmla="*/ 213 w 1507"/>
                <a:gd name="T29" fmla="*/ 764 h 1686"/>
                <a:gd name="T30" fmla="*/ 171 w 1507"/>
                <a:gd name="T31" fmla="*/ 1035 h 1686"/>
                <a:gd name="T32" fmla="*/ 213 w 1507"/>
                <a:gd name="T33" fmla="*/ 1028 h 1686"/>
                <a:gd name="T34" fmla="*/ 473 w 1507"/>
                <a:gd name="T35" fmla="*/ 790 h 1686"/>
                <a:gd name="T36" fmla="*/ 512 w 1507"/>
                <a:gd name="T37" fmla="*/ 762 h 1686"/>
                <a:gd name="T38" fmla="*/ 559 w 1507"/>
                <a:gd name="T39" fmla="*/ 805 h 1686"/>
                <a:gd name="T40" fmla="*/ 529 w 1507"/>
                <a:gd name="T41" fmla="*/ 889 h 1686"/>
                <a:gd name="T42" fmla="*/ 398 w 1507"/>
                <a:gd name="T43" fmla="*/ 1068 h 1686"/>
                <a:gd name="T44" fmla="*/ 427 w 1507"/>
                <a:gd name="T45" fmla="*/ 1126 h 1686"/>
                <a:gd name="T46" fmla="*/ 432 w 1507"/>
                <a:gd name="T47" fmla="*/ 1276 h 1686"/>
                <a:gd name="T48" fmla="*/ 474 w 1507"/>
                <a:gd name="T49" fmla="*/ 1126 h 1686"/>
                <a:gd name="T50" fmla="*/ 597 w 1507"/>
                <a:gd name="T51" fmla="*/ 1185 h 1686"/>
                <a:gd name="T52" fmla="*/ 789 w 1507"/>
                <a:gd name="T53" fmla="*/ 1418 h 1686"/>
                <a:gd name="T54" fmla="*/ 789 w 1507"/>
                <a:gd name="T55" fmla="*/ 1080 h 1686"/>
                <a:gd name="T56" fmla="*/ 1095 w 1507"/>
                <a:gd name="T57" fmla="*/ 927 h 1686"/>
                <a:gd name="T58" fmla="*/ 1350 w 1507"/>
                <a:gd name="T59" fmla="*/ 1384 h 1686"/>
                <a:gd name="T60" fmla="*/ 995 w 1507"/>
                <a:gd name="T61" fmla="*/ 1418 h 1686"/>
                <a:gd name="T62" fmla="*/ 1397 w 1507"/>
                <a:gd name="T63" fmla="*/ 1534 h 1686"/>
                <a:gd name="T64" fmla="*/ 1373 w 1507"/>
                <a:gd name="T65" fmla="*/ 1544 h 1686"/>
                <a:gd name="T66" fmla="*/ 1041 w 1507"/>
                <a:gd name="T67" fmla="*/ 1431 h 1686"/>
                <a:gd name="T68" fmla="*/ 1397 w 1507"/>
                <a:gd name="T69" fmla="*/ 1431 h 1686"/>
                <a:gd name="T70" fmla="*/ 1483 w 1507"/>
                <a:gd name="T71" fmla="*/ 1384 h 1686"/>
                <a:gd name="T72" fmla="*/ 1397 w 1507"/>
                <a:gd name="T73" fmla="*/ 904 h 1686"/>
                <a:gd name="T74" fmla="*/ 1118 w 1507"/>
                <a:gd name="T75" fmla="*/ 22 h 1686"/>
                <a:gd name="T76" fmla="*/ 557 w 1507"/>
                <a:gd name="T77" fmla="*/ 0 h 1686"/>
                <a:gd name="T78" fmla="*/ 550 w 1507"/>
                <a:gd name="T79" fmla="*/ 3 h 1686"/>
                <a:gd name="T80" fmla="*/ 220 w 1507"/>
                <a:gd name="T81" fmla="*/ 331 h 1686"/>
                <a:gd name="T82" fmla="*/ 216 w 1507"/>
                <a:gd name="T83" fmla="*/ 337 h 1686"/>
                <a:gd name="T84" fmla="*/ 213 w 1507"/>
                <a:gd name="T85" fmla="*/ 347 h 1686"/>
                <a:gd name="T86" fmla="*/ 53 w 1507"/>
                <a:gd name="T87" fmla="*/ 875 h 1686"/>
                <a:gd name="T88" fmla="*/ 0 w 1507"/>
                <a:gd name="T89" fmla="*/ 1404 h 1686"/>
                <a:gd name="T90" fmla="*/ 46 w 1507"/>
                <a:gd name="T91" fmla="*/ 1662 h 1686"/>
                <a:gd name="T92" fmla="*/ 270 w 1507"/>
                <a:gd name="T93" fmla="*/ 1427 h 1686"/>
                <a:gd name="T94" fmla="*/ 552 w 1507"/>
                <a:gd name="T95" fmla="*/ 1427 h 1686"/>
                <a:gd name="T96" fmla="*/ 584 w 1507"/>
                <a:gd name="T97" fmla="*/ 1662 h 1686"/>
                <a:gd name="T98" fmla="*/ 630 w 1507"/>
                <a:gd name="T99" fmla="*/ 1404 h 1686"/>
                <a:gd name="T100" fmla="*/ 575 w 1507"/>
                <a:gd name="T101" fmla="*/ 1325 h 1686"/>
                <a:gd name="T102" fmla="*/ 742 w 1507"/>
                <a:gd name="T103" fmla="*/ 1126 h 1686"/>
                <a:gd name="T104" fmla="*/ 865 w 1507"/>
                <a:gd name="T105" fmla="*/ 1591 h 1686"/>
                <a:gd name="T106" fmla="*/ 1384 w 1507"/>
                <a:gd name="T107" fmla="*/ 1591 h 1686"/>
                <a:gd name="T108" fmla="*/ 1507 w 1507"/>
                <a:gd name="T109" fmla="*/ 1407 h 16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507" h="1686">
                  <a:moveTo>
                    <a:pt x="538" y="79"/>
                  </a:moveTo>
                  <a:lnTo>
                    <a:pt x="538" y="79"/>
                  </a:lnTo>
                  <a:lnTo>
                    <a:pt x="538" y="324"/>
                  </a:lnTo>
                  <a:lnTo>
                    <a:pt x="293" y="324"/>
                  </a:lnTo>
                  <a:lnTo>
                    <a:pt x="538" y="79"/>
                  </a:lnTo>
                  <a:close/>
                  <a:moveTo>
                    <a:pt x="597" y="1080"/>
                  </a:moveTo>
                  <a:lnTo>
                    <a:pt x="597" y="1080"/>
                  </a:lnTo>
                  <a:lnTo>
                    <a:pt x="462" y="1080"/>
                  </a:lnTo>
                  <a:cubicBezTo>
                    <a:pt x="456" y="1066"/>
                    <a:pt x="450" y="1056"/>
                    <a:pt x="444" y="1048"/>
                  </a:cubicBezTo>
                  <a:lnTo>
                    <a:pt x="564" y="920"/>
                  </a:lnTo>
                  <a:cubicBezTo>
                    <a:pt x="564" y="920"/>
                    <a:pt x="565" y="919"/>
                    <a:pt x="565" y="918"/>
                  </a:cubicBezTo>
                  <a:cubicBezTo>
                    <a:pt x="566" y="917"/>
                    <a:pt x="573" y="908"/>
                    <a:pt x="581" y="894"/>
                  </a:cubicBezTo>
                  <a:cubicBezTo>
                    <a:pt x="584" y="887"/>
                    <a:pt x="588" y="880"/>
                    <a:pt x="591" y="871"/>
                  </a:cubicBezTo>
                  <a:cubicBezTo>
                    <a:pt x="595" y="863"/>
                    <a:pt x="598" y="855"/>
                    <a:pt x="600" y="846"/>
                  </a:cubicBezTo>
                  <a:cubicBezTo>
                    <a:pt x="608" y="817"/>
                    <a:pt x="609" y="783"/>
                    <a:pt x="591" y="753"/>
                  </a:cubicBezTo>
                  <a:cubicBezTo>
                    <a:pt x="573" y="726"/>
                    <a:pt x="552" y="717"/>
                    <a:pt x="537" y="715"/>
                  </a:cubicBezTo>
                  <a:cubicBezTo>
                    <a:pt x="509" y="710"/>
                    <a:pt x="484" y="722"/>
                    <a:pt x="471" y="730"/>
                  </a:cubicBezTo>
                  <a:cubicBezTo>
                    <a:pt x="467" y="733"/>
                    <a:pt x="464" y="735"/>
                    <a:pt x="463" y="736"/>
                  </a:cubicBezTo>
                  <a:cubicBezTo>
                    <a:pt x="463" y="736"/>
                    <a:pt x="462" y="736"/>
                    <a:pt x="462" y="737"/>
                  </a:cubicBezTo>
                  <a:lnTo>
                    <a:pt x="453" y="745"/>
                  </a:lnTo>
                  <a:lnTo>
                    <a:pt x="435" y="761"/>
                  </a:lnTo>
                  <a:lnTo>
                    <a:pt x="260" y="922"/>
                  </a:lnTo>
                  <a:lnTo>
                    <a:pt x="260" y="733"/>
                  </a:lnTo>
                  <a:lnTo>
                    <a:pt x="260" y="706"/>
                  </a:lnTo>
                  <a:lnTo>
                    <a:pt x="260" y="681"/>
                  </a:lnTo>
                  <a:lnTo>
                    <a:pt x="260" y="371"/>
                  </a:lnTo>
                  <a:lnTo>
                    <a:pt x="562" y="371"/>
                  </a:lnTo>
                  <a:cubicBezTo>
                    <a:pt x="575" y="371"/>
                    <a:pt x="585" y="360"/>
                    <a:pt x="585" y="347"/>
                  </a:cubicBezTo>
                  <a:lnTo>
                    <a:pt x="585" y="46"/>
                  </a:lnTo>
                  <a:lnTo>
                    <a:pt x="1071" y="46"/>
                  </a:lnTo>
                  <a:lnTo>
                    <a:pt x="1071" y="880"/>
                  </a:lnTo>
                  <a:lnTo>
                    <a:pt x="765" y="880"/>
                  </a:lnTo>
                  <a:cubicBezTo>
                    <a:pt x="753" y="880"/>
                    <a:pt x="742" y="891"/>
                    <a:pt x="742" y="904"/>
                  </a:cubicBezTo>
                  <a:lnTo>
                    <a:pt x="742" y="1080"/>
                  </a:lnTo>
                  <a:lnTo>
                    <a:pt x="643" y="1080"/>
                  </a:lnTo>
                  <a:lnTo>
                    <a:pt x="620" y="1080"/>
                  </a:lnTo>
                  <a:lnTo>
                    <a:pt x="597" y="1080"/>
                  </a:lnTo>
                  <a:close/>
                  <a:moveTo>
                    <a:pt x="597" y="1185"/>
                  </a:moveTo>
                  <a:lnTo>
                    <a:pt x="597" y="1185"/>
                  </a:lnTo>
                  <a:cubicBezTo>
                    <a:pt x="597" y="1188"/>
                    <a:pt x="604" y="1252"/>
                    <a:pt x="539" y="1292"/>
                  </a:cubicBezTo>
                  <a:cubicBezTo>
                    <a:pt x="533" y="1297"/>
                    <a:pt x="528" y="1304"/>
                    <a:pt x="528" y="1312"/>
                  </a:cubicBezTo>
                  <a:lnTo>
                    <a:pt x="528" y="1381"/>
                  </a:lnTo>
                  <a:lnTo>
                    <a:pt x="100" y="1381"/>
                  </a:lnTo>
                  <a:lnTo>
                    <a:pt x="100" y="883"/>
                  </a:lnTo>
                  <a:cubicBezTo>
                    <a:pt x="121" y="853"/>
                    <a:pt x="164" y="802"/>
                    <a:pt x="213" y="764"/>
                  </a:cubicBezTo>
                  <a:lnTo>
                    <a:pt x="213" y="964"/>
                  </a:lnTo>
                  <a:lnTo>
                    <a:pt x="173" y="1002"/>
                  </a:lnTo>
                  <a:cubicBezTo>
                    <a:pt x="163" y="1010"/>
                    <a:pt x="163" y="1025"/>
                    <a:pt x="171" y="1035"/>
                  </a:cubicBezTo>
                  <a:cubicBezTo>
                    <a:pt x="180" y="1044"/>
                    <a:pt x="195" y="1045"/>
                    <a:pt x="204" y="1036"/>
                  </a:cubicBezTo>
                  <a:lnTo>
                    <a:pt x="205" y="1035"/>
                  </a:lnTo>
                  <a:lnTo>
                    <a:pt x="213" y="1028"/>
                  </a:lnTo>
                  <a:lnTo>
                    <a:pt x="237" y="1006"/>
                  </a:lnTo>
                  <a:lnTo>
                    <a:pt x="260" y="985"/>
                  </a:lnTo>
                  <a:lnTo>
                    <a:pt x="473" y="790"/>
                  </a:lnTo>
                  <a:lnTo>
                    <a:pt x="490" y="774"/>
                  </a:lnTo>
                  <a:lnTo>
                    <a:pt x="492" y="772"/>
                  </a:lnTo>
                  <a:cubicBezTo>
                    <a:pt x="496" y="769"/>
                    <a:pt x="504" y="765"/>
                    <a:pt x="512" y="762"/>
                  </a:cubicBezTo>
                  <a:cubicBezTo>
                    <a:pt x="517" y="761"/>
                    <a:pt x="523" y="760"/>
                    <a:pt x="529" y="761"/>
                  </a:cubicBezTo>
                  <a:cubicBezTo>
                    <a:pt x="537" y="762"/>
                    <a:pt x="545" y="768"/>
                    <a:pt x="551" y="778"/>
                  </a:cubicBezTo>
                  <a:cubicBezTo>
                    <a:pt x="556" y="786"/>
                    <a:pt x="558" y="795"/>
                    <a:pt x="559" y="805"/>
                  </a:cubicBezTo>
                  <a:cubicBezTo>
                    <a:pt x="559" y="814"/>
                    <a:pt x="558" y="824"/>
                    <a:pt x="555" y="834"/>
                  </a:cubicBezTo>
                  <a:cubicBezTo>
                    <a:pt x="553" y="842"/>
                    <a:pt x="550" y="850"/>
                    <a:pt x="547" y="858"/>
                  </a:cubicBezTo>
                  <a:cubicBezTo>
                    <a:pt x="541" y="871"/>
                    <a:pt x="534" y="882"/>
                    <a:pt x="529" y="889"/>
                  </a:cubicBezTo>
                  <a:lnTo>
                    <a:pt x="394" y="1033"/>
                  </a:lnTo>
                  <a:cubicBezTo>
                    <a:pt x="390" y="1038"/>
                    <a:pt x="388" y="1045"/>
                    <a:pt x="388" y="1052"/>
                  </a:cubicBezTo>
                  <a:cubicBezTo>
                    <a:pt x="389" y="1058"/>
                    <a:pt x="393" y="1065"/>
                    <a:pt x="398" y="1068"/>
                  </a:cubicBezTo>
                  <a:cubicBezTo>
                    <a:pt x="399" y="1069"/>
                    <a:pt x="404" y="1072"/>
                    <a:pt x="409" y="1080"/>
                  </a:cubicBezTo>
                  <a:cubicBezTo>
                    <a:pt x="413" y="1085"/>
                    <a:pt x="418" y="1093"/>
                    <a:pt x="421" y="1103"/>
                  </a:cubicBezTo>
                  <a:cubicBezTo>
                    <a:pt x="424" y="1110"/>
                    <a:pt x="426" y="1117"/>
                    <a:pt x="427" y="1126"/>
                  </a:cubicBezTo>
                  <a:cubicBezTo>
                    <a:pt x="432" y="1152"/>
                    <a:pt x="431" y="1187"/>
                    <a:pt x="419" y="1235"/>
                  </a:cubicBezTo>
                  <a:cubicBezTo>
                    <a:pt x="418" y="1239"/>
                    <a:pt x="417" y="1243"/>
                    <a:pt x="416" y="1247"/>
                  </a:cubicBezTo>
                  <a:cubicBezTo>
                    <a:pt x="412" y="1260"/>
                    <a:pt x="420" y="1273"/>
                    <a:pt x="432" y="1276"/>
                  </a:cubicBezTo>
                  <a:cubicBezTo>
                    <a:pt x="434" y="1277"/>
                    <a:pt x="436" y="1277"/>
                    <a:pt x="438" y="1277"/>
                  </a:cubicBezTo>
                  <a:cubicBezTo>
                    <a:pt x="449" y="1277"/>
                    <a:pt x="458" y="1270"/>
                    <a:pt x="461" y="1260"/>
                  </a:cubicBezTo>
                  <a:cubicBezTo>
                    <a:pt x="477" y="1204"/>
                    <a:pt x="479" y="1160"/>
                    <a:pt x="474" y="1126"/>
                  </a:cubicBezTo>
                  <a:lnTo>
                    <a:pt x="597" y="1126"/>
                  </a:lnTo>
                  <a:lnTo>
                    <a:pt x="597" y="1182"/>
                  </a:lnTo>
                  <a:cubicBezTo>
                    <a:pt x="597" y="1183"/>
                    <a:pt x="597" y="1184"/>
                    <a:pt x="597" y="1185"/>
                  </a:cubicBezTo>
                  <a:close/>
                  <a:moveTo>
                    <a:pt x="870" y="1544"/>
                  </a:moveTo>
                  <a:lnTo>
                    <a:pt x="870" y="1544"/>
                  </a:lnTo>
                  <a:cubicBezTo>
                    <a:pt x="820" y="1522"/>
                    <a:pt x="789" y="1473"/>
                    <a:pt x="789" y="1418"/>
                  </a:cubicBezTo>
                  <a:lnTo>
                    <a:pt x="789" y="1126"/>
                  </a:lnTo>
                  <a:lnTo>
                    <a:pt x="789" y="1103"/>
                  </a:lnTo>
                  <a:lnTo>
                    <a:pt x="789" y="1080"/>
                  </a:lnTo>
                  <a:lnTo>
                    <a:pt x="789" y="927"/>
                  </a:lnTo>
                  <a:lnTo>
                    <a:pt x="1071" y="927"/>
                  </a:lnTo>
                  <a:lnTo>
                    <a:pt x="1095" y="927"/>
                  </a:lnTo>
                  <a:lnTo>
                    <a:pt x="1118" y="927"/>
                  </a:lnTo>
                  <a:lnTo>
                    <a:pt x="1350" y="927"/>
                  </a:lnTo>
                  <a:lnTo>
                    <a:pt x="1350" y="1384"/>
                  </a:lnTo>
                  <a:lnTo>
                    <a:pt x="1018" y="1384"/>
                  </a:lnTo>
                  <a:cubicBezTo>
                    <a:pt x="1005" y="1384"/>
                    <a:pt x="995" y="1394"/>
                    <a:pt x="995" y="1407"/>
                  </a:cubicBezTo>
                  <a:lnTo>
                    <a:pt x="995" y="1418"/>
                  </a:lnTo>
                  <a:cubicBezTo>
                    <a:pt x="995" y="1473"/>
                    <a:pt x="963" y="1522"/>
                    <a:pt x="914" y="1544"/>
                  </a:cubicBezTo>
                  <a:lnTo>
                    <a:pt x="870" y="1544"/>
                  </a:lnTo>
                  <a:close/>
                  <a:moveTo>
                    <a:pt x="1397" y="1534"/>
                  </a:moveTo>
                  <a:lnTo>
                    <a:pt x="1397" y="1534"/>
                  </a:lnTo>
                  <a:cubicBezTo>
                    <a:pt x="1391" y="1538"/>
                    <a:pt x="1385" y="1541"/>
                    <a:pt x="1379" y="1544"/>
                  </a:cubicBezTo>
                  <a:lnTo>
                    <a:pt x="1373" y="1544"/>
                  </a:lnTo>
                  <a:lnTo>
                    <a:pt x="1350" y="1544"/>
                  </a:lnTo>
                  <a:lnTo>
                    <a:pt x="992" y="1544"/>
                  </a:lnTo>
                  <a:cubicBezTo>
                    <a:pt x="1021" y="1513"/>
                    <a:pt x="1038" y="1474"/>
                    <a:pt x="1041" y="1431"/>
                  </a:cubicBezTo>
                  <a:lnTo>
                    <a:pt x="1350" y="1431"/>
                  </a:lnTo>
                  <a:lnTo>
                    <a:pt x="1373" y="1431"/>
                  </a:lnTo>
                  <a:lnTo>
                    <a:pt x="1397" y="1431"/>
                  </a:lnTo>
                  <a:lnTo>
                    <a:pt x="1460" y="1431"/>
                  </a:lnTo>
                  <a:cubicBezTo>
                    <a:pt x="1456" y="1473"/>
                    <a:pt x="1432" y="1511"/>
                    <a:pt x="1397" y="1534"/>
                  </a:cubicBezTo>
                  <a:close/>
                  <a:moveTo>
                    <a:pt x="1483" y="1384"/>
                  </a:moveTo>
                  <a:lnTo>
                    <a:pt x="1483" y="1384"/>
                  </a:lnTo>
                  <a:lnTo>
                    <a:pt x="1397" y="1384"/>
                  </a:lnTo>
                  <a:lnTo>
                    <a:pt x="1397" y="904"/>
                  </a:lnTo>
                  <a:cubicBezTo>
                    <a:pt x="1397" y="891"/>
                    <a:pt x="1386" y="880"/>
                    <a:pt x="1373" y="880"/>
                  </a:cubicBezTo>
                  <a:lnTo>
                    <a:pt x="1118" y="880"/>
                  </a:lnTo>
                  <a:lnTo>
                    <a:pt x="1118" y="22"/>
                  </a:lnTo>
                  <a:cubicBezTo>
                    <a:pt x="1118" y="9"/>
                    <a:pt x="1108" y="0"/>
                    <a:pt x="1095" y="0"/>
                  </a:cubicBezTo>
                  <a:lnTo>
                    <a:pt x="562" y="0"/>
                  </a:lnTo>
                  <a:cubicBezTo>
                    <a:pt x="560" y="0"/>
                    <a:pt x="559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555" y="1"/>
                    <a:pt x="553" y="1"/>
                    <a:pt x="552" y="2"/>
                  </a:cubicBezTo>
                  <a:cubicBezTo>
                    <a:pt x="551" y="3"/>
                    <a:pt x="551" y="3"/>
                    <a:pt x="550" y="3"/>
                  </a:cubicBezTo>
                  <a:cubicBezTo>
                    <a:pt x="548" y="4"/>
                    <a:pt x="547" y="5"/>
                    <a:pt x="545" y="7"/>
                  </a:cubicBezTo>
                  <a:lnTo>
                    <a:pt x="301" y="250"/>
                  </a:lnTo>
                  <a:lnTo>
                    <a:pt x="220" y="331"/>
                  </a:lnTo>
                  <a:cubicBezTo>
                    <a:pt x="220" y="331"/>
                    <a:pt x="220" y="331"/>
                    <a:pt x="220" y="331"/>
                  </a:cubicBezTo>
                  <a:cubicBezTo>
                    <a:pt x="219" y="332"/>
                    <a:pt x="217" y="334"/>
                    <a:pt x="216" y="336"/>
                  </a:cubicBezTo>
                  <a:cubicBezTo>
                    <a:pt x="216" y="336"/>
                    <a:pt x="216" y="337"/>
                    <a:pt x="216" y="337"/>
                  </a:cubicBezTo>
                  <a:cubicBezTo>
                    <a:pt x="215" y="339"/>
                    <a:pt x="214" y="341"/>
                    <a:pt x="214" y="343"/>
                  </a:cubicBezTo>
                  <a:lnTo>
                    <a:pt x="214" y="343"/>
                  </a:lnTo>
                  <a:cubicBezTo>
                    <a:pt x="213" y="344"/>
                    <a:pt x="213" y="346"/>
                    <a:pt x="213" y="347"/>
                  </a:cubicBezTo>
                  <a:lnTo>
                    <a:pt x="213" y="706"/>
                  </a:lnTo>
                  <a:cubicBezTo>
                    <a:pt x="128" y="762"/>
                    <a:pt x="61" y="857"/>
                    <a:pt x="58" y="862"/>
                  </a:cubicBezTo>
                  <a:cubicBezTo>
                    <a:pt x="55" y="866"/>
                    <a:pt x="53" y="871"/>
                    <a:pt x="53" y="875"/>
                  </a:cubicBezTo>
                  <a:lnTo>
                    <a:pt x="53" y="1381"/>
                  </a:lnTo>
                  <a:lnTo>
                    <a:pt x="23" y="1381"/>
                  </a:lnTo>
                  <a:cubicBezTo>
                    <a:pt x="10" y="1381"/>
                    <a:pt x="0" y="1391"/>
                    <a:pt x="0" y="1404"/>
                  </a:cubicBezTo>
                  <a:lnTo>
                    <a:pt x="0" y="1662"/>
                  </a:lnTo>
                  <a:cubicBezTo>
                    <a:pt x="0" y="1675"/>
                    <a:pt x="10" y="1686"/>
                    <a:pt x="23" y="1686"/>
                  </a:cubicBezTo>
                  <a:cubicBezTo>
                    <a:pt x="36" y="1686"/>
                    <a:pt x="46" y="1675"/>
                    <a:pt x="46" y="1662"/>
                  </a:cubicBezTo>
                  <a:lnTo>
                    <a:pt x="46" y="1427"/>
                  </a:lnTo>
                  <a:lnTo>
                    <a:pt x="68" y="1427"/>
                  </a:lnTo>
                  <a:lnTo>
                    <a:pt x="270" y="1427"/>
                  </a:lnTo>
                  <a:lnTo>
                    <a:pt x="479" y="1427"/>
                  </a:lnTo>
                  <a:lnTo>
                    <a:pt x="528" y="1427"/>
                  </a:lnTo>
                  <a:lnTo>
                    <a:pt x="552" y="1427"/>
                  </a:lnTo>
                  <a:lnTo>
                    <a:pt x="575" y="1427"/>
                  </a:lnTo>
                  <a:lnTo>
                    <a:pt x="584" y="1427"/>
                  </a:lnTo>
                  <a:lnTo>
                    <a:pt x="584" y="1662"/>
                  </a:lnTo>
                  <a:cubicBezTo>
                    <a:pt x="584" y="1675"/>
                    <a:pt x="594" y="1686"/>
                    <a:pt x="607" y="1686"/>
                  </a:cubicBezTo>
                  <a:cubicBezTo>
                    <a:pt x="620" y="1686"/>
                    <a:pt x="630" y="1675"/>
                    <a:pt x="630" y="1662"/>
                  </a:cubicBezTo>
                  <a:lnTo>
                    <a:pt x="630" y="1404"/>
                  </a:lnTo>
                  <a:cubicBezTo>
                    <a:pt x="630" y="1391"/>
                    <a:pt x="620" y="1381"/>
                    <a:pt x="607" y="1381"/>
                  </a:cubicBezTo>
                  <a:lnTo>
                    <a:pt x="575" y="1381"/>
                  </a:lnTo>
                  <a:lnTo>
                    <a:pt x="575" y="1325"/>
                  </a:lnTo>
                  <a:cubicBezTo>
                    <a:pt x="648" y="1272"/>
                    <a:pt x="645" y="1194"/>
                    <a:pt x="643" y="1181"/>
                  </a:cubicBezTo>
                  <a:lnTo>
                    <a:pt x="643" y="1126"/>
                  </a:lnTo>
                  <a:lnTo>
                    <a:pt x="742" y="1126"/>
                  </a:lnTo>
                  <a:lnTo>
                    <a:pt x="742" y="1418"/>
                  </a:lnTo>
                  <a:cubicBezTo>
                    <a:pt x="742" y="1493"/>
                    <a:pt x="787" y="1560"/>
                    <a:pt x="856" y="1589"/>
                  </a:cubicBezTo>
                  <a:cubicBezTo>
                    <a:pt x="859" y="1590"/>
                    <a:pt x="862" y="1591"/>
                    <a:pt x="865" y="1591"/>
                  </a:cubicBezTo>
                  <a:lnTo>
                    <a:pt x="919" y="1591"/>
                  </a:lnTo>
                  <a:lnTo>
                    <a:pt x="1373" y="1591"/>
                  </a:lnTo>
                  <a:lnTo>
                    <a:pt x="1384" y="1591"/>
                  </a:lnTo>
                  <a:cubicBezTo>
                    <a:pt x="1387" y="1591"/>
                    <a:pt x="1390" y="1590"/>
                    <a:pt x="1393" y="1589"/>
                  </a:cubicBezTo>
                  <a:cubicBezTo>
                    <a:pt x="1462" y="1560"/>
                    <a:pt x="1507" y="1493"/>
                    <a:pt x="1507" y="1418"/>
                  </a:cubicBezTo>
                  <a:lnTo>
                    <a:pt x="1507" y="1407"/>
                  </a:lnTo>
                  <a:cubicBezTo>
                    <a:pt x="1507" y="1394"/>
                    <a:pt x="1496" y="1384"/>
                    <a:pt x="1483" y="138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3" name="Freeform 24">
              <a:extLst>
                <a:ext uri="{FF2B5EF4-FFF2-40B4-BE49-F238E27FC236}">
                  <a16:creationId xmlns:a16="http://schemas.microsoft.com/office/drawing/2014/main" xmlns="" id="{0720C9BD-A568-49F1-9593-A314CE34730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637" y="1276"/>
              <a:ext cx="41" cy="41"/>
            </a:xfrm>
            <a:custGeom>
              <a:avLst/>
              <a:gdLst>
                <a:gd name="T0" fmla="*/ 47 w 121"/>
                <a:gd name="T1" fmla="*/ 47 h 121"/>
                <a:gd name="T2" fmla="*/ 47 w 121"/>
                <a:gd name="T3" fmla="*/ 47 h 121"/>
                <a:gd name="T4" fmla="*/ 74 w 121"/>
                <a:gd name="T5" fmla="*/ 47 h 121"/>
                <a:gd name="T6" fmla="*/ 74 w 121"/>
                <a:gd name="T7" fmla="*/ 74 h 121"/>
                <a:gd name="T8" fmla="*/ 47 w 121"/>
                <a:gd name="T9" fmla="*/ 74 h 121"/>
                <a:gd name="T10" fmla="*/ 47 w 121"/>
                <a:gd name="T11" fmla="*/ 47 h 121"/>
                <a:gd name="T12" fmla="*/ 98 w 121"/>
                <a:gd name="T13" fmla="*/ 0 h 121"/>
                <a:gd name="T14" fmla="*/ 98 w 121"/>
                <a:gd name="T15" fmla="*/ 0 h 121"/>
                <a:gd name="T16" fmla="*/ 23 w 121"/>
                <a:gd name="T17" fmla="*/ 0 h 121"/>
                <a:gd name="T18" fmla="*/ 0 w 121"/>
                <a:gd name="T19" fmla="*/ 23 h 121"/>
                <a:gd name="T20" fmla="*/ 0 w 121"/>
                <a:gd name="T21" fmla="*/ 98 h 121"/>
                <a:gd name="T22" fmla="*/ 13 w 121"/>
                <a:gd name="T23" fmla="*/ 119 h 121"/>
                <a:gd name="T24" fmla="*/ 23 w 121"/>
                <a:gd name="T25" fmla="*/ 121 h 121"/>
                <a:gd name="T26" fmla="*/ 98 w 121"/>
                <a:gd name="T27" fmla="*/ 121 h 121"/>
                <a:gd name="T28" fmla="*/ 108 w 121"/>
                <a:gd name="T29" fmla="*/ 119 h 121"/>
                <a:gd name="T30" fmla="*/ 121 w 121"/>
                <a:gd name="T31" fmla="*/ 98 h 121"/>
                <a:gd name="T32" fmla="*/ 121 w 121"/>
                <a:gd name="T33" fmla="*/ 23 h 121"/>
                <a:gd name="T34" fmla="*/ 98 w 121"/>
                <a:gd name="T35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21" h="121">
                  <a:moveTo>
                    <a:pt x="47" y="47"/>
                  </a:moveTo>
                  <a:lnTo>
                    <a:pt x="47" y="47"/>
                  </a:lnTo>
                  <a:lnTo>
                    <a:pt x="74" y="47"/>
                  </a:lnTo>
                  <a:lnTo>
                    <a:pt x="74" y="74"/>
                  </a:lnTo>
                  <a:lnTo>
                    <a:pt x="47" y="74"/>
                  </a:lnTo>
                  <a:lnTo>
                    <a:pt x="47" y="47"/>
                  </a:lnTo>
                  <a:close/>
                  <a:moveTo>
                    <a:pt x="98" y="0"/>
                  </a:moveTo>
                  <a:lnTo>
                    <a:pt x="98" y="0"/>
                  </a:lnTo>
                  <a:lnTo>
                    <a:pt x="23" y="0"/>
                  </a:lnTo>
                  <a:cubicBezTo>
                    <a:pt x="10" y="0"/>
                    <a:pt x="0" y="10"/>
                    <a:pt x="0" y="23"/>
                  </a:cubicBezTo>
                  <a:lnTo>
                    <a:pt x="0" y="98"/>
                  </a:lnTo>
                  <a:cubicBezTo>
                    <a:pt x="0" y="107"/>
                    <a:pt x="6" y="115"/>
                    <a:pt x="13" y="119"/>
                  </a:cubicBezTo>
                  <a:cubicBezTo>
                    <a:pt x="16" y="120"/>
                    <a:pt x="20" y="121"/>
                    <a:pt x="23" y="121"/>
                  </a:cubicBezTo>
                  <a:lnTo>
                    <a:pt x="98" y="121"/>
                  </a:lnTo>
                  <a:cubicBezTo>
                    <a:pt x="101" y="121"/>
                    <a:pt x="105" y="120"/>
                    <a:pt x="108" y="119"/>
                  </a:cubicBezTo>
                  <a:cubicBezTo>
                    <a:pt x="116" y="115"/>
                    <a:pt x="121" y="107"/>
                    <a:pt x="121" y="98"/>
                  </a:cubicBezTo>
                  <a:lnTo>
                    <a:pt x="121" y="23"/>
                  </a:lnTo>
                  <a:cubicBezTo>
                    <a:pt x="121" y="10"/>
                    <a:pt x="111" y="0"/>
                    <a:pt x="9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4" name="Freeform 25">
              <a:extLst>
                <a:ext uri="{FF2B5EF4-FFF2-40B4-BE49-F238E27FC236}">
                  <a16:creationId xmlns:a16="http://schemas.microsoft.com/office/drawing/2014/main" xmlns="" id="{88915799-E9C8-4771-8955-0EABDEDC5CF7}"/>
                </a:ext>
              </a:extLst>
            </p:cNvPr>
            <p:cNvSpPr>
              <a:spLocks/>
            </p:cNvSpPr>
            <p:nvPr/>
          </p:nvSpPr>
          <p:spPr bwMode="auto">
            <a:xfrm>
              <a:off x="4681" y="1288"/>
              <a:ext cx="116" cy="16"/>
            </a:xfrm>
            <a:custGeom>
              <a:avLst/>
              <a:gdLst>
                <a:gd name="T0" fmla="*/ 137 w 341"/>
                <a:gd name="T1" fmla="*/ 47 h 47"/>
                <a:gd name="T2" fmla="*/ 137 w 341"/>
                <a:gd name="T3" fmla="*/ 47 h 47"/>
                <a:gd name="T4" fmla="*/ 160 w 341"/>
                <a:gd name="T5" fmla="*/ 47 h 47"/>
                <a:gd name="T6" fmla="*/ 341 w 341"/>
                <a:gd name="T7" fmla="*/ 47 h 47"/>
                <a:gd name="T8" fmla="*/ 341 w 341"/>
                <a:gd name="T9" fmla="*/ 23 h 47"/>
                <a:gd name="T10" fmla="*/ 341 w 341"/>
                <a:gd name="T11" fmla="*/ 0 h 47"/>
                <a:gd name="T12" fmla="*/ 160 w 341"/>
                <a:gd name="T13" fmla="*/ 0 h 47"/>
                <a:gd name="T14" fmla="*/ 137 w 341"/>
                <a:gd name="T15" fmla="*/ 0 h 47"/>
                <a:gd name="T16" fmla="*/ 113 w 341"/>
                <a:gd name="T17" fmla="*/ 0 h 47"/>
                <a:gd name="T18" fmla="*/ 0 w 341"/>
                <a:gd name="T19" fmla="*/ 0 h 47"/>
                <a:gd name="T20" fmla="*/ 0 w 341"/>
                <a:gd name="T21" fmla="*/ 23 h 47"/>
                <a:gd name="T22" fmla="*/ 0 w 341"/>
                <a:gd name="T23" fmla="*/ 47 h 47"/>
                <a:gd name="T24" fmla="*/ 113 w 341"/>
                <a:gd name="T25" fmla="*/ 47 h 47"/>
                <a:gd name="T26" fmla="*/ 137 w 341"/>
                <a:gd name="T27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41" h="47">
                  <a:moveTo>
                    <a:pt x="137" y="47"/>
                  </a:moveTo>
                  <a:lnTo>
                    <a:pt x="137" y="47"/>
                  </a:lnTo>
                  <a:lnTo>
                    <a:pt x="160" y="47"/>
                  </a:lnTo>
                  <a:lnTo>
                    <a:pt x="341" y="47"/>
                  </a:lnTo>
                  <a:lnTo>
                    <a:pt x="341" y="23"/>
                  </a:lnTo>
                  <a:lnTo>
                    <a:pt x="341" y="0"/>
                  </a:lnTo>
                  <a:lnTo>
                    <a:pt x="160" y="0"/>
                  </a:lnTo>
                  <a:lnTo>
                    <a:pt x="137" y="0"/>
                  </a:lnTo>
                  <a:lnTo>
                    <a:pt x="113" y="0"/>
                  </a:lnTo>
                  <a:lnTo>
                    <a:pt x="0" y="0"/>
                  </a:lnTo>
                  <a:lnTo>
                    <a:pt x="0" y="23"/>
                  </a:lnTo>
                  <a:lnTo>
                    <a:pt x="0" y="47"/>
                  </a:lnTo>
                  <a:lnTo>
                    <a:pt x="113" y="47"/>
                  </a:lnTo>
                  <a:lnTo>
                    <a:pt x="137" y="47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5" name="Freeform 26">
              <a:extLst>
                <a:ext uri="{FF2B5EF4-FFF2-40B4-BE49-F238E27FC236}">
                  <a16:creationId xmlns:a16="http://schemas.microsoft.com/office/drawing/2014/main" xmlns="" id="{E6133C53-AA81-4625-B4F6-3971FE0402E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637" y="1318"/>
              <a:ext cx="41" cy="41"/>
            </a:xfrm>
            <a:custGeom>
              <a:avLst/>
              <a:gdLst>
                <a:gd name="T0" fmla="*/ 74 w 121"/>
                <a:gd name="T1" fmla="*/ 74 h 121"/>
                <a:gd name="T2" fmla="*/ 74 w 121"/>
                <a:gd name="T3" fmla="*/ 74 h 121"/>
                <a:gd name="T4" fmla="*/ 47 w 121"/>
                <a:gd name="T5" fmla="*/ 74 h 121"/>
                <a:gd name="T6" fmla="*/ 47 w 121"/>
                <a:gd name="T7" fmla="*/ 47 h 121"/>
                <a:gd name="T8" fmla="*/ 74 w 121"/>
                <a:gd name="T9" fmla="*/ 47 h 121"/>
                <a:gd name="T10" fmla="*/ 74 w 121"/>
                <a:gd name="T11" fmla="*/ 74 h 121"/>
                <a:gd name="T12" fmla="*/ 98 w 121"/>
                <a:gd name="T13" fmla="*/ 0 h 121"/>
                <a:gd name="T14" fmla="*/ 98 w 121"/>
                <a:gd name="T15" fmla="*/ 0 h 121"/>
                <a:gd name="T16" fmla="*/ 23 w 121"/>
                <a:gd name="T17" fmla="*/ 0 h 121"/>
                <a:gd name="T18" fmla="*/ 1 w 121"/>
                <a:gd name="T19" fmla="*/ 18 h 121"/>
                <a:gd name="T20" fmla="*/ 0 w 121"/>
                <a:gd name="T21" fmla="*/ 23 h 121"/>
                <a:gd name="T22" fmla="*/ 0 w 121"/>
                <a:gd name="T23" fmla="*/ 41 h 121"/>
                <a:gd name="T24" fmla="*/ 0 w 121"/>
                <a:gd name="T25" fmla="*/ 98 h 121"/>
                <a:gd name="T26" fmla="*/ 23 w 121"/>
                <a:gd name="T27" fmla="*/ 121 h 121"/>
                <a:gd name="T28" fmla="*/ 98 w 121"/>
                <a:gd name="T29" fmla="*/ 121 h 121"/>
                <a:gd name="T30" fmla="*/ 121 w 121"/>
                <a:gd name="T31" fmla="*/ 98 h 121"/>
                <a:gd name="T32" fmla="*/ 121 w 121"/>
                <a:gd name="T33" fmla="*/ 41 h 121"/>
                <a:gd name="T34" fmla="*/ 121 w 121"/>
                <a:gd name="T35" fmla="*/ 23 h 121"/>
                <a:gd name="T36" fmla="*/ 120 w 121"/>
                <a:gd name="T37" fmla="*/ 18 h 121"/>
                <a:gd name="T38" fmla="*/ 98 w 121"/>
                <a:gd name="T39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21" h="121">
                  <a:moveTo>
                    <a:pt x="74" y="74"/>
                  </a:moveTo>
                  <a:lnTo>
                    <a:pt x="74" y="74"/>
                  </a:lnTo>
                  <a:lnTo>
                    <a:pt x="47" y="74"/>
                  </a:lnTo>
                  <a:lnTo>
                    <a:pt x="47" y="47"/>
                  </a:lnTo>
                  <a:lnTo>
                    <a:pt x="74" y="47"/>
                  </a:lnTo>
                  <a:lnTo>
                    <a:pt x="74" y="74"/>
                  </a:lnTo>
                  <a:close/>
                  <a:moveTo>
                    <a:pt x="98" y="0"/>
                  </a:moveTo>
                  <a:lnTo>
                    <a:pt x="98" y="0"/>
                  </a:lnTo>
                  <a:lnTo>
                    <a:pt x="23" y="0"/>
                  </a:lnTo>
                  <a:cubicBezTo>
                    <a:pt x="12" y="0"/>
                    <a:pt x="3" y="8"/>
                    <a:pt x="1" y="18"/>
                  </a:cubicBezTo>
                  <a:cubicBezTo>
                    <a:pt x="0" y="20"/>
                    <a:pt x="0" y="21"/>
                    <a:pt x="0" y="23"/>
                  </a:cubicBezTo>
                  <a:lnTo>
                    <a:pt x="0" y="41"/>
                  </a:lnTo>
                  <a:lnTo>
                    <a:pt x="0" y="98"/>
                  </a:lnTo>
                  <a:cubicBezTo>
                    <a:pt x="0" y="111"/>
                    <a:pt x="10" y="121"/>
                    <a:pt x="23" y="121"/>
                  </a:cubicBezTo>
                  <a:lnTo>
                    <a:pt x="98" y="121"/>
                  </a:lnTo>
                  <a:cubicBezTo>
                    <a:pt x="111" y="121"/>
                    <a:pt x="121" y="111"/>
                    <a:pt x="121" y="98"/>
                  </a:cubicBezTo>
                  <a:lnTo>
                    <a:pt x="121" y="41"/>
                  </a:lnTo>
                  <a:lnTo>
                    <a:pt x="121" y="23"/>
                  </a:lnTo>
                  <a:cubicBezTo>
                    <a:pt x="121" y="21"/>
                    <a:pt x="121" y="20"/>
                    <a:pt x="120" y="18"/>
                  </a:cubicBezTo>
                  <a:cubicBezTo>
                    <a:pt x="118" y="8"/>
                    <a:pt x="109" y="0"/>
                    <a:pt x="9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6" name="Freeform 27">
              <a:extLst>
                <a:ext uri="{FF2B5EF4-FFF2-40B4-BE49-F238E27FC236}">
                  <a16:creationId xmlns:a16="http://schemas.microsoft.com/office/drawing/2014/main" xmlns="" id="{4888A3B0-8CC6-4059-8D05-CA48868786EA}"/>
                </a:ext>
              </a:extLst>
            </p:cNvPr>
            <p:cNvSpPr>
              <a:spLocks/>
            </p:cNvSpPr>
            <p:nvPr/>
          </p:nvSpPr>
          <p:spPr bwMode="auto">
            <a:xfrm>
              <a:off x="4681" y="1331"/>
              <a:ext cx="116" cy="16"/>
            </a:xfrm>
            <a:custGeom>
              <a:avLst/>
              <a:gdLst>
                <a:gd name="T0" fmla="*/ 341 w 341"/>
                <a:gd name="T1" fmla="*/ 23 h 47"/>
                <a:gd name="T2" fmla="*/ 341 w 341"/>
                <a:gd name="T3" fmla="*/ 23 h 47"/>
                <a:gd name="T4" fmla="*/ 341 w 341"/>
                <a:gd name="T5" fmla="*/ 0 h 47"/>
                <a:gd name="T6" fmla="*/ 150 w 341"/>
                <a:gd name="T7" fmla="*/ 0 h 47"/>
                <a:gd name="T8" fmla="*/ 0 w 341"/>
                <a:gd name="T9" fmla="*/ 0 h 47"/>
                <a:gd name="T10" fmla="*/ 0 w 341"/>
                <a:gd name="T11" fmla="*/ 4 h 47"/>
                <a:gd name="T12" fmla="*/ 0 w 341"/>
                <a:gd name="T13" fmla="*/ 23 h 47"/>
                <a:gd name="T14" fmla="*/ 0 w 341"/>
                <a:gd name="T15" fmla="*/ 47 h 47"/>
                <a:gd name="T16" fmla="*/ 341 w 341"/>
                <a:gd name="T17" fmla="*/ 47 h 47"/>
                <a:gd name="T18" fmla="*/ 341 w 341"/>
                <a:gd name="T19" fmla="*/ 23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1" h="47">
                  <a:moveTo>
                    <a:pt x="341" y="23"/>
                  </a:moveTo>
                  <a:lnTo>
                    <a:pt x="341" y="23"/>
                  </a:lnTo>
                  <a:lnTo>
                    <a:pt x="341" y="0"/>
                  </a:lnTo>
                  <a:lnTo>
                    <a:pt x="150" y="0"/>
                  </a:lnTo>
                  <a:lnTo>
                    <a:pt x="0" y="0"/>
                  </a:lnTo>
                  <a:lnTo>
                    <a:pt x="0" y="4"/>
                  </a:lnTo>
                  <a:lnTo>
                    <a:pt x="0" y="23"/>
                  </a:lnTo>
                  <a:lnTo>
                    <a:pt x="0" y="47"/>
                  </a:lnTo>
                  <a:lnTo>
                    <a:pt x="341" y="47"/>
                  </a:lnTo>
                  <a:lnTo>
                    <a:pt x="341" y="2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7" name="Freeform 28">
              <a:extLst>
                <a:ext uri="{FF2B5EF4-FFF2-40B4-BE49-F238E27FC236}">
                  <a16:creationId xmlns:a16="http://schemas.microsoft.com/office/drawing/2014/main" xmlns="" id="{E1314A8D-EDC9-41C4-862E-B413AF00E05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637" y="1360"/>
              <a:ext cx="41" cy="42"/>
            </a:xfrm>
            <a:custGeom>
              <a:avLst/>
              <a:gdLst>
                <a:gd name="T0" fmla="*/ 74 w 121"/>
                <a:gd name="T1" fmla="*/ 74 h 121"/>
                <a:gd name="T2" fmla="*/ 74 w 121"/>
                <a:gd name="T3" fmla="*/ 74 h 121"/>
                <a:gd name="T4" fmla="*/ 47 w 121"/>
                <a:gd name="T5" fmla="*/ 74 h 121"/>
                <a:gd name="T6" fmla="*/ 47 w 121"/>
                <a:gd name="T7" fmla="*/ 47 h 121"/>
                <a:gd name="T8" fmla="*/ 74 w 121"/>
                <a:gd name="T9" fmla="*/ 47 h 121"/>
                <a:gd name="T10" fmla="*/ 74 w 121"/>
                <a:gd name="T11" fmla="*/ 74 h 121"/>
                <a:gd name="T12" fmla="*/ 98 w 121"/>
                <a:gd name="T13" fmla="*/ 0 h 121"/>
                <a:gd name="T14" fmla="*/ 98 w 121"/>
                <a:gd name="T15" fmla="*/ 0 h 121"/>
                <a:gd name="T16" fmla="*/ 23 w 121"/>
                <a:gd name="T17" fmla="*/ 0 h 121"/>
                <a:gd name="T18" fmla="*/ 0 w 121"/>
                <a:gd name="T19" fmla="*/ 23 h 121"/>
                <a:gd name="T20" fmla="*/ 0 w 121"/>
                <a:gd name="T21" fmla="*/ 98 h 121"/>
                <a:gd name="T22" fmla="*/ 23 w 121"/>
                <a:gd name="T23" fmla="*/ 121 h 121"/>
                <a:gd name="T24" fmla="*/ 98 w 121"/>
                <a:gd name="T25" fmla="*/ 121 h 121"/>
                <a:gd name="T26" fmla="*/ 121 w 121"/>
                <a:gd name="T27" fmla="*/ 98 h 121"/>
                <a:gd name="T28" fmla="*/ 121 w 121"/>
                <a:gd name="T29" fmla="*/ 23 h 121"/>
                <a:gd name="T30" fmla="*/ 98 w 121"/>
                <a:gd name="T31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21" h="121">
                  <a:moveTo>
                    <a:pt x="74" y="74"/>
                  </a:moveTo>
                  <a:lnTo>
                    <a:pt x="74" y="74"/>
                  </a:lnTo>
                  <a:lnTo>
                    <a:pt x="47" y="74"/>
                  </a:lnTo>
                  <a:lnTo>
                    <a:pt x="47" y="47"/>
                  </a:lnTo>
                  <a:lnTo>
                    <a:pt x="74" y="47"/>
                  </a:lnTo>
                  <a:lnTo>
                    <a:pt x="74" y="74"/>
                  </a:lnTo>
                  <a:close/>
                  <a:moveTo>
                    <a:pt x="98" y="0"/>
                  </a:moveTo>
                  <a:lnTo>
                    <a:pt x="98" y="0"/>
                  </a:lnTo>
                  <a:lnTo>
                    <a:pt x="23" y="0"/>
                  </a:lnTo>
                  <a:cubicBezTo>
                    <a:pt x="10" y="0"/>
                    <a:pt x="0" y="10"/>
                    <a:pt x="0" y="23"/>
                  </a:cubicBezTo>
                  <a:lnTo>
                    <a:pt x="0" y="98"/>
                  </a:lnTo>
                  <a:cubicBezTo>
                    <a:pt x="0" y="111"/>
                    <a:pt x="10" y="121"/>
                    <a:pt x="23" y="121"/>
                  </a:cubicBezTo>
                  <a:lnTo>
                    <a:pt x="98" y="121"/>
                  </a:lnTo>
                  <a:cubicBezTo>
                    <a:pt x="111" y="121"/>
                    <a:pt x="121" y="111"/>
                    <a:pt x="121" y="98"/>
                  </a:cubicBezTo>
                  <a:lnTo>
                    <a:pt x="121" y="23"/>
                  </a:lnTo>
                  <a:cubicBezTo>
                    <a:pt x="121" y="10"/>
                    <a:pt x="111" y="0"/>
                    <a:pt x="9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8" name="Freeform 29">
              <a:extLst>
                <a:ext uri="{FF2B5EF4-FFF2-40B4-BE49-F238E27FC236}">
                  <a16:creationId xmlns:a16="http://schemas.microsoft.com/office/drawing/2014/main" xmlns="" id="{62A4BA7F-8231-4FDC-A913-D38D34A632E8}"/>
                </a:ext>
              </a:extLst>
            </p:cNvPr>
            <p:cNvSpPr>
              <a:spLocks/>
            </p:cNvSpPr>
            <p:nvPr/>
          </p:nvSpPr>
          <p:spPr bwMode="auto">
            <a:xfrm>
              <a:off x="4681" y="1373"/>
              <a:ext cx="116" cy="16"/>
            </a:xfrm>
            <a:custGeom>
              <a:avLst/>
              <a:gdLst>
                <a:gd name="T0" fmla="*/ 341 w 341"/>
                <a:gd name="T1" fmla="*/ 24 h 47"/>
                <a:gd name="T2" fmla="*/ 341 w 341"/>
                <a:gd name="T3" fmla="*/ 24 h 47"/>
                <a:gd name="T4" fmla="*/ 341 w 341"/>
                <a:gd name="T5" fmla="*/ 0 h 47"/>
                <a:gd name="T6" fmla="*/ 0 w 341"/>
                <a:gd name="T7" fmla="*/ 0 h 47"/>
                <a:gd name="T8" fmla="*/ 0 w 341"/>
                <a:gd name="T9" fmla="*/ 24 h 47"/>
                <a:gd name="T10" fmla="*/ 0 w 341"/>
                <a:gd name="T11" fmla="*/ 47 h 47"/>
                <a:gd name="T12" fmla="*/ 341 w 341"/>
                <a:gd name="T13" fmla="*/ 47 h 47"/>
                <a:gd name="T14" fmla="*/ 341 w 341"/>
                <a:gd name="T15" fmla="*/ 2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41" h="47">
                  <a:moveTo>
                    <a:pt x="341" y="24"/>
                  </a:moveTo>
                  <a:lnTo>
                    <a:pt x="341" y="24"/>
                  </a:lnTo>
                  <a:lnTo>
                    <a:pt x="341" y="0"/>
                  </a:lnTo>
                  <a:lnTo>
                    <a:pt x="0" y="0"/>
                  </a:lnTo>
                  <a:lnTo>
                    <a:pt x="0" y="24"/>
                  </a:lnTo>
                  <a:lnTo>
                    <a:pt x="0" y="47"/>
                  </a:lnTo>
                  <a:lnTo>
                    <a:pt x="341" y="47"/>
                  </a:lnTo>
                  <a:lnTo>
                    <a:pt x="341" y="2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69" name="Group 32">
            <a:extLst>
              <a:ext uri="{FF2B5EF4-FFF2-40B4-BE49-F238E27FC236}">
                <a16:creationId xmlns:a16="http://schemas.microsoft.com/office/drawing/2014/main" xmlns="" id="{118E15A2-3D94-4C32-A5D1-5D44568535DA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816105" y="6008134"/>
            <a:ext cx="357026" cy="373080"/>
            <a:chOff x="4414" y="2747"/>
            <a:chExt cx="556" cy="581"/>
          </a:xfrm>
          <a:solidFill>
            <a:srgbClr val="25AEC1"/>
          </a:solidFill>
        </p:grpSpPr>
        <p:sp>
          <p:nvSpPr>
            <p:cNvPr id="70" name="Freeform 33">
              <a:extLst>
                <a:ext uri="{FF2B5EF4-FFF2-40B4-BE49-F238E27FC236}">
                  <a16:creationId xmlns:a16="http://schemas.microsoft.com/office/drawing/2014/main" xmlns="" id="{3DDF7861-CC86-4AAB-9080-CC0FC20C773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414" y="2747"/>
              <a:ext cx="556" cy="581"/>
            </a:xfrm>
            <a:custGeom>
              <a:avLst/>
              <a:gdLst>
                <a:gd name="T0" fmla="*/ 694 w 1342"/>
                <a:gd name="T1" fmla="*/ 81 h 1393"/>
                <a:gd name="T2" fmla="*/ 1295 w 1342"/>
                <a:gd name="T3" fmla="*/ 81 h 1393"/>
                <a:gd name="T4" fmla="*/ 818 w 1342"/>
                <a:gd name="T5" fmla="*/ 959 h 1393"/>
                <a:gd name="T6" fmla="*/ 785 w 1342"/>
                <a:gd name="T7" fmla="*/ 635 h 1393"/>
                <a:gd name="T8" fmla="*/ 785 w 1342"/>
                <a:gd name="T9" fmla="*/ 1146 h 1393"/>
                <a:gd name="T10" fmla="*/ 738 w 1342"/>
                <a:gd name="T11" fmla="*/ 1171 h 1393"/>
                <a:gd name="T12" fmla="*/ 610 w 1342"/>
                <a:gd name="T13" fmla="*/ 1069 h 1393"/>
                <a:gd name="T14" fmla="*/ 685 w 1342"/>
                <a:gd name="T15" fmla="*/ 969 h 1393"/>
                <a:gd name="T16" fmla="*/ 762 w 1342"/>
                <a:gd name="T17" fmla="*/ 976 h 1393"/>
                <a:gd name="T18" fmla="*/ 819 w 1342"/>
                <a:gd name="T19" fmla="*/ 1069 h 1393"/>
                <a:gd name="T20" fmla="*/ 80 w 1342"/>
                <a:gd name="T21" fmla="*/ 992 h 1393"/>
                <a:gd name="T22" fmla="*/ 127 w 1342"/>
                <a:gd name="T23" fmla="*/ 967 h 1393"/>
                <a:gd name="T24" fmla="*/ 227 w 1342"/>
                <a:gd name="T25" fmla="*/ 998 h 1393"/>
                <a:gd name="T26" fmla="*/ 251 w 1342"/>
                <a:gd name="T27" fmla="*/ 1096 h 1393"/>
                <a:gd name="T28" fmla="*/ 104 w 1342"/>
                <a:gd name="T29" fmla="*/ 1162 h 1393"/>
                <a:gd name="T30" fmla="*/ 46 w 1342"/>
                <a:gd name="T31" fmla="*/ 1069 h 1393"/>
                <a:gd name="T32" fmla="*/ 127 w 1342"/>
                <a:gd name="T33" fmla="*/ 1218 h 1393"/>
                <a:gd name="T34" fmla="*/ 299 w 1342"/>
                <a:gd name="T35" fmla="*/ 1096 h 1393"/>
                <a:gd name="T36" fmla="*/ 738 w 1342"/>
                <a:gd name="T37" fmla="*/ 1218 h 1393"/>
                <a:gd name="T38" fmla="*/ 127 w 1342"/>
                <a:gd name="T39" fmla="*/ 1218 h 1393"/>
                <a:gd name="T40" fmla="*/ 496 w 1342"/>
                <a:gd name="T41" fmla="*/ 736 h 1393"/>
                <a:gd name="T42" fmla="*/ 300 w 1342"/>
                <a:gd name="T43" fmla="*/ 1049 h 1393"/>
                <a:gd name="T44" fmla="*/ 431 w 1342"/>
                <a:gd name="T45" fmla="*/ 750 h 1393"/>
                <a:gd name="T46" fmla="*/ 327 w 1342"/>
                <a:gd name="T47" fmla="*/ 599 h 1393"/>
                <a:gd name="T48" fmla="*/ 510 w 1342"/>
                <a:gd name="T49" fmla="*/ 667 h 1393"/>
                <a:gd name="T50" fmla="*/ 400 w 1342"/>
                <a:gd name="T51" fmla="*/ 699 h 1393"/>
                <a:gd name="T52" fmla="*/ 729 w 1342"/>
                <a:gd name="T53" fmla="*/ 635 h 1393"/>
                <a:gd name="T54" fmla="*/ 715 w 1342"/>
                <a:gd name="T55" fmla="*/ 918 h 1393"/>
                <a:gd name="T56" fmla="*/ 582 w 1342"/>
                <a:gd name="T57" fmla="*/ 599 h 1393"/>
                <a:gd name="T58" fmla="*/ 336 w 1342"/>
                <a:gd name="T59" fmla="*/ 717 h 1393"/>
                <a:gd name="T60" fmla="*/ 127 w 1342"/>
                <a:gd name="T61" fmla="*/ 920 h 1393"/>
                <a:gd name="T62" fmla="*/ 648 w 1342"/>
                <a:gd name="T63" fmla="*/ 553 h 1393"/>
                <a:gd name="T64" fmla="*/ 47 w 1342"/>
                <a:gd name="T65" fmla="*/ 392 h 1393"/>
                <a:gd name="T66" fmla="*/ 648 w 1342"/>
                <a:gd name="T67" fmla="*/ 384 h 1393"/>
                <a:gd name="T68" fmla="*/ 80 w 1342"/>
                <a:gd name="T69" fmla="*/ 935 h 1393"/>
                <a:gd name="T70" fmla="*/ 818 w 1342"/>
                <a:gd name="T71" fmla="*/ 1277 h 1393"/>
                <a:gd name="T72" fmla="*/ 116 w 1342"/>
                <a:gd name="T73" fmla="*/ 1346 h 1393"/>
                <a:gd name="T74" fmla="*/ 80 w 1342"/>
                <a:gd name="T75" fmla="*/ 1203 h 1393"/>
                <a:gd name="T76" fmla="*/ 762 w 1342"/>
                <a:gd name="T77" fmla="*/ 1285 h 1393"/>
                <a:gd name="T78" fmla="*/ 818 w 1342"/>
                <a:gd name="T79" fmla="*/ 1179 h 1393"/>
                <a:gd name="T80" fmla="*/ 1295 w 1342"/>
                <a:gd name="T81" fmla="*/ 553 h 1393"/>
                <a:gd name="T82" fmla="*/ 842 w 1342"/>
                <a:gd name="T83" fmla="*/ 588 h 1393"/>
                <a:gd name="T84" fmla="*/ 762 w 1342"/>
                <a:gd name="T85" fmla="*/ 588 h 1393"/>
                <a:gd name="T86" fmla="*/ 694 w 1342"/>
                <a:gd name="T87" fmla="*/ 553 h 1393"/>
                <a:gd name="T88" fmla="*/ 694 w 1342"/>
                <a:gd name="T89" fmla="*/ 384 h 1393"/>
                <a:gd name="T90" fmla="*/ 694 w 1342"/>
                <a:gd name="T91" fmla="*/ 276 h 1393"/>
                <a:gd name="T92" fmla="*/ 1295 w 1342"/>
                <a:gd name="T93" fmla="*/ 553 h 1393"/>
                <a:gd name="T94" fmla="*/ 729 w 1342"/>
                <a:gd name="T95" fmla="*/ 0 h 1393"/>
                <a:gd name="T96" fmla="*/ 648 w 1342"/>
                <a:gd name="T97" fmla="*/ 151 h 1393"/>
                <a:gd name="T98" fmla="*/ 1 w 1342"/>
                <a:gd name="T99" fmla="*/ 392 h 1393"/>
                <a:gd name="T100" fmla="*/ 1 w 1342"/>
                <a:gd name="T101" fmla="*/ 1086 h 1393"/>
                <a:gd name="T102" fmla="*/ 749 w 1342"/>
                <a:gd name="T103" fmla="*/ 1393 h 1393"/>
                <a:gd name="T104" fmla="*/ 866 w 1342"/>
                <a:gd name="T105" fmla="*/ 1069 h 1393"/>
                <a:gd name="T106" fmla="*/ 1260 w 1342"/>
                <a:gd name="T107" fmla="*/ 635 h 1393"/>
                <a:gd name="T108" fmla="*/ 1342 w 1342"/>
                <a:gd name="T109" fmla="*/ 104 h 1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342" h="1393">
                  <a:moveTo>
                    <a:pt x="694" y="104"/>
                  </a:moveTo>
                  <a:lnTo>
                    <a:pt x="694" y="104"/>
                  </a:lnTo>
                  <a:lnTo>
                    <a:pt x="694" y="81"/>
                  </a:lnTo>
                  <a:cubicBezTo>
                    <a:pt x="694" y="61"/>
                    <a:pt x="710" y="46"/>
                    <a:pt x="729" y="46"/>
                  </a:cubicBezTo>
                  <a:lnTo>
                    <a:pt x="1260" y="46"/>
                  </a:lnTo>
                  <a:cubicBezTo>
                    <a:pt x="1279" y="46"/>
                    <a:pt x="1295" y="61"/>
                    <a:pt x="1295" y="81"/>
                  </a:cubicBezTo>
                  <a:lnTo>
                    <a:pt x="1295" y="104"/>
                  </a:lnTo>
                  <a:lnTo>
                    <a:pt x="694" y="104"/>
                  </a:lnTo>
                  <a:close/>
                  <a:moveTo>
                    <a:pt x="818" y="959"/>
                  </a:moveTo>
                  <a:lnTo>
                    <a:pt x="818" y="959"/>
                  </a:lnTo>
                  <a:cubicBezTo>
                    <a:pt x="808" y="950"/>
                    <a:pt x="797" y="942"/>
                    <a:pt x="785" y="935"/>
                  </a:cubicBezTo>
                  <a:lnTo>
                    <a:pt x="785" y="635"/>
                  </a:lnTo>
                  <a:lnTo>
                    <a:pt x="818" y="635"/>
                  </a:lnTo>
                  <a:lnTo>
                    <a:pt x="818" y="959"/>
                  </a:lnTo>
                  <a:close/>
                  <a:moveTo>
                    <a:pt x="785" y="1146"/>
                  </a:moveTo>
                  <a:lnTo>
                    <a:pt x="785" y="1146"/>
                  </a:lnTo>
                  <a:cubicBezTo>
                    <a:pt x="778" y="1153"/>
                    <a:pt x="770" y="1158"/>
                    <a:pt x="762" y="1162"/>
                  </a:cubicBezTo>
                  <a:cubicBezTo>
                    <a:pt x="754" y="1166"/>
                    <a:pt x="747" y="1169"/>
                    <a:pt x="738" y="1171"/>
                  </a:cubicBezTo>
                  <a:cubicBezTo>
                    <a:pt x="731" y="1173"/>
                    <a:pt x="723" y="1174"/>
                    <a:pt x="715" y="1174"/>
                  </a:cubicBezTo>
                  <a:cubicBezTo>
                    <a:pt x="667" y="1174"/>
                    <a:pt x="626" y="1141"/>
                    <a:pt x="614" y="1096"/>
                  </a:cubicBezTo>
                  <a:cubicBezTo>
                    <a:pt x="612" y="1087"/>
                    <a:pt x="610" y="1078"/>
                    <a:pt x="610" y="1069"/>
                  </a:cubicBezTo>
                  <a:cubicBezTo>
                    <a:pt x="610" y="1062"/>
                    <a:pt x="611" y="1056"/>
                    <a:pt x="612" y="1049"/>
                  </a:cubicBezTo>
                  <a:cubicBezTo>
                    <a:pt x="617" y="1027"/>
                    <a:pt x="628" y="1007"/>
                    <a:pt x="644" y="992"/>
                  </a:cubicBezTo>
                  <a:cubicBezTo>
                    <a:pt x="656" y="982"/>
                    <a:pt x="669" y="974"/>
                    <a:pt x="685" y="969"/>
                  </a:cubicBezTo>
                  <a:cubicBezTo>
                    <a:pt x="694" y="966"/>
                    <a:pt x="704" y="965"/>
                    <a:pt x="715" y="965"/>
                  </a:cubicBezTo>
                  <a:cubicBezTo>
                    <a:pt x="723" y="965"/>
                    <a:pt x="731" y="966"/>
                    <a:pt x="738" y="967"/>
                  </a:cubicBezTo>
                  <a:cubicBezTo>
                    <a:pt x="747" y="969"/>
                    <a:pt x="754" y="972"/>
                    <a:pt x="762" y="976"/>
                  </a:cubicBezTo>
                  <a:cubicBezTo>
                    <a:pt x="770" y="980"/>
                    <a:pt x="778" y="986"/>
                    <a:pt x="785" y="992"/>
                  </a:cubicBezTo>
                  <a:cubicBezTo>
                    <a:pt x="803" y="1008"/>
                    <a:pt x="815" y="1030"/>
                    <a:pt x="818" y="1055"/>
                  </a:cubicBezTo>
                  <a:cubicBezTo>
                    <a:pt x="819" y="1060"/>
                    <a:pt x="819" y="1064"/>
                    <a:pt x="819" y="1069"/>
                  </a:cubicBezTo>
                  <a:cubicBezTo>
                    <a:pt x="819" y="1074"/>
                    <a:pt x="819" y="1078"/>
                    <a:pt x="818" y="1083"/>
                  </a:cubicBezTo>
                  <a:cubicBezTo>
                    <a:pt x="815" y="1108"/>
                    <a:pt x="803" y="1130"/>
                    <a:pt x="785" y="1146"/>
                  </a:cubicBezTo>
                  <a:close/>
                  <a:moveTo>
                    <a:pt x="80" y="992"/>
                  </a:moveTo>
                  <a:lnTo>
                    <a:pt x="80" y="992"/>
                  </a:lnTo>
                  <a:cubicBezTo>
                    <a:pt x="87" y="986"/>
                    <a:pt x="95" y="980"/>
                    <a:pt x="104" y="976"/>
                  </a:cubicBezTo>
                  <a:cubicBezTo>
                    <a:pt x="111" y="972"/>
                    <a:pt x="119" y="969"/>
                    <a:pt x="127" y="967"/>
                  </a:cubicBezTo>
                  <a:cubicBezTo>
                    <a:pt x="135" y="966"/>
                    <a:pt x="143" y="965"/>
                    <a:pt x="151" y="965"/>
                  </a:cubicBezTo>
                  <a:cubicBezTo>
                    <a:pt x="164" y="965"/>
                    <a:pt x="177" y="967"/>
                    <a:pt x="189" y="972"/>
                  </a:cubicBezTo>
                  <a:cubicBezTo>
                    <a:pt x="204" y="978"/>
                    <a:pt x="217" y="987"/>
                    <a:pt x="227" y="998"/>
                  </a:cubicBezTo>
                  <a:cubicBezTo>
                    <a:pt x="240" y="1012"/>
                    <a:pt x="249" y="1030"/>
                    <a:pt x="253" y="1049"/>
                  </a:cubicBezTo>
                  <a:cubicBezTo>
                    <a:pt x="254" y="1056"/>
                    <a:pt x="255" y="1062"/>
                    <a:pt x="255" y="1069"/>
                  </a:cubicBezTo>
                  <a:cubicBezTo>
                    <a:pt x="255" y="1078"/>
                    <a:pt x="254" y="1087"/>
                    <a:pt x="251" y="1096"/>
                  </a:cubicBezTo>
                  <a:cubicBezTo>
                    <a:pt x="240" y="1141"/>
                    <a:pt x="199" y="1174"/>
                    <a:pt x="151" y="1174"/>
                  </a:cubicBezTo>
                  <a:cubicBezTo>
                    <a:pt x="143" y="1174"/>
                    <a:pt x="135" y="1173"/>
                    <a:pt x="127" y="1171"/>
                  </a:cubicBezTo>
                  <a:cubicBezTo>
                    <a:pt x="119" y="1169"/>
                    <a:pt x="111" y="1166"/>
                    <a:pt x="104" y="1162"/>
                  </a:cubicBezTo>
                  <a:cubicBezTo>
                    <a:pt x="95" y="1158"/>
                    <a:pt x="87" y="1153"/>
                    <a:pt x="80" y="1146"/>
                  </a:cubicBezTo>
                  <a:cubicBezTo>
                    <a:pt x="63" y="1130"/>
                    <a:pt x="51" y="1108"/>
                    <a:pt x="47" y="1083"/>
                  </a:cubicBezTo>
                  <a:cubicBezTo>
                    <a:pt x="47" y="1079"/>
                    <a:pt x="46" y="1074"/>
                    <a:pt x="46" y="1069"/>
                  </a:cubicBezTo>
                  <a:cubicBezTo>
                    <a:pt x="46" y="1064"/>
                    <a:pt x="47" y="1060"/>
                    <a:pt x="47" y="1055"/>
                  </a:cubicBezTo>
                  <a:cubicBezTo>
                    <a:pt x="51" y="1030"/>
                    <a:pt x="63" y="1008"/>
                    <a:pt x="80" y="992"/>
                  </a:cubicBezTo>
                  <a:close/>
                  <a:moveTo>
                    <a:pt x="127" y="1218"/>
                  </a:moveTo>
                  <a:lnTo>
                    <a:pt x="127" y="1218"/>
                  </a:lnTo>
                  <a:cubicBezTo>
                    <a:pt x="135" y="1219"/>
                    <a:pt x="143" y="1220"/>
                    <a:pt x="151" y="1220"/>
                  </a:cubicBezTo>
                  <a:cubicBezTo>
                    <a:pt x="225" y="1220"/>
                    <a:pt x="287" y="1167"/>
                    <a:pt x="299" y="1096"/>
                  </a:cubicBezTo>
                  <a:lnTo>
                    <a:pt x="566" y="1096"/>
                  </a:lnTo>
                  <a:cubicBezTo>
                    <a:pt x="579" y="1167"/>
                    <a:pt x="641" y="1220"/>
                    <a:pt x="715" y="1220"/>
                  </a:cubicBezTo>
                  <a:cubicBezTo>
                    <a:pt x="723" y="1220"/>
                    <a:pt x="731" y="1219"/>
                    <a:pt x="738" y="1218"/>
                  </a:cubicBezTo>
                  <a:lnTo>
                    <a:pt x="738" y="1238"/>
                  </a:lnTo>
                  <a:lnTo>
                    <a:pt x="127" y="1238"/>
                  </a:lnTo>
                  <a:lnTo>
                    <a:pt x="127" y="1218"/>
                  </a:lnTo>
                  <a:close/>
                  <a:moveTo>
                    <a:pt x="431" y="750"/>
                  </a:moveTo>
                  <a:lnTo>
                    <a:pt x="431" y="750"/>
                  </a:lnTo>
                  <a:cubicBezTo>
                    <a:pt x="454" y="750"/>
                    <a:pt x="476" y="745"/>
                    <a:pt x="496" y="736"/>
                  </a:cubicBezTo>
                  <a:lnTo>
                    <a:pt x="620" y="951"/>
                  </a:lnTo>
                  <a:cubicBezTo>
                    <a:pt x="591" y="975"/>
                    <a:pt x="570" y="1010"/>
                    <a:pt x="565" y="1049"/>
                  </a:cubicBezTo>
                  <a:lnTo>
                    <a:pt x="300" y="1049"/>
                  </a:lnTo>
                  <a:cubicBezTo>
                    <a:pt x="296" y="1013"/>
                    <a:pt x="278" y="980"/>
                    <a:pt x="251" y="957"/>
                  </a:cubicBezTo>
                  <a:lnTo>
                    <a:pt x="376" y="740"/>
                  </a:lnTo>
                  <a:cubicBezTo>
                    <a:pt x="393" y="747"/>
                    <a:pt x="412" y="750"/>
                    <a:pt x="431" y="750"/>
                  </a:cubicBezTo>
                  <a:close/>
                  <a:moveTo>
                    <a:pt x="360" y="675"/>
                  </a:moveTo>
                  <a:lnTo>
                    <a:pt x="360" y="675"/>
                  </a:lnTo>
                  <a:cubicBezTo>
                    <a:pt x="340" y="656"/>
                    <a:pt x="327" y="629"/>
                    <a:pt x="327" y="599"/>
                  </a:cubicBezTo>
                  <a:cubicBezTo>
                    <a:pt x="327" y="542"/>
                    <a:pt x="374" y="495"/>
                    <a:pt x="431" y="495"/>
                  </a:cubicBezTo>
                  <a:cubicBezTo>
                    <a:pt x="489" y="495"/>
                    <a:pt x="536" y="542"/>
                    <a:pt x="536" y="599"/>
                  </a:cubicBezTo>
                  <a:cubicBezTo>
                    <a:pt x="536" y="625"/>
                    <a:pt x="526" y="649"/>
                    <a:pt x="510" y="667"/>
                  </a:cubicBezTo>
                  <a:cubicBezTo>
                    <a:pt x="500" y="679"/>
                    <a:pt x="487" y="689"/>
                    <a:pt x="473" y="695"/>
                  </a:cubicBezTo>
                  <a:cubicBezTo>
                    <a:pt x="460" y="701"/>
                    <a:pt x="446" y="704"/>
                    <a:pt x="431" y="704"/>
                  </a:cubicBezTo>
                  <a:cubicBezTo>
                    <a:pt x="420" y="704"/>
                    <a:pt x="410" y="702"/>
                    <a:pt x="400" y="699"/>
                  </a:cubicBezTo>
                  <a:cubicBezTo>
                    <a:pt x="385" y="694"/>
                    <a:pt x="371" y="686"/>
                    <a:pt x="360" y="675"/>
                  </a:cubicBezTo>
                  <a:close/>
                  <a:moveTo>
                    <a:pt x="729" y="635"/>
                  </a:moveTo>
                  <a:lnTo>
                    <a:pt x="729" y="635"/>
                  </a:lnTo>
                  <a:lnTo>
                    <a:pt x="738" y="635"/>
                  </a:lnTo>
                  <a:lnTo>
                    <a:pt x="738" y="920"/>
                  </a:lnTo>
                  <a:cubicBezTo>
                    <a:pt x="731" y="919"/>
                    <a:pt x="723" y="918"/>
                    <a:pt x="715" y="918"/>
                  </a:cubicBezTo>
                  <a:cubicBezTo>
                    <a:pt x="696" y="918"/>
                    <a:pt x="678" y="922"/>
                    <a:pt x="661" y="928"/>
                  </a:cubicBezTo>
                  <a:lnTo>
                    <a:pt x="535" y="709"/>
                  </a:lnTo>
                  <a:cubicBezTo>
                    <a:pt x="564" y="682"/>
                    <a:pt x="582" y="643"/>
                    <a:pt x="582" y="599"/>
                  </a:cubicBezTo>
                  <a:cubicBezTo>
                    <a:pt x="582" y="516"/>
                    <a:pt x="515" y="448"/>
                    <a:pt x="431" y="448"/>
                  </a:cubicBezTo>
                  <a:cubicBezTo>
                    <a:pt x="348" y="448"/>
                    <a:pt x="280" y="516"/>
                    <a:pt x="280" y="599"/>
                  </a:cubicBezTo>
                  <a:cubicBezTo>
                    <a:pt x="280" y="647"/>
                    <a:pt x="302" y="689"/>
                    <a:pt x="336" y="717"/>
                  </a:cubicBezTo>
                  <a:lnTo>
                    <a:pt x="212" y="931"/>
                  </a:lnTo>
                  <a:cubicBezTo>
                    <a:pt x="193" y="923"/>
                    <a:pt x="173" y="918"/>
                    <a:pt x="151" y="918"/>
                  </a:cubicBezTo>
                  <a:cubicBezTo>
                    <a:pt x="143" y="918"/>
                    <a:pt x="135" y="919"/>
                    <a:pt x="127" y="920"/>
                  </a:cubicBezTo>
                  <a:lnTo>
                    <a:pt x="127" y="430"/>
                  </a:lnTo>
                  <a:lnTo>
                    <a:pt x="648" y="430"/>
                  </a:lnTo>
                  <a:lnTo>
                    <a:pt x="648" y="553"/>
                  </a:lnTo>
                  <a:cubicBezTo>
                    <a:pt x="648" y="598"/>
                    <a:pt x="684" y="635"/>
                    <a:pt x="729" y="635"/>
                  </a:cubicBezTo>
                  <a:close/>
                  <a:moveTo>
                    <a:pt x="47" y="392"/>
                  </a:moveTo>
                  <a:lnTo>
                    <a:pt x="47" y="392"/>
                  </a:lnTo>
                  <a:cubicBezTo>
                    <a:pt x="47" y="354"/>
                    <a:pt x="78" y="323"/>
                    <a:pt x="116" y="323"/>
                  </a:cubicBezTo>
                  <a:lnTo>
                    <a:pt x="648" y="323"/>
                  </a:lnTo>
                  <a:lnTo>
                    <a:pt x="648" y="384"/>
                  </a:lnTo>
                  <a:lnTo>
                    <a:pt x="104" y="384"/>
                  </a:lnTo>
                  <a:cubicBezTo>
                    <a:pt x="91" y="384"/>
                    <a:pt x="80" y="394"/>
                    <a:pt x="80" y="407"/>
                  </a:cubicBezTo>
                  <a:lnTo>
                    <a:pt x="80" y="935"/>
                  </a:lnTo>
                  <a:cubicBezTo>
                    <a:pt x="68" y="942"/>
                    <a:pt x="57" y="950"/>
                    <a:pt x="47" y="959"/>
                  </a:cubicBezTo>
                  <a:lnTo>
                    <a:pt x="47" y="392"/>
                  </a:lnTo>
                  <a:close/>
                  <a:moveTo>
                    <a:pt x="818" y="1277"/>
                  </a:moveTo>
                  <a:lnTo>
                    <a:pt x="818" y="1277"/>
                  </a:lnTo>
                  <a:cubicBezTo>
                    <a:pt x="818" y="1315"/>
                    <a:pt x="787" y="1346"/>
                    <a:pt x="749" y="1346"/>
                  </a:cubicBezTo>
                  <a:lnTo>
                    <a:pt x="116" y="1346"/>
                  </a:lnTo>
                  <a:cubicBezTo>
                    <a:pt x="78" y="1346"/>
                    <a:pt x="47" y="1315"/>
                    <a:pt x="47" y="1277"/>
                  </a:cubicBezTo>
                  <a:lnTo>
                    <a:pt x="47" y="1179"/>
                  </a:lnTo>
                  <a:cubicBezTo>
                    <a:pt x="57" y="1188"/>
                    <a:pt x="68" y="1196"/>
                    <a:pt x="80" y="1203"/>
                  </a:cubicBezTo>
                  <a:lnTo>
                    <a:pt x="80" y="1262"/>
                  </a:lnTo>
                  <a:cubicBezTo>
                    <a:pt x="80" y="1274"/>
                    <a:pt x="91" y="1285"/>
                    <a:pt x="104" y="1285"/>
                  </a:cubicBezTo>
                  <a:lnTo>
                    <a:pt x="762" y="1285"/>
                  </a:lnTo>
                  <a:cubicBezTo>
                    <a:pt x="775" y="1285"/>
                    <a:pt x="785" y="1274"/>
                    <a:pt x="785" y="1262"/>
                  </a:cubicBezTo>
                  <a:lnTo>
                    <a:pt x="785" y="1203"/>
                  </a:lnTo>
                  <a:cubicBezTo>
                    <a:pt x="797" y="1196"/>
                    <a:pt x="808" y="1188"/>
                    <a:pt x="818" y="1179"/>
                  </a:cubicBezTo>
                  <a:lnTo>
                    <a:pt x="818" y="1277"/>
                  </a:lnTo>
                  <a:close/>
                  <a:moveTo>
                    <a:pt x="1295" y="553"/>
                  </a:moveTo>
                  <a:lnTo>
                    <a:pt x="1295" y="553"/>
                  </a:lnTo>
                  <a:cubicBezTo>
                    <a:pt x="1295" y="572"/>
                    <a:pt x="1279" y="588"/>
                    <a:pt x="1260" y="588"/>
                  </a:cubicBezTo>
                  <a:lnTo>
                    <a:pt x="865" y="588"/>
                  </a:lnTo>
                  <a:lnTo>
                    <a:pt x="842" y="588"/>
                  </a:lnTo>
                  <a:lnTo>
                    <a:pt x="818" y="588"/>
                  </a:lnTo>
                  <a:lnTo>
                    <a:pt x="785" y="588"/>
                  </a:lnTo>
                  <a:lnTo>
                    <a:pt x="762" y="588"/>
                  </a:lnTo>
                  <a:lnTo>
                    <a:pt x="738" y="588"/>
                  </a:lnTo>
                  <a:lnTo>
                    <a:pt x="729" y="588"/>
                  </a:lnTo>
                  <a:cubicBezTo>
                    <a:pt x="710" y="588"/>
                    <a:pt x="694" y="572"/>
                    <a:pt x="694" y="553"/>
                  </a:cubicBezTo>
                  <a:lnTo>
                    <a:pt x="694" y="430"/>
                  </a:lnTo>
                  <a:lnTo>
                    <a:pt x="694" y="407"/>
                  </a:lnTo>
                  <a:lnTo>
                    <a:pt x="694" y="384"/>
                  </a:lnTo>
                  <a:lnTo>
                    <a:pt x="694" y="323"/>
                  </a:lnTo>
                  <a:lnTo>
                    <a:pt x="694" y="299"/>
                  </a:lnTo>
                  <a:lnTo>
                    <a:pt x="694" y="276"/>
                  </a:lnTo>
                  <a:lnTo>
                    <a:pt x="694" y="151"/>
                  </a:lnTo>
                  <a:lnTo>
                    <a:pt x="1295" y="151"/>
                  </a:lnTo>
                  <a:lnTo>
                    <a:pt x="1295" y="553"/>
                  </a:lnTo>
                  <a:close/>
                  <a:moveTo>
                    <a:pt x="1260" y="0"/>
                  </a:moveTo>
                  <a:lnTo>
                    <a:pt x="1260" y="0"/>
                  </a:lnTo>
                  <a:lnTo>
                    <a:pt x="729" y="0"/>
                  </a:lnTo>
                  <a:cubicBezTo>
                    <a:pt x="684" y="0"/>
                    <a:pt x="648" y="36"/>
                    <a:pt x="648" y="81"/>
                  </a:cubicBezTo>
                  <a:lnTo>
                    <a:pt x="648" y="104"/>
                  </a:lnTo>
                  <a:lnTo>
                    <a:pt x="648" y="151"/>
                  </a:lnTo>
                  <a:lnTo>
                    <a:pt x="648" y="276"/>
                  </a:lnTo>
                  <a:lnTo>
                    <a:pt x="116" y="276"/>
                  </a:lnTo>
                  <a:cubicBezTo>
                    <a:pt x="52" y="276"/>
                    <a:pt x="1" y="328"/>
                    <a:pt x="1" y="392"/>
                  </a:cubicBezTo>
                  <a:lnTo>
                    <a:pt x="1" y="1052"/>
                  </a:lnTo>
                  <a:cubicBezTo>
                    <a:pt x="0" y="1058"/>
                    <a:pt x="0" y="1063"/>
                    <a:pt x="0" y="1069"/>
                  </a:cubicBezTo>
                  <a:cubicBezTo>
                    <a:pt x="0" y="1075"/>
                    <a:pt x="0" y="1081"/>
                    <a:pt x="1" y="1086"/>
                  </a:cubicBezTo>
                  <a:lnTo>
                    <a:pt x="1" y="1277"/>
                  </a:lnTo>
                  <a:cubicBezTo>
                    <a:pt x="1" y="1341"/>
                    <a:pt x="52" y="1393"/>
                    <a:pt x="116" y="1393"/>
                  </a:cubicBezTo>
                  <a:lnTo>
                    <a:pt x="749" y="1393"/>
                  </a:lnTo>
                  <a:cubicBezTo>
                    <a:pt x="813" y="1393"/>
                    <a:pt x="865" y="1341"/>
                    <a:pt x="865" y="1277"/>
                  </a:cubicBezTo>
                  <a:lnTo>
                    <a:pt x="865" y="1086"/>
                  </a:lnTo>
                  <a:cubicBezTo>
                    <a:pt x="866" y="1081"/>
                    <a:pt x="866" y="1075"/>
                    <a:pt x="866" y="1069"/>
                  </a:cubicBezTo>
                  <a:cubicBezTo>
                    <a:pt x="866" y="1063"/>
                    <a:pt x="866" y="1058"/>
                    <a:pt x="865" y="1052"/>
                  </a:cubicBezTo>
                  <a:lnTo>
                    <a:pt x="865" y="635"/>
                  </a:lnTo>
                  <a:lnTo>
                    <a:pt x="1260" y="635"/>
                  </a:lnTo>
                  <a:cubicBezTo>
                    <a:pt x="1305" y="635"/>
                    <a:pt x="1342" y="598"/>
                    <a:pt x="1342" y="553"/>
                  </a:cubicBezTo>
                  <a:lnTo>
                    <a:pt x="1342" y="151"/>
                  </a:lnTo>
                  <a:lnTo>
                    <a:pt x="1342" y="104"/>
                  </a:lnTo>
                  <a:lnTo>
                    <a:pt x="1342" y="81"/>
                  </a:lnTo>
                  <a:cubicBezTo>
                    <a:pt x="1342" y="36"/>
                    <a:pt x="1305" y="0"/>
                    <a:pt x="126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92" name="Freeform 34">
              <a:extLst>
                <a:ext uri="{FF2B5EF4-FFF2-40B4-BE49-F238E27FC236}">
                  <a16:creationId xmlns:a16="http://schemas.microsoft.com/office/drawing/2014/main" xmlns="" id="{1BA91CAA-8CBA-49B1-92CF-1B88E3974F73}"/>
                </a:ext>
              </a:extLst>
            </p:cNvPr>
            <p:cNvSpPr>
              <a:spLocks/>
            </p:cNvSpPr>
            <p:nvPr/>
          </p:nvSpPr>
          <p:spPr bwMode="auto">
            <a:xfrm>
              <a:off x="4722" y="2841"/>
              <a:ext cx="208" cy="20"/>
            </a:xfrm>
            <a:custGeom>
              <a:avLst/>
              <a:gdLst>
                <a:gd name="T0" fmla="*/ 501 w 501"/>
                <a:gd name="T1" fmla="*/ 24 h 47"/>
                <a:gd name="T2" fmla="*/ 501 w 501"/>
                <a:gd name="T3" fmla="*/ 24 h 47"/>
                <a:gd name="T4" fmla="*/ 501 w 501"/>
                <a:gd name="T5" fmla="*/ 0 h 47"/>
                <a:gd name="T6" fmla="*/ 0 w 501"/>
                <a:gd name="T7" fmla="*/ 0 h 47"/>
                <a:gd name="T8" fmla="*/ 0 w 501"/>
                <a:gd name="T9" fmla="*/ 24 h 47"/>
                <a:gd name="T10" fmla="*/ 0 w 501"/>
                <a:gd name="T11" fmla="*/ 47 h 47"/>
                <a:gd name="T12" fmla="*/ 501 w 501"/>
                <a:gd name="T13" fmla="*/ 47 h 47"/>
                <a:gd name="T14" fmla="*/ 501 w 501"/>
                <a:gd name="T15" fmla="*/ 2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01" h="47">
                  <a:moveTo>
                    <a:pt x="501" y="24"/>
                  </a:moveTo>
                  <a:lnTo>
                    <a:pt x="501" y="24"/>
                  </a:lnTo>
                  <a:lnTo>
                    <a:pt x="501" y="0"/>
                  </a:lnTo>
                  <a:lnTo>
                    <a:pt x="0" y="0"/>
                  </a:lnTo>
                  <a:lnTo>
                    <a:pt x="0" y="24"/>
                  </a:lnTo>
                  <a:lnTo>
                    <a:pt x="0" y="47"/>
                  </a:lnTo>
                  <a:lnTo>
                    <a:pt x="501" y="47"/>
                  </a:lnTo>
                  <a:lnTo>
                    <a:pt x="501" y="2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93" name="Freeform 35">
              <a:extLst>
                <a:ext uri="{FF2B5EF4-FFF2-40B4-BE49-F238E27FC236}">
                  <a16:creationId xmlns:a16="http://schemas.microsoft.com/office/drawing/2014/main" xmlns="" id="{B106E903-738B-4C8E-89F5-CC6262A71EC9}"/>
                </a:ext>
              </a:extLst>
            </p:cNvPr>
            <p:cNvSpPr>
              <a:spLocks/>
            </p:cNvSpPr>
            <p:nvPr/>
          </p:nvSpPr>
          <p:spPr bwMode="auto">
            <a:xfrm>
              <a:off x="4722" y="2885"/>
              <a:ext cx="208" cy="20"/>
            </a:xfrm>
            <a:custGeom>
              <a:avLst/>
              <a:gdLst>
                <a:gd name="T0" fmla="*/ 97 w 501"/>
                <a:gd name="T1" fmla="*/ 47 h 47"/>
                <a:gd name="T2" fmla="*/ 97 w 501"/>
                <a:gd name="T3" fmla="*/ 47 h 47"/>
                <a:gd name="T4" fmla="*/ 120 w 501"/>
                <a:gd name="T5" fmla="*/ 47 h 47"/>
                <a:gd name="T6" fmla="*/ 501 w 501"/>
                <a:gd name="T7" fmla="*/ 47 h 47"/>
                <a:gd name="T8" fmla="*/ 501 w 501"/>
                <a:gd name="T9" fmla="*/ 24 h 47"/>
                <a:gd name="T10" fmla="*/ 501 w 501"/>
                <a:gd name="T11" fmla="*/ 0 h 47"/>
                <a:gd name="T12" fmla="*/ 104 w 501"/>
                <a:gd name="T13" fmla="*/ 0 h 47"/>
                <a:gd name="T14" fmla="*/ 75 w 501"/>
                <a:gd name="T15" fmla="*/ 0 h 47"/>
                <a:gd name="T16" fmla="*/ 38 w 501"/>
                <a:gd name="T17" fmla="*/ 0 h 47"/>
                <a:gd name="T18" fmla="*/ 0 w 501"/>
                <a:gd name="T19" fmla="*/ 0 h 47"/>
                <a:gd name="T20" fmla="*/ 0 w 501"/>
                <a:gd name="T21" fmla="*/ 24 h 47"/>
                <a:gd name="T22" fmla="*/ 0 w 501"/>
                <a:gd name="T23" fmla="*/ 47 h 47"/>
                <a:gd name="T24" fmla="*/ 73 w 501"/>
                <a:gd name="T25" fmla="*/ 47 h 47"/>
                <a:gd name="T26" fmla="*/ 97 w 501"/>
                <a:gd name="T27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01" h="47">
                  <a:moveTo>
                    <a:pt x="97" y="47"/>
                  </a:moveTo>
                  <a:lnTo>
                    <a:pt x="97" y="47"/>
                  </a:lnTo>
                  <a:lnTo>
                    <a:pt x="120" y="47"/>
                  </a:lnTo>
                  <a:lnTo>
                    <a:pt x="501" y="47"/>
                  </a:lnTo>
                  <a:lnTo>
                    <a:pt x="501" y="24"/>
                  </a:lnTo>
                  <a:lnTo>
                    <a:pt x="501" y="0"/>
                  </a:lnTo>
                  <a:lnTo>
                    <a:pt x="104" y="0"/>
                  </a:lnTo>
                  <a:lnTo>
                    <a:pt x="75" y="0"/>
                  </a:lnTo>
                  <a:lnTo>
                    <a:pt x="38" y="0"/>
                  </a:lnTo>
                  <a:lnTo>
                    <a:pt x="0" y="0"/>
                  </a:lnTo>
                  <a:lnTo>
                    <a:pt x="0" y="24"/>
                  </a:lnTo>
                  <a:lnTo>
                    <a:pt x="0" y="47"/>
                  </a:lnTo>
                  <a:lnTo>
                    <a:pt x="73" y="47"/>
                  </a:lnTo>
                  <a:lnTo>
                    <a:pt x="97" y="47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94" name="Freeform 36">
              <a:extLst>
                <a:ext uri="{FF2B5EF4-FFF2-40B4-BE49-F238E27FC236}">
                  <a16:creationId xmlns:a16="http://schemas.microsoft.com/office/drawing/2014/main" xmlns="" id="{064B8D6C-A011-4B79-923F-AAD251D608D9}"/>
                </a:ext>
              </a:extLst>
            </p:cNvPr>
            <p:cNvSpPr>
              <a:spLocks/>
            </p:cNvSpPr>
            <p:nvPr/>
          </p:nvSpPr>
          <p:spPr bwMode="auto">
            <a:xfrm>
              <a:off x="4722" y="2929"/>
              <a:ext cx="121" cy="20"/>
            </a:xfrm>
            <a:custGeom>
              <a:avLst/>
              <a:gdLst>
                <a:gd name="T0" fmla="*/ 41 w 291"/>
                <a:gd name="T1" fmla="*/ 47 h 47"/>
                <a:gd name="T2" fmla="*/ 41 w 291"/>
                <a:gd name="T3" fmla="*/ 47 h 47"/>
                <a:gd name="T4" fmla="*/ 74 w 291"/>
                <a:gd name="T5" fmla="*/ 47 h 47"/>
                <a:gd name="T6" fmla="*/ 98 w 291"/>
                <a:gd name="T7" fmla="*/ 47 h 47"/>
                <a:gd name="T8" fmla="*/ 121 w 291"/>
                <a:gd name="T9" fmla="*/ 47 h 47"/>
                <a:gd name="T10" fmla="*/ 291 w 291"/>
                <a:gd name="T11" fmla="*/ 47 h 47"/>
                <a:gd name="T12" fmla="*/ 291 w 291"/>
                <a:gd name="T13" fmla="*/ 24 h 47"/>
                <a:gd name="T14" fmla="*/ 291 w 291"/>
                <a:gd name="T15" fmla="*/ 0 h 47"/>
                <a:gd name="T16" fmla="*/ 121 w 291"/>
                <a:gd name="T17" fmla="*/ 0 h 47"/>
                <a:gd name="T18" fmla="*/ 98 w 291"/>
                <a:gd name="T19" fmla="*/ 0 h 47"/>
                <a:gd name="T20" fmla="*/ 74 w 291"/>
                <a:gd name="T21" fmla="*/ 0 h 47"/>
                <a:gd name="T22" fmla="*/ 41 w 291"/>
                <a:gd name="T23" fmla="*/ 0 h 47"/>
                <a:gd name="T24" fmla="*/ 18 w 291"/>
                <a:gd name="T25" fmla="*/ 0 h 47"/>
                <a:gd name="T26" fmla="*/ 0 w 291"/>
                <a:gd name="T27" fmla="*/ 0 h 47"/>
                <a:gd name="T28" fmla="*/ 0 w 291"/>
                <a:gd name="T29" fmla="*/ 24 h 47"/>
                <a:gd name="T30" fmla="*/ 0 w 291"/>
                <a:gd name="T31" fmla="*/ 47 h 47"/>
                <a:gd name="T32" fmla="*/ 18 w 291"/>
                <a:gd name="T33" fmla="*/ 47 h 47"/>
                <a:gd name="T34" fmla="*/ 41 w 291"/>
                <a:gd name="T35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91" h="47">
                  <a:moveTo>
                    <a:pt x="41" y="47"/>
                  </a:moveTo>
                  <a:lnTo>
                    <a:pt x="41" y="47"/>
                  </a:lnTo>
                  <a:lnTo>
                    <a:pt x="74" y="47"/>
                  </a:lnTo>
                  <a:lnTo>
                    <a:pt x="98" y="47"/>
                  </a:lnTo>
                  <a:lnTo>
                    <a:pt x="121" y="47"/>
                  </a:lnTo>
                  <a:lnTo>
                    <a:pt x="291" y="47"/>
                  </a:lnTo>
                  <a:lnTo>
                    <a:pt x="291" y="24"/>
                  </a:lnTo>
                  <a:lnTo>
                    <a:pt x="291" y="0"/>
                  </a:lnTo>
                  <a:lnTo>
                    <a:pt x="121" y="0"/>
                  </a:lnTo>
                  <a:lnTo>
                    <a:pt x="98" y="0"/>
                  </a:lnTo>
                  <a:lnTo>
                    <a:pt x="74" y="0"/>
                  </a:lnTo>
                  <a:lnTo>
                    <a:pt x="41" y="0"/>
                  </a:lnTo>
                  <a:lnTo>
                    <a:pt x="18" y="0"/>
                  </a:lnTo>
                  <a:lnTo>
                    <a:pt x="0" y="0"/>
                  </a:lnTo>
                  <a:lnTo>
                    <a:pt x="0" y="24"/>
                  </a:lnTo>
                  <a:lnTo>
                    <a:pt x="0" y="47"/>
                  </a:lnTo>
                  <a:lnTo>
                    <a:pt x="18" y="47"/>
                  </a:lnTo>
                  <a:lnTo>
                    <a:pt x="41" y="47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95" name="Group 52">
            <a:extLst>
              <a:ext uri="{FF2B5EF4-FFF2-40B4-BE49-F238E27FC236}">
                <a16:creationId xmlns:a16="http://schemas.microsoft.com/office/drawing/2014/main" xmlns="" id="{E8AF0B6A-77B7-45AD-91CD-0999B38C3E3D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803638" y="746908"/>
            <a:ext cx="381960" cy="378396"/>
            <a:chOff x="820" y="976"/>
            <a:chExt cx="643" cy="637"/>
          </a:xfrm>
          <a:solidFill>
            <a:srgbClr val="25AEC1"/>
          </a:solidFill>
        </p:grpSpPr>
        <p:sp>
          <p:nvSpPr>
            <p:cNvPr id="96" name="Freeform 53">
              <a:extLst>
                <a:ext uri="{FF2B5EF4-FFF2-40B4-BE49-F238E27FC236}">
                  <a16:creationId xmlns:a16="http://schemas.microsoft.com/office/drawing/2014/main" xmlns="" id="{4CE9AFD7-9F42-4B71-A85F-0C7C71D1E1B5}"/>
                </a:ext>
              </a:extLst>
            </p:cNvPr>
            <p:cNvSpPr>
              <a:spLocks/>
            </p:cNvSpPr>
            <p:nvPr/>
          </p:nvSpPr>
          <p:spPr bwMode="auto">
            <a:xfrm>
              <a:off x="942" y="1309"/>
              <a:ext cx="399" cy="72"/>
            </a:xfrm>
            <a:custGeom>
              <a:avLst/>
              <a:gdLst>
                <a:gd name="T0" fmla="*/ 827 w 853"/>
                <a:gd name="T1" fmla="*/ 153 h 153"/>
                <a:gd name="T2" fmla="*/ 827 w 853"/>
                <a:gd name="T3" fmla="*/ 153 h 153"/>
                <a:gd name="T4" fmla="*/ 800 w 853"/>
                <a:gd name="T5" fmla="*/ 126 h 153"/>
                <a:gd name="T6" fmla="*/ 800 w 853"/>
                <a:gd name="T7" fmla="*/ 53 h 153"/>
                <a:gd name="T8" fmla="*/ 53 w 853"/>
                <a:gd name="T9" fmla="*/ 53 h 153"/>
                <a:gd name="T10" fmla="*/ 53 w 853"/>
                <a:gd name="T11" fmla="*/ 126 h 153"/>
                <a:gd name="T12" fmla="*/ 27 w 853"/>
                <a:gd name="T13" fmla="*/ 153 h 153"/>
                <a:gd name="T14" fmla="*/ 0 w 853"/>
                <a:gd name="T15" fmla="*/ 126 h 153"/>
                <a:gd name="T16" fmla="*/ 0 w 853"/>
                <a:gd name="T17" fmla="*/ 26 h 153"/>
                <a:gd name="T18" fmla="*/ 27 w 853"/>
                <a:gd name="T19" fmla="*/ 0 h 153"/>
                <a:gd name="T20" fmla="*/ 827 w 853"/>
                <a:gd name="T21" fmla="*/ 0 h 153"/>
                <a:gd name="T22" fmla="*/ 853 w 853"/>
                <a:gd name="T23" fmla="*/ 26 h 153"/>
                <a:gd name="T24" fmla="*/ 853 w 853"/>
                <a:gd name="T25" fmla="*/ 126 h 153"/>
                <a:gd name="T26" fmla="*/ 827 w 853"/>
                <a:gd name="T27" fmla="*/ 153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53" h="153">
                  <a:moveTo>
                    <a:pt x="827" y="153"/>
                  </a:moveTo>
                  <a:lnTo>
                    <a:pt x="827" y="153"/>
                  </a:lnTo>
                  <a:cubicBezTo>
                    <a:pt x="812" y="153"/>
                    <a:pt x="800" y="141"/>
                    <a:pt x="800" y="126"/>
                  </a:cubicBezTo>
                  <a:lnTo>
                    <a:pt x="800" y="53"/>
                  </a:lnTo>
                  <a:lnTo>
                    <a:pt x="53" y="53"/>
                  </a:lnTo>
                  <a:lnTo>
                    <a:pt x="53" y="126"/>
                  </a:lnTo>
                  <a:cubicBezTo>
                    <a:pt x="53" y="141"/>
                    <a:pt x="41" y="153"/>
                    <a:pt x="27" y="153"/>
                  </a:cubicBezTo>
                  <a:cubicBezTo>
                    <a:pt x="12" y="153"/>
                    <a:pt x="0" y="141"/>
                    <a:pt x="0" y="126"/>
                  </a:cubicBezTo>
                  <a:lnTo>
                    <a:pt x="0" y="26"/>
                  </a:lnTo>
                  <a:cubicBezTo>
                    <a:pt x="0" y="12"/>
                    <a:pt x="12" y="0"/>
                    <a:pt x="27" y="0"/>
                  </a:cubicBezTo>
                  <a:lnTo>
                    <a:pt x="827" y="0"/>
                  </a:lnTo>
                  <a:cubicBezTo>
                    <a:pt x="841" y="0"/>
                    <a:pt x="853" y="12"/>
                    <a:pt x="853" y="26"/>
                  </a:cubicBezTo>
                  <a:lnTo>
                    <a:pt x="853" y="126"/>
                  </a:lnTo>
                  <a:cubicBezTo>
                    <a:pt x="853" y="141"/>
                    <a:pt x="841" y="153"/>
                    <a:pt x="827" y="15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97" name="Freeform 54">
              <a:extLst>
                <a:ext uri="{FF2B5EF4-FFF2-40B4-BE49-F238E27FC236}">
                  <a16:creationId xmlns:a16="http://schemas.microsoft.com/office/drawing/2014/main" xmlns="" id="{6D6C6EBE-701A-40CD-9427-3A987B4B7F3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80" y="976"/>
              <a:ext cx="123" cy="129"/>
            </a:xfrm>
            <a:custGeom>
              <a:avLst/>
              <a:gdLst>
                <a:gd name="T0" fmla="*/ 132 w 263"/>
                <a:gd name="T1" fmla="*/ 52 h 275"/>
                <a:gd name="T2" fmla="*/ 132 w 263"/>
                <a:gd name="T3" fmla="*/ 52 h 275"/>
                <a:gd name="T4" fmla="*/ 54 w 263"/>
                <a:gd name="T5" fmla="*/ 137 h 275"/>
                <a:gd name="T6" fmla="*/ 132 w 263"/>
                <a:gd name="T7" fmla="*/ 221 h 275"/>
                <a:gd name="T8" fmla="*/ 210 w 263"/>
                <a:gd name="T9" fmla="*/ 137 h 275"/>
                <a:gd name="T10" fmla="*/ 132 w 263"/>
                <a:gd name="T11" fmla="*/ 52 h 275"/>
                <a:gd name="T12" fmla="*/ 132 w 263"/>
                <a:gd name="T13" fmla="*/ 275 h 275"/>
                <a:gd name="T14" fmla="*/ 132 w 263"/>
                <a:gd name="T15" fmla="*/ 275 h 275"/>
                <a:gd name="T16" fmla="*/ 0 w 263"/>
                <a:gd name="T17" fmla="*/ 137 h 275"/>
                <a:gd name="T18" fmla="*/ 132 w 263"/>
                <a:gd name="T19" fmla="*/ 0 h 275"/>
                <a:gd name="T20" fmla="*/ 263 w 263"/>
                <a:gd name="T21" fmla="*/ 137 h 275"/>
                <a:gd name="T22" fmla="*/ 132 w 263"/>
                <a:gd name="T23" fmla="*/ 275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63" h="275">
                  <a:moveTo>
                    <a:pt x="132" y="52"/>
                  </a:moveTo>
                  <a:lnTo>
                    <a:pt x="132" y="52"/>
                  </a:lnTo>
                  <a:cubicBezTo>
                    <a:pt x="89" y="52"/>
                    <a:pt x="54" y="90"/>
                    <a:pt x="54" y="137"/>
                  </a:cubicBezTo>
                  <a:cubicBezTo>
                    <a:pt x="54" y="183"/>
                    <a:pt x="89" y="221"/>
                    <a:pt x="132" y="221"/>
                  </a:cubicBezTo>
                  <a:cubicBezTo>
                    <a:pt x="175" y="221"/>
                    <a:pt x="210" y="183"/>
                    <a:pt x="210" y="137"/>
                  </a:cubicBezTo>
                  <a:cubicBezTo>
                    <a:pt x="210" y="90"/>
                    <a:pt x="175" y="52"/>
                    <a:pt x="132" y="52"/>
                  </a:cubicBezTo>
                  <a:close/>
                  <a:moveTo>
                    <a:pt x="132" y="275"/>
                  </a:moveTo>
                  <a:lnTo>
                    <a:pt x="132" y="275"/>
                  </a:lnTo>
                  <a:cubicBezTo>
                    <a:pt x="59" y="275"/>
                    <a:pt x="0" y="213"/>
                    <a:pt x="0" y="137"/>
                  </a:cubicBezTo>
                  <a:cubicBezTo>
                    <a:pt x="0" y="60"/>
                    <a:pt x="59" y="0"/>
                    <a:pt x="132" y="0"/>
                  </a:cubicBezTo>
                  <a:cubicBezTo>
                    <a:pt x="204" y="0"/>
                    <a:pt x="263" y="60"/>
                    <a:pt x="263" y="137"/>
                  </a:cubicBezTo>
                  <a:cubicBezTo>
                    <a:pt x="263" y="213"/>
                    <a:pt x="204" y="275"/>
                    <a:pt x="132" y="27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98" name="Freeform 55">
              <a:extLst>
                <a:ext uri="{FF2B5EF4-FFF2-40B4-BE49-F238E27FC236}">
                  <a16:creationId xmlns:a16="http://schemas.microsoft.com/office/drawing/2014/main" xmlns="" id="{27B89429-7E8D-4464-90A0-7FD8ED4E29BE}"/>
                </a:ext>
              </a:extLst>
            </p:cNvPr>
            <p:cNvSpPr>
              <a:spLocks/>
            </p:cNvSpPr>
            <p:nvPr/>
          </p:nvSpPr>
          <p:spPr bwMode="auto">
            <a:xfrm>
              <a:off x="992" y="1111"/>
              <a:ext cx="299" cy="147"/>
            </a:xfrm>
            <a:custGeom>
              <a:avLst/>
              <a:gdLst>
                <a:gd name="T0" fmla="*/ 612 w 639"/>
                <a:gd name="T1" fmla="*/ 313 h 313"/>
                <a:gd name="T2" fmla="*/ 612 w 639"/>
                <a:gd name="T3" fmla="*/ 313 h 313"/>
                <a:gd name="T4" fmla="*/ 586 w 639"/>
                <a:gd name="T5" fmla="*/ 286 h 313"/>
                <a:gd name="T6" fmla="*/ 586 w 639"/>
                <a:gd name="T7" fmla="*/ 188 h 313"/>
                <a:gd name="T8" fmla="*/ 450 w 639"/>
                <a:gd name="T9" fmla="*/ 53 h 313"/>
                <a:gd name="T10" fmla="*/ 189 w 639"/>
                <a:gd name="T11" fmla="*/ 53 h 313"/>
                <a:gd name="T12" fmla="*/ 54 w 639"/>
                <a:gd name="T13" fmla="*/ 188 h 313"/>
                <a:gd name="T14" fmla="*/ 54 w 639"/>
                <a:gd name="T15" fmla="*/ 286 h 313"/>
                <a:gd name="T16" fmla="*/ 27 w 639"/>
                <a:gd name="T17" fmla="*/ 313 h 313"/>
                <a:gd name="T18" fmla="*/ 0 w 639"/>
                <a:gd name="T19" fmla="*/ 286 h 313"/>
                <a:gd name="T20" fmla="*/ 0 w 639"/>
                <a:gd name="T21" fmla="*/ 188 h 313"/>
                <a:gd name="T22" fmla="*/ 189 w 639"/>
                <a:gd name="T23" fmla="*/ 0 h 313"/>
                <a:gd name="T24" fmla="*/ 450 w 639"/>
                <a:gd name="T25" fmla="*/ 0 h 313"/>
                <a:gd name="T26" fmla="*/ 639 w 639"/>
                <a:gd name="T27" fmla="*/ 188 h 313"/>
                <a:gd name="T28" fmla="*/ 639 w 639"/>
                <a:gd name="T29" fmla="*/ 286 h 313"/>
                <a:gd name="T30" fmla="*/ 612 w 639"/>
                <a:gd name="T31" fmla="*/ 313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39" h="313">
                  <a:moveTo>
                    <a:pt x="612" y="313"/>
                  </a:moveTo>
                  <a:lnTo>
                    <a:pt x="612" y="313"/>
                  </a:lnTo>
                  <a:cubicBezTo>
                    <a:pt x="598" y="313"/>
                    <a:pt x="586" y="301"/>
                    <a:pt x="586" y="286"/>
                  </a:cubicBezTo>
                  <a:lnTo>
                    <a:pt x="586" y="188"/>
                  </a:lnTo>
                  <a:cubicBezTo>
                    <a:pt x="586" y="114"/>
                    <a:pt x="525" y="53"/>
                    <a:pt x="450" y="53"/>
                  </a:cubicBezTo>
                  <a:lnTo>
                    <a:pt x="189" y="53"/>
                  </a:lnTo>
                  <a:cubicBezTo>
                    <a:pt x="114" y="53"/>
                    <a:pt x="54" y="114"/>
                    <a:pt x="54" y="188"/>
                  </a:cubicBezTo>
                  <a:lnTo>
                    <a:pt x="54" y="286"/>
                  </a:lnTo>
                  <a:cubicBezTo>
                    <a:pt x="54" y="301"/>
                    <a:pt x="42" y="313"/>
                    <a:pt x="27" y="313"/>
                  </a:cubicBezTo>
                  <a:cubicBezTo>
                    <a:pt x="12" y="313"/>
                    <a:pt x="0" y="301"/>
                    <a:pt x="0" y="286"/>
                  </a:cubicBezTo>
                  <a:lnTo>
                    <a:pt x="0" y="188"/>
                  </a:lnTo>
                  <a:cubicBezTo>
                    <a:pt x="0" y="84"/>
                    <a:pt x="85" y="0"/>
                    <a:pt x="189" y="0"/>
                  </a:cubicBezTo>
                  <a:lnTo>
                    <a:pt x="450" y="0"/>
                  </a:lnTo>
                  <a:cubicBezTo>
                    <a:pt x="554" y="0"/>
                    <a:pt x="639" y="84"/>
                    <a:pt x="639" y="188"/>
                  </a:cubicBezTo>
                  <a:lnTo>
                    <a:pt x="639" y="286"/>
                  </a:lnTo>
                  <a:cubicBezTo>
                    <a:pt x="639" y="301"/>
                    <a:pt x="627" y="313"/>
                    <a:pt x="612" y="31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99" name="Freeform 56">
              <a:extLst>
                <a:ext uri="{FF2B5EF4-FFF2-40B4-BE49-F238E27FC236}">
                  <a16:creationId xmlns:a16="http://schemas.microsoft.com/office/drawing/2014/main" xmlns="" id="{D5CD3CE2-E1CC-47C7-BC59-5561A5C41FDC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1" y="1184"/>
              <a:ext cx="24" cy="74"/>
            </a:xfrm>
            <a:custGeom>
              <a:avLst/>
              <a:gdLst>
                <a:gd name="T0" fmla="*/ 26 w 53"/>
                <a:gd name="T1" fmla="*/ 157 h 157"/>
                <a:gd name="T2" fmla="*/ 26 w 53"/>
                <a:gd name="T3" fmla="*/ 157 h 157"/>
                <a:gd name="T4" fmla="*/ 0 w 53"/>
                <a:gd name="T5" fmla="*/ 130 h 157"/>
                <a:gd name="T6" fmla="*/ 0 w 53"/>
                <a:gd name="T7" fmla="*/ 27 h 157"/>
                <a:gd name="T8" fmla="*/ 26 w 53"/>
                <a:gd name="T9" fmla="*/ 0 h 157"/>
                <a:gd name="T10" fmla="*/ 53 w 53"/>
                <a:gd name="T11" fmla="*/ 27 h 157"/>
                <a:gd name="T12" fmla="*/ 53 w 53"/>
                <a:gd name="T13" fmla="*/ 130 h 157"/>
                <a:gd name="T14" fmla="*/ 26 w 53"/>
                <a:gd name="T15" fmla="*/ 157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3" h="157">
                  <a:moveTo>
                    <a:pt x="26" y="157"/>
                  </a:moveTo>
                  <a:lnTo>
                    <a:pt x="26" y="157"/>
                  </a:lnTo>
                  <a:cubicBezTo>
                    <a:pt x="12" y="157"/>
                    <a:pt x="0" y="145"/>
                    <a:pt x="0" y="130"/>
                  </a:cubicBezTo>
                  <a:lnTo>
                    <a:pt x="0" y="27"/>
                  </a:lnTo>
                  <a:cubicBezTo>
                    <a:pt x="0" y="12"/>
                    <a:pt x="12" y="0"/>
                    <a:pt x="26" y="0"/>
                  </a:cubicBezTo>
                  <a:cubicBezTo>
                    <a:pt x="41" y="0"/>
                    <a:pt x="53" y="12"/>
                    <a:pt x="53" y="27"/>
                  </a:cubicBezTo>
                  <a:lnTo>
                    <a:pt x="53" y="130"/>
                  </a:lnTo>
                  <a:cubicBezTo>
                    <a:pt x="53" y="145"/>
                    <a:pt x="41" y="157"/>
                    <a:pt x="26" y="15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0" name="Freeform 57">
              <a:extLst>
                <a:ext uri="{FF2B5EF4-FFF2-40B4-BE49-F238E27FC236}">
                  <a16:creationId xmlns:a16="http://schemas.microsoft.com/office/drawing/2014/main" xmlns="" id="{738AFA2D-0A53-460F-A25F-544BE74F7269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8" y="1184"/>
              <a:ext cx="24" cy="74"/>
            </a:xfrm>
            <a:custGeom>
              <a:avLst/>
              <a:gdLst>
                <a:gd name="T0" fmla="*/ 27 w 53"/>
                <a:gd name="T1" fmla="*/ 157 h 157"/>
                <a:gd name="T2" fmla="*/ 27 w 53"/>
                <a:gd name="T3" fmla="*/ 157 h 157"/>
                <a:gd name="T4" fmla="*/ 0 w 53"/>
                <a:gd name="T5" fmla="*/ 130 h 157"/>
                <a:gd name="T6" fmla="*/ 0 w 53"/>
                <a:gd name="T7" fmla="*/ 27 h 157"/>
                <a:gd name="T8" fmla="*/ 27 w 53"/>
                <a:gd name="T9" fmla="*/ 0 h 157"/>
                <a:gd name="T10" fmla="*/ 53 w 53"/>
                <a:gd name="T11" fmla="*/ 27 h 157"/>
                <a:gd name="T12" fmla="*/ 53 w 53"/>
                <a:gd name="T13" fmla="*/ 130 h 157"/>
                <a:gd name="T14" fmla="*/ 27 w 53"/>
                <a:gd name="T15" fmla="*/ 157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3" h="157">
                  <a:moveTo>
                    <a:pt x="27" y="157"/>
                  </a:moveTo>
                  <a:lnTo>
                    <a:pt x="27" y="157"/>
                  </a:lnTo>
                  <a:cubicBezTo>
                    <a:pt x="12" y="157"/>
                    <a:pt x="0" y="145"/>
                    <a:pt x="0" y="130"/>
                  </a:cubicBezTo>
                  <a:lnTo>
                    <a:pt x="0" y="27"/>
                  </a:ln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3" y="12"/>
                    <a:pt x="53" y="27"/>
                  </a:cubicBezTo>
                  <a:lnTo>
                    <a:pt x="53" y="130"/>
                  </a:lnTo>
                  <a:cubicBezTo>
                    <a:pt x="53" y="145"/>
                    <a:pt x="42" y="157"/>
                    <a:pt x="27" y="15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1" name="Freeform 58">
              <a:extLst>
                <a:ext uri="{FF2B5EF4-FFF2-40B4-BE49-F238E27FC236}">
                  <a16:creationId xmlns:a16="http://schemas.microsoft.com/office/drawing/2014/main" xmlns="" id="{C21E1222-69F3-4D47-8E16-50B4F5383EA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98" y="1365"/>
              <a:ext cx="112" cy="118"/>
            </a:xfrm>
            <a:custGeom>
              <a:avLst/>
              <a:gdLst>
                <a:gd name="T0" fmla="*/ 120 w 240"/>
                <a:gd name="T1" fmla="*/ 54 h 252"/>
                <a:gd name="T2" fmla="*/ 120 w 240"/>
                <a:gd name="T3" fmla="*/ 54 h 252"/>
                <a:gd name="T4" fmla="*/ 54 w 240"/>
                <a:gd name="T5" fmla="*/ 126 h 252"/>
                <a:gd name="T6" fmla="*/ 120 w 240"/>
                <a:gd name="T7" fmla="*/ 199 h 252"/>
                <a:gd name="T8" fmla="*/ 187 w 240"/>
                <a:gd name="T9" fmla="*/ 126 h 252"/>
                <a:gd name="T10" fmla="*/ 120 w 240"/>
                <a:gd name="T11" fmla="*/ 54 h 252"/>
                <a:gd name="T12" fmla="*/ 120 w 240"/>
                <a:gd name="T13" fmla="*/ 252 h 252"/>
                <a:gd name="T14" fmla="*/ 120 w 240"/>
                <a:gd name="T15" fmla="*/ 252 h 252"/>
                <a:gd name="T16" fmla="*/ 0 w 240"/>
                <a:gd name="T17" fmla="*/ 126 h 252"/>
                <a:gd name="T18" fmla="*/ 120 w 240"/>
                <a:gd name="T19" fmla="*/ 0 h 252"/>
                <a:gd name="T20" fmla="*/ 240 w 240"/>
                <a:gd name="T21" fmla="*/ 126 h 252"/>
                <a:gd name="T22" fmla="*/ 120 w 240"/>
                <a:gd name="T23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0" h="252">
                  <a:moveTo>
                    <a:pt x="120" y="54"/>
                  </a:moveTo>
                  <a:lnTo>
                    <a:pt x="120" y="54"/>
                  </a:lnTo>
                  <a:cubicBezTo>
                    <a:pt x="83" y="54"/>
                    <a:pt x="54" y="86"/>
                    <a:pt x="54" y="126"/>
                  </a:cubicBezTo>
                  <a:cubicBezTo>
                    <a:pt x="54" y="166"/>
                    <a:pt x="83" y="199"/>
                    <a:pt x="120" y="199"/>
                  </a:cubicBezTo>
                  <a:cubicBezTo>
                    <a:pt x="157" y="199"/>
                    <a:pt x="187" y="166"/>
                    <a:pt x="187" y="126"/>
                  </a:cubicBezTo>
                  <a:cubicBezTo>
                    <a:pt x="187" y="86"/>
                    <a:pt x="157" y="54"/>
                    <a:pt x="120" y="54"/>
                  </a:cubicBezTo>
                  <a:close/>
                  <a:moveTo>
                    <a:pt x="120" y="252"/>
                  </a:moveTo>
                  <a:lnTo>
                    <a:pt x="120" y="252"/>
                  </a:lnTo>
                  <a:cubicBezTo>
                    <a:pt x="54" y="252"/>
                    <a:pt x="0" y="196"/>
                    <a:pt x="0" y="126"/>
                  </a:cubicBezTo>
                  <a:cubicBezTo>
                    <a:pt x="0" y="57"/>
                    <a:pt x="54" y="0"/>
                    <a:pt x="120" y="0"/>
                  </a:cubicBezTo>
                  <a:cubicBezTo>
                    <a:pt x="186" y="0"/>
                    <a:pt x="240" y="57"/>
                    <a:pt x="240" y="126"/>
                  </a:cubicBezTo>
                  <a:cubicBezTo>
                    <a:pt x="240" y="196"/>
                    <a:pt x="186" y="252"/>
                    <a:pt x="120" y="25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2" name="Freeform 59">
              <a:extLst>
                <a:ext uri="{FF2B5EF4-FFF2-40B4-BE49-F238E27FC236}">
                  <a16:creationId xmlns:a16="http://schemas.microsoft.com/office/drawing/2014/main" xmlns="" id="{B36040A8-A571-42C1-8D22-C910E768508C}"/>
                </a:ext>
              </a:extLst>
            </p:cNvPr>
            <p:cNvSpPr>
              <a:spLocks/>
            </p:cNvSpPr>
            <p:nvPr/>
          </p:nvSpPr>
          <p:spPr bwMode="auto">
            <a:xfrm>
              <a:off x="820" y="1486"/>
              <a:ext cx="269" cy="127"/>
            </a:xfrm>
            <a:custGeom>
              <a:avLst/>
              <a:gdLst>
                <a:gd name="T0" fmla="*/ 548 w 575"/>
                <a:gd name="T1" fmla="*/ 270 h 270"/>
                <a:gd name="T2" fmla="*/ 548 w 575"/>
                <a:gd name="T3" fmla="*/ 270 h 270"/>
                <a:gd name="T4" fmla="*/ 522 w 575"/>
                <a:gd name="T5" fmla="*/ 243 h 270"/>
                <a:gd name="T6" fmla="*/ 522 w 575"/>
                <a:gd name="T7" fmla="*/ 171 h 270"/>
                <a:gd name="T8" fmla="*/ 404 w 575"/>
                <a:gd name="T9" fmla="*/ 53 h 270"/>
                <a:gd name="T10" fmla="*/ 171 w 575"/>
                <a:gd name="T11" fmla="*/ 53 h 270"/>
                <a:gd name="T12" fmla="*/ 53 w 575"/>
                <a:gd name="T13" fmla="*/ 171 h 270"/>
                <a:gd name="T14" fmla="*/ 53 w 575"/>
                <a:gd name="T15" fmla="*/ 243 h 270"/>
                <a:gd name="T16" fmla="*/ 26 w 575"/>
                <a:gd name="T17" fmla="*/ 270 h 270"/>
                <a:gd name="T18" fmla="*/ 0 w 575"/>
                <a:gd name="T19" fmla="*/ 243 h 270"/>
                <a:gd name="T20" fmla="*/ 0 w 575"/>
                <a:gd name="T21" fmla="*/ 171 h 270"/>
                <a:gd name="T22" fmla="*/ 171 w 575"/>
                <a:gd name="T23" fmla="*/ 0 h 270"/>
                <a:gd name="T24" fmla="*/ 404 w 575"/>
                <a:gd name="T25" fmla="*/ 0 h 270"/>
                <a:gd name="T26" fmla="*/ 575 w 575"/>
                <a:gd name="T27" fmla="*/ 171 h 270"/>
                <a:gd name="T28" fmla="*/ 575 w 575"/>
                <a:gd name="T29" fmla="*/ 243 h 270"/>
                <a:gd name="T30" fmla="*/ 548 w 575"/>
                <a:gd name="T31" fmla="*/ 270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75" h="270">
                  <a:moveTo>
                    <a:pt x="548" y="270"/>
                  </a:moveTo>
                  <a:lnTo>
                    <a:pt x="548" y="270"/>
                  </a:lnTo>
                  <a:cubicBezTo>
                    <a:pt x="534" y="270"/>
                    <a:pt x="522" y="258"/>
                    <a:pt x="522" y="243"/>
                  </a:cubicBezTo>
                  <a:lnTo>
                    <a:pt x="522" y="171"/>
                  </a:lnTo>
                  <a:cubicBezTo>
                    <a:pt x="522" y="106"/>
                    <a:pt x="469" y="53"/>
                    <a:pt x="404" y="53"/>
                  </a:cubicBezTo>
                  <a:lnTo>
                    <a:pt x="171" y="53"/>
                  </a:lnTo>
                  <a:cubicBezTo>
                    <a:pt x="106" y="53"/>
                    <a:pt x="53" y="106"/>
                    <a:pt x="53" y="171"/>
                  </a:cubicBezTo>
                  <a:lnTo>
                    <a:pt x="53" y="243"/>
                  </a:lnTo>
                  <a:cubicBezTo>
                    <a:pt x="53" y="258"/>
                    <a:pt x="41" y="270"/>
                    <a:pt x="26" y="270"/>
                  </a:cubicBezTo>
                  <a:cubicBezTo>
                    <a:pt x="11" y="270"/>
                    <a:pt x="0" y="258"/>
                    <a:pt x="0" y="243"/>
                  </a:cubicBezTo>
                  <a:lnTo>
                    <a:pt x="0" y="171"/>
                  </a:lnTo>
                  <a:cubicBezTo>
                    <a:pt x="0" y="77"/>
                    <a:pt x="76" y="0"/>
                    <a:pt x="171" y="0"/>
                  </a:cubicBezTo>
                  <a:lnTo>
                    <a:pt x="404" y="0"/>
                  </a:lnTo>
                  <a:cubicBezTo>
                    <a:pt x="498" y="0"/>
                    <a:pt x="575" y="77"/>
                    <a:pt x="575" y="171"/>
                  </a:cubicBezTo>
                  <a:lnTo>
                    <a:pt x="575" y="243"/>
                  </a:lnTo>
                  <a:cubicBezTo>
                    <a:pt x="575" y="258"/>
                    <a:pt x="563" y="270"/>
                    <a:pt x="548" y="27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3" name="Freeform 60">
              <a:extLst>
                <a:ext uri="{FF2B5EF4-FFF2-40B4-BE49-F238E27FC236}">
                  <a16:creationId xmlns:a16="http://schemas.microsoft.com/office/drawing/2014/main" xmlns="" id="{5DF9F9B8-D2DE-4BC7-B9DB-CD6623F30EB9}"/>
                </a:ext>
              </a:extLst>
            </p:cNvPr>
            <p:cNvSpPr>
              <a:spLocks/>
            </p:cNvSpPr>
            <p:nvPr/>
          </p:nvSpPr>
          <p:spPr bwMode="auto">
            <a:xfrm>
              <a:off x="871" y="1552"/>
              <a:ext cx="26" cy="61"/>
            </a:xfrm>
            <a:custGeom>
              <a:avLst/>
              <a:gdLst>
                <a:gd name="T0" fmla="*/ 27 w 54"/>
                <a:gd name="T1" fmla="*/ 130 h 130"/>
                <a:gd name="T2" fmla="*/ 27 w 54"/>
                <a:gd name="T3" fmla="*/ 130 h 130"/>
                <a:gd name="T4" fmla="*/ 0 w 54"/>
                <a:gd name="T5" fmla="*/ 103 h 130"/>
                <a:gd name="T6" fmla="*/ 0 w 54"/>
                <a:gd name="T7" fmla="*/ 27 h 130"/>
                <a:gd name="T8" fmla="*/ 27 w 54"/>
                <a:gd name="T9" fmla="*/ 0 h 130"/>
                <a:gd name="T10" fmla="*/ 54 w 54"/>
                <a:gd name="T11" fmla="*/ 27 h 130"/>
                <a:gd name="T12" fmla="*/ 54 w 54"/>
                <a:gd name="T13" fmla="*/ 103 h 130"/>
                <a:gd name="T14" fmla="*/ 27 w 54"/>
                <a:gd name="T15" fmla="*/ 13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4" h="130">
                  <a:moveTo>
                    <a:pt x="27" y="130"/>
                  </a:moveTo>
                  <a:lnTo>
                    <a:pt x="27" y="130"/>
                  </a:lnTo>
                  <a:cubicBezTo>
                    <a:pt x="12" y="130"/>
                    <a:pt x="0" y="118"/>
                    <a:pt x="0" y="103"/>
                  </a:cubicBezTo>
                  <a:lnTo>
                    <a:pt x="0" y="27"/>
                  </a:ln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4" y="12"/>
                    <a:pt x="54" y="27"/>
                  </a:cubicBezTo>
                  <a:lnTo>
                    <a:pt x="54" y="103"/>
                  </a:lnTo>
                  <a:cubicBezTo>
                    <a:pt x="54" y="118"/>
                    <a:pt x="42" y="130"/>
                    <a:pt x="27" y="13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4" name="Freeform 61">
              <a:extLst>
                <a:ext uri="{FF2B5EF4-FFF2-40B4-BE49-F238E27FC236}">
                  <a16:creationId xmlns:a16="http://schemas.microsoft.com/office/drawing/2014/main" xmlns="" id="{AC11E771-CD34-484B-978E-3037B90DC4BB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2" y="1552"/>
              <a:ext cx="25" cy="61"/>
            </a:xfrm>
            <a:custGeom>
              <a:avLst/>
              <a:gdLst>
                <a:gd name="T0" fmla="*/ 26 w 53"/>
                <a:gd name="T1" fmla="*/ 130 h 130"/>
                <a:gd name="T2" fmla="*/ 26 w 53"/>
                <a:gd name="T3" fmla="*/ 130 h 130"/>
                <a:gd name="T4" fmla="*/ 0 w 53"/>
                <a:gd name="T5" fmla="*/ 103 h 130"/>
                <a:gd name="T6" fmla="*/ 0 w 53"/>
                <a:gd name="T7" fmla="*/ 27 h 130"/>
                <a:gd name="T8" fmla="*/ 26 w 53"/>
                <a:gd name="T9" fmla="*/ 0 h 130"/>
                <a:gd name="T10" fmla="*/ 53 w 53"/>
                <a:gd name="T11" fmla="*/ 27 h 130"/>
                <a:gd name="T12" fmla="*/ 53 w 53"/>
                <a:gd name="T13" fmla="*/ 103 h 130"/>
                <a:gd name="T14" fmla="*/ 26 w 53"/>
                <a:gd name="T15" fmla="*/ 13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3" h="130">
                  <a:moveTo>
                    <a:pt x="26" y="130"/>
                  </a:moveTo>
                  <a:lnTo>
                    <a:pt x="26" y="130"/>
                  </a:lnTo>
                  <a:cubicBezTo>
                    <a:pt x="12" y="130"/>
                    <a:pt x="0" y="118"/>
                    <a:pt x="0" y="103"/>
                  </a:cubicBezTo>
                  <a:lnTo>
                    <a:pt x="0" y="27"/>
                  </a:lnTo>
                  <a:cubicBezTo>
                    <a:pt x="0" y="12"/>
                    <a:pt x="12" y="0"/>
                    <a:pt x="26" y="0"/>
                  </a:cubicBezTo>
                  <a:cubicBezTo>
                    <a:pt x="41" y="0"/>
                    <a:pt x="53" y="12"/>
                    <a:pt x="53" y="27"/>
                  </a:cubicBezTo>
                  <a:lnTo>
                    <a:pt x="53" y="103"/>
                  </a:lnTo>
                  <a:cubicBezTo>
                    <a:pt x="53" y="118"/>
                    <a:pt x="41" y="130"/>
                    <a:pt x="26" y="13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5" name="Freeform 62">
              <a:extLst>
                <a:ext uri="{FF2B5EF4-FFF2-40B4-BE49-F238E27FC236}">
                  <a16:creationId xmlns:a16="http://schemas.microsoft.com/office/drawing/2014/main" xmlns="" id="{4B2BE9AA-02CA-46AE-9107-DE19303FA72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273" y="1365"/>
              <a:ext cx="112" cy="118"/>
            </a:xfrm>
            <a:custGeom>
              <a:avLst/>
              <a:gdLst>
                <a:gd name="T0" fmla="*/ 120 w 240"/>
                <a:gd name="T1" fmla="*/ 54 h 252"/>
                <a:gd name="T2" fmla="*/ 120 w 240"/>
                <a:gd name="T3" fmla="*/ 54 h 252"/>
                <a:gd name="T4" fmla="*/ 53 w 240"/>
                <a:gd name="T5" fmla="*/ 126 h 252"/>
                <a:gd name="T6" fmla="*/ 120 w 240"/>
                <a:gd name="T7" fmla="*/ 199 h 252"/>
                <a:gd name="T8" fmla="*/ 187 w 240"/>
                <a:gd name="T9" fmla="*/ 126 h 252"/>
                <a:gd name="T10" fmla="*/ 120 w 240"/>
                <a:gd name="T11" fmla="*/ 54 h 252"/>
                <a:gd name="T12" fmla="*/ 120 w 240"/>
                <a:gd name="T13" fmla="*/ 252 h 252"/>
                <a:gd name="T14" fmla="*/ 120 w 240"/>
                <a:gd name="T15" fmla="*/ 252 h 252"/>
                <a:gd name="T16" fmla="*/ 0 w 240"/>
                <a:gd name="T17" fmla="*/ 126 h 252"/>
                <a:gd name="T18" fmla="*/ 120 w 240"/>
                <a:gd name="T19" fmla="*/ 0 h 252"/>
                <a:gd name="T20" fmla="*/ 240 w 240"/>
                <a:gd name="T21" fmla="*/ 126 h 252"/>
                <a:gd name="T22" fmla="*/ 120 w 240"/>
                <a:gd name="T23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0" h="252">
                  <a:moveTo>
                    <a:pt x="120" y="54"/>
                  </a:moveTo>
                  <a:lnTo>
                    <a:pt x="120" y="54"/>
                  </a:lnTo>
                  <a:cubicBezTo>
                    <a:pt x="83" y="54"/>
                    <a:pt x="53" y="86"/>
                    <a:pt x="53" y="126"/>
                  </a:cubicBezTo>
                  <a:cubicBezTo>
                    <a:pt x="53" y="166"/>
                    <a:pt x="83" y="199"/>
                    <a:pt x="120" y="199"/>
                  </a:cubicBezTo>
                  <a:cubicBezTo>
                    <a:pt x="157" y="199"/>
                    <a:pt x="187" y="166"/>
                    <a:pt x="187" y="126"/>
                  </a:cubicBezTo>
                  <a:cubicBezTo>
                    <a:pt x="187" y="86"/>
                    <a:pt x="157" y="54"/>
                    <a:pt x="120" y="54"/>
                  </a:cubicBezTo>
                  <a:close/>
                  <a:moveTo>
                    <a:pt x="120" y="252"/>
                  </a:moveTo>
                  <a:lnTo>
                    <a:pt x="120" y="252"/>
                  </a:lnTo>
                  <a:cubicBezTo>
                    <a:pt x="54" y="252"/>
                    <a:pt x="0" y="196"/>
                    <a:pt x="0" y="126"/>
                  </a:cubicBezTo>
                  <a:cubicBezTo>
                    <a:pt x="0" y="57"/>
                    <a:pt x="54" y="0"/>
                    <a:pt x="120" y="0"/>
                  </a:cubicBezTo>
                  <a:cubicBezTo>
                    <a:pt x="186" y="0"/>
                    <a:pt x="240" y="57"/>
                    <a:pt x="240" y="126"/>
                  </a:cubicBezTo>
                  <a:cubicBezTo>
                    <a:pt x="240" y="196"/>
                    <a:pt x="186" y="252"/>
                    <a:pt x="120" y="25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6" name="Freeform 63">
              <a:extLst>
                <a:ext uri="{FF2B5EF4-FFF2-40B4-BE49-F238E27FC236}">
                  <a16:creationId xmlns:a16="http://schemas.microsoft.com/office/drawing/2014/main" xmlns="" id="{2715CB1D-7CCF-4FF1-9271-341ED8456D7A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4" y="1486"/>
              <a:ext cx="269" cy="127"/>
            </a:xfrm>
            <a:custGeom>
              <a:avLst/>
              <a:gdLst>
                <a:gd name="T0" fmla="*/ 549 w 576"/>
                <a:gd name="T1" fmla="*/ 270 h 270"/>
                <a:gd name="T2" fmla="*/ 549 w 576"/>
                <a:gd name="T3" fmla="*/ 270 h 270"/>
                <a:gd name="T4" fmla="*/ 522 w 576"/>
                <a:gd name="T5" fmla="*/ 243 h 270"/>
                <a:gd name="T6" fmla="*/ 522 w 576"/>
                <a:gd name="T7" fmla="*/ 171 h 270"/>
                <a:gd name="T8" fmla="*/ 405 w 576"/>
                <a:gd name="T9" fmla="*/ 53 h 270"/>
                <a:gd name="T10" fmla="*/ 171 w 576"/>
                <a:gd name="T11" fmla="*/ 53 h 270"/>
                <a:gd name="T12" fmla="*/ 54 w 576"/>
                <a:gd name="T13" fmla="*/ 171 h 270"/>
                <a:gd name="T14" fmla="*/ 54 w 576"/>
                <a:gd name="T15" fmla="*/ 243 h 270"/>
                <a:gd name="T16" fmla="*/ 27 w 576"/>
                <a:gd name="T17" fmla="*/ 270 h 270"/>
                <a:gd name="T18" fmla="*/ 0 w 576"/>
                <a:gd name="T19" fmla="*/ 243 h 270"/>
                <a:gd name="T20" fmla="*/ 0 w 576"/>
                <a:gd name="T21" fmla="*/ 171 h 270"/>
                <a:gd name="T22" fmla="*/ 171 w 576"/>
                <a:gd name="T23" fmla="*/ 0 h 270"/>
                <a:gd name="T24" fmla="*/ 405 w 576"/>
                <a:gd name="T25" fmla="*/ 0 h 270"/>
                <a:gd name="T26" fmla="*/ 576 w 576"/>
                <a:gd name="T27" fmla="*/ 171 h 270"/>
                <a:gd name="T28" fmla="*/ 576 w 576"/>
                <a:gd name="T29" fmla="*/ 243 h 270"/>
                <a:gd name="T30" fmla="*/ 549 w 576"/>
                <a:gd name="T31" fmla="*/ 270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76" h="270">
                  <a:moveTo>
                    <a:pt x="549" y="270"/>
                  </a:moveTo>
                  <a:lnTo>
                    <a:pt x="549" y="270"/>
                  </a:lnTo>
                  <a:cubicBezTo>
                    <a:pt x="534" y="270"/>
                    <a:pt x="522" y="258"/>
                    <a:pt x="522" y="243"/>
                  </a:cubicBezTo>
                  <a:lnTo>
                    <a:pt x="522" y="171"/>
                  </a:lnTo>
                  <a:cubicBezTo>
                    <a:pt x="522" y="106"/>
                    <a:pt x="470" y="53"/>
                    <a:pt x="405" y="53"/>
                  </a:cubicBezTo>
                  <a:lnTo>
                    <a:pt x="171" y="53"/>
                  </a:lnTo>
                  <a:cubicBezTo>
                    <a:pt x="106" y="53"/>
                    <a:pt x="54" y="106"/>
                    <a:pt x="54" y="171"/>
                  </a:cubicBezTo>
                  <a:lnTo>
                    <a:pt x="54" y="243"/>
                  </a:lnTo>
                  <a:cubicBezTo>
                    <a:pt x="54" y="258"/>
                    <a:pt x="42" y="270"/>
                    <a:pt x="27" y="270"/>
                  </a:cubicBezTo>
                  <a:cubicBezTo>
                    <a:pt x="12" y="270"/>
                    <a:pt x="0" y="258"/>
                    <a:pt x="0" y="243"/>
                  </a:cubicBezTo>
                  <a:lnTo>
                    <a:pt x="0" y="171"/>
                  </a:lnTo>
                  <a:cubicBezTo>
                    <a:pt x="0" y="77"/>
                    <a:pt x="77" y="0"/>
                    <a:pt x="171" y="0"/>
                  </a:cubicBezTo>
                  <a:lnTo>
                    <a:pt x="405" y="0"/>
                  </a:lnTo>
                  <a:cubicBezTo>
                    <a:pt x="499" y="0"/>
                    <a:pt x="576" y="77"/>
                    <a:pt x="576" y="171"/>
                  </a:cubicBezTo>
                  <a:lnTo>
                    <a:pt x="576" y="243"/>
                  </a:lnTo>
                  <a:cubicBezTo>
                    <a:pt x="576" y="258"/>
                    <a:pt x="564" y="270"/>
                    <a:pt x="549" y="27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7" name="Freeform 64">
              <a:extLst>
                <a:ext uri="{FF2B5EF4-FFF2-40B4-BE49-F238E27FC236}">
                  <a16:creationId xmlns:a16="http://schemas.microsoft.com/office/drawing/2014/main" xmlns="" id="{6F4CDEAF-FE15-4EF4-BA45-66E25CC254BE}"/>
                </a:ext>
              </a:extLst>
            </p:cNvPr>
            <p:cNvSpPr>
              <a:spLocks/>
            </p:cNvSpPr>
            <p:nvPr/>
          </p:nvSpPr>
          <p:spPr bwMode="auto">
            <a:xfrm>
              <a:off x="1246" y="1552"/>
              <a:ext cx="25" cy="61"/>
            </a:xfrm>
            <a:custGeom>
              <a:avLst/>
              <a:gdLst>
                <a:gd name="T0" fmla="*/ 27 w 54"/>
                <a:gd name="T1" fmla="*/ 130 h 130"/>
                <a:gd name="T2" fmla="*/ 27 w 54"/>
                <a:gd name="T3" fmla="*/ 130 h 130"/>
                <a:gd name="T4" fmla="*/ 0 w 54"/>
                <a:gd name="T5" fmla="*/ 103 h 130"/>
                <a:gd name="T6" fmla="*/ 0 w 54"/>
                <a:gd name="T7" fmla="*/ 27 h 130"/>
                <a:gd name="T8" fmla="*/ 27 w 54"/>
                <a:gd name="T9" fmla="*/ 0 h 130"/>
                <a:gd name="T10" fmla="*/ 54 w 54"/>
                <a:gd name="T11" fmla="*/ 27 h 130"/>
                <a:gd name="T12" fmla="*/ 54 w 54"/>
                <a:gd name="T13" fmla="*/ 103 h 130"/>
                <a:gd name="T14" fmla="*/ 27 w 54"/>
                <a:gd name="T15" fmla="*/ 13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4" h="130">
                  <a:moveTo>
                    <a:pt x="27" y="130"/>
                  </a:moveTo>
                  <a:lnTo>
                    <a:pt x="27" y="130"/>
                  </a:lnTo>
                  <a:cubicBezTo>
                    <a:pt x="12" y="130"/>
                    <a:pt x="0" y="118"/>
                    <a:pt x="0" y="103"/>
                  </a:cubicBezTo>
                  <a:lnTo>
                    <a:pt x="0" y="27"/>
                  </a:ln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4" y="12"/>
                    <a:pt x="54" y="27"/>
                  </a:cubicBezTo>
                  <a:lnTo>
                    <a:pt x="54" y="103"/>
                  </a:lnTo>
                  <a:cubicBezTo>
                    <a:pt x="54" y="118"/>
                    <a:pt x="42" y="130"/>
                    <a:pt x="27" y="13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9" name="Freeform 65">
              <a:extLst>
                <a:ext uri="{FF2B5EF4-FFF2-40B4-BE49-F238E27FC236}">
                  <a16:creationId xmlns:a16="http://schemas.microsoft.com/office/drawing/2014/main" xmlns="" id="{25081981-45E9-4DD5-9973-EF92C83C69F8}"/>
                </a:ext>
              </a:extLst>
            </p:cNvPr>
            <p:cNvSpPr>
              <a:spLocks/>
            </p:cNvSpPr>
            <p:nvPr/>
          </p:nvSpPr>
          <p:spPr bwMode="auto">
            <a:xfrm>
              <a:off x="1386" y="1552"/>
              <a:ext cx="26" cy="61"/>
            </a:xfrm>
            <a:custGeom>
              <a:avLst/>
              <a:gdLst>
                <a:gd name="T0" fmla="*/ 27 w 54"/>
                <a:gd name="T1" fmla="*/ 130 h 130"/>
                <a:gd name="T2" fmla="*/ 27 w 54"/>
                <a:gd name="T3" fmla="*/ 130 h 130"/>
                <a:gd name="T4" fmla="*/ 0 w 54"/>
                <a:gd name="T5" fmla="*/ 103 h 130"/>
                <a:gd name="T6" fmla="*/ 0 w 54"/>
                <a:gd name="T7" fmla="*/ 27 h 130"/>
                <a:gd name="T8" fmla="*/ 27 w 54"/>
                <a:gd name="T9" fmla="*/ 0 h 130"/>
                <a:gd name="T10" fmla="*/ 54 w 54"/>
                <a:gd name="T11" fmla="*/ 27 h 130"/>
                <a:gd name="T12" fmla="*/ 54 w 54"/>
                <a:gd name="T13" fmla="*/ 103 h 130"/>
                <a:gd name="T14" fmla="*/ 27 w 54"/>
                <a:gd name="T15" fmla="*/ 13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4" h="130">
                  <a:moveTo>
                    <a:pt x="27" y="130"/>
                  </a:moveTo>
                  <a:lnTo>
                    <a:pt x="27" y="130"/>
                  </a:lnTo>
                  <a:cubicBezTo>
                    <a:pt x="12" y="130"/>
                    <a:pt x="0" y="118"/>
                    <a:pt x="0" y="103"/>
                  </a:cubicBezTo>
                  <a:lnTo>
                    <a:pt x="0" y="27"/>
                  </a:ln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4" y="12"/>
                    <a:pt x="54" y="27"/>
                  </a:cubicBezTo>
                  <a:lnTo>
                    <a:pt x="54" y="103"/>
                  </a:lnTo>
                  <a:cubicBezTo>
                    <a:pt x="54" y="118"/>
                    <a:pt x="42" y="130"/>
                    <a:pt x="27" y="13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10" name="Freeform 66">
              <a:extLst>
                <a:ext uri="{FF2B5EF4-FFF2-40B4-BE49-F238E27FC236}">
                  <a16:creationId xmlns:a16="http://schemas.microsoft.com/office/drawing/2014/main" xmlns="" id="{E3022D34-FB34-4DB9-8A48-661E458CD9F8}"/>
                </a:ext>
              </a:extLst>
            </p:cNvPr>
            <p:cNvSpPr>
              <a:spLocks/>
            </p:cNvSpPr>
            <p:nvPr/>
          </p:nvSpPr>
          <p:spPr bwMode="auto">
            <a:xfrm>
              <a:off x="1129" y="1250"/>
              <a:ext cx="25" cy="81"/>
            </a:xfrm>
            <a:custGeom>
              <a:avLst/>
              <a:gdLst>
                <a:gd name="T0" fmla="*/ 27 w 53"/>
                <a:gd name="T1" fmla="*/ 174 h 174"/>
                <a:gd name="T2" fmla="*/ 27 w 53"/>
                <a:gd name="T3" fmla="*/ 174 h 174"/>
                <a:gd name="T4" fmla="*/ 0 w 53"/>
                <a:gd name="T5" fmla="*/ 147 h 174"/>
                <a:gd name="T6" fmla="*/ 0 w 53"/>
                <a:gd name="T7" fmla="*/ 27 h 174"/>
                <a:gd name="T8" fmla="*/ 27 w 53"/>
                <a:gd name="T9" fmla="*/ 0 h 174"/>
                <a:gd name="T10" fmla="*/ 53 w 53"/>
                <a:gd name="T11" fmla="*/ 27 h 174"/>
                <a:gd name="T12" fmla="*/ 53 w 53"/>
                <a:gd name="T13" fmla="*/ 147 h 174"/>
                <a:gd name="T14" fmla="*/ 27 w 53"/>
                <a:gd name="T15" fmla="*/ 17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3" h="174">
                  <a:moveTo>
                    <a:pt x="27" y="174"/>
                  </a:moveTo>
                  <a:lnTo>
                    <a:pt x="27" y="174"/>
                  </a:lnTo>
                  <a:cubicBezTo>
                    <a:pt x="12" y="174"/>
                    <a:pt x="0" y="162"/>
                    <a:pt x="0" y="147"/>
                  </a:cubicBezTo>
                  <a:lnTo>
                    <a:pt x="0" y="27"/>
                  </a:lnTo>
                  <a:cubicBezTo>
                    <a:pt x="0" y="12"/>
                    <a:pt x="12" y="0"/>
                    <a:pt x="27" y="0"/>
                  </a:cubicBezTo>
                  <a:cubicBezTo>
                    <a:pt x="41" y="0"/>
                    <a:pt x="53" y="12"/>
                    <a:pt x="53" y="27"/>
                  </a:cubicBezTo>
                  <a:lnTo>
                    <a:pt x="53" y="147"/>
                  </a:lnTo>
                  <a:cubicBezTo>
                    <a:pt x="53" y="162"/>
                    <a:pt x="41" y="174"/>
                    <a:pt x="27" y="17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pic>
        <p:nvPicPr>
          <p:cNvPr id="111" name="그래픽 110">
            <a:extLst>
              <a:ext uri="{FF2B5EF4-FFF2-40B4-BE49-F238E27FC236}">
                <a16:creationId xmlns:a16="http://schemas.microsoft.com/office/drawing/2014/main" xmlns="" id="{D68ABC34-2A74-4337-AE7A-BD3794EAA7C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806765" y="3976689"/>
            <a:ext cx="375707" cy="288156"/>
          </a:xfrm>
          <a:prstGeom prst="rect">
            <a:avLst/>
          </a:prstGeom>
        </p:spPr>
      </p:pic>
      <p:pic>
        <p:nvPicPr>
          <p:cNvPr id="112" name="그래픽 111">
            <a:extLst>
              <a:ext uri="{FF2B5EF4-FFF2-40B4-BE49-F238E27FC236}">
                <a16:creationId xmlns:a16="http://schemas.microsoft.com/office/drawing/2014/main" xmlns="" id="{3CDCA4FC-85ED-4201-82A0-B7C9A26351A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835839" y="4948143"/>
            <a:ext cx="317559" cy="409297"/>
          </a:xfrm>
          <a:prstGeom prst="rect">
            <a:avLst/>
          </a:prstGeom>
        </p:spPr>
      </p:pic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xmlns="" id="{ABEAEF2F-66FA-409D-9559-9E043198F7ED}"/>
              </a:ext>
            </a:extLst>
          </p:cNvPr>
          <p:cNvSpPr/>
          <p:nvPr/>
        </p:nvSpPr>
        <p:spPr>
          <a:xfrm>
            <a:off x="3197448" y="1233715"/>
            <a:ext cx="8600852" cy="465173"/>
          </a:xfrm>
          <a:prstGeom prst="roundRect">
            <a:avLst/>
          </a:prstGeom>
          <a:solidFill>
            <a:srgbClr val="25AEC1"/>
          </a:solidFill>
          <a:ln>
            <a:noFill/>
          </a:ln>
          <a:effectLst>
            <a:outerShdw blurRad="25400" dist="38100" dir="5400000" algn="t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8" name="그룹 7">
            <a:extLst>
              <a:ext uri="{FF2B5EF4-FFF2-40B4-BE49-F238E27FC236}">
                <a16:creationId xmlns:a16="http://schemas.microsoft.com/office/drawing/2014/main" xmlns="" id="{9A540DB3-A0F8-4554-852A-1824FABE8CE8}"/>
              </a:ext>
            </a:extLst>
          </p:cNvPr>
          <p:cNvGrpSpPr/>
          <p:nvPr/>
        </p:nvGrpSpPr>
        <p:grpSpPr>
          <a:xfrm>
            <a:off x="4445794" y="1318829"/>
            <a:ext cx="5396707" cy="294945"/>
            <a:chOff x="4445794" y="1318829"/>
            <a:chExt cx="5396707" cy="294945"/>
          </a:xfrm>
        </p:grpSpPr>
        <p:cxnSp>
          <p:nvCxnSpPr>
            <p:cNvPr id="7" name="직선 연결선 6">
              <a:extLst>
                <a:ext uri="{FF2B5EF4-FFF2-40B4-BE49-F238E27FC236}">
                  <a16:creationId xmlns:a16="http://schemas.microsoft.com/office/drawing/2014/main" xmlns="" id="{982417C3-DBA0-454A-B4BF-C3D0742844E6}"/>
                </a:ext>
              </a:extLst>
            </p:cNvPr>
            <p:cNvCxnSpPr/>
            <p:nvPr/>
          </p:nvCxnSpPr>
          <p:spPr>
            <a:xfrm>
              <a:off x="4445794" y="1318829"/>
              <a:ext cx="0" cy="294945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직선 연결선 113">
              <a:extLst>
                <a:ext uri="{FF2B5EF4-FFF2-40B4-BE49-F238E27FC236}">
                  <a16:creationId xmlns:a16="http://schemas.microsoft.com/office/drawing/2014/main" xmlns="" id="{0AC83A62-17DD-4396-891B-D23F19B9B6D6}"/>
                </a:ext>
              </a:extLst>
            </p:cNvPr>
            <p:cNvCxnSpPr/>
            <p:nvPr/>
          </p:nvCxnSpPr>
          <p:spPr>
            <a:xfrm>
              <a:off x="6039644" y="1318829"/>
              <a:ext cx="0" cy="294945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직선 연결선 114">
              <a:extLst>
                <a:ext uri="{FF2B5EF4-FFF2-40B4-BE49-F238E27FC236}">
                  <a16:creationId xmlns:a16="http://schemas.microsoft.com/office/drawing/2014/main" xmlns="" id="{F47B4F46-2FA8-4FE1-90D1-2C5B1C54C91A}"/>
                </a:ext>
              </a:extLst>
            </p:cNvPr>
            <p:cNvCxnSpPr/>
            <p:nvPr/>
          </p:nvCxnSpPr>
          <p:spPr>
            <a:xfrm>
              <a:off x="8042275" y="1318829"/>
              <a:ext cx="0" cy="294945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직선 연결선 115">
              <a:extLst>
                <a:ext uri="{FF2B5EF4-FFF2-40B4-BE49-F238E27FC236}">
                  <a16:creationId xmlns:a16="http://schemas.microsoft.com/office/drawing/2014/main" xmlns="" id="{7754DB7E-ED82-4A59-8473-12864DE18C1E}"/>
                </a:ext>
              </a:extLst>
            </p:cNvPr>
            <p:cNvCxnSpPr/>
            <p:nvPr/>
          </p:nvCxnSpPr>
          <p:spPr>
            <a:xfrm>
              <a:off x="9842501" y="1318829"/>
              <a:ext cx="0" cy="294945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7" name="TextBox 116">
            <a:extLst>
              <a:ext uri="{FF2B5EF4-FFF2-40B4-BE49-F238E27FC236}">
                <a16:creationId xmlns:a16="http://schemas.microsoft.com/office/drawing/2014/main" xmlns="" id="{A7F7067C-5F38-4684-989B-12669196F17B}"/>
              </a:ext>
            </a:extLst>
          </p:cNvPr>
          <p:cNvSpPr txBox="1"/>
          <p:nvPr/>
        </p:nvSpPr>
        <p:spPr>
          <a:xfrm>
            <a:off x="3195682" y="1231016"/>
            <a:ext cx="1250101" cy="472252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rmAutofit/>
          </a:bodyPr>
          <a:lstStyle/>
          <a:p>
            <a:pPr algn="ctr"/>
            <a:r>
              <a:rPr lang="ko-KR" altLang="en-US" sz="16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j-lt"/>
                <a:ea typeface="+mj-ea"/>
                <a:cs typeface="+mj-cs"/>
              </a:rPr>
              <a:t>전달사항</a:t>
            </a:r>
            <a:endParaRPr lang="ko-KR" altLang="en-US" sz="1400" b="1" spc="-200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18" name="TextBox 117">
            <a:extLst>
              <a:ext uri="{FF2B5EF4-FFF2-40B4-BE49-F238E27FC236}">
                <a16:creationId xmlns:a16="http://schemas.microsoft.com/office/drawing/2014/main" xmlns="" id="{EAC10B06-0F22-43C3-AD4B-40559409C17D}"/>
              </a:ext>
            </a:extLst>
          </p:cNvPr>
          <p:cNvSpPr txBox="1"/>
          <p:nvPr/>
        </p:nvSpPr>
        <p:spPr>
          <a:xfrm>
            <a:off x="4445782" y="1231016"/>
            <a:ext cx="1593843" cy="472252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rmAutofit/>
          </a:bodyPr>
          <a:lstStyle/>
          <a:p>
            <a:pPr algn="ctr"/>
            <a:r>
              <a:rPr lang="ko-KR" altLang="en-US" sz="16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j-lt"/>
                <a:ea typeface="+mj-ea"/>
                <a:cs typeface="+mj-cs"/>
              </a:rPr>
              <a:t>대상 그룹</a:t>
            </a:r>
          </a:p>
        </p:txBody>
      </p:sp>
      <p:sp>
        <p:nvSpPr>
          <p:cNvPr id="119" name="TextBox 118">
            <a:extLst>
              <a:ext uri="{FF2B5EF4-FFF2-40B4-BE49-F238E27FC236}">
                <a16:creationId xmlns:a16="http://schemas.microsoft.com/office/drawing/2014/main" xmlns="" id="{30EB8C67-15FF-4046-813B-EDB30A590C85}"/>
              </a:ext>
            </a:extLst>
          </p:cNvPr>
          <p:cNvSpPr txBox="1"/>
          <p:nvPr/>
        </p:nvSpPr>
        <p:spPr>
          <a:xfrm>
            <a:off x="6026932" y="1231016"/>
            <a:ext cx="2015322" cy="472252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rmAutofit/>
          </a:bodyPr>
          <a:lstStyle/>
          <a:p>
            <a:pPr algn="ctr"/>
            <a:r>
              <a:rPr lang="ko-KR" altLang="en-US" sz="16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j-lt"/>
                <a:ea typeface="+mj-ea"/>
                <a:cs typeface="+mj-cs"/>
              </a:rPr>
              <a:t>주요 메시지</a:t>
            </a:r>
          </a:p>
        </p:txBody>
      </p:sp>
      <p:sp>
        <p:nvSpPr>
          <p:cNvPr id="120" name="TextBox 119">
            <a:extLst>
              <a:ext uri="{FF2B5EF4-FFF2-40B4-BE49-F238E27FC236}">
                <a16:creationId xmlns:a16="http://schemas.microsoft.com/office/drawing/2014/main" xmlns="" id="{DC996930-F9C0-4C78-8C72-C144AC5B5FD3}"/>
              </a:ext>
            </a:extLst>
          </p:cNvPr>
          <p:cNvSpPr txBox="1"/>
          <p:nvPr/>
        </p:nvSpPr>
        <p:spPr>
          <a:xfrm>
            <a:off x="8027182" y="1231016"/>
            <a:ext cx="1815296" cy="472252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rmAutofit/>
          </a:bodyPr>
          <a:lstStyle/>
          <a:p>
            <a:pPr algn="ctr"/>
            <a:r>
              <a:rPr lang="ko-KR" altLang="en-US" sz="16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j-lt"/>
                <a:ea typeface="+mj-ea"/>
                <a:cs typeface="+mj-cs"/>
              </a:rPr>
              <a:t>전달 방식</a:t>
            </a:r>
          </a:p>
        </p:txBody>
      </p:sp>
      <p:sp>
        <p:nvSpPr>
          <p:cNvPr id="121" name="TextBox 120">
            <a:extLst>
              <a:ext uri="{FF2B5EF4-FFF2-40B4-BE49-F238E27FC236}">
                <a16:creationId xmlns:a16="http://schemas.microsoft.com/office/drawing/2014/main" xmlns="" id="{49382A3F-9B60-4B48-85B6-710F93C738FD}"/>
              </a:ext>
            </a:extLst>
          </p:cNvPr>
          <p:cNvSpPr txBox="1"/>
          <p:nvPr/>
        </p:nvSpPr>
        <p:spPr>
          <a:xfrm>
            <a:off x="9843281" y="1231016"/>
            <a:ext cx="1898763" cy="472252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rmAutofit/>
          </a:bodyPr>
          <a:lstStyle/>
          <a:p>
            <a:pPr algn="ctr"/>
            <a:r>
              <a:rPr lang="ko-KR" altLang="en-US" sz="16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j-lt"/>
                <a:ea typeface="+mj-ea"/>
                <a:cs typeface="+mj-cs"/>
              </a:rPr>
              <a:t>비고</a:t>
            </a:r>
          </a:p>
        </p:txBody>
      </p:sp>
      <p:grpSp>
        <p:nvGrpSpPr>
          <p:cNvPr id="122" name="그룹 121">
            <a:extLst>
              <a:ext uri="{FF2B5EF4-FFF2-40B4-BE49-F238E27FC236}">
                <a16:creationId xmlns:a16="http://schemas.microsoft.com/office/drawing/2014/main" xmlns="" id="{456C2F10-FD5E-48FC-83AF-0E16FEB481A8}"/>
              </a:ext>
            </a:extLst>
          </p:cNvPr>
          <p:cNvGrpSpPr/>
          <p:nvPr/>
        </p:nvGrpSpPr>
        <p:grpSpPr>
          <a:xfrm>
            <a:off x="3157582" y="228600"/>
            <a:ext cx="9034418" cy="584775"/>
            <a:chOff x="3015776" y="228600"/>
            <a:chExt cx="9034418" cy="584775"/>
          </a:xfrm>
        </p:grpSpPr>
        <p:sp>
          <p:nvSpPr>
            <p:cNvPr id="123" name="TextBox 122">
              <a:extLst>
                <a:ext uri="{FF2B5EF4-FFF2-40B4-BE49-F238E27FC236}">
                  <a16:creationId xmlns:a16="http://schemas.microsoft.com/office/drawing/2014/main" xmlns="" id="{D58D7577-5B67-4923-9FBC-E739161A31D9}"/>
                </a:ext>
              </a:extLst>
            </p:cNvPr>
            <p:cNvSpPr txBox="1"/>
            <p:nvPr/>
          </p:nvSpPr>
          <p:spPr>
            <a:xfrm>
              <a:off x="3015776" y="228600"/>
              <a:ext cx="4491935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3200" b="1" spc="-200" dirty="0" smtClean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000B75"/>
                  </a:solidFill>
                  <a:latin typeface="+mj-lt"/>
                  <a:ea typeface="+mj-ea"/>
                  <a:cs typeface="+mj-cs"/>
                </a:rPr>
                <a:t>조직 내∙외 소통계획 수립</a:t>
              </a:r>
              <a:endParaRPr lang="ko-KR" altLang="en-US" sz="32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endParaRPr>
            </a:p>
          </p:txBody>
        </p:sp>
        <p:sp>
          <p:nvSpPr>
            <p:cNvPr id="124" name="직사각형 123">
              <a:extLst>
                <a:ext uri="{FF2B5EF4-FFF2-40B4-BE49-F238E27FC236}">
                  <a16:creationId xmlns:a16="http://schemas.microsoft.com/office/drawing/2014/main" xmlns="" id="{4B9676C2-96E9-4677-AAC1-BBD74640F6F0}"/>
                </a:ext>
              </a:extLst>
            </p:cNvPr>
            <p:cNvSpPr/>
            <p:nvPr/>
          </p:nvSpPr>
          <p:spPr>
            <a:xfrm>
              <a:off x="7750175" y="419100"/>
              <a:ext cx="4300019" cy="182880"/>
            </a:xfrm>
            <a:prstGeom prst="rect">
              <a:avLst/>
            </a:prstGeom>
            <a:pattFill prst="wdUpDiag">
              <a:fgClr>
                <a:schemeClr val="tx2">
                  <a:lumMod val="20000"/>
                  <a:lumOff val="80000"/>
                </a:schemeClr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082098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2">
            <a:extLst>
              <a:ext uri="{FF2B5EF4-FFF2-40B4-BE49-F238E27FC236}">
                <a16:creationId xmlns:a16="http://schemas.microsoft.com/office/drawing/2014/main" xmlns="" id="{C294CBFE-6C18-415A-BA0F-5942CFB9730D}"/>
              </a:ext>
            </a:extLst>
          </p:cNvPr>
          <p:cNvGrpSpPr/>
          <p:nvPr/>
        </p:nvGrpSpPr>
        <p:grpSpPr>
          <a:xfrm>
            <a:off x="3319633" y="2717536"/>
            <a:ext cx="8196566" cy="3694988"/>
            <a:chOff x="3319633" y="2793736"/>
            <a:chExt cx="8196566" cy="3472940"/>
          </a:xfrm>
        </p:grpSpPr>
        <p:sp>
          <p:nvSpPr>
            <p:cNvPr id="117" name="직사각형 116">
              <a:extLst>
                <a:ext uri="{FF2B5EF4-FFF2-40B4-BE49-F238E27FC236}">
                  <a16:creationId xmlns:a16="http://schemas.microsoft.com/office/drawing/2014/main" xmlns="" id="{13078409-0538-49F2-952D-BB05269088B7}"/>
                </a:ext>
              </a:extLst>
            </p:cNvPr>
            <p:cNvSpPr/>
            <p:nvPr/>
          </p:nvSpPr>
          <p:spPr>
            <a:xfrm>
              <a:off x="3319633" y="2793736"/>
              <a:ext cx="8196566" cy="3472940"/>
            </a:xfrm>
            <a:prstGeom prst="rect">
              <a:avLst/>
            </a:prstGeom>
            <a:pattFill prst="lgGrid">
              <a:fgClr>
                <a:schemeClr val="bg1">
                  <a:lumMod val="95000"/>
                </a:schemeClr>
              </a:fgClr>
              <a:bgClr>
                <a:schemeClr val="bg1"/>
              </a:bgClr>
            </a:pattFill>
            <a:ln w="101600" cap="flat">
              <a:solidFill>
                <a:srgbClr val="CACDD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cxnSp>
          <p:nvCxnSpPr>
            <p:cNvPr id="12" name="직선 연결선 11">
              <a:extLst>
                <a:ext uri="{FF2B5EF4-FFF2-40B4-BE49-F238E27FC236}">
                  <a16:creationId xmlns:a16="http://schemas.microsoft.com/office/drawing/2014/main" xmlns="" id="{2A862CD8-DFF5-4338-8C8C-513627565645}"/>
                </a:ext>
              </a:extLst>
            </p:cNvPr>
            <p:cNvCxnSpPr>
              <a:cxnSpLocks/>
            </p:cNvCxnSpPr>
            <p:nvPr/>
          </p:nvCxnSpPr>
          <p:spPr>
            <a:xfrm>
              <a:off x="7417916" y="3040747"/>
              <a:ext cx="0" cy="3017153"/>
            </a:xfrm>
            <a:prstGeom prst="line">
              <a:avLst/>
            </a:prstGeom>
            <a:ln w="38100">
              <a:solidFill>
                <a:srgbClr val="CACDD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직사각형 24">
            <a:extLst>
              <a:ext uri="{FF2B5EF4-FFF2-40B4-BE49-F238E27FC236}">
                <a16:creationId xmlns:a16="http://schemas.microsoft.com/office/drawing/2014/main" xmlns="" id="{C73B1E5B-BB21-4D65-B417-F7A179821B85}"/>
              </a:ext>
            </a:extLst>
          </p:cNvPr>
          <p:cNvSpPr/>
          <p:nvPr/>
        </p:nvSpPr>
        <p:spPr>
          <a:xfrm>
            <a:off x="0" y="0"/>
            <a:ext cx="2314575" cy="6858000"/>
          </a:xfrm>
          <a:prstGeom prst="rect">
            <a:avLst/>
          </a:prstGeom>
          <a:solidFill>
            <a:srgbClr val="9DE1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</a:endParaRP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xmlns="" id="{9D477598-4162-4B03-A5FD-F0666C608D8C}"/>
              </a:ext>
            </a:extLst>
          </p:cNvPr>
          <p:cNvSpPr/>
          <p:nvPr/>
        </p:nvSpPr>
        <p:spPr>
          <a:xfrm>
            <a:off x="143811" y="149522"/>
            <a:ext cx="14830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274396"/>
                </a:solidFill>
              </a:rPr>
              <a:t>BCP</a:t>
            </a:r>
            <a:r>
              <a:rPr lang="en-US" altLang="ko-KR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274396"/>
                </a:solidFill>
              </a:rPr>
              <a:t> Process</a:t>
            </a:r>
            <a:endParaRPr lang="ko-KR" altLang="en-US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rgbClr val="274396"/>
              </a:solidFill>
            </a:endParaRPr>
          </a:p>
        </p:txBody>
      </p:sp>
      <p:cxnSp>
        <p:nvCxnSpPr>
          <p:cNvPr id="15" name="직선 연결선 14">
            <a:extLst>
              <a:ext uri="{FF2B5EF4-FFF2-40B4-BE49-F238E27FC236}">
                <a16:creationId xmlns:a16="http://schemas.microsoft.com/office/drawing/2014/main" xmlns="" id="{F6858A8B-33E0-4B00-9CEE-9F69BCC4BE38}"/>
              </a:ext>
            </a:extLst>
          </p:cNvPr>
          <p:cNvCxnSpPr/>
          <p:nvPr/>
        </p:nvCxnSpPr>
        <p:spPr>
          <a:xfrm>
            <a:off x="1604486" y="360609"/>
            <a:ext cx="809625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Box 42">
            <a:extLst>
              <a:ext uri="{FF2B5EF4-FFF2-40B4-BE49-F238E27FC236}">
                <a16:creationId xmlns:a16="http://schemas.microsoft.com/office/drawing/2014/main" xmlns="" id="{2449DF11-A6BA-4FB9-8B03-0890B0BC7F25}"/>
              </a:ext>
            </a:extLst>
          </p:cNvPr>
          <p:cNvSpPr txBox="1"/>
          <p:nvPr/>
        </p:nvSpPr>
        <p:spPr>
          <a:xfrm>
            <a:off x="3195682" y="354457"/>
            <a:ext cx="659507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3</a:t>
            </a:r>
            <a:r>
              <a:rPr lang="ko-KR" altLang="en-US" sz="32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단계</a:t>
            </a:r>
            <a:r>
              <a:rPr lang="ko-KR" altLang="en-US" sz="40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 핵심업무 우선순위 결정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xmlns="" id="{EB8C862E-273F-4B25-9267-9ED407F510D1}"/>
              </a:ext>
            </a:extLst>
          </p:cNvPr>
          <p:cNvSpPr txBox="1"/>
          <p:nvPr/>
        </p:nvSpPr>
        <p:spPr>
          <a:xfrm>
            <a:off x="3243307" y="1227185"/>
            <a:ext cx="8329524" cy="11182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76225" indent="-276225">
              <a:spcBef>
                <a:spcPts val="800"/>
              </a:spcBef>
              <a:buBlip>
                <a:blip r:embed="rId2"/>
              </a:buBlip>
            </a:pPr>
            <a:r>
              <a:rPr lang="ko-KR" altLang="en-US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위기상황에서 반드시 지속되어야 할 핵심업무와 필수 자원을 파악해보십시오</a:t>
            </a:r>
            <a:endParaRPr lang="en-US" altLang="ko-KR" sz="2000" spc="-200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pPr marL="276225" indent="-276225">
              <a:spcBef>
                <a:spcPts val="800"/>
              </a:spcBef>
              <a:buBlip>
                <a:blip r:embed="rId2"/>
              </a:buBlip>
            </a:pPr>
            <a:r>
              <a:rPr lang="ko-KR" altLang="en-US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단일제품을 생산하는 중소기업은 제품 생산관리 계획을 </a:t>
            </a:r>
            <a:r>
              <a:rPr lang="ko-KR" altLang="en-US" sz="2000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꼼꼼하게 </a:t>
            </a:r>
            <a:r>
              <a:rPr lang="en-US" altLang="ko-KR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/>
            </a:r>
            <a:br>
              <a:rPr lang="en-US" altLang="ko-KR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r>
              <a:rPr lang="ko-KR" altLang="en-US" sz="2000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분석해 보시기 </a:t>
            </a:r>
            <a:r>
              <a:rPr lang="ko-KR" altLang="en-US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바랍니다</a:t>
            </a:r>
            <a:endParaRPr lang="en-US" altLang="ko-KR" sz="2000" spc="-200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62" name="직사각형 61">
            <a:extLst>
              <a:ext uri="{FF2B5EF4-FFF2-40B4-BE49-F238E27FC236}">
                <a16:creationId xmlns:a16="http://schemas.microsoft.com/office/drawing/2014/main" xmlns="" id="{F987CF24-A054-40CB-8A89-96E7819FBCB5}"/>
              </a:ext>
            </a:extLst>
          </p:cNvPr>
          <p:cNvSpPr/>
          <p:nvPr/>
        </p:nvSpPr>
        <p:spPr>
          <a:xfrm>
            <a:off x="9829800" y="591324"/>
            <a:ext cx="2336800" cy="358775"/>
          </a:xfrm>
          <a:prstGeom prst="rect">
            <a:avLst/>
          </a:prstGeom>
          <a:pattFill prst="wdUpDiag">
            <a:fgClr>
              <a:schemeClr val="tx2">
                <a:lumMod val="20000"/>
                <a:lumOff val="80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xmlns="" id="{B6309CDA-9367-40C8-AD90-13D1DC99CEEB}"/>
              </a:ext>
            </a:extLst>
          </p:cNvPr>
          <p:cNvGrpSpPr/>
          <p:nvPr/>
        </p:nvGrpSpPr>
        <p:grpSpPr>
          <a:xfrm>
            <a:off x="143811" y="606821"/>
            <a:ext cx="2408680" cy="5943402"/>
            <a:chOff x="143811" y="606821"/>
            <a:chExt cx="2408680" cy="5943402"/>
          </a:xfrm>
        </p:grpSpPr>
        <p:grpSp>
          <p:nvGrpSpPr>
            <p:cNvPr id="9" name="그룹 8">
              <a:extLst>
                <a:ext uri="{FF2B5EF4-FFF2-40B4-BE49-F238E27FC236}">
                  <a16:creationId xmlns:a16="http://schemas.microsoft.com/office/drawing/2014/main" xmlns="" id="{09E1CA4F-F821-40AF-9B0D-296983044F2D}"/>
                </a:ext>
              </a:extLst>
            </p:cNvPr>
            <p:cNvGrpSpPr/>
            <p:nvPr/>
          </p:nvGrpSpPr>
          <p:grpSpPr>
            <a:xfrm>
              <a:off x="1446579" y="1231017"/>
              <a:ext cx="373063" cy="4583177"/>
              <a:chOff x="978995" y="841830"/>
              <a:chExt cx="373063" cy="4782849"/>
            </a:xfrm>
            <a:solidFill>
              <a:srgbClr val="C7EAFE"/>
            </a:solidFill>
          </p:grpSpPr>
          <p:sp>
            <p:nvSpPr>
              <p:cNvPr id="45" name="Freeform 8">
                <a:extLst>
                  <a:ext uri="{FF2B5EF4-FFF2-40B4-BE49-F238E27FC236}">
                    <a16:creationId xmlns:a16="http://schemas.microsoft.com/office/drawing/2014/main" xmlns="" id="{5B71382D-3D7C-4912-A5EE-60EC381177AF}"/>
                  </a:ext>
                </a:extLst>
              </p:cNvPr>
              <p:cNvSpPr>
                <a:spLocks/>
              </p:cNvSpPr>
              <p:nvPr/>
            </p:nvSpPr>
            <p:spPr bwMode="auto">
              <a:xfrm rot="5400000">
                <a:off x="1050433" y="5323053"/>
                <a:ext cx="230188" cy="373063"/>
              </a:xfrm>
              <a:custGeom>
                <a:avLst/>
                <a:gdLst>
                  <a:gd name="T0" fmla="*/ 269 w 2038"/>
                  <a:gd name="T1" fmla="*/ 2 h 3284"/>
                  <a:gd name="T2" fmla="*/ 335 w 2038"/>
                  <a:gd name="T3" fmla="*/ 19 h 3284"/>
                  <a:gd name="T4" fmla="*/ 395 w 2038"/>
                  <a:gd name="T5" fmla="*/ 56 h 3284"/>
                  <a:gd name="T6" fmla="*/ 1931 w 2038"/>
                  <a:gd name="T7" fmla="*/ 1437 h 3284"/>
                  <a:gd name="T8" fmla="*/ 1983 w 2038"/>
                  <a:gd name="T9" fmla="*/ 1484 h 3284"/>
                  <a:gd name="T10" fmla="*/ 2019 w 2038"/>
                  <a:gd name="T11" fmla="*/ 1544 h 3284"/>
                  <a:gd name="T12" fmla="*/ 2037 w 2038"/>
                  <a:gd name="T13" fmla="*/ 1611 h 3284"/>
                  <a:gd name="T14" fmla="*/ 2038 w 2038"/>
                  <a:gd name="T15" fmla="*/ 1639 h 3284"/>
                  <a:gd name="T16" fmla="*/ 2038 w 2038"/>
                  <a:gd name="T17" fmla="*/ 1644 h 3284"/>
                  <a:gd name="T18" fmla="*/ 2037 w 2038"/>
                  <a:gd name="T19" fmla="*/ 1674 h 3284"/>
                  <a:gd name="T20" fmla="*/ 2019 w 2038"/>
                  <a:gd name="T21" fmla="*/ 1739 h 3284"/>
                  <a:gd name="T22" fmla="*/ 1983 w 2038"/>
                  <a:gd name="T23" fmla="*/ 1799 h 3284"/>
                  <a:gd name="T24" fmla="*/ 1931 w 2038"/>
                  <a:gd name="T25" fmla="*/ 1847 h 3284"/>
                  <a:gd name="T26" fmla="*/ 395 w 2038"/>
                  <a:gd name="T27" fmla="*/ 3229 h 3284"/>
                  <a:gd name="T28" fmla="*/ 335 w 2038"/>
                  <a:gd name="T29" fmla="*/ 3265 h 3284"/>
                  <a:gd name="T30" fmla="*/ 269 w 2038"/>
                  <a:gd name="T31" fmla="*/ 3281 h 3284"/>
                  <a:gd name="T32" fmla="*/ 202 w 2038"/>
                  <a:gd name="T33" fmla="*/ 3280 h 3284"/>
                  <a:gd name="T34" fmla="*/ 138 w 2038"/>
                  <a:gd name="T35" fmla="*/ 3260 h 3284"/>
                  <a:gd name="T36" fmla="*/ 80 w 2038"/>
                  <a:gd name="T37" fmla="*/ 3221 h 3284"/>
                  <a:gd name="T38" fmla="*/ 35 w 2038"/>
                  <a:gd name="T39" fmla="*/ 3166 h 3284"/>
                  <a:gd name="T40" fmla="*/ 9 w 2038"/>
                  <a:gd name="T41" fmla="*/ 3102 h 3284"/>
                  <a:gd name="T42" fmla="*/ 0 w 2038"/>
                  <a:gd name="T43" fmla="*/ 3035 h 3284"/>
                  <a:gd name="T44" fmla="*/ 12 w 2038"/>
                  <a:gd name="T45" fmla="*/ 2969 h 3284"/>
                  <a:gd name="T46" fmla="*/ 41 w 2038"/>
                  <a:gd name="T47" fmla="*/ 2908 h 3284"/>
                  <a:gd name="T48" fmla="*/ 88 w 2038"/>
                  <a:gd name="T49" fmla="*/ 2856 h 3284"/>
                  <a:gd name="T50" fmla="*/ 88 w 2038"/>
                  <a:gd name="T51" fmla="*/ 429 h 3284"/>
                  <a:gd name="T52" fmla="*/ 41 w 2038"/>
                  <a:gd name="T53" fmla="*/ 376 h 3284"/>
                  <a:gd name="T54" fmla="*/ 12 w 2038"/>
                  <a:gd name="T55" fmla="*/ 314 h 3284"/>
                  <a:gd name="T56" fmla="*/ 0 w 2038"/>
                  <a:gd name="T57" fmla="*/ 248 h 3284"/>
                  <a:gd name="T58" fmla="*/ 9 w 2038"/>
                  <a:gd name="T59" fmla="*/ 181 h 3284"/>
                  <a:gd name="T60" fmla="*/ 35 w 2038"/>
                  <a:gd name="T61" fmla="*/ 117 h 3284"/>
                  <a:gd name="T62" fmla="*/ 80 w 2038"/>
                  <a:gd name="T63" fmla="*/ 62 h 3284"/>
                  <a:gd name="T64" fmla="*/ 138 w 2038"/>
                  <a:gd name="T65" fmla="*/ 24 h 3284"/>
                  <a:gd name="T66" fmla="*/ 202 w 2038"/>
                  <a:gd name="T67" fmla="*/ 4 h 32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2038" h="3284">
                    <a:moveTo>
                      <a:pt x="236" y="0"/>
                    </a:moveTo>
                    <a:lnTo>
                      <a:pt x="269" y="2"/>
                    </a:lnTo>
                    <a:lnTo>
                      <a:pt x="303" y="8"/>
                    </a:lnTo>
                    <a:lnTo>
                      <a:pt x="335" y="19"/>
                    </a:lnTo>
                    <a:lnTo>
                      <a:pt x="366" y="34"/>
                    </a:lnTo>
                    <a:lnTo>
                      <a:pt x="395" y="56"/>
                    </a:lnTo>
                    <a:lnTo>
                      <a:pt x="1915" y="1427"/>
                    </a:lnTo>
                    <a:lnTo>
                      <a:pt x="1931" y="1437"/>
                    </a:lnTo>
                    <a:lnTo>
                      <a:pt x="1958" y="1458"/>
                    </a:lnTo>
                    <a:lnTo>
                      <a:pt x="1983" y="1484"/>
                    </a:lnTo>
                    <a:lnTo>
                      <a:pt x="2003" y="1513"/>
                    </a:lnTo>
                    <a:lnTo>
                      <a:pt x="2019" y="1544"/>
                    </a:lnTo>
                    <a:lnTo>
                      <a:pt x="2031" y="1577"/>
                    </a:lnTo>
                    <a:lnTo>
                      <a:pt x="2037" y="1611"/>
                    </a:lnTo>
                    <a:lnTo>
                      <a:pt x="2038" y="1636"/>
                    </a:lnTo>
                    <a:lnTo>
                      <a:pt x="2038" y="1639"/>
                    </a:lnTo>
                    <a:lnTo>
                      <a:pt x="2038" y="1642"/>
                    </a:lnTo>
                    <a:lnTo>
                      <a:pt x="2038" y="1644"/>
                    </a:lnTo>
                    <a:lnTo>
                      <a:pt x="2038" y="1647"/>
                    </a:lnTo>
                    <a:lnTo>
                      <a:pt x="2037" y="1674"/>
                    </a:lnTo>
                    <a:lnTo>
                      <a:pt x="2031" y="1706"/>
                    </a:lnTo>
                    <a:lnTo>
                      <a:pt x="2019" y="1739"/>
                    </a:lnTo>
                    <a:lnTo>
                      <a:pt x="2003" y="1770"/>
                    </a:lnTo>
                    <a:lnTo>
                      <a:pt x="1983" y="1799"/>
                    </a:lnTo>
                    <a:lnTo>
                      <a:pt x="1958" y="1825"/>
                    </a:lnTo>
                    <a:lnTo>
                      <a:pt x="1931" y="1847"/>
                    </a:lnTo>
                    <a:lnTo>
                      <a:pt x="1915" y="1856"/>
                    </a:lnTo>
                    <a:lnTo>
                      <a:pt x="395" y="3229"/>
                    </a:lnTo>
                    <a:lnTo>
                      <a:pt x="366" y="3249"/>
                    </a:lnTo>
                    <a:lnTo>
                      <a:pt x="335" y="3265"/>
                    </a:lnTo>
                    <a:lnTo>
                      <a:pt x="303" y="3275"/>
                    </a:lnTo>
                    <a:lnTo>
                      <a:pt x="269" y="3281"/>
                    </a:lnTo>
                    <a:lnTo>
                      <a:pt x="236" y="3284"/>
                    </a:lnTo>
                    <a:lnTo>
                      <a:pt x="202" y="3280"/>
                    </a:lnTo>
                    <a:lnTo>
                      <a:pt x="169" y="3272"/>
                    </a:lnTo>
                    <a:lnTo>
                      <a:pt x="138" y="3260"/>
                    </a:lnTo>
                    <a:lnTo>
                      <a:pt x="107" y="3243"/>
                    </a:lnTo>
                    <a:lnTo>
                      <a:pt x="80" y="3221"/>
                    </a:lnTo>
                    <a:lnTo>
                      <a:pt x="55" y="3196"/>
                    </a:lnTo>
                    <a:lnTo>
                      <a:pt x="35" y="3166"/>
                    </a:lnTo>
                    <a:lnTo>
                      <a:pt x="19" y="3135"/>
                    </a:lnTo>
                    <a:lnTo>
                      <a:pt x="9" y="3102"/>
                    </a:lnTo>
                    <a:lnTo>
                      <a:pt x="1" y="3070"/>
                    </a:lnTo>
                    <a:lnTo>
                      <a:pt x="0" y="3035"/>
                    </a:lnTo>
                    <a:lnTo>
                      <a:pt x="3" y="3002"/>
                    </a:lnTo>
                    <a:lnTo>
                      <a:pt x="12" y="2969"/>
                    </a:lnTo>
                    <a:lnTo>
                      <a:pt x="24" y="2937"/>
                    </a:lnTo>
                    <a:lnTo>
                      <a:pt x="41" y="2908"/>
                    </a:lnTo>
                    <a:lnTo>
                      <a:pt x="62" y="2880"/>
                    </a:lnTo>
                    <a:lnTo>
                      <a:pt x="88" y="2856"/>
                    </a:lnTo>
                    <a:lnTo>
                      <a:pt x="1432" y="1642"/>
                    </a:lnTo>
                    <a:lnTo>
                      <a:pt x="88" y="429"/>
                    </a:lnTo>
                    <a:lnTo>
                      <a:pt x="62" y="403"/>
                    </a:lnTo>
                    <a:lnTo>
                      <a:pt x="41" y="376"/>
                    </a:lnTo>
                    <a:lnTo>
                      <a:pt x="24" y="346"/>
                    </a:lnTo>
                    <a:lnTo>
                      <a:pt x="12" y="314"/>
                    </a:lnTo>
                    <a:lnTo>
                      <a:pt x="3" y="282"/>
                    </a:lnTo>
                    <a:lnTo>
                      <a:pt x="0" y="248"/>
                    </a:lnTo>
                    <a:lnTo>
                      <a:pt x="1" y="215"/>
                    </a:lnTo>
                    <a:lnTo>
                      <a:pt x="9" y="181"/>
                    </a:lnTo>
                    <a:lnTo>
                      <a:pt x="19" y="149"/>
                    </a:lnTo>
                    <a:lnTo>
                      <a:pt x="35" y="117"/>
                    </a:lnTo>
                    <a:lnTo>
                      <a:pt x="55" y="88"/>
                    </a:lnTo>
                    <a:lnTo>
                      <a:pt x="80" y="62"/>
                    </a:lnTo>
                    <a:lnTo>
                      <a:pt x="107" y="41"/>
                    </a:lnTo>
                    <a:lnTo>
                      <a:pt x="138" y="24"/>
                    </a:lnTo>
                    <a:lnTo>
                      <a:pt x="169" y="11"/>
                    </a:lnTo>
                    <a:lnTo>
                      <a:pt x="202" y="4"/>
                    </a:lnTo>
                    <a:lnTo>
                      <a:pt x="236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indent="-457200" algn="ctr">
                  <a:spcBef>
                    <a:spcPct val="0"/>
                  </a:spcBef>
                </a:pPr>
                <a:endParaRPr lang="ko-KR" altLang="en-US">
                  <a:solidFill>
                    <a:schemeClr val="lt1"/>
                  </a:solidFill>
                </a:endParaRPr>
              </a:p>
            </p:txBody>
          </p:sp>
          <p:sp>
            <p:nvSpPr>
              <p:cNvPr id="44" name="직사각형 43">
                <a:extLst>
                  <a:ext uri="{FF2B5EF4-FFF2-40B4-BE49-F238E27FC236}">
                    <a16:creationId xmlns:a16="http://schemas.microsoft.com/office/drawing/2014/main" xmlns="" id="{C18D7781-8646-4981-9A0D-205E5F868A4B}"/>
                  </a:ext>
                </a:extLst>
              </p:cNvPr>
              <p:cNvSpPr/>
              <p:nvPr/>
            </p:nvSpPr>
            <p:spPr>
              <a:xfrm rot="5400000">
                <a:off x="-1188974" y="3132056"/>
                <a:ext cx="4714966" cy="134513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grpSp>
          <p:nvGrpSpPr>
            <p:cNvPr id="80" name="그룹 79">
              <a:extLst>
                <a:ext uri="{FF2B5EF4-FFF2-40B4-BE49-F238E27FC236}">
                  <a16:creationId xmlns:a16="http://schemas.microsoft.com/office/drawing/2014/main" xmlns="" id="{17D51B26-86B2-4CAD-86CB-A4982F8F6C7C}"/>
                </a:ext>
              </a:extLst>
            </p:cNvPr>
            <p:cNvGrpSpPr/>
            <p:nvPr/>
          </p:nvGrpSpPr>
          <p:grpSpPr>
            <a:xfrm>
              <a:off x="143811" y="3768146"/>
              <a:ext cx="749157" cy="584775"/>
              <a:chOff x="143811" y="618479"/>
              <a:chExt cx="749157" cy="584775"/>
            </a:xfrm>
          </p:grpSpPr>
          <p:sp>
            <p:nvSpPr>
              <p:cNvPr id="81" name="직사각형 80">
                <a:extLst>
                  <a:ext uri="{FF2B5EF4-FFF2-40B4-BE49-F238E27FC236}">
                    <a16:creationId xmlns:a16="http://schemas.microsoft.com/office/drawing/2014/main" xmlns="" id="{180334E6-DE84-4CEB-AD20-416CFE859A49}"/>
                  </a:ext>
                </a:extLst>
              </p:cNvPr>
              <p:cNvSpPr/>
              <p:nvPr/>
            </p:nvSpPr>
            <p:spPr>
              <a:xfrm>
                <a:off x="143811" y="618479"/>
                <a:ext cx="550279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ko-KR" sz="1400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rPr>
                  <a:t>S</a:t>
                </a:r>
                <a:r>
                  <a:rPr lang="en-US" altLang="ko-KR" sz="140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rPr>
                  <a:t>tep</a:t>
                </a:r>
                <a:r>
                  <a:rPr lang="en-US" altLang="ko-KR" sz="1400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rPr>
                  <a:t/>
                </a:r>
                <a:br>
                  <a:rPr lang="en-US" altLang="ko-KR" sz="1400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rPr>
                </a:br>
                <a:r>
                  <a:rPr lang="en-US" altLang="ko-KR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69D0E5"/>
                    </a:solidFill>
                  </a:rPr>
                  <a:t>0</a:t>
                </a:r>
                <a:r>
                  <a:rPr lang="en-US" altLang="ko-KR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rPr>
                  <a:t>4</a:t>
                </a:r>
                <a:endParaRPr lang="ko-KR" altLang="en-US" sz="14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25AEC1"/>
                  </a:solidFill>
                </a:endParaRPr>
              </a:p>
            </p:txBody>
          </p:sp>
          <p:cxnSp>
            <p:nvCxnSpPr>
              <p:cNvPr id="82" name="직선 연결선 81">
                <a:extLst>
                  <a:ext uri="{FF2B5EF4-FFF2-40B4-BE49-F238E27FC236}">
                    <a16:creationId xmlns:a16="http://schemas.microsoft.com/office/drawing/2014/main" xmlns="" id="{47026758-8FD9-42B6-8B6B-E77C4F29983E}"/>
                  </a:ext>
                </a:extLst>
              </p:cNvPr>
              <p:cNvCxnSpPr/>
              <p:nvPr/>
            </p:nvCxnSpPr>
            <p:spPr>
              <a:xfrm>
                <a:off x="242887" y="654089"/>
                <a:ext cx="650081" cy="0"/>
              </a:xfrm>
              <a:prstGeom prst="line">
                <a:avLst/>
              </a:prstGeom>
              <a:ln w="9525">
                <a:solidFill>
                  <a:srgbClr val="42C7DE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직선 연결선 82">
                <a:extLst>
                  <a:ext uri="{FF2B5EF4-FFF2-40B4-BE49-F238E27FC236}">
                    <a16:creationId xmlns:a16="http://schemas.microsoft.com/office/drawing/2014/main" xmlns="" id="{B7F9092E-2C5D-4B18-8E73-CB257638BDF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42887" y="654089"/>
                <a:ext cx="90488" cy="0"/>
              </a:xfrm>
              <a:prstGeom prst="line">
                <a:avLst/>
              </a:prstGeom>
              <a:ln w="31750">
                <a:solidFill>
                  <a:srgbClr val="42C7DE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84" name="그룹 83">
              <a:extLst>
                <a:ext uri="{FF2B5EF4-FFF2-40B4-BE49-F238E27FC236}">
                  <a16:creationId xmlns:a16="http://schemas.microsoft.com/office/drawing/2014/main" xmlns="" id="{9B9A0CD7-2F2B-4135-B446-3C962470B81D}"/>
                </a:ext>
              </a:extLst>
            </p:cNvPr>
            <p:cNvGrpSpPr/>
            <p:nvPr/>
          </p:nvGrpSpPr>
          <p:grpSpPr>
            <a:xfrm>
              <a:off x="143811" y="4818277"/>
              <a:ext cx="749157" cy="584775"/>
              <a:chOff x="143811" y="618479"/>
              <a:chExt cx="749157" cy="584775"/>
            </a:xfrm>
          </p:grpSpPr>
          <p:sp>
            <p:nvSpPr>
              <p:cNvPr id="85" name="직사각형 84">
                <a:extLst>
                  <a:ext uri="{FF2B5EF4-FFF2-40B4-BE49-F238E27FC236}">
                    <a16:creationId xmlns:a16="http://schemas.microsoft.com/office/drawing/2014/main" xmlns="" id="{F4A71CB2-CD58-4AC4-BF96-B5B4109D9AB7}"/>
                  </a:ext>
                </a:extLst>
              </p:cNvPr>
              <p:cNvSpPr/>
              <p:nvPr/>
            </p:nvSpPr>
            <p:spPr>
              <a:xfrm>
                <a:off x="143811" y="618479"/>
                <a:ext cx="550279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ko-KR" sz="1400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rPr>
                  <a:t>S</a:t>
                </a:r>
                <a:r>
                  <a:rPr lang="en-US" altLang="ko-KR" sz="140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rPr>
                  <a:t>tep</a:t>
                </a:r>
                <a:r>
                  <a:rPr lang="en-US" altLang="ko-KR" sz="1400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rPr>
                  <a:t/>
                </a:r>
                <a:br>
                  <a:rPr lang="en-US" altLang="ko-KR" sz="1400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rPr>
                </a:br>
                <a:r>
                  <a:rPr lang="en-US" altLang="ko-KR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69D0E5"/>
                    </a:solidFill>
                  </a:rPr>
                  <a:t>0</a:t>
                </a:r>
                <a:r>
                  <a:rPr lang="en-US" altLang="ko-KR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rPr>
                  <a:t>5</a:t>
                </a:r>
                <a:endParaRPr lang="ko-KR" altLang="en-US" sz="14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25AEC1"/>
                  </a:solidFill>
                </a:endParaRPr>
              </a:p>
            </p:txBody>
          </p:sp>
          <p:cxnSp>
            <p:nvCxnSpPr>
              <p:cNvPr id="86" name="직선 연결선 85">
                <a:extLst>
                  <a:ext uri="{FF2B5EF4-FFF2-40B4-BE49-F238E27FC236}">
                    <a16:creationId xmlns:a16="http://schemas.microsoft.com/office/drawing/2014/main" xmlns="" id="{AD1D035A-42AE-4C06-B33A-32E7434FB39B}"/>
                  </a:ext>
                </a:extLst>
              </p:cNvPr>
              <p:cNvCxnSpPr/>
              <p:nvPr/>
            </p:nvCxnSpPr>
            <p:spPr>
              <a:xfrm>
                <a:off x="242887" y="654089"/>
                <a:ext cx="650081" cy="0"/>
              </a:xfrm>
              <a:prstGeom prst="line">
                <a:avLst/>
              </a:prstGeom>
              <a:ln w="9525">
                <a:solidFill>
                  <a:srgbClr val="42C7DE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7" name="직선 연결선 86">
                <a:extLst>
                  <a:ext uri="{FF2B5EF4-FFF2-40B4-BE49-F238E27FC236}">
                    <a16:creationId xmlns:a16="http://schemas.microsoft.com/office/drawing/2014/main" xmlns="" id="{F7F31A8F-833D-4FB5-A967-C032B4189B4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42887" y="654089"/>
                <a:ext cx="90488" cy="0"/>
              </a:xfrm>
              <a:prstGeom prst="line">
                <a:avLst/>
              </a:prstGeom>
              <a:ln w="31750">
                <a:solidFill>
                  <a:srgbClr val="42C7DE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88" name="그룹 87">
              <a:extLst>
                <a:ext uri="{FF2B5EF4-FFF2-40B4-BE49-F238E27FC236}">
                  <a16:creationId xmlns:a16="http://schemas.microsoft.com/office/drawing/2014/main" xmlns="" id="{819CC35A-878D-4CD4-911D-DA3B60ED07B0}"/>
                </a:ext>
              </a:extLst>
            </p:cNvPr>
            <p:cNvGrpSpPr/>
            <p:nvPr/>
          </p:nvGrpSpPr>
          <p:grpSpPr>
            <a:xfrm>
              <a:off x="143811" y="5870792"/>
              <a:ext cx="749157" cy="584775"/>
              <a:chOff x="143811" y="618479"/>
              <a:chExt cx="749157" cy="584775"/>
            </a:xfrm>
          </p:grpSpPr>
          <p:sp>
            <p:nvSpPr>
              <p:cNvPr id="89" name="직사각형 88">
                <a:extLst>
                  <a:ext uri="{FF2B5EF4-FFF2-40B4-BE49-F238E27FC236}">
                    <a16:creationId xmlns:a16="http://schemas.microsoft.com/office/drawing/2014/main" xmlns="" id="{6648AA36-EB13-4F0C-8A39-0583995DC7E4}"/>
                  </a:ext>
                </a:extLst>
              </p:cNvPr>
              <p:cNvSpPr/>
              <p:nvPr/>
            </p:nvSpPr>
            <p:spPr>
              <a:xfrm>
                <a:off x="143811" y="618479"/>
                <a:ext cx="550279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ko-KR" sz="1400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rPr>
                  <a:t>S</a:t>
                </a:r>
                <a:r>
                  <a:rPr lang="en-US" altLang="ko-KR" sz="140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rPr>
                  <a:t>tep</a:t>
                </a:r>
                <a:r>
                  <a:rPr lang="en-US" altLang="ko-KR" sz="1400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rPr>
                  <a:t/>
                </a:r>
                <a:br>
                  <a:rPr lang="en-US" altLang="ko-KR" sz="1400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rPr>
                </a:br>
                <a:r>
                  <a:rPr lang="en-US" altLang="ko-KR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69D0E5"/>
                    </a:solidFill>
                  </a:rPr>
                  <a:t>0</a:t>
                </a:r>
                <a:r>
                  <a:rPr lang="en-US" altLang="ko-KR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rPr>
                  <a:t>6</a:t>
                </a:r>
                <a:endParaRPr lang="ko-KR" altLang="en-US" sz="14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25AEC1"/>
                  </a:solidFill>
                </a:endParaRPr>
              </a:p>
            </p:txBody>
          </p:sp>
          <p:cxnSp>
            <p:nvCxnSpPr>
              <p:cNvPr id="90" name="직선 연결선 89">
                <a:extLst>
                  <a:ext uri="{FF2B5EF4-FFF2-40B4-BE49-F238E27FC236}">
                    <a16:creationId xmlns:a16="http://schemas.microsoft.com/office/drawing/2014/main" xmlns="" id="{88471E24-8E4B-42A5-BEED-332C65FDE732}"/>
                  </a:ext>
                </a:extLst>
              </p:cNvPr>
              <p:cNvCxnSpPr/>
              <p:nvPr/>
            </p:nvCxnSpPr>
            <p:spPr>
              <a:xfrm>
                <a:off x="242887" y="654089"/>
                <a:ext cx="650081" cy="0"/>
              </a:xfrm>
              <a:prstGeom prst="line">
                <a:avLst/>
              </a:prstGeom>
              <a:ln w="9525">
                <a:solidFill>
                  <a:srgbClr val="42C7DE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1" name="직선 연결선 90">
                <a:extLst>
                  <a:ext uri="{FF2B5EF4-FFF2-40B4-BE49-F238E27FC236}">
                    <a16:creationId xmlns:a16="http://schemas.microsoft.com/office/drawing/2014/main" xmlns="" id="{E84B359F-B88A-40A1-A6C4-9FF7FB02F93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42887" y="654089"/>
                <a:ext cx="90488" cy="0"/>
              </a:xfrm>
              <a:prstGeom prst="line">
                <a:avLst/>
              </a:prstGeom>
              <a:ln w="31750">
                <a:solidFill>
                  <a:srgbClr val="42C7DE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0" name="사각형: 둥근 모서리 39">
              <a:extLst>
                <a:ext uri="{FF2B5EF4-FFF2-40B4-BE49-F238E27FC236}">
                  <a16:creationId xmlns:a16="http://schemas.microsoft.com/office/drawing/2014/main" xmlns="" id="{2187825C-B427-40FD-8907-1237665FA2AA}"/>
                </a:ext>
              </a:extLst>
            </p:cNvPr>
            <p:cNvSpPr/>
            <p:nvPr/>
          </p:nvSpPr>
          <p:spPr>
            <a:xfrm>
              <a:off x="701201" y="3759326"/>
              <a:ext cx="1851290" cy="689229"/>
            </a:xfrm>
            <a:prstGeom prst="roundRect">
              <a:avLst/>
            </a:prstGeom>
            <a:solidFill>
              <a:srgbClr val="C7EAFE"/>
            </a:solidFill>
            <a:ln w="25400">
              <a:solidFill>
                <a:srgbClr val="42C7D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04000" rtlCol="0" anchor="ctr"/>
            <a:lstStyle/>
            <a:p>
              <a:r>
                <a:rPr lang="ko-KR" altLang="en-US" sz="1600" b="1" spc="-18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accent1">
                      <a:lumMod val="75000"/>
                    </a:schemeClr>
                  </a:solidFill>
                </a:rPr>
                <a:t>위험요인 분석</a:t>
              </a:r>
            </a:p>
          </p:txBody>
        </p:sp>
        <p:sp>
          <p:nvSpPr>
            <p:cNvPr id="41" name="사각형: 둥근 모서리 40">
              <a:extLst>
                <a:ext uri="{FF2B5EF4-FFF2-40B4-BE49-F238E27FC236}">
                  <a16:creationId xmlns:a16="http://schemas.microsoft.com/office/drawing/2014/main" xmlns="" id="{CA0CA010-1A8F-407B-8C8F-D0D9FEA50D22}"/>
                </a:ext>
              </a:extLst>
            </p:cNvPr>
            <p:cNvSpPr/>
            <p:nvPr/>
          </p:nvSpPr>
          <p:spPr>
            <a:xfrm>
              <a:off x="701201" y="4810161"/>
              <a:ext cx="1851290" cy="689229"/>
            </a:xfrm>
            <a:prstGeom prst="roundRect">
              <a:avLst/>
            </a:prstGeom>
            <a:solidFill>
              <a:srgbClr val="C7EAFE"/>
            </a:solidFill>
            <a:ln w="25400">
              <a:solidFill>
                <a:srgbClr val="42C7D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04000" rtlCol="0" anchor="ctr"/>
            <a:lstStyle/>
            <a:p>
              <a:r>
                <a:rPr lang="ko-KR" altLang="en-US" sz="1600" b="1" spc="-18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accent1">
                      <a:lumMod val="75000"/>
                    </a:schemeClr>
                  </a:solidFill>
                </a:rPr>
                <a:t>대응방안 수립</a:t>
              </a:r>
            </a:p>
          </p:txBody>
        </p:sp>
        <p:sp>
          <p:nvSpPr>
            <p:cNvPr id="42" name="사각형: 둥근 모서리 41">
              <a:extLst>
                <a:ext uri="{FF2B5EF4-FFF2-40B4-BE49-F238E27FC236}">
                  <a16:creationId xmlns:a16="http://schemas.microsoft.com/office/drawing/2014/main" xmlns="" id="{7C482D6D-0875-4B13-A65C-7B8C508E7990}"/>
                </a:ext>
              </a:extLst>
            </p:cNvPr>
            <p:cNvSpPr/>
            <p:nvPr/>
          </p:nvSpPr>
          <p:spPr>
            <a:xfrm>
              <a:off x="701201" y="5860994"/>
              <a:ext cx="1851290" cy="689229"/>
            </a:xfrm>
            <a:prstGeom prst="roundRect">
              <a:avLst/>
            </a:prstGeom>
            <a:solidFill>
              <a:srgbClr val="C7EAFE"/>
            </a:solidFill>
            <a:ln w="25400">
              <a:solidFill>
                <a:srgbClr val="42C7D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04000" rtlCol="0" anchor="ctr"/>
            <a:lstStyle/>
            <a:p>
              <a:r>
                <a:rPr lang="ko-KR" altLang="en-US" sz="1600" b="1" spc="-18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accent1">
                      <a:lumMod val="75000"/>
                    </a:schemeClr>
                  </a:solidFill>
                </a:rPr>
                <a:t>업무분장</a:t>
              </a:r>
            </a:p>
          </p:txBody>
        </p:sp>
        <p:grpSp>
          <p:nvGrpSpPr>
            <p:cNvPr id="11" name="그룹 10">
              <a:extLst>
                <a:ext uri="{FF2B5EF4-FFF2-40B4-BE49-F238E27FC236}">
                  <a16:creationId xmlns:a16="http://schemas.microsoft.com/office/drawing/2014/main" xmlns="" id="{8E07DDB4-D853-4D64-9435-617BE940633F}"/>
                </a:ext>
              </a:extLst>
            </p:cNvPr>
            <p:cNvGrpSpPr/>
            <p:nvPr/>
          </p:nvGrpSpPr>
          <p:grpSpPr>
            <a:xfrm>
              <a:off x="143811" y="1657656"/>
              <a:ext cx="2408680" cy="689229"/>
              <a:chOff x="143811" y="1657656"/>
              <a:chExt cx="2408680" cy="689229"/>
            </a:xfrm>
          </p:grpSpPr>
          <p:grpSp>
            <p:nvGrpSpPr>
              <p:cNvPr id="72" name="그룹 71">
                <a:extLst>
                  <a:ext uri="{FF2B5EF4-FFF2-40B4-BE49-F238E27FC236}">
                    <a16:creationId xmlns:a16="http://schemas.microsoft.com/office/drawing/2014/main" xmlns="" id="{F2D123B8-336A-494E-A4A3-C215CAF9C20C}"/>
                  </a:ext>
                </a:extLst>
              </p:cNvPr>
              <p:cNvGrpSpPr/>
              <p:nvPr/>
            </p:nvGrpSpPr>
            <p:grpSpPr>
              <a:xfrm>
                <a:off x="143811" y="1667658"/>
                <a:ext cx="749157" cy="584775"/>
                <a:chOff x="143811" y="618479"/>
                <a:chExt cx="749157" cy="584775"/>
              </a:xfrm>
            </p:grpSpPr>
            <p:sp>
              <p:nvSpPr>
                <p:cNvPr id="73" name="직사각형 72">
                  <a:extLst>
                    <a:ext uri="{FF2B5EF4-FFF2-40B4-BE49-F238E27FC236}">
                      <a16:creationId xmlns:a16="http://schemas.microsoft.com/office/drawing/2014/main" xmlns="" id="{DAF3ACFB-19C5-4D71-A81D-F092C08429A5}"/>
                    </a:ext>
                  </a:extLst>
                </p:cNvPr>
                <p:cNvSpPr/>
                <p:nvPr/>
              </p:nvSpPr>
              <p:spPr>
                <a:xfrm>
                  <a:off x="143811" y="618479"/>
                  <a:ext cx="550279" cy="58477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altLang="ko-KR" sz="14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>S</a:t>
                  </a:r>
                  <a:r>
                    <a:rPr lang="en-US" altLang="ko-KR" sz="1400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>tep</a:t>
                  </a:r>
                  <a:r>
                    <a:rPr lang="en-US" altLang="ko-KR" sz="14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/>
                  </a:r>
                  <a:br>
                    <a:rPr lang="en-US" altLang="ko-KR" sz="14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</a:br>
                  <a:r>
                    <a:rPr lang="en-US" altLang="ko-KR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>02</a:t>
                  </a:r>
                  <a:endParaRPr lang="ko-KR" altLang="en-US" sz="140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endParaRPr>
                </a:p>
              </p:txBody>
            </p:sp>
            <p:cxnSp>
              <p:nvCxnSpPr>
                <p:cNvPr id="74" name="직선 연결선 73">
                  <a:extLst>
                    <a:ext uri="{FF2B5EF4-FFF2-40B4-BE49-F238E27FC236}">
                      <a16:creationId xmlns:a16="http://schemas.microsoft.com/office/drawing/2014/main" xmlns="" id="{32396562-7BDA-431E-9103-25CBE9758EDB}"/>
                    </a:ext>
                  </a:extLst>
                </p:cNvPr>
                <p:cNvCxnSpPr/>
                <p:nvPr/>
              </p:nvCxnSpPr>
              <p:spPr>
                <a:xfrm>
                  <a:off x="242887" y="654089"/>
                  <a:ext cx="650081" cy="0"/>
                </a:xfrm>
                <a:prstGeom prst="line">
                  <a:avLst/>
                </a:prstGeom>
                <a:ln w="9525">
                  <a:solidFill>
                    <a:srgbClr val="25AEC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5" name="직선 연결선 74">
                  <a:extLst>
                    <a:ext uri="{FF2B5EF4-FFF2-40B4-BE49-F238E27FC236}">
                      <a16:creationId xmlns:a16="http://schemas.microsoft.com/office/drawing/2014/main" xmlns="" id="{2D0F56DE-8731-4321-89C9-3CAC02B7D770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242887" y="654089"/>
                  <a:ext cx="90488" cy="0"/>
                </a:xfrm>
                <a:prstGeom prst="line">
                  <a:avLst/>
                </a:prstGeom>
                <a:ln w="31750">
                  <a:solidFill>
                    <a:srgbClr val="25AEC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56" name="사각형: 둥근 모서리 55">
                <a:extLst>
                  <a:ext uri="{FF2B5EF4-FFF2-40B4-BE49-F238E27FC236}">
                    <a16:creationId xmlns:a16="http://schemas.microsoft.com/office/drawing/2014/main" xmlns="" id="{BB86D9E4-BCB1-40D2-BC9D-B37B4639AB89}"/>
                  </a:ext>
                </a:extLst>
              </p:cNvPr>
              <p:cNvSpPr/>
              <p:nvPr/>
            </p:nvSpPr>
            <p:spPr>
              <a:xfrm>
                <a:off x="701201" y="1657656"/>
                <a:ext cx="1851290" cy="689229"/>
              </a:xfrm>
              <a:prstGeom prst="roundRect">
                <a:avLst/>
              </a:prstGeom>
              <a:solidFill>
                <a:srgbClr val="C7EAFE"/>
              </a:solidFill>
              <a:ln w="25400">
                <a:solidFill>
                  <a:srgbClr val="42C7DE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504000" rtlCol="0" anchor="ctr"/>
              <a:lstStyle/>
              <a:p>
                <a:r>
                  <a:rPr lang="ko-KR" altLang="en-US" sz="1600" b="1" spc="-18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chemeClr val="accent1">
                        <a:lumMod val="75000"/>
                      </a:schemeClr>
                    </a:solidFill>
                  </a:rPr>
                  <a:t>소통계획 수립</a:t>
                </a:r>
              </a:p>
            </p:txBody>
          </p:sp>
        </p:grpSp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xmlns="" id="{7FC44BAB-AC5A-49F0-A65F-8C155C0907AC}"/>
                </a:ext>
              </a:extLst>
            </p:cNvPr>
            <p:cNvGrpSpPr/>
            <p:nvPr/>
          </p:nvGrpSpPr>
          <p:grpSpPr>
            <a:xfrm>
              <a:off x="143811" y="2708491"/>
              <a:ext cx="2408680" cy="689229"/>
              <a:chOff x="296211" y="1810056"/>
              <a:chExt cx="2408680" cy="689229"/>
            </a:xfrm>
          </p:grpSpPr>
          <p:grpSp>
            <p:nvGrpSpPr>
              <p:cNvPr id="103" name="그룹 102">
                <a:extLst>
                  <a:ext uri="{FF2B5EF4-FFF2-40B4-BE49-F238E27FC236}">
                    <a16:creationId xmlns:a16="http://schemas.microsoft.com/office/drawing/2014/main" xmlns="" id="{8562147E-EEA2-4290-A14B-06BADEF3B792}"/>
                  </a:ext>
                </a:extLst>
              </p:cNvPr>
              <p:cNvGrpSpPr/>
              <p:nvPr/>
            </p:nvGrpSpPr>
            <p:grpSpPr>
              <a:xfrm>
                <a:off x="296211" y="1820058"/>
                <a:ext cx="749157" cy="584775"/>
                <a:chOff x="143811" y="618479"/>
                <a:chExt cx="749157" cy="584775"/>
              </a:xfrm>
            </p:grpSpPr>
            <p:sp>
              <p:nvSpPr>
                <p:cNvPr id="104" name="직사각형 103">
                  <a:extLst>
                    <a:ext uri="{FF2B5EF4-FFF2-40B4-BE49-F238E27FC236}">
                      <a16:creationId xmlns:a16="http://schemas.microsoft.com/office/drawing/2014/main" xmlns="" id="{D903DDC7-7672-450F-8B9A-3E50B8165CFC}"/>
                    </a:ext>
                  </a:extLst>
                </p:cNvPr>
                <p:cNvSpPr/>
                <p:nvPr/>
              </p:nvSpPr>
              <p:spPr>
                <a:xfrm>
                  <a:off x="143811" y="618479"/>
                  <a:ext cx="550279" cy="58477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altLang="ko-KR" sz="14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003A92"/>
                      </a:solidFill>
                    </a:rPr>
                    <a:t>S</a:t>
                  </a:r>
                  <a:r>
                    <a:rPr lang="en-US" altLang="ko-KR" sz="1400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003A92"/>
                      </a:solidFill>
                    </a:rPr>
                    <a:t>tep</a:t>
                  </a:r>
                  <a:r>
                    <a:rPr lang="en-US" altLang="ko-KR" sz="14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003A92"/>
                      </a:solidFill>
                    </a:rPr>
                    <a:t/>
                  </a:r>
                  <a:br>
                    <a:rPr lang="en-US" altLang="ko-KR" sz="14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003A92"/>
                      </a:solidFill>
                    </a:rPr>
                  </a:br>
                  <a:r>
                    <a:rPr lang="en-US" altLang="ko-KR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chemeClr val="accent5"/>
                      </a:solidFill>
                    </a:rPr>
                    <a:t>0</a:t>
                  </a:r>
                  <a:r>
                    <a:rPr lang="en-US" altLang="ko-KR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003A92"/>
                      </a:solidFill>
                    </a:rPr>
                    <a:t>3</a:t>
                  </a:r>
                  <a:endParaRPr lang="ko-KR" altLang="en-US" sz="140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003A92"/>
                    </a:solidFill>
                  </a:endParaRPr>
                </a:p>
              </p:txBody>
            </p:sp>
            <p:cxnSp>
              <p:nvCxnSpPr>
                <p:cNvPr id="105" name="직선 연결선 104">
                  <a:extLst>
                    <a:ext uri="{FF2B5EF4-FFF2-40B4-BE49-F238E27FC236}">
                      <a16:creationId xmlns:a16="http://schemas.microsoft.com/office/drawing/2014/main" xmlns="" id="{FA385CFE-9903-4781-AD36-37D8572E45D3}"/>
                    </a:ext>
                  </a:extLst>
                </p:cNvPr>
                <p:cNvCxnSpPr/>
                <p:nvPr/>
              </p:nvCxnSpPr>
              <p:spPr>
                <a:xfrm>
                  <a:off x="242887" y="654089"/>
                  <a:ext cx="650081" cy="0"/>
                </a:xfrm>
                <a:prstGeom prst="line">
                  <a:avLst/>
                </a:prstGeom>
                <a:ln w="9525">
                  <a:solidFill>
                    <a:srgbClr val="065DC7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6" name="직선 연결선 105">
                  <a:extLst>
                    <a:ext uri="{FF2B5EF4-FFF2-40B4-BE49-F238E27FC236}">
                      <a16:creationId xmlns:a16="http://schemas.microsoft.com/office/drawing/2014/main" xmlns="" id="{217E9B77-5230-4383-89A2-2B45708C77B2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242887" y="654089"/>
                  <a:ext cx="90488" cy="0"/>
                </a:xfrm>
                <a:prstGeom prst="line">
                  <a:avLst/>
                </a:prstGeom>
                <a:ln w="31750">
                  <a:solidFill>
                    <a:srgbClr val="065DC7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107" name="사각형: 둥근 모서리 106">
                <a:extLst>
                  <a:ext uri="{FF2B5EF4-FFF2-40B4-BE49-F238E27FC236}">
                    <a16:creationId xmlns:a16="http://schemas.microsoft.com/office/drawing/2014/main" xmlns="" id="{7AF047BD-6069-4445-A1D5-22A7FEE2D915}"/>
                  </a:ext>
                </a:extLst>
              </p:cNvPr>
              <p:cNvSpPr/>
              <p:nvPr/>
            </p:nvSpPr>
            <p:spPr>
              <a:xfrm>
                <a:off x="853601" y="1810056"/>
                <a:ext cx="1851290" cy="689229"/>
              </a:xfrm>
              <a:prstGeom prst="roundRect">
                <a:avLst/>
              </a:prstGeom>
              <a:solidFill>
                <a:schemeClr val="bg1"/>
              </a:solidFill>
              <a:ln w="25400">
                <a:solidFill>
                  <a:srgbClr val="065DC7"/>
                </a:solidFill>
              </a:ln>
              <a:effectLst>
                <a:outerShdw blurRad="25400" dist="101600" dir="2700000" algn="l" rotWithShape="0">
                  <a:prstClr val="black">
                    <a:alpha val="1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504000" rtlCol="0" anchor="ctr"/>
              <a:lstStyle/>
              <a:p>
                <a:r>
                  <a:rPr lang="ko-KR" altLang="en-US" sz="1600" b="1" spc="-18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003A92"/>
                    </a:solidFill>
                  </a:rPr>
                  <a:t>핵심업무</a:t>
                </a:r>
                <a:br>
                  <a:rPr lang="ko-KR" altLang="en-US" sz="1600" b="1" spc="-18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003A92"/>
                    </a:solidFill>
                  </a:rPr>
                </a:br>
                <a:r>
                  <a:rPr lang="ko-KR" altLang="en-US" sz="1600" b="1" spc="-18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003A92"/>
                    </a:solidFill>
                  </a:rPr>
                  <a:t>우선순위 결정</a:t>
                </a:r>
              </a:p>
            </p:txBody>
          </p:sp>
        </p:grpSp>
        <p:grpSp>
          <p:nvGrpSpPr>
            <p:cNvPr id="63" name="그룹 62">
              <a:extLst>
                <a:ext uri="{FF2B5EF4-FFF2-40B4-BE49-F238E27FC236}">
                  <a16:creationId xmlns:a16="http://schemas.microsoft.com/office/drawing/2014/main" xmlns="" id="{2C3689E0-73AF-4A9E-9436-FCAD1588ECC8}"/>
                </a:ext>
              </a:extLst>
            </p:cNvPr>
            <p:cNvGrpSpPr/>
            <p:nvPr/>
          </p:nvGrpSpPr>
          <p:grpSpPr>
            <a:xfrm>
              <a:off x="143811" y="606821"/>
              <a:ext cx="2408680" cy="689229"/>
              <a:chOff x="143811" y="606821"/>
              <a:chExt cx="2408680" cy="689229"/>
            </a:xfrm>
          </p:grpSpPr>
          <p:grpSp>
            <p:nvGrpSpPr>
              <p:cNvPr id="64" name="그룹 63">
                <a:extLst>
                  <a:ext uri="{FF2B5EF4-FFF2-40B4-BE49-F238E27FC236}">
                    <a16:creationId xmlns:a16="http://schemas.microsoft.com/office/drawing/2014/main" xmlns="" id="{2957A095-6CAC-49DE-B901-BCA9E316F05E}"/>
                  </a:ext>
                </a:extLst>
              </p:cNvPr>
              <p:cNvGrpSpPr/>
              <p:nvPr/>
            </p:nvGrpSpPr>
            <p:grpSpPr>
              <a:xfrm>
                <a:off x="143811" y="620860"/>
                <a:ext cx="749157" cy="584775"/>
                <a:chOff x="143811" y="618479"/>
                <a:chExt cx="749157" cy="584775"/>
              </a:xfrm>
            </p:grpSpPr>
            <p:sp>
              <p:nvSpPr>
                <p:cNvPr id="66" name="직사각형 65">
                  <a:extLst>
                    <a:ext uri="{FF2B5EF4-FFF2-40B4-BE49-F238E27FC236}">
                      <a16:creationId xmlns:a16="http://schemas.microsoft.com/office/drawing/2014/main" xmlns="" id="{BB5D8B7F-6B6D-4CDA-8AD2-5598E1BB2A72}"/>
                    </a:ext>
                  </a:extLst>
                </p:cNvPr>
                <p:cNvSpPr/>
                <p:nvPr/>
              </p:nvSpPr>
              <p:spPr>
                <a:xfrm>
                  <a:off x="143811" y="618479"/>
                  <a:ext cx="550279" cy="58477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altLang="ko-KR" sz="14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>S</a:t>
                  </a:r>
                  <a:r>
                    <a:rPr lang="en-US" altLang="ko-KR" sz="1400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>tep</a:t>
                  </a:r>
                  <a:r>
                    <a:rPr lang="en-US" altLang="ko-KR" sz="14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/>
                  </a:r>
                  <a:br>
                    <a:rPr lang="en-US" altLang="ko-KR" sz="14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</a:br>
                  <a:r>
                    <a:rPr lang="en-US" altLang="ko-KR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69D0E5"/>
                      </a:solidFill>
                    </a:rPr>
                    <a:t>0</a:t>
                  </a:r>
                  <a:r>
                    <a:rPr lang="en-US" altLang="ko-KR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>1</a:t>
                  </a:r>
                  <a:endParaRPr lang="ko-KR" altLang="en-US" sz="140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endParaRPr>
                </a:p>
              </p:txBody>
            </p:sp>
            <p:cxnSp>
              <p:nvCxnSpPr>
                <p:cNvPr id="70" name="직선 연결선 69">
                  <a:extLst>
                    <a:ext uri="{FF2B5EF4-FFF2-40B4-BE49-F238E27FC236}">
                      <a16:creationId xmlns:a16="http://schemas.microsoft.com/office/drawing/2014/main" xmlns="" id="{5BAA1083-A961-40E2-BD2B-5DFE709FCC5E}"/>
                    </a:ext>
                  </a:extLst>
                </p:cNvPr>
                <p:cNvCxnSpPr/>
                <p:nvPr/>
              </p:nvCxnSpPr>
              <p:spPr>
                <a:xfrm>
                  <a:off x="242887" y="654089"/>
                  <a:ext cx="650081" cy="0"/>
                </a:xfrm>
                <a:prstGeom prst="line">
                  <a:avLst/>
                </a:prstGeom>
                <a:ln w="9525">
                  <a:solidFill>
                    <a:srgbClr val="42C7DE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1" name="직선 연결선 70">
                  <a:extLst>
                    <a:ext uri="{FF2B5EF4-FFF2-40B4-BE49-F238E27FC236}">
                      <a16:creationId xmlns:a16="http://schemas.microsoft.com/office/drawing/2014/main" xmlns="" id="{84AB997E-325F-45F6-9A14-9D80B5E755F9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242887" y="654089"/>
                  <a:ext cx="90488" cy="0"/>
                </a:xfrm>
                <a:prstGeom prst="line">
                  <a:avLst/>
                </a:prstGeom>
                <a:ln w="31750">
                  <a:solidFill>
                    <a:srgbClr val="42C7DE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65" name="사각형: 둥근 모서리 64">
                <a:extLst>
                  <a:ext uri="{FF2B5EF4-FFF2-40B4-BE49-F238E27FC236}">
                    <a16:creationId xmlns:a16="http://schemas.microsoft.com/office/drawing/2014/main" xmlns="" id="{5442529D-B916-433E-853D-DA805EFAD0D2}"/>
                  </a:ext>
                </a:extLst>
              </p:cNvPr>
              <p:cNvSpPr/>
              <p:nvPr/>
            </p:nvSpPr>
            <p:spPr>
              <a:xfrm>
                <a:off x="701201" y="606821"/>
                <a:ext cx="1851290" cy="689229"/>
              </a:xfrm>
              <a:prstGeom prst="roundRect">
                <a:avLst/>
              </a:prstGeom>
              <a:solidFill>
                <a:srgbClr val="C7EAFE"/>
              </a:solidFill>
              <a:ln w="25400">
                <a:solidFill>
                  <a:srgbClr val="42C7DE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504000" rtlCol="0" anchor="ctr"/>
              <a:lstStyle/>
              <a:p>
                <a:r>
                  <a:rPr lang="ko-KR" altLang="en-US" sz="1600" b="1" spc="-18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chemeClr val="accent1">
                        <a:lumMod val="75000"/>
                      </a:schemeClr>
                    </a:solidFill>
                  </a:rPr>
                  <a:t>현황 파악</a:t>
                </a:r>
              </a:p>
            </p:txBody>
          </p:sp>
        </p:grpSp>
      </p:grpSp>
      <p:pic>
        <p:nvPicPr>
          <p:cNvPr id="118" name="그림 117">
            <a:extLst>
              <a:ext uri="{FF2B5EF4-FFF2-40B4-BE49-F238E27FC236}">
                <a16:creationId xmlns:a16="http://schemas.microsoft.com/office/drawing/2014/main" xmlns="" id="{1B3B745A-22FC-4903-A281-624E8B18F0A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8313" y="2176233"/>
            <a:ext cx="810077" cy="810077"/>
          </a:xfrm>
          <a:prstGeom prst="rect">
            <a:avLst/>
          </a:prstGeom>
        </p:spPr>
      </p:pic>
      <p:sp>
        <p:nvSpPr>
          <p:cNvPr id="110" name="TextBox 109">
            <a:extLst>
              <a:ext uri="{FF2B5EF4-FFF2-40B4-BE49-F238E27FC236}">
                <a16:creationId xmlns:a16="http://schemas.microsoft.com/office/drawing/2014/main" xmlns="" id="{BD2301E8-A745-4F26-8044-DC0A4D5A82A9}"/>
              </a:ext>
            </a:extLst>
          </p:cNvPr>
          <p:cNvSpPr txBox="1"/>
          <p:nvPr/>
        </p:nvSpPr>
        <p:spPr>
          <a:xfrm>
            <a:off x="3319633" y="2969475"/>
            <a:ext cx="4098274" cy="11079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spcBef>
                <a:spcPts val="800"/>
              </a:spcBef>
            </a:pPr>
            <a:r>
              <a:rPr lang="ko-KR" altLang="en-US" sz="2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반드시 지속</a:t>
            </a:r>
            <a:r>
              <a:rPr lang="ko-KR" altLang="en-US" sz="23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되어야 하는</a:t>
            </a:r>
            <a:r>
              <a:rPr lang="en-US" altLang="ko-KR" sz="2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/>
            </a:r>
            <a:br>
              <a:rPr lang="en-US" altLang="ko-KR" sz="2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r>
              <a:rPr lang="ko-KR" altLang="en-US" sz="2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핵심 업무</a:t>
            </a:r>
            <a:r>
              <a:rPr lang="ko-KR" altLang="en-US" sz="23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는</a:t>
            </a:r>
            <a:r>
              <a:rPr lang="ko-KR" altLang="en-US" sz="2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 무엇인지</a:t>
            </a:r>
            <a:r>
              <a:rPr lang="en-US" altLang="ko-KR" sz="2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/>
            </a:r>
            <a:br>
              <a:rPr lang="en-US" altLang="ko-KR" sz="2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r>
              <a:rPr lang="ko-KR" altLang="en-US" sz="2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파악</a:t>
            </a:r>
            <a:r>
              <a:rPr lang="ko-KR" altLang="en-US" sz="23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하고</a:t>
            </a:r>
            <a:r>
              <a:rPr lang="ko-KR" altLang="en-US" sz="2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 우선순위 결정</a:t>
            </a:r>
            <a:endParaRPr lang="en-US" altLang="ko-KR" sz="2400" spc="-200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19" name="TextBox 118">
            <a:extLst>
              <a:ext uri="{FF2B5EF4-FFF2-40B4-BE49-F238E27FC236}">
                <a16:creationId xmlns:a16="http://schemas.microsoft.com/office/drawing/2014/main" xmlns="" id="{2EE46FB0-3A6F-452C-92AA-AB56F76BD41C}"/>
              </a:ext>
            </a:extLst>
          </p:cNvPr>
          <p:cNvSpPr txBox="1"/>
          <p:nvPr/>
        </p:nvSpPr>
        <p:spPr>
          <a:xfrm>
            <a:off x="3319635" y="4346819"/>
            <a:ext cx="4098270" cy="6155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spcBef>
                <a:spcPts val="800"/>
              </a:spcBef>
            </a:pPr>
            <a:r>
              <a:rPr lang="ko-KR" altLang="en-US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예 </a:t>
            </a:r>
            <a:r>
              <a:rPr lang="en-US" altLang="ko-KR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: A</a:t>
            </a:r>
            <a:r>
              <a:rPr lang="ko-KR" altLang="en-US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제품 생산라인 유지</a:t>
            </a:r>
            <a:r>
              <a:rPr lang="en-US" altLang="ko-KR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,</a:t>
            </a:r>
            <a:br>
              <a:rPr lang="en-US" altLang="ko-KR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r>
              <a:rPr lang="en-US" altLang="ko-KR" sz="2000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B</a:t>
            </a:r>
            <a:r>
              <a:rPr lang="ko-KR" altLang="en-US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사 납품계약 이행 등</a:t>
            </a:r>
            <a:endParaRPr lang="en-US" altLang="ko-KR" sz="2800" spc="-200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20" name="TextBox 119">
            <a:extLst>
              <a:ext uri="{FF2B5EF4-FFF2-40B4-BE49-F238E27FC236}">
                <a16:creationId xmlns:a16="http://schemas.microsoft.com/office/drawing/2014/main" xmlns="" id="{17D67D39-7FC1-4CB3-AC6D-4029CA048F22}"/>
              </a:ext>
            </a:extLst>
          </p:cNvPr>
          <p:cNvSpPr txBox="1"/>
          <p:nvPr/>
        </p:nvSpPr>
        <p:spPr>
          <a:xfrm>
            <a:off x="7434433" y="3154141"/>
            <a:ext cx="4098274" cy="73866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spcBef>
                <a:spcPts val="800"/>
              </a:spcBef>
            </a:pPr>
            <a:r>
              <a:rPr lang="ko-KR" altLang="en-US" sz="2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그 사업</a:t>
            </a:r>
            <a:r>
              <a:rPr lang="ko-KR" altLang="en-US" sz="23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에</a:t>
            </a:r>
            <a:r>
              <a:rPr lang="ko-KR" altLang="en-US" sz="2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 필요한</a:t>
            </a:r>
            <a:r>
              <a:rPr lang="en-US" altLang="ko-KR" sz="2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/>
            </a:r>
            <a:br>
              <a:rPr lang="en-US" altLang="ko-KR" sz="2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r>
              <a:rPr lang="ko-KR" altLang="en-US" sz="2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자원</a:t>
            </a:r>
            <a:r>
              <a:rPr lang="ko-KR" altLang="en-US" sz="23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들을</a:t>
            </a:r>
            <a:r>
              <a:rPr lang="en-US" altLang="ko-KR" sz="2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ko-KR" altLang="en-US" sz="2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파악</a:t>
            </a:r>
            <a:endParaRPr lang="en-US" altLang="ko-KR" sz="2400" spc="-200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21" name="TextBox 120">
            <a:extLst>
              <a:ext uri="{FF2B5EF4-FFF2-40B4-BE49-F238E27FC236}">
                <a16:creationId xmlns:a16="http://schemas.microsoft.com/office/drawing/2014/main" xmlns="" id="{5F798300-59F0-43E4-9160-4BBB83F5D0D2}"/>
              </a:ext>
            </a:extLst>
          </p:cNvPr>
          <p:cNvSpPr txBox="1"/>
          <p:nvPr/>
        </p:nvSpPr>
        <p:spPr>
          <a:xfrm>
            <a:off x="7434435" y="4346819"/>
            <a:ext cx="4098270" cy="6155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spcBef>
                <a:spcPts val="800"/>
              </a:spcBef>
            </a:pPr>
            <a:r>
              <a:rPr lang="ko-KR" altLang="en-US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예 </a:t>
            </a:r>
            <a:r>
              <a:rPr lang="en-US" altLang="ko-KR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: </a:t>
            </a:r>
            <a:r>
              <a:rPr lang="ko-KR" altLang="en-US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직원</a:t>
            </a:r>
            <a:r>
              <a:rPr lang="en-US" altLang="ko-KR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00</a:t>
            </a:r>
            <a:r>
              <a:rPr lang="ko-KR" altLang="en-US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명 이상</a:t>
            </a:r>
            <a:r>
              <a:rPr lang="en-US" altLang="ko-KR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, </a:t>
            </a:r>
            <a:r>
              <a:rPr lang="ko-KR" altLang="en-US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원자재</a:t>
            </a:r>
            <a:r>
              <a:rPr lang="en-US" altLang="ko-KR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C,</a:t>
            </a:r>
            <a:br>
              <a:rPr lang="en-US" altLang="ko-KR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r>
              <a:rPr lang="ko-KR" altLang="en-US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필수장비 등</a:t>
            </a:r>
            <a:endParaRPr lang="en-US" altLang="ko-KR" sz="2800" spc="-200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cxnSp>
        <p:nvCxnSpPr>
          <p:cNvPr id="122" name="직선 연결선 121">
            <a:extLst>
              <a:ext uri="{FF2B5EF4-FFF2-40B4-BE49-F238E27FC236}">
                <a16:creationId xmlns:a16="http://schemas.microsoft.com/office/drawing/2014/main" xmlns="" id="{1E8A8D8B-D35E-492D-9790-9BBC3D532384}"/>
              </a:ext>
            </a:extLst>
          </p:cNvPr>
          <p:cNvCxnSpPr>
            <a:cxnSpLocks/>
          </p:cNvCxnSpPr>
          <p:nvPr/>
        </p:nvCxnSpPr>
        <p:spPr>
          <a:xfrm>
            <a:off x="4940275" y="4190375"/>
            <a:ext cx="856991" cy="0"/>
          </a:xfrm>
          <a:prstGeom prst="line">
            <a:avLst/>
          </a:prstGeom>
          <a:ln w="63500" cap="rnd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직선 연결선 122">
            <a:extLst>
              <a:ext uri="{FF2B5EF4-FFF2-40B4-BE49-F238E27FC236}">
                <a16:creationId xmlns:a16="http://schemas.microsoft.com/office/drawing/2014/main" xmlns="" id="{6CC6067F-DE3B-4C54-B77D-C1223FD4958E}"/>
              </a:ext>
            </a:extLst>
          </p:cNvPr>
          <p:cNvCxnSpPr>
            <a:cxnSpLocks/>
          </p:cNvCxnSpPr>
          <p:nvPr/>
        </p:nvCxnSpPr>
        <p:spPr>
          <a:xfrm>
            <a:off x="9055075" y="4077471"/>
            <a:ext cx="856991" cy="0"/>
          </a:xfrm>
          <a:prstGeom prst="line">
            <a:avLst/>
          </a:prstGeom>
          <a:ln w="63500" cap="rnd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5" name="Group 11">
            <a:extLst>
              <a:ext uri="{FF2B5EF4-FFF2-40B4-BE49-F238E27FC236}">
                <a16:creationId xmlns:a16="http://schemas.microsoft.com/office/drawing/2014/main" xmlns="" id="{77FD4C51-09D9-451E-8F04-4D0732E08F55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813554" y="1836053"/>
            <a:ext cx="362128" cy="349935"/>
            <a:chOff x="2580" y="1007"/>
            <a:chExt cx="594" cy="574"/>
          </a:xfrm>
          <a:solidFill>
            <a:srgbClr val="25AEC1"/>
          </a:solidFill>
        </p:grpSpPr>
        <p:sp>
          <p:nvSpPr>
            <p:cNvPr id="57" name="Freeform 12">
              <a:extLst>
                <a:ext uri="{FF2B5EF4-FFF2-40B4-BE49-F238E27FC236}">
                  <a16:creationId xmlns:a16="http://schemas.microsoft.com/office/drawing/2014/main" xmlns="" id="{879D188B-D6EE-4B6D-AD78-AE0966990006}"/>
                </a:ext>
              </a:extLst>
            </p:cNvPr>
            <p:cNvSpPr>
              <a:spLocks/>
            </p:cNvSpPr>
            <p:nvPr/>
          </p:nvSpPr>
          <p:spPr bwMode="auto">
            <a:xfrm>
              <a:off x="2922" y="1075"/>
              <a:ext cx="177" cy="22"/>
            </a:xfrm>
            <a:custGeom>
              <a:avLst/>
              <a:gdLst>
                <a:gd name="T0" fmla="*/ 373 w 373"/>
                <a:gd name="T1" fmla="*/ 24 h 47"/>
                <a:gd name="T2" fmla="*/ 373 w 373"/>
                <a:gd name="T3" fmla="*/ 24 h 47"/>
                <a:gd name="T4" fmla="*/ 350 w 373"/>
                <a:gd name="T5" fmla="*/ 0 h 47"/>
                <a:gd name="T6" fmla="*/ 23 w 373"/>
                <a:gd name="T7" fmla="*/ 0 h 47"/>
                <a:gd name="T8" fmla="*/ 0 w 373"/>
                <a:gd name="T9" fmla="*/ 24 h 47"/>
                <a:gd name="T10" fmla="*/ 23 w 373"/>
                <a:gd name="T11" fmla="*/ 47 h 47"/>
                <a:gd name="T12" fmla="*/ 350 w 373"/>
                <a:gd name="T13" fmla="*/ 47 h 47"/>
                <a:gd name="T14" fmla="*/ 373 w 373"/>
                <a:gd name="T15" fmla="*/ 2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73" h="47">
                  <a:moveTo>
                    <a:pt x="373" y="24"/>
                  </a:moveTo>
                  <a:lnTo>
                    <a:pt x="373" y="24"/>
                  </a:lnTo>
                  <a:cubicBezTo>
                    <a:pt x="373" y="11"/>
                    <a:pt x="363" y="0"/>
                    <a:pt x="350" y="0"/>
                  </a:cubicBezTo>
                  <a:lnTo>
                    <a:pt x="23" y="0"/>
                  </a:lnTo>
                  <a:cubicBezTo>
                    <a:pt x="10" y="0"/>
                    <a:pt x="0" y="11"/>
                    <a:pt x="0" y="24"/>
                  </a:cubicBezTo>
                  <a:cubicBezTo>
                    <a:pt x="0" y="36"/>
                    <a:pt x="10" y="47"/>
                    <a:pt x="23" y="47"/>
                  </a:cubicBezTo>
                  <a:lnTo>
                    <a:pt x="350" y="47"/>
                  </a:lnTo>
                  <a:cubicBezTo>
                    <a:pt x="363" y="47"/>
                    <a:pt x="373" y="36"/>
                    <a:pt x="373" y="2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8" name="Freeform 13">
              <a:extLst>
                <a:ext uri="{FF2B5EF4-FFF2-40B4-BE49-F238E27FC236}">
                  <a16:creationId xmlns:a16="http://schemas.microsoft.com/office/drawing/2014/main" xmlns="" id="{DE5E0AC0-B753-4A8A-9BC8-564A95EB34DA}"/>
                </a:ext>
              </a:extLst>
            </p:cNvPr>
            <p:cNvSpPr>
              <a:spLocks/>
            </p:cNvSpPr>
            <p:nvPr/>
          </p:nvSpPr>
          <p:spPr bwMode="auto">
            <a:xfrm>
              <a:off x="2673" y="1213"/>
              <a:ext cx="238" cy="22"/>
            </a:xfrm>
            <a:custGeom>
              <a:avLst/>
              <a:gdLst>
                <a:gd name="T0" fmla="*/ 24 w 502"/>
                <a:gd name="T1" fmla="*/ 46 h 46"/>
                <a:gd name="T2" fmla="*/ 24 w 502"/>
                <a:gd name="T3" fmla="*/ 46 h 46"/>
                <a:gd name="T4" fmla="*/ 478 w 502"/>
                <a:gd name="T5" fmla="*/ 46 h 46"/>
                <a:gd name="T6" fmla="*/ 502 w 502"/>
                <a:gd name="T7" fmla="*/ 23 h 46"/>
                <a:gd name="T8" fmla="*/ 500 w 502"/>
                <a:gd name="T9" fmla="*/ 14 h 46"/>
                <a:gd name="T10" fmla="*/ 478 w 502"/>
                <a:gd name="T11" fmla="*/ 0 h 46"/>
                <a:gd name="T12" fmla="*/ 432 w 502"/>
                <a:gd name="T13" fmla="*/ 0 h 46"/>
                <a:gd name="T14" fmla="*/ 24 w 502"/>
                <a:gd name="T15" fmla="*/ 0 h 46"/>
                <a:gd name="T16" fmla="*/ 0 w 502"/>
                <a:gd name="T17" fmla="*/ 23 h 46"/>
                <a:gd name="T18" fmla="*/ 24 w 502"/>
                <a:gd name="T19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02" h="46">
                  <a:moveTo>
                    <a:pt x="24" y="46"/>
                  </a:moveTo>
                  <a:lnTo>
                    <a:pt x="24" y="46"/>
                  </a:lnTo>
                  <a:lnTo>
                    <a:pt x="478" y="46"/>
                  </a:lnTo>
                  <a:cubicBezTo>
                    <a:pt x="491" y="46"/>
                    <a:pt x="502" y="36"/>
                    <a:pt x="502" y="23"/>
                  </a:cubicBezTo>
                  <a:cubicBezTo>
                    <a:pt x="502" y="20"/>
                    <a:pt x="501" y="17"/>
                    <a:pt x="500" y="14"/>
                  </a:cubicBezTo>
                  <a:cubicBezTo>
                    <a:pt x="496" y="5"/>
                    <a:pt x="488" y="0"/>
                    <a:pt x="478" y="0"/>
                  </a:cubicBezTo>
                  <a:lnTo>
                    <a:pt x="432" y="0"/>
                  </a:lnTo>
                  <a:lnTo>
                    <a:pt x="24" y="0"/>
                  </a:lnTo>
                  <a:cubicBezTo>
                    <a:pt x="11" y="0"/>
                    <a:pt x="0" y="10"/>
                    <a:pt x="0" y="23"/>
                  </a:cubicBezTo>
                  <a:cubicBezTo>
                    <a:pt x="0" y="36"/>
                    <a:pt x="11" y="46"/>
                    <a:pt x="24" y="4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9" name="Freeform 14">
              <a:extLst>
                <a:ext uri="{FF2B5EF4-FFF2-40B4-BE49-F238E27FC236}">
                  <a16:creationId xmlns:a16="http://schemas.microsoft.com/office/drawing/2014/main" xmlns="" id="{E25CA8A1-BA8C-4CDD-899B-360BF469333A}"/>
                </a:ext>
              </a:extLst>
            </p:cNvPr>
            <p:cNvSpPr>
              <a:spLocks/>
            </p:cNvSpPr>
            <p:nvPr/>
          </p:nvSpPr>
          <p:spPr bwMode="auto">
            <a:xfrm>
              <a:off x="2673" y="1288"/>
              <a:ext cx="238" cy="22"/>
            </a:xfrm>
            <a:custGeom>
              <a:avLst/>
              <a:gdLst>
                <a:gd name="T0" fmla="*/ 502 w 502"/>
                <a:gd name="T1" fmla="*/ 24 h 47"/>
                <a:gd name="T2" fmla="*/ 502 w 502"/>
                <a:gd name="T3" fmla="*/ 24 h 47"/>
                <a:gd name="T4" fmla="*/ 478 w 502"/>
                <a:gd name="T5" fmla="*/ 0 h 47"/>
                <a:gd name="T6" fmla="*/ 24 w 502"/>
                <a:gd name="T7" fmla="*/ 0 h 47"/>
                <a:gd name="T8" fmla="*/ 0 w 502"/>
                <a:gd name="T9" fmla="*/ 24 h 47"/>
                <a:gd name="T10" fmla="*/ 24 w 502"/>
                <a:gd name="T11" fmla="*/ 47 h 47"/>
                <a:gd name="T12" fmla="*/ 478 w 502"/>
                <a:gd name="T13" fmla="*/ 47 h 47"/>
                <a:gd name="T14" fmla="*/ 502 w 502"/>
                <a:gd name="T15" fmla="*/ 2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02" h="47">
                  <a:moveTo>
                    <a:pt x="502" y="24"/>
                  </a:moveTo>
                  <a:lnTo>
                    <a:pt x="502" y="24"/>
                  </a:lnTo>
                  <a:cubicBezTo>
                    <a:pt x="502" y="11"/>
                    <a:pt x="491" y="0"/>
                    <a:pt x="478" y="0"/>
                  </a:cubicBezTo>
                  <a:lnTo>
                    <a:pt x="24" y="0"/>
                  </a:lnTo>
                  <a:cubicBezTo>
                    <a:pt x="11" y="0"/>
                    <a:pt x="0" y="11"/>
                    <a:pt x="0" y="24"/>
                  </a:cubicBezTo>
                  <a:cubicBezTo>
                    <a:pt x="0" y="36"/>
                    <a:pt x="11" y="47"/>
                    <a:pt x="24" y="47"/>
                  </a:cubicBezTo>
                  <a:lnTo>
                    <a:pt x="478" y="47"/>
                  </a:lnTo>
                  <a:cubicBezTo>
                    <a:pt x="491" y="47"/>
                    <a:pt x="502" y="36"/>
                    <a:pt x="502" y="2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0" name="Freeform 15">
              <a:extLst>
                <a:ext uri="{FF2B5EF4-FFF2-40B4-BE49-F238E27FC236}">
                  <a16:creationId xmlns:a16="http://schemas.microsoft.com/office/drawing/2014/main" xmlns="" id="{7B682847-D3C7-44D4-BECE-1F8670535A4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580" y="1007"/>
              <a:ext cx="594" cy="574"/>
            </a:xfrm>
            <a:custGeom>
              <a:avLst/>
              <a:gdLst>
                <a:gd name="T0" fmla="*/ 625 w 1249"/>
                <a:gd name="T1" fmla="*/ 99 h 1210"/>
                <a:gd name="T2" fmla="*/ 1135 w 1249"/>
                <a:gd name="T3" fmla="*/ 46 h 1210"/>
                <a:gd name="T4" fmla="*/ 1188 w 1249"/>
                <a:gd name="T5" fmla="*/ 349 h 1210"/>
                <a:gd name="T6" fmla="*/ 1023 w 1249"/>
                <a:gd name="T7" fmla="*/ 402 h 1210"/>
                <a:gd name="T8" fmla="*/ 1001 w 1249"/>
                <a:gd name="T9" fmla="*/ 434 h 1210"/>
                <a:gd name="T10" fmla="*/ 893 w 1249"/>
                <a:gd name="T11" fmla="*/ 444 h 1210"/>
                <a:gd name="T12" fmla="*/ 878 w 1249"/>
                <a:gd name="T13" fmla="*/ 303 h 1210"/>
                <a:gd name="T14" fmla="*/ 1093 w 1249"/>
                <a:gd name="T15" fmla="*/ 279 h 1210"/>
                <a:gd name="T16" fmla="*/ 835 w 1249"/>
                <a:gd name="T17" fmla="*/ 256 h 1210"/>
                <a:gd name="T18" fmla="*/ 625 w 1249"/>
                <a:gd name="T19" fmla="*/ 235 h 1210"/>
                <a:gd name="T20" fmla="*/ 569 w 1249"/>
                <a:gd name="T21" fmla="*/ 794 h 1210"/>
                <a:gd name="T22" fmla="*/ 556 w 1249"/>
                <a:gd name="T23" fmla="*/ 798 h 1210"/>
                <a:gd name="T24" fmla="*/ 306 w 1249"/>
                <a:gd name="T25" fmla="*/ 826 h 1210"/>
                <a:gd name="T26" fmla="*/ 284 w 1249"/>
                <a:gd name="T27" fmla="*/ 794 h 1210"/>
                <a:gd name="T28" fmla="*/ 46 w 1249"/>
                <a:gd name="T29" fmla="*/ 712 h 1210"/>
                <a:gd name="T30" fmla="*/ 129 w 1249"/>
                <a:gd name="T31" fmla="*/ 281 h 1210"/>
                <a:gd name="T32" fmla="*/ 602 w 1249"/>
                <a:gd name="T33" fmla="*/ 281 h 1210"/>
                <a:gd name="T34" fmla="*/ 720 w 1249"/>
                <a:gd name="T35" fmla="*/ 281 h 1210"/>
                <a:gd name="T36" fmla="*/ 819 w 1249"/>
                <a:gd name="T37" fmla="*/ 303 h 1210"/>
                <a:gd name="T38" fmla="*/ 847 w 1249"/>
                <a:gd name="T39" fmla="*/ 416 h 1210"/>
                <a:gd name="T40" fmla="*/ 847 w 1249"/>
                <a:gd name="T41" fmla="*/ 470 h 1210"/>
                <a:gd name="T42" fmla="*/ 717 w 1249"/>
                <a:gd name="T43" fmla="*/ 648 h 1210"/>
                <a:gd name="T44" fmla="*/ 686 w 1249"/>
                <a:gd name="T45" fmla="*/ 678 h 1210"/>
                <a:gd name="T46" fmla="*/ 569 w 1249"/>
                <a:gd name="T47" fmla="*/ 794 h 1210"/>
                <a:gd name="T48" fmla="*/ 1129 w 1249"/>
                <a:gd name="T49" fmla="*/ 1154 h 1210"/>
                <a:gd name="T50" fmla="*/ 900 w 1249"/>
                <a:gd name="T51" fmla="*/ 935 h 1210"/>
                <a:gd name="T52" fmla="*/ 858 w 1249"/>
                <a:gd name="T53" fmla="*/ 968 h 1210"/>
                <a:gd name="T54" fmla="*/ 793 w 1249"/>
                <a:gd name="T55" fmla="*/ 814 h 1210"/>
                <a:gd name="T56" fmla="*/ 751 w 1249"/>
                <a:gd name="T57" fmla="*/ 713 h 1210"/>
                <a:gd name="T58" fmla="*/ 859 w 1249"/>
                <a:gd name="T59" fmla="*/ 758 h 1210"/>
                <a:gd name="T60" fmla="*/ 1007 w 1249"/>
                <a:gd name="T61" fmla="*/ 819 h 1210"/>
                <a:gd name="T62" fmla="*/ 980 w 1249"/>
                <a:gd name="T63" fmla="*/ 879 h 1210"/>
                <a:gd name="T64" fmla="*/ 1129 w 1249"/>
                <a:gd name="T65" fmla="*/ 1154 h 1210"/>
                <a:gd name="T66" fmla="*/ 1242 w 1249"/>
                <a:gd name="T67" fmla="*/ 1074 h 1210"/>
                <a:gd name="T68" fmla="*/ 1064 w 1249"/>
                <a:gd name="T69" fmla="*/ 828 h 1210"/>
                <a:gd name="T70" fmla="*/ 1057 w 1249"/>
                <a:gd name="T71" fmla="*/ 790 h 1210"/>
                <a:gd name="T72" fmla="*/ 893 w 1249"/>
                <a:gd name="T73" fmla="*/ 712 h 1210"/>
                <a:gd name="T74" fmla="*/ 1076 w 1249"/>
                <a:gd name="T75" fmla="*/ 612 h 1210"/>
                <a:gd name="T76" fmla="*/ 1103 w 1249"/>
                <a:gd name="T77" fmla="*/ 610 h 1210"/>
                <a:gd name="T78" fmla="*/ 1057 w 1249"/>
                <a:gd name="T79" fmla="*/ 449 h 1210"/>
                <a:gd name="T80" fmla="*/ 1235 w 1249"/>
                <a:gd name="T81" fmla="*/ 349 h 1210"/>
                <a:gd name="T82" fmla="*/ 1135 w 1249"/>
                <a:gd name="T83" fmla="*/ 0 h 1210"/>
                <a:gd name="T84" fmla="*/ 578 w 1249"/>
                <a:gd name="T85" fmla="*/ 99 h 1210"/>
                <a:gd name="T86" fmla="*/ 129 w 1249"/>
                <a:gd name="T87" fmla="*/ 235 h 1210"/>
                <a:gd name="T88" fmla="*/ 0 w 1249"/>
                <a:gd name="T89" fmla="*/ 712 h 1210"/>
                <a:gd name="T90" fmla="*/ 250 w 1249"/>
                <a:gd name="T91" fmla="*/ 841 h 1210"/>
                <a:gd name="T92" fmla="*/ 179 w 1249"/>
                <a:gd name="T93" fmla="*/ 1068 h 1210"/>
                <a:gd name="T94" fmla="*/ 207 w 1249"/>
                <a:gd name="T95" fmla="*/ 1069 h 1210"/>
                <a:gd name="T96" fmla="*/ 754 w 1249"/>
                <a:gd name="T97" fmla="*/ 841 h 1210"/>
                <a:gd name="T98" fmla="*/ 845 w 1249"/>
                <a:gd name="T99" fmla="*/ 1032 h 1210"/>
                <a:gd name="T100" fmla="*/ 900 w 1249"/>
                <a:gd name="T101" fmla="*/ 991 h 1210"/>
                <a:gd name="T102" fmla="*/ 1129 w 1249"/>
                <a:gd name="T103" fmla="*/ 1210 h 1210"/>
                <a:gd name="T104" fmla="*/ 1242 w 1249"/>
                <a:gd name="T105" fmla="*/ 1107 h 1210"/>
                <a:gd name="T106" fmla="*/ 1242 w 1249"/>
                <a:gd name="T107" fmla="*/ 1074 h 1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49" h="1210">
                  <a:moveTo>
                    <a:pt x="625" y="99"/>
                  </a:moveTo>
                  <a:lnTo>
                    <a:pt x="625" y="99"/>
                  </a:lnTo>
                  <a:cubicBezTo>
                    <a:pt x="625" y="70"/>
                    <a:pt x="649" y="46"/>
                    <a:pt x="678" y="46"/>
                  </a:cubicBezTo>
                  <a:lnTo>
                    <a:pt x="1135" y="46"/>
                  </a:lnTo>
                  <a:cubicBezTo>
                    <a:pt x="1164" y="46"/>
                    <a:pt x="1188" y="70"/>
                    <a:pt x="1188" y="99"/>
                  </a:cubicBezTo>
                  <a:lnTo>
                    <a:pt x="1188" y="349"/>
                  </a:lnTo>
                  <a:cubicBezTo>
                    <a:pt x="1188" y="378"/>
                    <a:pt x="1164" y="402"/>
                    <a:pt x="1135" y="402"/>
                  </a:cubicBezTo>
                  <a:lnTo>
                    <a:pt x="1023" y="402"/>
                  </a:lnTo>
                  <a:cubicBezTo>
                    <a:pt x="1016" y="402"/>
                    <a:pt x="1008" y="406"/>
                    <a:pt x="1004" y="412"/>
                  </a:cubicBezTo>
                  <a:cubicBezTo>
                    <a:pt x="1000" y="419"/>
                    <a:pt x="999" y="427"/>
                    <a:pt x="1001" y="434"/>
                  </a:cubicBezTo>
                  <a:lnTo>
                    <a:pt x="1041" y="536"/>
                  </a:lnTo>
                  <a:lnTo>
                    <a:pt x="893" y="444"/>
                  </a:lnTo>
                  <a:lnTo>
                    <a:pt x="893" y="364"/>
                  </a:lnTo>
                  <a:cubicBezTo>
                    <a:pt x="893" y="342"/>
                    <a:pt x="888" y="321"/>
                    <a:pt x="878" y="303"/>
                  </a:cubicBezTo>
                  <a:lnTo>
                    <a:pt x="1070" y="303"/>
                  </a:lnTo>
                  <a:cubicBezTo>
                    <a:pt x="1083" y="303"/>
                    <a:pt x="1093" y="292"/>
                    <a:pt x="1093" y="279"/>
                  </a:cubicBezTo>
                  <a:cubicBezTo>
                    <a:pt x="1093" y="266"/>
                    <a:pt x="1083" y="256"/>
                    <a:pt x="1070" y="256"/>
                  </a:cubicBezTo>
                  <a:lnTo>
                    <a:pt x="835" y="256"/>
                  </a:lnTo>
                  <a:cubicBezTo>
                    <a:pt x="815" y="243"/>
                    <a:pt x="790" y="235"/>
                    <a:pt x="764" y="235"/>
                  </a:cubicBezTo>
                  <a:lnTo>
                    <a:pt x="625" y="235"/>
                  </a:lnTo>
                  <a:lnTo>
                    <a:pt x="625" y="99"/>
                  </a:lnTo>
                  <a:close/>
                  <a:moveTo>
                    <a:pt x="569" y="794"/>
                  </a:moveTo>
                  <a:lnTo>
                    <a:pt x="569" y="794"/>
                  </a:lnTo>
                  <a:cubicBezTo>
                    <a:pt x="564" y="794"/>
                    <a:pt x="560" y="796"/>
                    <a:pt x="556" y="798"/>
                  </a:cubicBezTo>
                  <a:lnTo>
                    <a:pt x="241" y="993"/>
                  </a:lnTo>
                  <a:lnTo>
                    <a:pt x="306" y="826"/>
                  </a:lnTo>
                  <a:cubicBezTo>
                    <a:pt x="309" y="819"/>
                    <a:pt x="308" y="811"/>
                    <a:pt x="303" y="804"/>
                  </a:cubicBezTo>
                  <a:cubicBezTo>
                    <a:pt x="299" y="798"/>
                    <a:pt x="292" y="794"/>
                    <a:pt x="284" y="794"/>
                  </a:cubicBezTo>
                  <a:lnTo>
                    <a:pt x="129" y="794"/>
                  </a:lnTo>
                  <a:cubicBezTo>
                    <a:pt x="83" y="794"/>
                    <a:pt x="46" y="757"/>
                    <a:pt x="46" y="712"/>
                  </a:cubicBezTo>
                  <a:lnTo>
                    <a:pt x="46" y="364"/>
                  </a:lnTo>
                  <a:cubicBezTo>
                    <a:pt x="46" y="318"/>
                    <a:pt x="83" y="281"/>
                    <a:pt x="129" y="281"/>
                  </a:cubicBezTo>
                  <a:lnTo>
                    <a:pt x="578" y="281"/>
                  </a:lnTo>
                  <a:lnTo>
                    <a:pt x="602" y="281"/>
                  </a:lnTo>
                  <a:lnTo>
                    <a:pt x="625" y="281"/>
                  </a:lnTo>
                  <a:lnTo>
                    <a:pt x="720" y="281"/>
                  </a:lnTo>
                  <a:lnTo>
                    <a:pt x="764" y="281"/>
                  </a:lnTo>
                  <a:cubicBezTo>
                    <a:pt x="785" y="281"/>
                    <a:pt x="805" y="289"/>
                    <a:pt x="819" y="303"/>
                  </a:cubicBezTo>
                  <a:cubicBezTo>
                    <a:pt x="836" y="318"/>
                    <a:pt x="847" y="340"/>
                    <a:pt x="847" y="364"/>
                  </a:cubicBezTo>
                  <a:lnTo>
                    <a:pt x="847" y="416"/>
                  </a:lnTo>
                  <a:lnTo>
                    <a:pt x="847" y="443"/>
                  </a:lnTo>
                  <a:lnTo>
                    <a:pt x="847" y="470"/>
                  </a:lnTo>
                  <a:lnTo>
                    <a:pt x="847" y="702"/>
                  </a:lnTo>
                  <a:lnTo>
                    <a:pt x="717" y="648"/>
                  </a:lnTo>
                  <a:cubicBezTo>
                    <a:pt x="708" y="644"/>
                    <a:pt x="698" y="646"/>
                    <a:pt x="691" y="653"/>
                  </a:cubicBezTo>
                  <a:cubicBezTo>
                    <a:pt x="684" y="659"/>
                    <a:pt x="682" y="669"/>
                    <a:pt x="686" y="678"/>
                  </a:cubicBezTo>
                  <a:lnTo>
                    <a:pt x="735" y="794"/>
                  </a:lnTo>
                  <a:lnTo>
                    <a:pt x="569" y="794"/>
                  </a:lnTo>
                  <a:close/>
                  <a:moveTo>
                    <a:pt x="1129" y="1154"/>
                  </a:moveTo>
                  <a:lnTo>
                    <a:pt x="1129" y="1154"/>
                  </a:lnTo>
                  <a:lnTo>
                    <a:pt x="917" y="942"/>
                  </a:lnTo>
                  <a:cubicBezTo>
                    <a:pt x="913" y="938"/>
                    <a:pt x="907" y="935"/>
                    <a:pt x="900" y="935"/>
                  </a:cubicBezTo>
                  <a:cubicBezTo>
                    <a:pt x="894" y="935"/>
                    <a:pt x="888" y="938"/>
                    <a:pt x="884" y="942"/>
                  </a:cubicBezTo>
                  <a:lnTo>
                    <a:pt x="858" y="968"/>
                  </a:lnTo>
                  <a:lnTo>
                    <a:pt x="802" y="835"/>
                  </a:lnTo>
                  <a:lnTo>
                    <a:pt x="793" y="814"/>
                  </a:lnTo>
                  <a:lnTo>
                    <a:pt x="784" y="792"/>
                  </a:lnTo>
                  <a:lnTo>
                    <a:pt x="751" y="713"/>
                  </a:lnTo>
                  <a:lnTo>
                    <a:pt x="838" y="749"/>
                  </a:lnTo>
                  <a:lnTo>
                    <a:pt x="859" y="758"/>
                  </a:lnTo>
                  <a:lnTo>
                    <a:pt x="881" y="767"/>
                  </a:lnTo>
                  <a:lnTo>
                    <a:pt x="1007" y="819"/>
                  </a:lnTo>
                  <a:lnTo>
                    <a:pt x="980" y="846"/>
                  </a:lnTo>
                  <a:cubicBezTo>
                    <a:pt x="971" y="855"/>
                    <a:pt x="971" y="870"/>
                    <a:pt x="980" y="879"/>
                  </a:cubicBezTo>
                  <a:lnTo>
                    <a:pt x="1193" y="1091"/>
                  </a:lnTo>
                  <a:lnTo>
                    <a:pt x="1129" y="1154"/>
                  </a:lnTo>
                  <a:close/>
                  <a:moveTo>
                    <a:pt x="1242" y="1074"/>
                  </a:moveTo>
                  <a:lnTo>
                    <a:pt x="1242" y="1074"/>
                  </a:lnTo>
                  <a:lnTo>
                    <a:pt x="1030" y="862"/>
                  </a:lnTo>
                  <a:lnTo>
                    <a:pt x="1064" y="828"/>
                  </a:lnTo>
                  <a:cubicBezTo>
                    <a:pt x="1070" y="822"/>
                    <a:pt x="1072" y="814"/>
                    <a:pt x="1071" y="807"/>
                  </a:cubicBezTo>
                  <a:cubicBezTo>
                    <a:pt x="1069" y="799"/>
                    <a:pt x="1064" y="793"/>
                    <a:pt x="1057" y="790"/>
                  </a:cubicBezTo>
                  <a:lnTo>
                    <a:pt x="893" y="721"/>
                  </a:lnTo>
                  <a:cubicBezTo>
                    <a:pt x="893" y="718"/>
                    <a:pt x="893" y="715"/>
                    <a:pt x="893" y="712"/>
                  </a:cubicBezTo>
                  <a:lnTo>
                    <a:pt x="893" y="499"/>
                  </a:lnTo>
                  <a:lnTo>
                    <a:pt x="1076" y="612"/>
                  </a:lnTo>
                  <a:cubicBezTo>
                    <a:pt x="1079" y="615"/>
                    <a:pt x="1084" y="616"/>
                    <a:pt x="1088" y="616"/>
                  </a:cubicBezTo>
                  <a:cubicBezTo>
                    <a:pt x="1093" y="616"/>
                    <a:pt x="1098" y="614"/>
                    <a:pt x="1103" y="610"/>
                  </a:cubicBezTo>
                  <a:cubicBezTo>
                    <a:pt x="1110" y="604"/>
                    <a:pt x="1113" y="593"/>
                    <a:pt x="1110" y="584"/>
                  </a:cubicBezTo>
                  <a:lnTo>
                    <a:pt x="1057" y="449"/>
                  </a:lnTo>
                  <a:lnTo>
                    <a:pt x="1135" y="449"/>
                  </a:lnTo>
                  <a:cubicBezTo>
                    <a:pt x="1190" y="449"/>
                    <a:pt x="1235" y="404"/>
                    <a:pt x="1235" y="349"/>
                  </a:cubicBezTo>
                  <a:lnTo>
                    <a:pt x="1235" y="99"/>
                  </a:lnTo>
                  <a:cubicBezTo>
                    <a:pt x="1235" y="44"/>
                    <a:pt x="1190" y="0"/>
                    <a:pt x="1135" y="0"/>
                  </a:cubicBezTo>
                  <a:lnTo>
                    <a:pt x="678" y="0"/>
                  </a:lnTo>
                  <a:cubicBezTo>
                    <a:pt x="623" y="0"/>
                    <a:pt x="578" y="44"/>
                    <a:pt x="578" y="99"/>
                  </a:cubicBezTo>
                  <a:lnTo>
                    <a:pt x="578" y="235"/>
                  </a:lnTo>
                  <a:lnTo>
                    <a:pt x="129" y="235"/>
                  </a:lnTo>
                  <a:cubicBezTo>
                    <a:pt x="57" y="235"/>
                    <a:pt x="0" y="293"/>
                    <a:pt x="0" y="364"/>
                  </a:cubicBezTo>
                  <a:lnTo>
                    <a:pt x="0" y="712"/>
                  </a:lnTo>
                  <a:cubicBezTo>
                    <a:pt x="0" y="783"/>
                    <a:pt x="57" y="841"/>
                    <a:pt x="129" y="841"/>
                  </a:cubicBezTo>
                  <a:lnTo>
                    <a:pt x="250" y="841"/>
                  </a:lnTo>
                  <a:lnTo>
                    <a:pt x="173" y="1041"/>
                  </a:lnTo>
                  <a:cubicBezTo>
                    <a:pt x="169" y="1051"/>
                    <a:pt x="172" y="1061"/>
                    <a:pt x="179" y="1068"/>
                  </a:cubicBezTo>
                  <a:cubicBezTo>
                    <a:pt x="184" y="1071"/>
                    <a:pt x="189" y="1073"/>
                    <a:pt x="194" y="1073"/>
                  </a:cubicBezTo>
                  <a:cubicBezTo>
                    <a:pt x="199" y="1073"/>
                    <a:pt x="203" y="1072"/>
                    <a:pt x="207" y="1069"/>
                  </a:cubicBezTo>
                  <a:lnTo>
                    <a:pt x="575" y="841"/>
                  </a:lnTo>
                  <a:lnTo>
                    <a:pt x="754" y="841"/>
                  </a:lnTo>
                  <a:lnTo>
                    <a:pt x="828" y="1018"/>
                  </a:lnTo>
                  <a:cubicBezTo>
                    <a:pt x="831" y="1025"/>
                    <a:pt x="837" y="1031"/>
                    <a:pt x="845" y="1032"/>
                  </a:cubicBezTo>
                  <a:cubicBezTo>
                    <a:pt x="853" y="1034"/>
                    <a:pt x="861" y="1031"/>
                    <a:pt x="866" y="1026"/>
                  </a:cubicBezTo>
                  <a:lnTo>
                    <a:pt x="900" y="991"/>
                  </a:lnTo>
                  <a:lnTo>
                    <a:pt x="1113" y="1204"/>
                  </a:lnTo>
                  <a:cubicBezTo>
                    <a:pt x="1117" y="1208"/>
                    <a:pt x="1123" y="1210"/>
                    <a:pt x="1129" y="1210"/>
                  </a:cubicBezTo>
                  <a:cubicBezTo>
                    <a:pt x="1135" y="1210"/>
                    <a:pt x="1141" y="1208"/>
                    <a:pt x="1146" y="1204"/>
                  </a:cubicBezTo>
                  <a:lnTo>
                    <a:pt x="1242" y="1107"/>
                  </a:lnTo>
                  <a:cubicBezTo>
                    <a:pt x="1246" y="1103"/>
                    <a:pt x="1249" y="1097"/>
                    <a:pt x="1249" y="1091"/>
                  </a:cubicBezTo>
                  <a:cubicBezTo>
                    <a:pt x="1249" y="1085"/>
                    <a:pt x="1246" y="1079"/>
                    <a:pt x="1242" y="107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61" name="Group 18">
            <a:extLst>
              <a:ext uri="{FF2B5EF4-FFF2-40B4-BE49-F238E27FC236}">
                <a16:creationId xmlns:a16="http://schemas.microsoft.com/office/drawing/2014/main" xmlns="" id="{FE7933B1-26B7-47D2-B5F4-FC2CFAEAD072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800509" y="2834990"/>
            <a:ext cx="388218" cy="434290"/>
            <a:chOff x="4354" y="948"/>
            <a:chExt cx="514" cy="575"/>
          </a:xfrm>
          <a:solidFill>
            <a:srgbClr val="065DC7"/>
          </a:solidFill>
        </p:grpSpPr>
        <p:sp>
          <p:nvSpPr>
            <p:cNvPr id="67" name="Freeform 19">
              <a:extLst>
                <a:ext uri="{FF2B5EF4-FFF2-40B4-BE49-F238E27FC236}">
                  <a16:creationId xmlns:a16="http://schemas.microsoft.com/office/drawing/2014/main" xmlns="" id="{D9C7D223-97AB-474C-A2AD-7C7C6A432940}"/>
                </a:ext>
              </a:extLst>
            </p:cNvPr>
            <p:cNvSpPr>
              <a:spLocks/>
            </p:cNvSpPr>
            <p:nvPr/>
          </p:nvSpPr>
          <p:spPr bwMode="auto">
            <a:xfrm>
              <a:off x="4501" y="1090"/>
              <a:ext cx="162" cy="16"/>
            </a:xfrm>
            <a:custGeom>
              <a:avLst/>
              <a:gdLst>
                <a:gd name="T0" fmla="*/ 473 w 473"/>
                <a:gd name="T1" fmla="*/ 0 h 47"/>
                <a:gd name="T2" fmla="*/ 473 w 473"/>
                <a:gd name="T3" fmla="*/ 0 h 47"/>
                <a:gd name="T4" fmla="*/ 0 w 473"/>
                <a:gd name="T5" fmla="*/ 0 h 47"/>
                <a:gd name="T6" fmla="*/ 0 w 473"/>
                <a:gd name="T7" fmla="*/ 47 h 47"/>
                <a:gd name="T8" fmla="*/ 473 w 473"/>
                <a:gd name="T9" fmla="*/ 47 h 47"/>
                <a:gd name="T10" fmla="*/ 473 w 473"/>
                <a:gd name="T11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73" h="47">
                  <a:moveTo>
                    <a:pt x="473" y="0"/>
                  </a:moveTo>
                  <a:lnTo>
                    <a:pt x="473" y="0"/>
                  </a:lnTo>
                  <a:lnTo>
                    <a:pt x="0" y="0"/>
                  </a:lnTo>
                  <a:lnTo>
                    <a:pt x="0" y="47"/>
                  </a:lnTo>
                  <a:lnTo>
                    <a:pt x="473" y="47"/>
                  </a:lnTo>
                  <a:lnTo>
                    <a:pt x="47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8" name="Freeform 20">
              <a:extLst>
                <a:ext uri="{FF2B5EF4-FFF2-40B4-BE49-F238E27FC236}">
                  <a16:creationId xmlns:a16="http://schemas.microsoft.com/office/drawing/2014/main" xmlns="" id="{CC50EBFE-6A70-46F7-96F9-05C184034E29}"/>
                </a:ext>
              </a:extLst>
            </p:cNvPr>
            <p:cNvSpPr>
              <a:spLocks/>
            </p:cNvSpPr>
            <p:nvPr/>
          </p:nvSpPr>
          <p:spPr bwMode="auto">
            <a:xfrm>
              <a:off x="4501" y="1123"/>
              <a:ext cx="162" cy="16"/>
            </a:xfrm>
            <a:custGeom>
              <a:avLst/>
              <a:gdLst>
                <a:gd name="T0" fmla="*/ 473 w 473"/>
                <a:gd name="T1" fmla="*/ 0 h 46"/>
                <a:gd name="T2" fmla="*/ 473 w 473"/>
                <a:gd name="T3" fmla="*/ 0 h 46"/>
                <a:gd name="T4" fmla="*/ 0 w 473"/>
                <a:gd name="T5" fmla="*/ 0 h 46"/>
                <a:gd name="T6" fmla="*/ 0 w 473"/>
                <a:gd name="T7" fmla="*/ 46 h 46"/>
                <a:gd name="T8" fmla="*/ 473 w 473"/>
                <a:gd name="T9" fmla="*/ 46 h 46"/>
                <a:gd name="T10" fmla="*/ 473 w 473"/>
                <a:gd name="T11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73" h="46">
                  <a:moveTo>
                    <a:pt x="473" y="0"/>
                  </a:moveTo>
                  <a:lnTo>
                    <a:pt x="473" y="0"/>
                  </a:lnTo>
                  <a:lnTo>
                    <a:pt x="0" y="0"/>
                  </a:lnTo>
                  <a:lnTo>
                    <a:pt x="0" y="46"/>
                  </a:lnTo>
                  <a:lnTo>
                    <a:pt x="473" y="46"/>
                  </a:lnTo>
                  <a:lnTo>
                    <a:pt x="47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9" name="Freeform 21">
              <a:extLst>
                <a:ext uri="{FF2B5EF4-FFF2-40B4-BE49-F238E27FC236}">
                  <a16:creationId xmlns:a16="http://schemas.microsoft.com/office/drawing/2014/main" xmlns="" id="{9BEE8852-11E8-4DEC-8BC4-621AEFF70F32}"/>
                </a:ext>
              </a:extLst>
            </p:cNvPr>
            <p:cNvSpPr>
              <a:spLocks/>
            </p:cNvSpPr>
            <p:nvPr/>
          </p:nvSpPr>
          <p:spPr bwMode="auto">
            <a:xfrm>
              <a:off x="4501" y="1156"/>
              <a:ext cx="95" cy="16"/>
            </a:xfrm>
            <a:custGeom>
              <a:avLst/>
              <a:gdLst>
                <a:gd name="T0" fmla="*/ 277 w 277"/>
                <a:gd name="T1" fmla="*/ 0 h 47"/>
                <a:gd name="T2" fmla="*/ 277 w 277"/>
                <a:gd name="T3" fmla="*/ 0 h 47"/>
                <a:gd name="T4" fmla="*/ 0 w 277"/>
                <a:gd name="T5" fmla="*/ 0 h 47"/>
                <a:gd name="T6" fmla="*/ 0 w 277"/>
                <a:gd name="T7" fmla="*/ 47 h 47"/>
                <a:gd name="T8" fmla="*/ 277 w 277"/>
                <a:gd name="T9" fmla="*/ 47 h 47"/>
                <a:gd name="T10" fmla="*/ 277 w 277"/>
                <a:gd name="T11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77" h="47">
                  <a:moveTo>
                    <a:pt x="277" y="0"/>
                  </a:moveTo>
                  <a:lnTo>
                    <a:pt x="277" y="0"/>
                  </a:lnTo>
                  <a:lnTo>
                    <a:pt x="0" y="0"/>
                  </a:lnTo>
                  <a:lnTo>
                    <a:pt x="0" y="47"/>
                  </a:lnTo>
                  <a:lnTo>
                    <a:pt x="277" y="47"/>
                  </a:lnTo>
                  <a:lnTo>
                    <a:pt x="27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6" name="Freeform 22">
              <a:extLst>
                <a:ext uri="{FF2B5EF4-FFF2-40B4-BE49-F238E27FC236}">
                  <a16:creationId xmlns:a16="http://schemas.microsoft.com/office/drawing/2014/main" xmlns="" id="{61B9D92E-3EE4-4EB4-974A-A74878F9A941}"/>
                </a:ext>
              </a:extLst>
            </p:cNvPr>
            <p:cNvSpPr>
              <a:spLocks/>
            </p:cNvSpPr>
            <p:nvPr/>
          </p:nvSpPr>
          <p:spPr bwMode="auto">
            <a:xfrm>
              <a:off x="4386" y="1461"/>
              <a:ext cx="15" cy="17"/>
            </a:xfrm>
            <a:custGeom>
              <a:avLst/>
              <a:gdLst>
                <a:gd name="T0" fmla="*/ 0 w 46"/>
                <a:gd name="T1" fmla="*/ 48 h 48"/>
                <a:gd name="T2" fmla="*/ 0 w 46"/>
                <a:gd name="T3" fmla="*/ 48 h 48"/>
                <a:gd name="T4" fmla="*/ 46 w 46"/>
                <a:gd name="T5" fmla="*/ 48 h 48"/>
                <a:gd name="T6" fmla="*/ 46 w 46"/>
                <a:gd name="T7" fmla="*/ 0 h 48"/>
                <a:gd name="T8" fmla="*/ 0 w 46"/>
                <a:gd name="T9" fmla="*/ 0 h 48"/>
                <a:gd name="T10" fmla="*/ 0 w 46"/>
                <a:gd name="T11" fmla="*/ 48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6" h="48">
                  <a:moveTo>
                    <a:pt x="0" y="48"/>
                  </a:moveTo>
                  <a:lnTo>
                    <a:pt x="0" y="48"/>
                  </a:lnTo>
                  <a:lnTo>
                    <a:pt x="46" y="48"/>
                  </a:lnTo>
                  <a:lnTo>
                    <a:pt x="46" y="0"/>
                  </a:lnTo>
                  <a:lnTo>
                    <a:pt x="0" y="0"/>
                  </a:lnTo>
                  <a:lnTo>
                    <a:pt x="0" y="48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7" name="Freeform 23">
              <a:extLst>
                <a:ext uri="{FF2B5EF4-FFF2-40B4-BE49-F238E27FC236}">
                  <a16:creationId xmlns:a16="http://schemas.microsoft.com/office/drawing/2014/main" xmlns="" id="{3C74A641-289A-4011-A903-255AA46ADBE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54" y="948"/>
              <a:ext cx="514" cy="575"/>
            </a:xfrm>
            <a:custGeom>
              <a:avLst/>
              <a:gdLst>
                <a:gd name="T0" fmla="*/ 538 w 1507"/>
                <a:gd name="T1" fmla="*/ 324 h 1686"/>
                <a:gd name="T2" fmla="*/ 597 w 1507"/>
                <a:gd name="T3" fmla="*/ 1080 h 1686"/>
                <a:gd name="T4" fmla="*/ 444 w 1507"/>
                <a:gd name="T5" fmla="*/ 1048 h 1686"/>
                <a:gd name="T6" fmla="*/ 581 w 1507"/>
                <a:gd name="T7" fmla="*/ 894 h 1686"/>
                <a:gd name="T8" fmla="*/ 591 w 1507"/>
                <a:gd name="T9" fmla="*/ 753 h 1686"/>
                <a:gd name="T10" fmla="*/ 463 w 1507"/>
                <a:gd name="T11" fmla="*/ 736 h 1686"/>
                <a:gd name="T12" fmla="*/ 435 w 1507"/>
                <a:gd name="T13" fmla="*/ 761 h 1686"/>
                <a:gd name="T14" fmla="*/ 260 w 1507"/>
                <a:gd name="T15" fmla="*/ 706 h 1686"/>
                <a:gd name="T16" fmla="*/ 562 w 1507"/>
                <a:gd name="T17" fmla="*/ 371 h 1686"/>
                <a:gd name="T18" fmla="*/ 1071 w 1507"/>
                <a:gd name="T19" fmla="*/ 46 h 1686"/>
                <a:gd name="T20" fmla="*/ 742 w 1507"/>
                <a:gd name="T21" fmla="*/ 904 h 1686"/>
                <a:gd name="T22" fmla="*/ 620 w 1507"/>
                <a:gd name="T23" fmla="*/ 1080 h 1686"/>
                <a:gd name="T24" fmla="*/ 597 w 1507"/>
                <a:gd name="T25" fmla="*/ 1185 h 1686"/>
                <a:gd name="T26" fmla="*/ 528 w 1507"/>
                <a:gd name="T27" fmla="*/ 1381 h 1686"/>
                <a:gd name="T28" fmla="*/ 213 w 1507"/>
                <a:gd name="T29" fmla="*/ 764 h 1686"/>
                <a:gd name="T30" fmla="*/ 171 w 1507"/>
                <a:gd name="T31" fmla="*/ 1035 h 1686"/>
                <a:gd name="T32" fmla="*/ 213 w 1507"/>
                <a:gd name="T33" fmla="*/ 1028 h 1686"/>
                <a:gd name="T34" fmla="*/ 473 w 1507"/>
                <a:gd name="T35" fmla="*/ 790 h 1686"/>
                <a:gd name="T36" fmla="*/ 512 w 1507"/>
                <a:gd name="T37" fmla="*/ 762 h 1686"/>
                <a:gd name="T38" fmla="*/ 559 w 1507"/>
                <a:gd name="T39" fmla="*/ 805 h 1686"/>
                <a:gd name="T40" fmla="*/ 529 w 1507"/>
                <a:gd name="T41" fmla="*/ 889 h 1686"/>
                <a:gd name="T42" fmla="*/ 398 w 1507"/>
                <a:gd name="T43" fmla="*/ 1068 h 1686"/>
                <a:gd name="T44" fmla="*/ 427 w 1507"/>
                <a:gd name="T45" fmla="*/ 1126 h 1686"/>
                <a:gd name="T46" fmla="*/ 432 w 1507"/>
                <a:gd name="T47" fmla="*/ 1276 h 1686"/>
                <a:gd name="T48" fmla="*/ 474 w 1507"/>
                <a:gd name="T49" fmla="*/ 1126 h 1686"/>
                <a:gd name="T50" fmla="*/ 597 w 1507"/>
                <a:gd name="T51" fmla="*/ 1185 h 1686"/>
                <a:gd name="T52" fmla="*/ 789 w 1507"/>
                <a:gd name="T53" fmla="*/ 1418 h 1686"/>
                <a:gd name="T54" fmla="*/ 789 w 1507"/>
                <a:gd name="T55" fmla="*/ 1080 h 1686"/>
                <a:gd name="T56" fmla="*/ 1095 w 1507"/>
                <a:gd name="T57" fmla="*/ 927 h 1686"/>
                <a:gd name="T58" fmla="*/ 1350 w 1507"/>
                <a:gd name="T59" fmla="*/ 1384 h 1686"/>
                <a:gd name="T60" fmla="*/ 995 w 1507"/>
                <a:gd name="T61" fmla="*/ 1418 h 1686"/>
                <a:gd name="T62" fmla="*/ 1397 w 1507"/>
                <a:gd name="T63" fmla="*/ 1534 h 1686"/>
                <a:gd name="T64" fmla="*/ 1373 w 1507"/>
                <a:gd name="T65" fmla="*/ 1544 h 1686"/>
                <a:gd name="T66" fmla="*/ 1041 w 1507"/>
                <a:gd name="T67" fmla="*/ 1431 h 1686"/>
                <a:gd name="T68" fmla="*/ 1397 w 1507"/>
                <a:gd name="T69" fmla="*/ 1431 h 1686"/>
                <a:gd name="T70" fmla="*/ 1483 w 1507"/>
                <a:gd name="T71" fmla="*/ 1384 h 1686"/>
                <a:gd name="T72" fmla="*/ 1397 w 1507"/>
                <a:gd name="T73" fmla="*/ 904 h 1686"/>
                <a:gd name="T74" fmla="*/ 1118 w 1507"/>
                <a:gd name="T75" fmla="*/ 22 h 1686"/>
                <a:gd name="T76" fmla="*/ 557 w 1507"/>
                <a:gd name="T77" fmla="*/ 0 h 1686"/>
                <a:gd name="T78" fmla="*/ 550 w 1507"/>
                <a:gd name="T79" fmla="*/ 3 h 1686"/>
                <a:gd name="T80" fmla="*/ 220 w 1507"/>
                <a:gd name="T81" fmla="*/ 331 h 1686"/>
                <a:gd name="T82" fmla="*/ 216 w 1507"/>
                <a:gd name="T83" fmla="*/ 337 h 1686"/>
                <a:gd name="T84" fmla="*/ 213 w 1507"/>
                <a:gd name="T85" fmla="*/ 347 h 1686"/>
                <a:gd name="T86" fmla="*/ 53 w 1507"/>
                <a:gd name="T87" fmla="*/ 875 h 1686"/>
                <a:gd name="T88" fmla="*/ 0 w 1507"/>
                <a:gd name="T89" fmla="*/ 1404 h 1686"/>
                <a:gd name="T90" fmla="*/ 46 w 1507"/>
                <a:gd name="T91" fmla="*/ 1662 h 1686"/>
                <a:gd name="T92" fmla="*/ 270 w 1507"/>
                <a:gd name="T93" fmla="*/ 1427 h 1686"/>
                <a:gd name="T94" fmla="*/ 552 w 1507"/>
                <a:gd name="T95" fmla="*/ 1427 h 1686"/>
                <a:gd name="T96" fmla="*/ 584 w 1507"/>
                <a:gd name="T97" fmla="*/ 1662 h 1686"/>
                <a:gd name="T98" fmla="*/ 630 w 1507"/>
                <a:gd name="T99" fmla="*/ 1404 h 1686"/>
                <a:gd name="T100" fmla="*/ 575 w 1507"/>
                <a:gd name="T101" fmla="*/ 1325 h 1686"/>
                <a:gd name="T102" fmla="*/ 742 w 1507"/>
                <a:gd name="T103" fmla="*/ 1126 h 1686"/>
                <a:gd name="T104" fmla="*/ 865 w 1507"/>
                <a:gd name="T105" fmla="*/ 1591 h 1686"/>
                <a:gd name="T106" fmla="*/ 1384 w 1507"/>
                <a:gd name="T107" fmla="*/ 1591 h 1686"/>
                <a:gd name="T108" fmla="*/ 1507 w 1507"/>
                <a:gd name="T109" fmla="*/ 1407 h 16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507" h="1686">
                  <a:moveTo>
                    <a:pt x="538" y="79"/>
                  </a:moveTo>
                  <a:lnTo>
                    <a:pt x="538" y="79"/>
                  </a:lnTo>
                  <a:lnTo>
                    <a:pt x="538" y="324"/>
                  </a:lnTo>
                  <a:lnTo>
                    <a:pt x="293" y="324"/>
                  </a:lnTo>
                  <a:lnTo>
                    <a:pt x="538" y="79"/>
                  </a:lnTo>
                  <a:close/>
                  <a:moveTo>
                    <a:pt x="597" y="1080"/>
                  </a:moveTo>
                  <a:lnTo>
                    <a:pt x="597" y="1080"/>
                  </a:lnTo>
                  <a:lnTo>
                    <a:pt x="462" y="1080"/>
                  </a:lnTo>
                  <a:cubicBezTo>
                    <a:pt x="456" y="1066"/>
                    <a:pt x="450" y="1056"/>
                    <a:pt x="444" y="1048"/>
                  </a:cubicBezTo>
                  <a:lnTo>
                    <a:pt x="564" y="920"/>
                  </a:lnTo>
                  <a:cubicBezTo>
                    <a:pt x="564" y="920"/>
                    <a:pt x="565" y="919"/>
                    <a:pt x="565" y="918"/>
                  </a:cubicBezTo>
                  <a:cubicBezTo>
                    <a:pt x="566" y="917"/>
                    <a:pt x="573" y="908"/>
                    <a:pt x="581" y="894"/>
                  </a:cubicBezTo>
                  <a:cubicBezTo>
                    <a:pt x="584" y="887"/>
                    <a:pt x="588" y="880"/>
                    <a:pt x="591" y="871"/>
                  </a:cubicBezTo>
                  <a:cubicBezTo>
                    <a:pt x="595" y="863"/>
                    <a:pt x="598" y="855"/>
                    <a:pt x="600" y="846"/>
                  </a:cubicBezTo>
                  <a:cubicBezTo>
                    <a:pt x="608" y="817"/>
                    <a:pt x="609" y="783"/>
                    <a:pt x="591" y="753"/>
                  </a:cubicBezTo>
                  <a:cubicBezTo>
                    <a:pt x="573" y="726"/>
                    <a:pt x="552" y="717"/>
                    <a:pt x="537" y="715"/>
                  </a:cubicBezTo>
                  <a:cubicBezTo>
                    <a:pt x="509" y="710"/>
                    <a:pt x="484" y="722"/>
                    <a:pt x="471" y="730"/>
                  </a:cubicBezTo>
                  <a:cubicBezTo>
                    <a:pt x="467" y="733"/>
                    <a:pt x="464" y="735"/>
                    <a:pt x="463" y="736"/>
                  </a:cubicBezTo>
                  <a:cubicBezTo>
                    <a:pt x="463" y="736"/>
                    <a:pt x="462" y="736"/>
                    <a:pt x="462" y="737"/>
                  </a:cubicBezTo>
                  <a:lnTo>
                    <a:pt x="453" y="745"/>
                  </a:lnTo>
                  <a:lnTo>
                    <a:pt x="435" y="761"/>
                  </a:lnTo>
                  <a:lnTo>
                    <a:pt x="260" y="922"/>
                  </a:lnTo>
                  <a:lnTo>
                    <a:pt x="260" y="733"/>
                  </a:lnTo>
                  <a:lnTo>
                    <a:pt x="260" y="706"/>
                  </a:lnTo>
                  <a:lnTo>
                    <a:pt x="260" y="681"/>
                  </a:lnTo>
                  <a:lnTo>
                    <a:pt x="260" y="371"/>
                  </a:lnTo>
                  <a:lnTo>
                    <a:pt x="562" y="371"/>
                  </a:lnTo>
                  <a:cubicBezTo>
                    <a:pt x="575" y="371"/>
                    <a:pt x="585" y="360"/>
                    <a:pt x="585" y="347"/>
                  </a:cubicBezTo>
                  <a:lnTo>
                    <a:pt x="585" y="46"/>
                  </a:lnTo>
                  <a:lnTo>
                    <a:pt x="1071" y="46"/>
                  </a:lnTo>
                  <a:lnTo>
                    <a:pt x="1071" y="880"/>
                  </a:lnTo>
                  <a:lnTo>
                    <a:pt x="765" y="880"/>
                  </a:lnTo>
                  <a:cubicBezTo>
                    <a:pt x="753" y="880"/>
                    <a:pt x="742" y="891"/>
                    <a:pt x="742" y="904"/>
                  </a:cubicBezTo>
                  <a:lnTo>
                    <a:pt x="742" y="1080"/>
                  </a:lnTo>
                  <a:lnTo>
                    <a:pt x="643" y="1080"/>
                  </a:lnTo>
                  <a:lnTo>
                    <a:pt x="620" y="1080"/>
                  </a:lnTo>
                  <a:lnTo>
                    <a:pt x="597" y="1080"/>
                  </a:lnTo>
                  <a:close/>
                  <a:moveTo>
                    <a:pt x="597" y="1185"/>
                  </a:moveTo>
                  <a:lnTo>
                    <a:pt x="597" y="1185"/>
                  </a:lnTo>
                  <a:cubicBezTo>
                    <a:pt x="597" y="1188"/>
                    <a:pt x="604" y="1252"/>
                    <a:pt x="539" y="1292"/>
                  </a:cubicBezTo>
                  <a:cubicBezTo>
                    <a:pt x="533" y="1297"/>
                    <a:pt x="528" y="1304"/>
                    <a:pt x="528" y="1312"/>
                  </a:cubicBezTo>
                  <a:lnTo>
                    <a:pt x="528" y="1381"/>
                  </a:lnTo>
                  <a:lnTo>
                    <a:pt x="100" y="1381"/>
                  </a:lnTo>
                  <a:lnTo>
                    <a:pt x="100" y="883"/>
                  </a:lnTo>
                  <a:cubicBezTo>
                    <a:pt x="121" y="853"/>
                    <a:pt x="164" y="802"/>
                    <a:pt x="213" y="764"/>
                  </a:cubicBezTo>
                  <a:lnTo>
                    <a:pt x="213" y="964"/>
                  </a:lnTo>
                  <a:lnTo>
                    <a:pt x="173" y="1002"/>
                  </a:lnTo>
                  <a:cubicBezTo>
                    <a:pt x="163" y="1010"/>
                    <a:pt x="163" y="1025"/>
                    <a:pt x="171" y="1035"/>
                  </a:cubicBezTo>
                  <a:cubicBezTo>
                    <a:pt x="180" y="1044"/>
                    <a:pt x="195" y="1045"/>
                    <a:pt x="204" y="1036"/>
                  </a:cubicBezTo>
                  <a:lnTo>
                    <a:pt x="205" y="1035"/>
                  </a:lnTo>
                  <a:lnTo>
                    <a:pt x="213" y="1028"/>
                  </a:lnTo>
                  <a:lnTo>
                    <a:pt x="237" y="1006"/>
                  </a:lnTo>
                  <a:lnTo>
                    <a:pt x="260" y="985"/>
                  </a:lnTo>
                  <a:lnTo>
                    <a:pt x="473" y="790"/>
                  </a:lnTo>
                  <a:lnTo>
                    <a:pt x="490" y="774"/>
                  </a:lnTo>
                  <a:lnTo>
                    <a:pt x="492" y="772"/>
                  </a:lnTo>
                  <a:cubicBezTo>
                    <a:pt x="496" y="769"/>
                    <a:pt x="504" y="765"/>
                    <a:pt x="512" y="762"/>
                  </a:cubicBezTo>
                  <a:cubicBezTo>
                    <a:pt x="517" y="761"/>
                    <a:pt x="523" y="760"/>
                    <a:pt x="529" y="761"/>
                  </a:cubicBezTo>
                  <a:cubicBezTo>
                    <a:pt x="537" y="762"/>
                    <a:pt x="545" y="768"/>
                    <a:pt x="551" y="778"/>
                  </a:cubicBezTo>
                  <a:cubicBezTo>
                    <a:pt x="556" y="786"/>
                    <a:pt x="558" y="795"/>
                    <a:pt x="559" y="805"/>
                  </a:cubicBezTo>
                  <a:cubicBezTo>
                    <a:pt x="559" y="814"/>
                    <a:pt x="558" y="824"/>
                    <a:pt x="555" y="834"/>
                  </a:cubicBezTo>
                  <a:cubicBezTo>
                    <a:pt x="553" y="842"/>
                    <a:pt x="550" y="850"/>
                    <a:pt x="547" y="858"/>
                  </a:cubicBezTo>
                  <a:cubicBezTo>
                    <a:pt x="541" y="871"/>
                    <a:pt x="534" y="882"/>
                    <a:pt x="529" y="889"/>
                  </a:cubicBezTo>
                  <a:lnTo>
                    <a:pt x="394" y="1033"/>
                  </a:lnTo>
                  <a:cubicBezTo>
                    <a:pt x="390" y="1038"/>
                    <a:pt x="388" y="1045"/>
                    <a:pt x="388" y="1052"/>
                  </a:cubicBezTo>
                  <a:cubicBezTo>
                    <a:pt x="389" y="1058"/>
                    <a:pt x="393" y="1065"/>
                    <a:pt x="398" y="1068"/>
                  </a:cubicBezTo>
                  <a:cubicBezTo>
                    <a:pt x="399" y="1069"/>
                    <a:pt x="404" y="1072"/>
                    <a:pt x="409" y="1080"/>
                  </a:cubicBezTo>
                  <a:cubicBezTo>
                    <a:pt x="413" y="1085"/>
                    <a:pt x="418" y="1093"/>
                    <a:pt x="421" y="1103"/>
                  </a:cubicBezTo>
                  <a:cubicBezTo>
                    <a:pt x="424" y="1110"/>
                    <a:pt x="426" y="1117"/>
                    <a:pt x="427" y="1126"/>
                  </a:cubicBezTo>
                  <a:cubicBezTo>
                    <a:pt x="432" y="1152"/>
                    <a:pt x="431" y="1187"/>
                    <a:pt x="419" y="1235"/>
                  </a:cubicBezTo>
                  <a:cubicBezTo>
                    <a:pt x="418" y="1239"/>
                    <a:pt x="417" y="1243"/>
                    <a:pt x="416" y="1247"/>
                  </a:cubicBezTo>
                  <a:cubicBezTo>
                    <a:pt x="412" y="1260"/>
                    <a:pt x="420" y="1273"/>
                    <a:pt x="432" y="1276"/>
                  </a:cubicBezTo>
                  <a:cubicBezTo>
                    <a:pt x="434" y="1277"/>
                    <a:pt x="436" y="1277"/>
                    <a:pt x="438" y="1277"/>
                  </a:cubicBezTo>
                  <a:cubicBezTo>
                    <a:pt x="449" y="1277"/>
                    <a:pt x="458" y="1270"/>
                    <a:pt x="461" y="1260"/>
                  </a:cubicBezTo>
                  <a:cubicBezTo>
                    <a:pt x="477" y="1204"/>
                    <a:pt x="479" y="1160"/>
                    <a:pt x="474" y="1126"/>
                  </a:cubicBezTo>
                  <a:lnTo>
                    <a:pt x="597" y="1126"/>
                  </a:lnTo>
                  <a:lnTo>
                    <a:pt x="597" y="1182"/>
                  </a:lnTo>
                  <a:cubicBezTo>
                    <a:pt x="597" y="1183"/>
                    <a:pt x="597" y="1184"/>
                    <a:pt x="597" y="1185"/>
                  </a:cubicBezTo>
                  <a:close/>
                  <a:moveTo>
                    <a:pt x="870" y="1544"/>
                  </a:moveTo>
                  <a:lnTo>
                    <a:pt x="870" y="1544"/>
                  </a:lnTo>
                  <a:cubicBezTo>
                    <a:pt x="820" y="1522"/>
                    <a:pt x="789" y="1473"/>
                    <a:pt x="789" y="1418"/>
                  </a:cubicBezTo>
                  <a:lnTo>
                    <a:pt x="789" y="1126"/>
                  </a:lnTo>
                  <a:lnTo>
                    <a:pt x="789" y="1103"/>
                  </a:lnTo>
                  <a:lnTo>
                    <a:pt x="789" y="1080"/>
                  </a:lnTo>
                  <a:lnTo>
                    <a:pt x="789" y="927"/>
                  </a:lnTo>
                  <a:lnTo>
                    <a:pt x="1071" y="927"/>
                  </a:lnTo>
                  <a:lnTo>
                    <a:pt x="1095" y="927"/>
                  </a:lnTo>
                  <a:lnTo>
                    <a:pt x="1118" y="927"/>
                  </a:lnTo>
                  <a:lnTo>
                    <a:pt x="1350" y="927"/>
                  </a:lnTo>
                  <a:lnTo>
                    <a:pt x="1350" y="1384"/>
                  </a:lnTo>
                  <a:lnTo>
                    <a:pt x="1018" y="1384"/>
                  </a:lnTo>
                  <a:cubicBezTo>
                    <a:pt x="1005" y="1384"/>
                    <a:pt x="995" y="1394"/>
                    <a:pt x="995" y="1407"/>
                  </a:cubicBezTo>
                  <a:lnTo>
                    <a:pt x="995" y="1418"/>
                  </a:lnTo>
                  <a:cubicBezTo>
                    <a:pt x="995" y="1473"/>
                    <a:pt x="963" y="1522"/>
                    <a:pt x="914" y="1544"/>
                  </a:cubicBezTo>
                  <a:lnTo>
                    <a:pt x="870" y="1544"/>
                  </a:lnTo>
                  <a:close/>
                  <a:moveTo>
                    <a:pt x="1397" y="1534"/>
                  </a:moveTo>
                  <a:lnTo>
                    <a:pt x="1397" y="1534"/>
                  </a:lnTo>
                  <a:cubicBezTo>
                    <a:pt x="1391" y="1538"/>
                    <a:pt x="1385" y="1541"/>
                    <a:pt x="1379" y="1544"/>
                  </a:cubicBezTo>
                  <a:lnTo>
                    <a:pt x="1373" y="1544"/>
                  </a:lnTo>
                  <a:lnTo>
                    <a:pt x="1350" y="1544"/>
                  </a:lnTo>
                  <a:lnTo>
                    <a:pt x="992" y="1544"/>
                  </a:lnTo>
                  <a:cubicBezTo>
                    <a:pt x="1021" y="1513"/>
                    <a:pt x="1038" y="1474"/>
                    <a:pt x="1041" y="1431"/>
                  </a:cubicBezTo>
                  <a:lnTo>
                    <a:pt x="1350" y="1431"/>
                  </a:lnTo>
                  <a:lnTo>
                    <a:pt x="1373" y="1431"/>
                  </a:lnTo>
                  <a:lnTo>
                    <a:pt x="1397" y="1431"/>
                  </a:lnTo>
                  <a:lnTo>
                    <a:pt x="1460" y="1431"/>
                  </a:lnTo>
                  <a:cubicBezTo>
                    <a:pt x="1456" y="1473"/>
                    <a:pt x="1432" y="1511"/>
                    <a:pt x="1397" y="1534"/>
                  </a:cubicBezTo>
                  <a:close/>
                  <a:moveTo>
                    <a:pt x="1483" y="1384"/>
                  </a:moveTo>
                  <a:lnTo>
                    <a:pt x="1483" y="1384"/>
                  </a:lnTo>
                  <a:lnTo>
                    <a:pt x="1397" y="1384"/>
                  </a:lnTo>
                  <a:lnTo>
                    <a:pt x="1397" y="904"/>
                  </a:lnTo>
                  <a:cubicBezTo>
                    <a:pt x="1397" y="891"/>
                    <a:pt x="1386" y="880"/>
                    <a:pt x="1373" y="880"/>
                  </a:cubicBezTo>
                  <a:lnTo>
                    <a:pt x="1118" y="880"/>
                  </a:lnTo>
                  <a:lnTo>
                    <a:pt x="1118" y="22"/>
                  </a:lnTo>
                  <a:cubicBezTo>
                    <a:pt x="1118" y="9"/>
                    <a:pt x="1108" y="0"/>
                    <a:pt x="1095" y="0"/>
                  </a:cubicBezTo>
                  <a:lnTo>
                    <a:pt x="562" y="0"/>
                  </a:lnTo>
                  <a:cubicBezTo>
                    <a:pt x="560" y="0"/>
                    <a:pt x="559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555" y="1"/>
                    <a:pt x="553" y="1"/>
                    <a:pt x="552" y="2"/>
                  </a:cubicBezTo>
                  <a:cubicBezTo>
                    <a:pt x="551" y="3"/>
                    <a:pt x="551" y="3"/>
                    <a:pt x="550" y="3"/>
                  </a:cubicBezTo>
                  <a:cubicBezTo>
                    <a:pt x="548" y="4"/>
                    <a:pt x="547" y="5"/>
                    <a:pt x="545" y="7"/>
                  </a:cubicBezTo>
                  <a:lnTo>
                    <a:pt x="301" y="250"/>
                  </a:lnTo>
                  <a:lnTo>
                    <a:pt x="220" y="331"/>
                  </a:lnTo>
                  <a:cubicBezTo>
                    <a:pt x="220" y="331"/>
                    <a:pt x="220" y="331"/>
                    <a:pt x="220" y="331"/>
                  </a:cubicBezTo>
                  <a:cubicBezTo>
                    <a:pt x="219" y="332"/>
                    <a:pt x="217" y="334"/>
                    <a:pt x="216" y="336"/>
                  </a:cubicBezTo>
                  <a:cubicBezTo>
                    <a:pt x="216" y="336"/>
                    <a:pt x="216" y="337"/>
                    <a:pt x="216" y="337"/>
                  </a:cubicBezTo>
                  <a:cubicBezTo>
                    <a:pt x="215" y="339"/>
                    <a:pt x="214" y="341"/>
                    <a:pt x="214" y="343"/>
                  </a:cubicBezTo>
                  <a:lnTo>
                    <a:pt x="214" y="343"/>
                  </a:lnTo>
                  <a:cubicBezTo>
                    <a:pt x="213" y="344"/>
                    <a:pt x="213" y="346"/>
                    <a:pt x="213" y="347"/>
                  </a:cubicBezTo>
                  <a:lnTo>
                    <a:pt x="213" y="706"/>
                  </a:lnTo>
                  <a:cubicBezTo>
                    <a:pt x="128" y="762"/>
                    <a:pt x="61" y="857"/>
                    <a:pt x="58" y="862"/>
                  </a:cubicBezTo>
                  <a:cubicBezTo>
                    <a:pt x="55" y="866"/>
                    <a:pt x="53" y="871"/>
                    <a:pt x="53" y="875"/>
                  </a:cubicBezTo>
                  <a:lnTo>
                    <a:pt x="53" y="1381"/>
                  </a:lnTo>
                  <a:lnTo>
                    <a:pt x="23" y="1381"/>
                  </a:lnTo>
                  <a:cubicBezTo>
                    <a:pt x="10" y="1381"/>
                    <a:pt x="0" y="1391"/>
                    <a:pt x="0" y="1404"/>
                  </a:cubicBezTo>
                  <a:lnTo>
                    <a:pt x="0" y="1662"/>
                  </a:lnTo>
                  <a:cubicBezTo>
                    <a:pt x="0" y="1675"/>
                    <a:pt x="10" y="1686"/>
                    <a:pt x="23" y="1686"/>
                  </a:cubicBezTo>
                  <a:cubicBezTo>
                    <a:pt x="36" y="1686"/>
                    <a:pt x="46" y="1675"/>
                    <a:pt x="46" y="1662"/>
                  </a:cubicBezTo>
                  <a:lnTo>
                    <a:pt x="46" y="1427"/>
                  </a:lnTo>
                  <a:lnTo>
                    <a:pt x="68" y="1427"/>
                  </a:lnTo>
                  <a:lnTo>
                    <a:pt x="270" y="1427"/>
                  </a:lnTo>
                  <a:lnTo>
                    <a:pt x="479" y="1427"/>
                  </a:lnTo>
                  <a:lnTo>
                    <a:pt x="528" y="1427"/>
                  </a:lnTo>
                  <a:lnTo>
                    <a:pt x="552" y="1427"/>
                  </a:lnTo>
                  <a:lnTo>
                    <a:pt x="575" y="1427"/>
                  </a:lnTo>
                  <a:lnTo>
                    <a:pt x="584" y="1427"/>
                  </a:lnTo>
                  <a:lnTo>
                    <a:pt x="584" y="1662"/>
                  </a:lnTo>
                  <a:cubicBezTo>
                    <a:pt x="584" y="1675"/>
                    <a:pt x="594" y="1686"/>
                    <a:pt x="607" y="1686"/>
                  </a:cubicBezTo>
                  <a:cubicBezTo>
                    <a:pt x="620" y="1686"/>
                    <a:pt x="630" y="1675"/>
                    <a:pt x="630" y="1662"/>
                  </a:cubicBezTo>
                  <a:lnTo>
                    <a:pt x="630" y="1404"/>
                  </a:lnTo>
                  <a:cubicBezTo>
                    <a:pt x="630" y="1391"/>
                    <a:pt x="620" y="1381"/>
                    <a:pt x="607" y="1381"/>
                  </a:cubicBezTo>
                  <a:lnTo>
                    <a:pt x="575" y="1381"/>
                  </a:lnTo>
                  <a:lnTo>
                    <a:pt x="575" y="1325"/>
                  </a:lnTo>
                  <a:cubicBezTo>
                    <a:pt x="648" y="1272"/>
                    <a:pt x="645" y="1194"/>
                    <a:pt x="643" y="1181"/>
                  </a:cubicBezTo>
                  <a:lnTo>
                    <a:pt x="643" y="1126"/>
                  </a:lnTo>
                  <a:lnTo>
                    <a:pt x="742" y="1126"/>
                  </a:lnTo>
                  <a:lnTo>
                    <a:pt x="742" y="1418"/>
                  </a:lnTo>
                  <a:cubicBezTo>
                    <a:pt x="742" y="1493"/>
                    <a:pt x="787" y="1560"/>
                    <a:pt x="856" y="1589"/>
                  </a:cubicBezTo>
                  <a:cubicBezTo>
                    <a:pt x="859" y="1590"/>
                    <a:pt x="862" y="1591"/>
                    <a:pt x="865" y="1591"/>
                  </a:cubicBezTo>
                  <a:lnTo>
                    <a:pt x="919" y="1591"/>
                  </a:lnTo>
                  <a:lnTo>
                    <a:pt x="1373" y="1591"/>
                  </a:lnTo>
                  <a:lnTo>
                    <a:pt x="1384" y="1591"/>
                  </a:lnTo>
                  <a:cubicBezTo>
                    <a:pt x="1387" y="1591"/>
                    <a:pt x="1390" y="1590"/>
                    <a:pt x="1393" y="1589"/>
                  </a:cubicBezTo>
                  <a:cubicBezTo>
                    <a:pt x="1462" y="1560"/>
                    <a:pt x="1507" y="1493"/>
                    <a:pt x="1507" y="1418"/>
                  </a:cubicBezTo>
                  <a:lnTo>
                    <a:pt x="1507" y="1407"/>
                  </a:lnTo>
                  <a:cubicBezTo>
                    <a:pt x="1507" y="1394"/>
                    <a:pt x="1496" y="1384"/>
                    <a:pt x="1483" y="138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8" name="Freeform 24">
              <a:extLst>
                <a:ext uri="{FF2B5EF4-FFF2-40B4-BE49-F238E27FC236}">
                  <a16:creationId xmlns:a16="http://schemas.microsoft.com/office/drawing/2014/main" xmlns="" id="{B022D8A8-071A-4F2E-8D69-97FCFF4F755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637" y="1276"/>
              <a:ext cx="41" cy="41"/>
            </a:xfrm>
            <a:custGeom>
              <a:avLst/>
              <a:gdLst>
                <a:gd name="T0" fmla="*/ 47 w 121"/>
                <a:gd name="T1" fmla="*/ 47 h 121"/>
                <a:gd name="T2" fmla="*/ 47 w 121"/>
                <a:gd name="T3" fmla="*/ 47 h 121"/>
                <a:gd name="T4" fmla="*/ 74 w 121"/>
                <a:gd name="T5" fmla="*/ 47 h 121"/>
                <a:gd name="T6" fmla="*/ 74 w 121"/>
                <a:gd name="T7" fmla="*/ 74 h 121"/>
                <a:gd name="T8" fmla="*/ 47 w 121"/>
                <a:gd name="T9" fmla="*/ 74 h 121"/>
                <a:gd name="T10" fmla="*/ 47 w 121"/>
                <a:gd name="T11" fmla="*/ 47 h 121"/>
                <a:gd name="T12" fmla="*/ 98 w 121"/>
                <a:gd name="T13" fmla="*/ 0 h 121"/>
                <a:gd name="T14" fmla="*/ 98 w 121"/>
                <a:gd name="T15" fmla="*/ 0 h 121"/>
                <a:gd name="T16" fmla="*/ 23 w 121"/>
                <a:gd name="T17" fmla="*/ 0 h 121"/>
                <a:gd name="T18" fmla="*/ 0 w 121"/>
                <a:gd name="T19" fmla="*/ 23 h 121"/>
                <a:gd name="T20" fmla="*/ 0 w 121"/>
                <a:gd name="T21" fmla="*/ 98 h 121"/>
                <a:gd name="T22" fmla="*/ 13 w 121"/>
                <a:gd name="T23" fmla="*/ 119 h 121"/>
                <a:gd name="T24" fmla="*/ 23 w 121"/>
                <a:gd name="T25" fmla="*/ 121 h 121"/>
                <a:gd name="T26" fmla="*/ 98 w 121"/>
                <a:gd name="T27" fmla="*/ 121 h 121"/>
                <a:gd name="T28" fmla="*/ 108 w 121"/>
                <a:gd name="T29" fmla="*/ 119 h 121"/>
                <a:gd name="T30" fmla="*/ 121 w 121"/>
                <a:gd name="T31" fmla="*/ 98 h 121"/>
                <a:gd name="T32" fmla="*/ 121 w 121"/>
                <a:gd name="T33" fmla="*/ 23 h 121"/>
                <a:gd name="T34" fmla="*/ 98 w 121"/>
                <a:gd name="T35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21" h="121">
                  <a:moveTo>
                    <a:pt x="47" y="47"/>
                  </a:moveTo>
                  <a:lnTo>
                    <a:pt x="47" y="47"/>
                  </a:lnTo>
                  <a:lnTo>
                    <a:pt x="74" y="47"/>
                  </a:lnTo>
                  <a:lnTo>
                    <a:pt x="74" y="74"/>
                  </a:lnTo>
                  <a:lnTo>
                    <a:pt x="47" y="74"/>
                  </a:lnTo>
                  <a:lnTo>
                    <a:pt x="47" y="47"/>
                  </a:lnTo>
                  <a:close/>
                  <a:moveTo>
                    <a:pt x="98" y="0"/>
                  </a:moveTo>
                  <a:lnTo>
                    <a:pt x="98" y="0"/>
                  </a:lnTo>
                  <a:lnTo>
                    <a:pt x="23" y="0"/>
                  </a:lnTo>
                  <a:cubicBezTo>
                    <a:pt x="10" y="0"/>
                    <a:pt x="0" y="10"/>
                    <a:pt x="0" y="23"/>
                  </a:cubicBezTo>
                  <a:lnTo>
                    <a:pt x="0" y="98"/>
                  </a:lnTo>
                  <a:cubicBezTo>
                    <a:pt x="0" y="107"/>
                    <a:pt x="6" y="115"/>
                    <a:pt x="13" y="119"/>
                  </a:cubicBezTo>
                  <a:cubicBezTo>
                    <a:pt x="16" y="120"/>
                    <a:pt x="20" y="121"/>
                    <a:pt x="23" y="121"/>
                  </a:cubicBezTo>
                  <a:lnTo>
                    <a:pt x="98" y="121"/>
                  </a:lnTo>
                  <a:cubicBezTo>
                    <a:pt x="101" y="121"/>
                    <a:pt x="105" y="120"/>
                    <a:pt x="108" y="119"/>
                  </a:cubicBezTo>
                  <a:cubicBezTo>
                    <a:pt x="116" y="115"/>
                    <a:pt x="121" y="107"/>
                    <a:pt x="121" y="98"/>
                  </a:cubicBezTo>
                  <a:lnTo>
                    <a:pt x="121" y="23"/>
                  </a:lnTo>
                  <a:cubicBezTo>
                    <a:pt x="121" y="10"/>
                    <a:pt x="111" y="0"/>
                    <a:pt x="9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9" name="Freeform 25">
              <a:extLst>
                <a:ext uri="{FF2B5EF4-FFF2-40B4-BE49-F238E27FC236}">
                  <a16:creationId xmlns:a16="http://schemas.microsoft.com/office/drawing/2014/main" xmlns="" id="{4F9E537D-2EA9-439A-A0BC-17BD365056FB}"/>
                </a:ext>
              </a:extLst>
            </p:cNvPr>
            <p:cNvSpPr>
              <a:spLocks/>
            </p:cNvSpPr>
            <p:nvPr/>
          </p:nvSpPr>
          <p:spPr bwMode="auto">
            <a:xfrm>
              <a:off x="4681" y="1288"/>
              <a:ext cx="116" cy="16"/>
            </a:xfrm>
            <a:custGeom>
              <a:avLst/>
              <a:gdLst>
                <a:gd name="T0" fmla="*/ 137 w 341"/>
                <a:gd name="T1" fmla="*/ 47 h 47"/>
                <a:gd name="T2" fmla="*/ 137 w 341"/>
                <a:gd name="T3" fmla="*/ 47 h 47"/>
                <a:gd name="T4" fmla="*/ 160 w 341"/>
                <a:gd name="T5" fmla="*/ 47 h 47"/>
                <a:gd name="T6" fmla="*/ 341 w 341"/>
                <a:gd name="T7" fmla="*/ 47 h 47"/>
                <a:gd name="T8" fmla="*/ 341 w 341"/>
                <a:gd name="T9" fmla="*/ 23 h 47"/>
                <a:gd name="T10" fmla="*/ 341 w 341"/>
                <a:gd name="T11" fmla="*/ 0 h 47"/>
                <a:gd name="T12" fmla="*/ 160 w 341"/>
                <a:gd name="T13" fmla="*/ 0 h 47"/>
                <a:gd name="T14" fmla="*/ 137 w 341"/>
                <a:gd name="T15" fmla="*/ 0 h 47"/>
                <a:gd name="T16" fmla="*/ 113 w 341"/>
                <a:gd name="T17" fmla="*/ 0 h 47"/>
                <a:gd name="T18" fmla="*/ 0 w 341"/>
                <a:gd name="T19" fmla="*/ 0 h 47"/>
                <a:gd name="T20" fmla="*/ 0 w 341"/>
                <a:gd name="T21" fmla="*/ 23 h 47"/>
                <a:gd name="T22" fmla="*/ 0 w 341"/>
                <a:gd name="T23" fmla="*/ 47 h 47"/>
                <a:gd name="T24" fmla="*/ 113 w 341"/>
                <a:gd name="T25" fmla="*/ 47 h 47"/>
                <a:gd name="T26" fmla="*/ 137 w 341"/>
                <a:gd name="T27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41" h="47">
                  <a:moveTo>
                    <a:pt x="137" y="47"/>
                  </a:moveTo>
                  <a:lnTo>
                    <a:pt x="137" y="47"/>
                  </a:lnTo>
                  <a:lnTo>
                    <a:pt x="160" y="47"/>
                  </a:lnTo>
                  <a:lnTo>
                    <a:pt x="341" y="47"/>
                  </a:lnTo>
                  <a:lnTo>
                    <a:pt x="341" y="23"/>
                  </a:lnTo>
                  <a:lnTo>
                    <a:pt x="341" y="0"/>
                  </a:lnTo>
                  <a:lnTo>
                    <a:pt x="160" y="0"/>
                  </a:lnTo>
                  <a:lnTo>
                    <a:pt x="137" y="0"/>
                  </a:lnTo>
                  <a:lnTo>
                    <a:pt x="113" y="0"/>
                  </a:lnTo>
                  <a:lnTo>
                    <a:pt x="0" y="0"/>
                  </a:lnTo>
                  <a:lnTo>
                    <a:pt x="0" y="23"/>
                  </a:lnTo>
                  <a:lnTo>
                    <a:pt x="0" y="47"/>
                  </a:lnTo>
                  <a:lnTo>
                    <a:pt x="113" y="47"/>
                  </a:lnTo>
                  <a:lnTo>
                    <a:pt x="137" y="47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92" name="Freeform 26">
              <a:extLst>
                <a:ext uri="{FF2B5EF4-FFF2-40B4-BE49-F238E27FC236}">
                  <a16:creationId xmlns:a16="http://schemas.microsoft.com/office/drawing/2014/main" xmlns="" id="{9F73A798-9DA9-4BC5-93BF-8A58D58E596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637" y="1318"/>
              <a:ext cx="41" cy="41"/>
            </a:xfrm>
            <a:custGeom>
              <a:avLst/>
              <a:gdLst>
                <a:gd name="T0" fmla="*/ 74 w 121"/>
                <a:gd name="T1" fmla="*/ 74 h 121"/>
                <a:gd name="T2" fmla="*/ 74 w 121"/>
                <a:gd name="T3" fmla="*/ 74 h 121"/>
                <a:gd name="T4" fmla="*/ 47 w 121"/>
                <a:gd name="T5" fmla="*/ 74 h 121"/>
                <a:gd name="T6" fmla="*/ 47 w 121"/>
                <a:gd name="T7" fmla="*/ 47 h 121"/>
                <a:gd name="T8" fmla="*/ 74 w 121"/>
                <a:gd name="T9" fmla="*/ 47 h 121"/>
                <a:gd name="T10" fmla="*/ 74 w 121"/>
                <a:gd name="T11" fmla="*/ 74 h 121"/>
                <a:gd name="T12" fmla="*/ 98 w 121"/>
                <a:gd name="T13" fmla="*/ 0 h 121"/>
                <a:gd name="T14" fmla="*/ 98 w 121"/>
                <a:gd name="T15" fmla="*/ 0 h 121"/>
                <a:gd name="T16" fmla="*/ 23 w 121"/>
                <a:gd name="T17" fmla="*/ 0 h 121"/>
                <a:gd name="T18" fmla="*/ 1 w 121"/>
                <a:gd name="T19" fmla="*/ 18 h 121"/>
                <a:gd name="T20" fmla="*/ 0 w 121"/>
                <a:gd name="T21" fmla="*/ 23 h 121"/>
                <a:gd name="T22" fmla="*/ 0 w 121"/>
                <a:gd name="T23" fmla="*/ 41 h 121"/>
                <a:gd name="T24" fmla="*/ 0 w 121"/>
                <a:gd name="T25" fmla="*/ 98 h 121"/>
                <a:gd name="T26" fmla="*/ 23 w 121"/>
                <a:gd name="T27" fmla="*/ 121 h 121"/>
                <a:gd name="T28" fmla="*/ 98 w 121"/>
                <a:gd name="T29" fmla="*/ 121 h 121"/>
                <a:gd name="T30" fmla="*/ 121 w 121"/>
                <a:gd name="T31" fmla="*/ 98 h 121"/>
                <a:gd name="T32" fmla="*/ 121 w 121"/>
                <a:gd name="T33" fmla="*/ 41 h 121"/>
                <a:gd name="T34" fmla="*/ 121 w 121"/>
                <a:gd name="T35" fmla="*/ 23 h 121"/>
                <a:gd name="T36" fmla="*/ 120 w 121"/>
                <a:gd name="T37" fmla="*/ 18 h 121"/>
                <a:gd name="T38" fmla="*/ 98 w 121"/>
                <a:gd name="T39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21" h="121">
                  <a:moveTo>
                    <a:pt x="74" y="74"/>
                  </a:moveTo>
                  <a:lnTo>
                    <a:pt x="74" y="74"/>
                  </a:lnTo>
                  <a:lnTo>
                    <a:pt x="47" y="74"/>
                  </a:lnTo>
                  <a:lnTo>
                    <a:pt x="47" y="47"/>
                  </a:lnTo>
                  <a:lnTo>
                    <a:pt x="74" y="47"/>
                  </a:lnTo>
                  <a:lnTo>
                    <a:pt x="74" y="74"/>
                  </a:lnTo>
                  <a:close/>
                  <a:moveTo>
                    <a:pt x="98" y="0"/>
                  </a:moveTo>
                  <a:lnTo>
                    <a:pt x="98" y="0"/>
                  </a:lnTo>
                  <a:lnTo>
                    <a:pt x="23" y="0"/>
                  </a:lnTo>
                  <a:cubicBezTo>
                    <a:pt x="12" y="0"/>
                    <a:pt x="3" y="8"/>
                    <a:pt x="1" y="18"/>
                  </a:cubicBezTo>
                  <a:cubicBezTo>
                    <a:pt x="0" y="20"/>
                    <a:pt x="0" y="21"/>
                    <a:pt x="0" y="23"/>
                  </a:cubicBezTo>
                  <a:lnTo>
                    <a:pt x="0" y="41"/>
                  </a:lnTo>
                  <a:lnTo>
                    <a:pt x="0" y="98"/>
                  </a:lnTo>
                  <a:cubicBezTo>
                    <a:pt x="0" y="111"/>
                    <a:pt x="10" y="121"/>
                    <a:pt x="23" y="121"/>
                  </a:cubicBezTo>
                  <a:lnTo>
                    <a:pt x="98" y="121"/>
                  </a:lnTo>
                  <a:cubicBezTo>
                    <a:pt x="111" y="121"/>
                    <a:pt x="121" y="111"/>
                    <a:pt x="121" y="98"/>
                  </a:cubicBezTo>
                  <a:lnTo>
                    <a:pt x="121" y="41"/>
                  </a:lnTo>
                  <a:lnTo>
                    <a:pt x="121" y="23"/>
                  </a:lnTo>
                  <a:cubicBezTo>
                    <a:pt x="121" y="21"/>
                    <a:pt x="121" y="20"/>
                    <a:pt x="120" y="18"/>
                  </a:cubicBezTo>
                  <a:cubicBezTo>
                    <a:pt x="118" y="8"/>
                    <a:pt x="109" y="0"/>
                    <a:pt x="9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94" name="Freeform 27">
              <a:extLst>
                <a:ext uri="{FF2B5EF4-FFF2-40B4-BE49-F238E27FC236}">
                  <a16:creationId xmlns:a16="http://schemas.microsoft.com/office/drawing/2014/main" xmlns="" id="{12982F57-4339-4F83-8FD8-A067887045DE}"/>
                </a:ext>
              </a:extLst>
            </p:cNvPr>
            <p:cNvSpPr>
              <a:spLocks/>
            </p:cNvSpPr>
            <p:nvPr/>
          </p:nvSpPr>
          <p:spPr bwMode="auto">
            <a:xfrm>
              <a:off x="4681" y="1331"/>
              <a:ext cx="116" cy="16"/>
            </a:xfrm>
            <a:custGeom>
              <a:avLst/>
              <a:gdLst>
                <a:gd name="T0" fmla="*/ 341 w 341"/>
                <a:gd name="T1" fmla="*/ 23 h 47"/>
                <a:gd name="T2" fmla="*/ 341 w 341"/>
                <a:gd name="T3" fmla="*/ 23 h 47"/>
                <a:gd name="T4" fmla="*/ 341 w 341"/>
                <a:gd name="T5" fmla="*/ 0 h 47"/>
                <a:gd name="T6" fmla="*/ 150 w 341"/>
                <a:gd name="T7" fmla="*/ 0 h 47"/>
                <a:gd name="T8" fmla="*/ 0 w 341"/>
                <a:gd name="T9" fmla="*/ 0 h 47"/>
                <a:gd name="T10" fmla="*/ 0 w 341"/>
                <a:gd name="T11" fmla="*/ 4 h 47"/>
                <a:gd name="T12" fmla="*/ 0 w 341"/>
                <a:gd name="T13" fmla="*/ 23 h 47"/>
                <a:gd name="T14" fmla="*/ 0 w 341"/>
                <a:gd name="T15" fmla="*/ 47 h 47"/>
                <a:gd name="T16" fmla="*/ 341 w 341"/>
                <a:gd name="T17" fmla="*/ 47 h 47"/>
                <a:gd name="T18" fmla="*/ 341 w 341"/>
                <a:gd name="T19" fmla="*/ 23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1" h="47">
                  <a:moveTo>
                    <a:pt x="341" y="23"/>
                  </a:moveTo>
                  <a:lnTo>
                    <a:pt x="341" y="23"/>
                  </a:lnTo>
                  <a:lnTo>
                    <a:pt x="341" y="0"/>
                  </a:lnTo>
                  <a:lnTo>
                    <a:pt x="150" y="0"/>
                  </a:lnTo>
                  <a:lnTo>
                    <a:pt x="0" y="0"/>
                  </a:lnTo>
                  <a:lnTo>
                    <a:pt x="0" y="4"/>
                  </a:lnTo>
                  <a:lnTo>
                    <a:pt x="0" y="23"/>
                  </a:lnTo>
                  <a:lnTo>
                    <a:pt x="0" y="47"/>
                  </a:lnTo>
                  <a:lnTo>
                    <a:pt x="341" y="47"/>
                  </a:lnTo>
                  <a:lnTo>
                    <a:pt x="341" y="2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95" name="Freeform 28">
              <a:extLst>
                <a:ext uri="{FF2B5EF4-FFF2-40B4-BE49-F238E27FC236}">
                  <a16:creationId xmlns:a16="http://schemas.microsoft.com/office/drawing/2014/main" xmlns="" id="{5CADAFA6-8BAB-4EEB-9051-D88489950EB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637" y="1360"/>
              <a:ext cx="41" cy="42"/>
            </a:xfrm>
            <a:custGeom>
              <a:avLst/>
              <a:gdLst>
                <a:gd name="T0" fmla="*/ 74 w 121"/>
                <a:gd name="T1" fmla="*/ 74 h 121"/>
                <a:gd name="T2" fmla="*/ 74 w 121"/>
                <a:gd name="T3" fmla="*/ 74 h 121"/>
                <a:gd name="T4" fmla="*/ 47 w 121"/>
                <a:gd name="T5" fmla="*/ 74 h 121"/>
                <a:gd name="T6" fmla="*/ 47 w 121"/>
                <a:gd name="T7" fmla="*/ 47 h 121"/>
                <a:gd name="T8" fmla="*/ 74 w 121"/>
                <a:gd name="T9" fmla="*/ 47 h 121"/>
                <a:gd name="T10" fmla="*/ 74 w 121"/>
                <a:gd name="T11" fmla="*/ 74 h 121"/>
                <a:gd name="T12" fmla="*/ 98 w 121"/>
                <a:gd name="T13" fmla="*/ 0 h 121"/>
                <a:gd name="T14" fmla="*/ 98 w 121"/>
                <a:gd name="T15" fmla="*/ 0 h 121"/>
                <a:gd name="T16" fmla="*/ 23 w 121"/>
                <a:gd name="T17" fmla="*/ 0 h 121"/>
                <a:gd name="T18" fmla="*/ 0 w 121"/>
                <a:gd name="T19" fmla="*/ 23 h 121"/>
                <a:gd name="T20" fmla="*/ 0 w 121"/>
                <a:gd name="T21" fmla="*/ 98 h 121"/>
                <a:gd name="T22" fmla="*/ 23 w 121"/>
                <a:gd name="T23" fmla="*/ 121 h 121"/>
                <a:gd name="T24" fmla="*/ 98 w 121"/>
                <a:gd name="T25" fmla="*/ 121 h 121"/>
                <a:gd name="T26" fmla="*/ 121 w 121"/>
                <a:gd name="T27" fmla="*/ 98 h 121"/>
                <a:gd name="T28" fmla="*/ 121 w 121"/>
                <a:gd name="T29" fmla="*/ 23 h 121"/>
                <a:gd name="T30" fmla="*/ 98 w 121"/>
                <a:gd name="T31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21" h="121">
                  <a:moveTo>
                    <a:pt x="74" y="74"/>
                  </a:moveTo>
                  <a:lnTo>
                    <a:pt x="74" y="74"/>
                  </a:lnTo>
                  <a:lnTo>
                    <a:pt x="47" y="74"/>
                  </a:lnTo>
                  <a:lnTo>
                    <a:pt x="47" y="47"/>
                  </a:lnTo>
                  <a:lnTo>
                    <a:pt x="74" y="47"/>
                  </a:lnTo>
                  <a:lnTo>
                    <a:pt x="74" y="74"/>
                  </a:lnTo>
                  <a:close/>
                  <a:moveTo>
                    <a:pt x="98" y="0"/>
                  </a:moveTo>
                  <a:lnTo>
                    <a:pt x="98" y="0"/>
                  </a:lnTo>
                  <a:lnTo>
                    <a:pt x="23" y="0"/>
                  </a:lnTo>
                  <a:cubicBezTo>
                    <a:pt x="10" y="0"/>
                    <a:pt x="0" y="10"/>
                    <a:pt x="0" y="23"/>
                  </a:cubicBezTo>
                  <a:lnTo>
                    <a:pt x="0" y="98"/>
                  </a:lnTo>
                  <a:cubicBezTo>
                    <a:pt x="0" y="111"/>
                    <a:pt x="10" y="121"/>
                    <a:pt x="23" y="121"/>
                  </a:cubicBezTo>
                  <a:lnTo>
                    <a:pt x="98" y="121"/>
                  </a:lnTo>
                  <a:cubicBezTo>
                    <a:pt x="111" y="121"/>
                    <a:pt x="121" y="111"/>
                    <a:pt x="121" y="98"/>
                  </a:cubicBezTo>
                  <a:lnTo>
                    <a:pt x="121" y="23"/>
                  </a:lnTo>
                  <a:cubicBezTo>
                    <a:pt x="121" y="10"/>
                    <a:pt x="111" y="0"/>
                    <a:pt x="9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96" name="Freeform 29">
              <a:extLst>
                <a:ext uri="{FF2B5EF4-FFF2-40B4-BE49-F238E27FC236}">
                  <a16:creationId xmlns:a16="http://schemas.microsoft.com/office/drawing/2014/main" xmlns="" id="{322EAC3C-6EEC-4AC8-AAF9-BE409E8C30B0}"/>
                </a:ext>
              </a:extLst>
            </p:cNvPr>
            <p:cNvSpPr>
              <a:spLocks/>
            </p:cNvSpPr>
            <p:nvPr/>
          </p:nvSpPr>
          <p:spPr bwMode="auto">
            <a:xfrm>
              <a:off x="4681" y="1373"/>
              <a:ext cx="116" cy="16"/>
            </a:xfrm>
            <a:custGeom>
              <a:avLst/>
              <a:gdLst>
                <a:gd name="T0" fmla="*/ 341 w 341"/>
                <a:gd name="T1" fmla="*/ 24 h 47"/>
                <a:gd name="T2" fmla="*/ 341 w 341"/>
                <a:gd name="T3" fmla="*/ 24 h 47"/>
                <a:gd name="T4" fmla="*/ 341 w 341"/>
                <a:gd name="T5" fmla="*/ 0 h 47"/>
                <a:gd name="T6" fmla="*/ 0 w 341"/>
                <a:gd name="T7" fmla="*/ 0 h 47"/>
                <a:gd name="T8" fmla="*/ 0 w 341"/>
                <a:gd name="T9" fmla="*/ 24 h 47"/>
                <a:gd name="T10" fmla="*/ 0 w 341"/>
                <a:gd name="T11" fmla="*/ 47 h 47"/>
                <a:gd name="T12" fmla="*/ 341 w 341"/>
                <a:gd name="T13" fmla="*/ 47 h 47"/>
                <a:gd name="T14" fmla="*/ 341 w 341"/>
                <a:gd name="T15" fmla="*/ 2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41" h="47">
                  <a:moveTo>
                    <a:pt x="341" y="24"/>
                  </a:moveTo>
                  <a:lnTo>
                    <a:pt x="341" y="24"/>
                  </a:lnTo>
                  <a:lnTo>
                    <a:pt x="341" y="0"/>
                  </a:lnTo>
                  <a:lnTo>
                    <a:pt x="0" y="0"/>
                  </a:lnTo>
                  <a:lnTo>
                    <a:pt x="0" y="24"/>
                  </a:lnTo>
                  <a:lnTo>
                    <a:pt x="0" y="47"/>
                  </a:lnTo>
                  <a:lnTo>
                    <a:pt x="341" y="47"/>
                  </a:lnTo>
                  <a:lnTo>
                    <a:pt x="341" y="2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97" name="Group 32">
            <a:extLst>
              <a:ext uri="{FF2B5EF4-FFF2-40B4-BE49-F238E27FC236}">
                <a16:creationId xmlns:a16="http://schemas.microsoft.com/office/drawing/2014/main" xmlns="" id="{7AD1C4E3-36CF-42FC-BD82-629AF4DD9CA3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816105" y="6008134"/>
            <a:ext cx="357026" cy="373080"/>
            <a:chOff x="4414" y="2747"/>
            <a:chExt cx="556" cy="581"/>
          </a:xfrm>
          <a:solidFill>
            <a:srgbClr val="25AEC1"/>
          </a:solidFill>
        </p:grpSpPr>
        <p:sp>
          <p:nvSpPr>
            <p:cNvPr id="98" name="Freeform 33">
              <a:extLst>
                <a:ext uri="{FF2B5EF4-FFF2-40B4-BE49-F238E27FC236}">
                  <a16:creationId xmlns:a16="http://schemas.microsoft.com/office/drawing/2014/main" xmlns="" id="{CB5450EA-50C5-4CB7-87E0-A36F3BB9AF7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414" y="2747"/>
              <a:ext cx="556" cy="581"/>
            </a:xfrm>
            <a:custGeom>
              <a:avLst/>
              <a:gdLst>
                <a:gd name="T0" fmla="*/ 694 w 1342"/>
                <a:gd name="T1" fmla="*/ 81 h 1393"/>
                <a:gd name="T2" fmla="*/ 1295 w 1342"/>
                <a:gd name="T3" fmla="*/ 81 h 1393"/>
                <a:gd name="T4" fmla="*/ 818 w 1342"/>
                <a:gd name="T5" fmla="*/ 959 h 1393"/>
                <a:gd name="T6" fmla="*/ 785 w 1342"/>
                <a:gd name="T7" fmla="*/ 635 h 1393"/>
                <a:gd name="T8" fmla="*/ 785 w 1342"/>
                <a:gd name="T9" fmla="*/ 1146 h 1393"/>
                <a:gd name="T10" fmla="*/ 738 w 1342"/>
                <a:gd name="T11" fmla="*/ 1171 h 1393"/>
                <a:gd name="T12" fmla="*/ 610 w 1342"/>
                <a:gd name="T13" fmla="*/ 1069 h 1393"/>
                <a:gd name="T14" fmla="*/ 685 w 1342"/>
                <a:gd name="T15" fmla="*/ 969 h 1393"/>
                <a:gd name="T16" fmla="*/ 762 w 1342"/>
                <a:gd name="T17" fmla="*/ 976 h 1393"/>
                <a:gd name="T18" fmla="*/ 819 w 1342"/>
                <a:gd name="T19" fmla="*/ 1069 h 1393"/>
                <a:gd name="T20" fmla="*/ 80 w 1342"/>
                <a:gd name="T21" fmla="*/ 992 h 1393"/>
                <a:gd name="T22" fmla="*/ 127 w 1342"/>
                <a:gd name="T23" fmla="*/ 967 h 1393"/>
                <a:gd name="T24" fmla="*/ 227 w 1342"/>
                <a:gd name="T25" fmla="*/ 998 h 1393"/>
                <a:gd name="T26" fmla="*/ 251 w 1342"/>
                <a:gd name="T27" fmla="*/ 1096 h 1393"/>
                <a:gd name="T28" fmla="*/ 104 w 1342"/>
                <a:gd name="T29" fmla="*/ 1162 h 1393"/>
                <a:gd name="T30" fmla="*/ 46 w 1342"/>
                <a:gd name="T31" fmla="*/ 1069 h 1393"/>
                <a:gd name="T32" fmla="*/ 127 w 1342"/>
                <a:gd name="T33" fmla="*/ 1218 h 1393"/>
                <a:gd name="T34" fmla="*/ 299 w 1342"/>
                <a:gd name="T35" fmla="*/ 1096 h 1393"/>
                <a:gd name="T36" fmla="*/ 738 w 1342"/>
                <a:gd name="T37" fmla="*/ 1218 h 1393"/>
                <a:gd name="T38" fmla="*/ 127 w 1342"/>
                <a:gd name="T39" fmla="*/ 1218 h 1393"/>
                <a:gd name="T40" fmla="*/ 496 w 1342"/>
                <a:gd name="T41" fmla="*/ 736 h 1393"/>
                <a:gd name="T42" fmla="*/ 300 w 1342"/>
                <a:gd name="T43" fmla="*/ 1049 h 1393"/>
                <a:gd name="T44" fmla="*/ 431 w 1342"/>
                <a:gd name="T45" fmla="*/ 750 h 1393"/>
                <a:gd name="T46" fmla="*/ 327 w 1342"/>
                <a:gd name="T47" fmla="*/ 599 h 1393"/>
                <a:gd name="T48" fmla="*/ 510 w 1342"/>
                <a:gd name="T49" fmla="*/ 667 h 1393"/>
                <a:gd name="T50" fmla="*/ 400 w 1342"/>
                <a:gd name="T51" fmla="*/ 699 h 1393"/>
                <a:gd name="T52" fmla="*/ 729 w 1342"/>
                <a:gd name="T53" fmla="*/ 635 h 1393"/>
                <a:gd name="T54" fmla="*/ 715 w 1342"/>
                <a:gd name="T55" fmla="*/ 918 h 1393"/>
                <a:gd name="T56" fmla="*/ 582 w 1342"/>
                <a:gd name="T57" fmla="*/ 599 h 1393"/>
                <a:gd name="T58" fmla="*/ 336 w 1342"/>
                <a:gd name="T59" fmla="*/ 717 h 1393"/>
                <a:gd name="T60" fmla="*/ 127 w 1342"/>
                <a:gd name="T61" fmla="*/ 920 h 1393"/>
                <a:gd name="T62" fmla="*/ 648 w 1342"/>
                <a:gd name="T63" fmla="*/ 553 h 1393"/>
                <a:gd name="T64" fmla="*/ 47 w 1342"/>
                <a:gd name="T65" fmla="*/ 392 h 1393"/>
                <a:gd name="T66" fmla="*/ 648 w 1342"/>
                <a:gd name="T67" fmla="*/ 384 h 1393"/>
                <a:gd name="T68" fmla="*/ 80 w 1342"/>
                <a:gd name="T69" fmla="*/ 935 h 1393"/>
                <a:gd name="T70" fmla="*/ 818 w 1342"/>
                <a:gd name="T71" fmla="*/ 1277 h 1393"/>
                <a:gd name="T72" fmla="*/ 116 w 1342"/>
                <a:gd name="T73" fmla="*/ 1346 h 1393"/>
                <a:gd name="T74" fmla="*/ 80 w 1342"/>
                <a:gd name="T75" fmla="*/ 1203 h 1393"/>
                <a:gd name="T76" fmla="*/ 762 w 1342"/>
                <a:gd name="T77" fmla="*/ 1285 h 1393"/>
                <a:gd name="T78" fmla="*/ 818 w 1342"/>
                <a:gd name="T79" fmla="*/ 1179 h 1393"/>
                <a:gd name="T80" fmla="*/ 1295 w 1342"/>
                <a:gd name="T81" fmla="*/ 553 h 1393"/>
                <a:gd name="T82" fmla="*/ 842 w 1342"/>
                <a:gd name="T83" fmla="*/ 588 h 1393"/>
                <a:gd name="T84" fmla="*/ 762 w 1342"/>
                <a:gd name="T85" fmla="*/ 588 h 1393"/>
                <a:gd name="T86" fmla="*/ 694 w 1342"/>
                <a:gd name="T87" fmla="*/ 553 h 1393"/>
                <a:gd name="T88" fmla="*/ 694 w 1342"/>
                <a:gd name="T89" fmla="*/ 384 h 1393"/>
                <a:gd name="T90" fmla="*/ 694 w 1342"/>
                <a:gd name="T91" fmla="*/ 276 h 1393"/>
                <a:gd name="T92" fmla="*/ 1295 w 1342"/>
                <a:gd name="T93" fmla="*/ 553 h 1393"/>
                <a:gd name="T94" fmla="*/ 729 w 1342"/>
                <a:gd name="T95" fmla="*/ 0 h 1393"/>
                <a:gd name="T96" fmla="*/ 648 w 1342"/>
                <a:gd name="T97" fmla="*/ 151 h 1393"/>
                <a:gd name="T98" fmla="*/ 1 w 1342"/>
                <a:gd name="T99" fmla="*/ 392 h 1393"/>
                <a:gd name="T100" fmla="*/ 1 w 1342"/>
                <a:gd name="T101" fmla="*/ 1086 h 1393"/>
                <a:gd name="T102" fmla="*/ 749 w 1342"/>
                <a:gd name="T103" fmla="*/ 1393 h 1393"/>
                <a:gd name="T104" fmla="*/ 866 w 1342"/>
                <a:gd name="T105" fmla="*/ 1069 h 1393"/>
                <a:gd name="T106" fmla="*/ 1260 w 1342"/>
                <a:gd name="T107" fmla="*/ 635 h 1393"/>
                <a:gd name="T108" fmla="*/ 1342 w 1342"/>
                <a:gd name="T109" fmla="*/ 104 h 1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342" h="1393">
                  <a:moveTo>
                    <a:pt x="694" y="104"/>
                  </a:moveTo>
                  <a:lnTo>
                    <a:pt x="694" y="104"/>
                  </a:lnTo>
                  <a:lnTo>
                    <a:pt x="694" y="81"/>
                  </a:lnTo>
                  <a:cubicBezTo>
                    <a:pt x="694" y="61"/>
                    <a:pt x="710" y="46"/>
                    <a:pt x="729" y="46"/>
                  </a:cubicBezTo>
                  <a:lnTo>
                    <a:pt x="1260" y="46"/>
                  </a:lnTo>
                  <a:cubicBezTo>
                    <a:pt x="1279" y="46"/>
                    <a:pt x="1295" y="61"/>
                    <a:pt x="1295" y="81"/>
                  </a:cubicBezTo>
                  <a:lnTo>
                    <a:pt x="1295" y="104"/>
                  </a:lnTo>
                  <a:lnTo>
                    <a:pt x="694" y="104"/>
                  </a:lnTo>
                  <a:close/>
                  <a:moveTo>
                    <a:pt x="818" y="959"/>
                  </a:moveTo>
                  <a:lnTo>
                    <a:pt x="818" y="959"/>
                  </a:lnTo>
                  <a:cubicBezTo>
                    <a:pt x="808" y="950"/>
                    <a:pt x="797" y="942"/>
                    <a:pt x="785" y="935"/>
                  </a:cubicBezTo>
                  <a:lnTo>
                    <a:pt x="785" y="635"/>
                  </a:lnTo>
                  <a:lnTo>
                    <a:pt x="818" y="635"/>
                  </a:lnTo>
                  <a:lnTo>
                    <a:pt x="818" y="959"/>
                  </a:lnTo>
                  <a:close/>
                  <a:moveTo>
                    <a:pt x="785" y="1146"/>
                  </a:moveTo>
                  <a:lnTo>
                    <a:pt x="785" y="1146"/>
                  </a:lnTo>
                  <a:cubicBezTo>
                    <a:pt x="778" y="1153"/>
                    <a:pt x="770" y="1158"/>
                    <a:pt x="762" y="1162"/>
                  </a:cubicBezTo>
                  <a:cubicBezTo>
                    <a:pt x="754" y="1166"/>
                    <a:pt x="747" y="1169"/>
                    <a:pt x="738" y="1171"/>
                  </a:cubicBezTo>
                  <a:cubicBezTo>
                    <a:pt x="731" y="1173"/>
                    <a:pt x="723" y="1174"/>
                    <a:pt x="715" y="1174"/>
                  </a:cubicBezTo>
                  <a:cubicBezTo>
                    <a:pt x="667" y="1174"/>
                    <a:pt x="626" y="1141"/>
                    <a:pt x="614" y="1096"/>
                  </a:cubicBezTo>
                  <a:cubicBezTo>
                    <a:pt x="612" y="1087"/>
                    <a:pt x="610" y="1078"/>
                    <a:pt x="610" y="1069"/>
                  </a:cubicBezTo>
                  <a:cubicBezTo>
                    <a:pt x="610" y="1062"/>
                    <a:pt x="611" y="1056"/>
                    <a:pt x="612" y="1049"/>
                  </a:cubicBezTo>
                  <a:cubicBezTo>
                    <a:pt x="617" y="1027"/>
                    <a:pt x="628" y="1007"/>
                    <a:pt x="644" y="992"/>
                  </a:cubicBezTo>
                  <a:cubicBezTo>
                    <a:pt x="656" y="982"/>
                    <a:pt x="669" y="974"/>
                    <a:pt x="685" y="969"/>
                  </a:cubicBezTo>
                  <a:cubicBezTo>
                    <a:pt x="694" y="966"/>
                    <a:pt x="704" y="965"/>
                    <a:pt x="715" y="965"/>
                  </a:cubicBezTo>
                  <a:cubicBezTo>
                    <a:pt x="723" y="965"/>
                    <a:pt x="731" y="966"/>
                    <a:pt x="738" y="967"/>
                  </a:cubicBezTo>
                  <a:cubicBezTo>
                    <a:pt x="747" y="969"/>
                    <a:pt x="754" y="972"/>
                    <a:pt x="762" y="976"/>
                  </a:cubicBezTo>
                  <a:cubicBezTo>
                    <a:pt x="770" y="980"/>
                    <a:pt x="778" y="986"/>
                    <a:pt x="785" y="992"/>
                  </a:cubicBezTo>
                  <a:cubicBezTo>
                    <a:pt x="803" y="1008"/>
                    <a:pt x="815" y="1030"/>
                    <a:pt x="818" y="1055"/>
                  </a:cubicBezTo>
                  <a:cubicBezTo>
                    <a:pt x="819" y="1060"/>
                    <a:pt x="819" y="1064"/>
                    <a:pt x="819" y="1069"/>
                  </a:cubicBezTo>
                  <a:cubicBezTo>
                    <a:pt x="819" y="1074"/>
                    <a:pt x="819" y="1078"/>
                    <a:pt x="818" y="1083"/>
                  </a:cubicBezTo>
                  <a:cubicBezTo>
                    <a:pt x="815" y="1108"/>
                    <a:pt x="803" y="1130"/>
                    <a:pt x="785" y="1146"/>
                  </a:cubicBezTo>
                  <a:close/>
                  <a:moveTo>
                    <a:pt x="80" y="992"/>
                  </a:moveTo>
                  <a:lnTo>
                    <a:pt x="80" y="992"/>
                  </a:lnTo>
                  <a:cubicBezTo>
                    <a:pt x="87" y="986"/>
                    <a:pt x="95" y="980"/>
                    <a:pt x="104" y="976"/>
                  </a:cubicBezTo>
                  <a:cubicBezTo>
                    <a:pt x="111" y="972"/>
                    <a:pt x="119" y="969"/>
                    <a:pt x="127" y="967"/>
                  </a:cubicBezTo>
                  <a:cubicBezTo>
                    <a:pt x="135" y="966"/>
                    <a:pt x="143" y="965"/>
                    <a:pt x="151" y="965"/>
                  </a:cubicBezTo>
                  <a:cubicBezTo>
                    <a:pt x="164" y="965"/>
                    <a:pt x="177" y="967"/>
                    <a:pt x="189" y="972"/>
                  </a:cubicBezTo>
                  <a:cubicBezTo>
                    <a:pt x="204" y="978"/>
                    <a:pt x="217" y="987"/>
                    <a:pt x="227" y="998"/>
                  </a:cubicBezTo>
                  <a:cubicBezTo>
                    <a:pt x="240" y="1012"/>
                    <a:pt x="249" y="1030"/>
                    <a:pt x="253" y="1049"/>
                  </a:cubicBezTo>
                  <a:cubicBezTo>
                    <a:pt x="254" y="1056"/>
                    <a:pt x="255" y="1062"/>
                    <a:pt x="255" y="1069"/>
                  </a:cubicBezTo>
                  <a:cubicBezTo>
                    <a:pt x="255" y="1078"/>
                    <a:pt x="254" y="1087"/>
                    <a:pt x="251" y="1096"/>
                  </a:cubicBezTo>
                  <a:cubicBezTo>
                    <a:pt x="240" y="1141"/>
                    <a:pt x="199" y="1174"/>
                    <a:pt x="151" y="1174"/>
                  </a:cubicBezTo>
                  <a:cubicBezTo>
                    <a:pt x="143" y="1174"/>
                    <a:pt x="135" y="1173"/>
                    <a:pt x="127" y="1171"/>
                  </a:cubicBezTo>
                  <a:cubicBezTo>
                    <a:pt x="119" y="1169"/>
                    <a:pt x="111" y="1166"/>
                    <a:pt x="104" y="1162"/>
                  </a:cubicBezTo>
                  <a:cubicBezTo>
                    <a:pt x="95" y="1158"/>
                    <a:pt x="87" y="1153"/>
                    <a:pt x="80" y="1146"/>
                  </a:cubicBezTo>
                  <a:cubicBezTo>
                    <a:pt x="63" y="1130"/>
                    <a:pt x="51" y="1108"/>
                    <a:pt x="47" y="1083"/>
                  </a:cubicBezTo>
                  <a:cubicBezTo>
                    <a:pt x="47" y="1079"/>
                    <a:pt x="46" y="1074"/>
                    <a:pt x="46" y="1069"/>
                  </a:cubicBezTo>
                  <a:cubicBezTo>
                    <a:pt x="46" y="1064"/>
                    <a:pt x="47" y="1060"/>
                    <a:pt x="47" y="1055"/>
                  </a:cubicBezTo>
                  <a:cubicBezTo>
                    <a:pt x="51" y="1030"/>
                    <a:pt x="63" y="1008"/>
                    <a:pt x="80" y="992"/>
                  </a:cubicBezTo>
                  <a:close/>
                  <a:moveTo>
                    <a:pt x="127" y="1218"/>
                  </a:moveTo>
                  <a:lnTo>
                    <a:pt x="127" y="1218"/>
                  </a:lnTo>
                  <a:cubicBezTo>
                    <a:pt x="135" y="1219"/>
                    <a:pt x="143" y="1220"/>
                    <a:pt x="151" y="1220"/>
                  </a:cubicBezTo>
                  <a:cubicBezTo>
                    <a:pt x="225" y="1220"/>
                    <a:pt x="287" y="1167"/>
                    <a:pt x="299" y="1096"/>
                  </a:cubicBezTo>
                  <a:lnTo>
                    <a:pt x="566" y="1096"/>
                  </a:lnTo>
                  <a:cubicBezTo>
                    <a:pt x="579" y="1167"/>
                    <a:pt x="641" y="1220"/>
                    <a:pt x="715" y="1220"/>
                  </a:cubicBezTo>
                  <a:cubicBezTo>
                    <a:pt x="723" y="1220"/>
                    <a:pt x="731" y="1219"/>
                    <a:pt x="738" y="1218"/>
                  </a:cubicBezTo>
                  <a:lnTo>
                    <a:pt x="738" y="1238"/>
                  </a:lnTo>
                  <a:lnTo>
                    <a:pt x="127" y="1238"/>
                  </a:lnTo>
                  <a:lnTo>
                    <a:pt x="127" y="1218"/>
                  </a:lnTo>
                  <a:close/>
                  <a:moveTo>
                    <a:pt x="431" y="750"/>
                  </a:moveTo>
                  <a:lnTo>
                    <a:pt x="431" y="750"/>
                  </a:lnTo>
                  <a:cubicBezTo>
                    <a:pt x="454" y="750"/>
                    <a:pt x="476" y="745"/>
                    <a:pt x="496" y="736"/>
                  </a:cubicBezTo>
                  <a:lnTo>
                    <a:pt x="620" y="951"/>
                  </a:lnTo>
                  <a:cubicBezTo>
                    <a:pt x="591" y="975"/>
                    <a:pt x="570" y="1010"/>
                    <a:pt x="565" y="1049"/>
                  </a:cubicBezTo>
                  <a:lnTo>
                    <a:pt x="300" y="1049"/>
                  </a:lnTo>
                  <a:cubicBezTo>
                    <a:pt x="296" y="1013"/>
                    <a:pt x="278" y="980"/>
                    <a:pt x="251" y="957"/>
                  </a:cubicBezTo>
                  <a:lnTo>
                    <a:pt x="376" y="740"/>
                  </a:lnTo>
                  <a:cubicBezTo>
                    <a:pt x="393" y="747"/>
                    <a:pt x="412" y="750"/>
                    <a:pt x="431" y="750"/>
                  </a:cubicBezTo>
                  <a:close/>
                  <a:moveTo>
                    <a:pt x="360" y="675"/>
                  </a:moveTo>
                  <a:lnTo>
                    <a:pt x="360" y="675"/>
                  </a:lnTo>
                  <a:cubicBezTo>
                    <a:pt x="340" y="656"/>
                    <a:pt x="327" y="629"/>
                    <a:pt x="327" y="599"/>
                  </a:cubicBezTo>
                  <a:cubicBezTo>
                    <a:pt x="327" y="542"/>
                    <a:pt x="374" y="495"/>
                    <a:pt x="431" y="495"/>
                  </a:cubicBezTo>
                  <a:cubicBezTo>
                    <a:pt x="489" y="495"/>
                    <a:pt x="536" y="542"/>
                    <a:pt x="536" y="599"/>
                  </a:cubicBezTo>
                  <a:cubicBezTo>
                    <a:pt x="536" y="625"/>
                    <a:pt x="526" y="649"/>
                    <a:pt x="510" y="667"/>
                  </a:cubicBezTo>
                  <a:cubicBezTo>
                    <a:pt x="500" y="679"/>
                    <a:pt x="487" y="689"/>
                    <a:pt x="473" y="695"/>
                  </a:cubicBezTo>
                  <a:cubicBezTo>
                    <a:pt x="460" y="701"/>
                    <a:pt x="446" y="704"/>
                    <a:pt x="431" y="704"/>
                  </a:cubicBezTo>
                  <a:cubicBezTo>
                    <a:pt x="420" y="704"/>
                    <a:pt x="410" y="702"/>
                    <a:pt x="400" y="699"/>
                  </a:cubicBezTo>
                  <a:cubicBezTo>
                    <a:pt x="385" y="694"/>
                    <a:pt x="371" y="686"/>
                    <a:pt x="360" y="675"/>
                  </a:cubicBezTo>
                  <a:close/>
                  <a:moveTo>
                    <a:pt x="729" y="635"/>
                  </a:moveTo>
                  <a:lnTo>
                    <a:pt x="729" y="635"/>
                  </a:lnTo>
                  <a:lnTo>
                    <a:pt x="738" y="635"/>
                  </a:lnTo>
                  <a:lnTo>
                    <a:pt x="738" y="920"/>
                  </a:lnTo>
                  <a:cubicBezTo>
                    <a:pt x="731" y="919"/>
                    <a:pt x="723" y="918"/>
                    <a:pt x="715" y="918"/>
                  </a:cubicBezTo>
                  <a:cubicBezTo>
                    <a:pt x="696" y="918"/>
                    <a:pt x="678" y="922"/>
                    <a:pt x="661" y="928"/>
                  </a:cubicBezTo>
                  <a:lnTo>
                    <a:pt x="535" y="709"/>
                  </a:lnTo>
                  <a:cubicBezTo>
                    <a:pt x="564" y="682"/>
                    <a:pt x="582" y="643"/>
                    <a:pt x="582" y="599"/>
                  </a:cubicBezTo>
                  <a:cubicBezTo>
                    <a:pt x="582" y="516"/>
                    <a:pt x="515" y="448"/>
                    <a:pt x="431" y="448"/>
                  </a:cubicBezTo>
                  <a:cubicBezTo>
                    <a:pt x="348" y="448"/>
                    <a:pt x="280" y="516"/>
                    <a:pt x="280" y="599"/>
                  </a:cubicBezTo>
                  <a:cubicBezTo>
                    <a:pt x="280" y="647"/>
                    <a:pt x="302" y="689"/>
                    <a:pt x="336" y="717"/>
                  </a:cubicBezTo>
                  <a:lnTo>
                    <a:pt x="212" y="931"/>
                  </a:lnTo>
                  <a:cubicBezTo>
                    <a:pt x="193" y="923"/>
                    <a:pt x="173" y="918"/>
                    <a:pt x="151" y="918"/>
                  </a:cubicBezTo>
                  <a:cubicBezTo>
                    <a:pt x="143" y="918"/>
                    <a:pt x="135" y="919"/>
                    <a:pt x="127" y="920"/>
                  </a:cubicBezTo>
                  <a:lnTo>
                    <a:pt x="127" y="430"/>
                  </a:lnTo>
                  <a:lnTo>
                    <a:pt x="648" y="430"/>
                  </a:lnTo>
                  <a:lnTo>
                    <a:pt x="648" y="553"/>
                  </a:lnTo>
                  <a:cubicBezTo>
                    <a:pt x="648" y="598"/>
                    <a:pt x="684" y="635"/>
                    <a:pt x="729" y="635"/>
                  </a:cubicBezTo>
                  <a:close/>
                  <a:moveTo>
                    <a:pt x="47" y="392"/>
                  </a:moveTo>
                  <a:lnTo>
                    <a:pt x="47" y="392"/>
                  </a:lnTo>
                  <a:cubicBezTo>
                    <a:pt x="47" y="354"/>
                    <a:pt x="78" y="323"/>
                    <a:pt x="116" y="323"/>
                  </a:cubicBezTo>
                  <a:lnTo>
                    <a:pt x="648" y="323"/>
                  </a:lnTo>
                  <a:lnTo>
                    <a:pt x="648" y="384"/>
                  </a:lnTo>
                  <a:lnTo>
                    <a:pt x="104" y="384"/>
                  </a:lnTo>
                  <a:cubicBezTo>
                    <a:pt x="91" y="384"/>
                    <a:pt x="80" y="394"/>
                    <a:pt x="80" y="407"/>
                  </a:cubicBezTo>
                  <a:lnTo>
                    <a:pt x="80" y="935"/>
                  </a:lnTo>
                  <a:cubicBezTo>
                    <a:pt x="68" y="942"/>
                    <a:pt x="57" y="950"/>
                    <a:pt x="47" y="959"/>
                  </a:cubicBezTo>
                  <a:lnTo>
                    <a:pt x="47" y="392"/>
                  </a:lnTo>
                  <a:close/>
                  <a:moveTo>
                    <a:pt x="818" y="1277"/>
                  </a:moveTo>
                  <a:lnTo>
                    <a:pt x="818" y="1277"/>
                  </a:lnTo>
                  <a:cubicBezTo>
                    <a:pt x="818" y="1315"/>
                    <a:pt x="787" y="1346"/>
                    <a:pt x="749" y="1346"/>
                  </a:cubicBezTo>
                  <a:lnTo>
                    <a:pt x="116" y="1346"/>
                  </a:lnTo>
                  <a:cubicBezTo>
                    <a:pt x="78" y="1346"/>
                    <a:pt x="47" y="1315"/>
                    <a:pt x="47" y="1277"/>
                  </a:cubicBezTo>
                  <a:lnTo>
                    <a:pt x="47" y="1179"/>
                  </a:lnTo>
                  <a:cubicBezTo>
                    <a:pt x="57" y="1188"/>
                    <a:pt x="68" y="1196"/>
                    <a:pt x="80" y="1203"/>
                  </a:cubicBezTo>
                  <a:lnTo>
                    <a:pt x="80" y="1262"/>
                  </a:lnTo>
                  <a:cubicBezTo>
                    <a:pt x="80" y="1274"/>
                    <a:pt x="91" y="1285"/>
                    <a:pt x="104" y="1285"/>
                  </a:cubicBezTo>
                  <a:lnTo>
                    <a:pt x="762" y="1285"/>
                  </a:lnTo>
                  <a:cubicBezTo>
                    <a:pt x="775" y="1285"/>
                    <a:pt x="785" y="1274"/>
                    <a:pt x="785" y="1262"/>
                  </a:cubicBezTo>
                  <a:lnTo>
                    <a:pt x="785" y="1203"/>
                  </a:lnTo>
                  <a:cubicBezTo>
                    <a:pt x="797" y="1196"/>
                    <a:pt x="808" y="1188"/>
                    <a:pt x="818" y="1179"/>
                  </a:cubicBezTo>
                  <a:lnTo>
                    <a:pt x="818" y="1277"/>
                  </a:lnTo>
                  <a:close/>
                  <a:moveTo>
                    <a:pt x="1295" y="553"/>
                  </a:moveTo>
                  <a:lnTo>
                    <a:pt x="1295" y="553"/>
                  </a:lnTo>
                  <a:cubicBezTo>
                    <a:pt x="1295" y="572"/>
                    <a:pt x="1279" y="588"/>
                    <a:pt x="1260" y="588"/>
                  </a:cubicBezTo>
                  <a:lnTo>
                    <a:pt x="865" y="588"/>
                  </a:lnTo>
                  <a:lnTo>
                    <a:pt x="842" y="588"/>
                  </a:lnTo>
                  <a:lnTo>
                    <a:pt x="818" y="588"/>
                  </a:lnTo>
                  <a:lnTo>
                    <a:pt x="785" y="588"/>
                  </a:lnTo>
                  <a:lnTo>
                    <a:pt x="762" y="588"/>
                  </a:lnTo>
                  <a:lnTo>
                    <a:pt x="738" y="588"/>
                  </a:lnTo>
                  <a:lnTo>
                    <a:pt x="729" y="588"/>
                  </a:lnTo>
                  <a:cubicBezTo>
                    <a:pt x="710" y="588"/>
                    <a:pt x="694" y="572"/>
                    <a:pt x="694" y="553"/>
                  </a:cubicBezTo>
                  <a:lnTo>
                    <a:pt x="694" y="430"/>
                  </a:lnTo>
                  <a:lnTo>
                    <a:pt x="694" y="407"/>
                  </a:lnTo>
                  <a:lnTo>
                    <a:pt x="694" y="384"/>
                  </a:lnTo>
                  <a:lnTo>
                    <a:pt x="694" y="323"/>
                  </a:lnTo>
                  <a:lnTo>
                    <a:pt x="694" y="299"/>
                  </a:lnTo>
                  <a:lnTo>
                    <a:pt x="694" y="276"/>
                  </a:lnTo>
                  <a:lnTo>
                    <a:pt x="694" y="151"/>
                  </a:lnTo>
                  <a:lnTo>
                    <a:pt x="1295" y="151"/>
                  </a:lnTo>
                  <a:lnTo>
                    <a:pt x="1295" y="553"/>
                  </a:lnTo>
                  <a:close/>
                  <a:moveTo>
                    <a:pt x="1260" y="0"/>
                  </a:moveTo>
                  <a:lnTo>
                    <a:pt x="1260" y="0"/>
                  </a:lnTo>
                  <a:lnTo>
                    <a:pt x="729" y="0"/>
                  </a:lnTo>
                  <a:cubicBezTo>
                    <a:pt x="684" y="0"/>
                    <a:pt x="648" y="36"/>
                    <a:pt x="648" y="81"/>
                  </a:cubicBezTo>
                  <a:lnTo>
                    <a:pt x="648" y="104"/>
                  </a:lnTo>
                  <a:lnTo>
                    <a:pt x="648" y="151"/>
                  </a:lnTo>
                  <a:lnTo>
                    <a:pt x="648" y="276"/>
                  </a:lnTo>
                  <a:lnTo>
                    <a:pt x="116" y="276"/>
                  </a:lnTo>
                  <a:cubicBezTo>
                    <a:pt x="52" y="276"/>
                    <a:pt x="1" y="328"/>
                    <a:pt x="1" y="392"/>
                  </a:cubicBezTo>
                  <a:lnTo>
                    <a:pt x="1" y="1052"/>
                  </a:lnTo>
                  <a:cubicBezTo>
                    <a:pt x="0" y="1058"/>
                    <a:pt x="0" y="1063"/>
                    <a:pt x="0" y="1069"/>
                  </a:cubicBezTo>
                  <a:cubicBezTo>
                    <a:pt x="0" y="1075"/>
                    <a:pt x="0" y="1081"/>
                    <a:pt x="1" y="1086"/>
                  </a:cubicBezTo>
                  <a:lnTo>
                    <a:pt x="1" y="1277"/>
                  </a:lnTo>
                  <a:cubicBezTo>
                    <a:pt x="1" y="1341"/>
                    <a:pt x="52" y="1393"/>
                    <a:pt x="116" y="1393"/>
                  </a:cubicBezTo>
                  <a:lnTo>
                    <a:pt x="749" y="1393"/>
                  </a:lnTo>
                  <a:cubicBezTo>
                    <a:pt x="813" y="1393"/>
                    <a:pt x="865" y="1341"/>
                    <a:pt x="865" y="1277"/>
                  </a:cubicBezTo>
                  <a:lnTo>
                    <a:pt x="865" y="1086"/>
                  </a:lnTo>
                  <a:cubicBezTo>
                    <a:pt x="866" y="1081"/>
                    <a:pt x="866" y="1075"/>
                    <a:pt x="866" y="1069"/>
                  </a:cubicBezTo>
                  <a:cubicBezTo>
                    <a:pt x="866" y="1063"/>
                    <a:pt x="866" y="1058"/>
                    <a:pt x="865" y="1052"/>
                  </a:cubicBezTo>
                  <a:lnTo>
                    <a:pt x="865" y="635"/>
                  </a:lnTo>
                  <a:lnTo>
                    <a:pt x="1260" y="635"/>
                  </a:lnTo>
                  <a:cubicBezTo>
                    <a:pt x="1305" y="635"/>
                    <a:pt x="1342" y="598"/>
                    <a:pt x="1342" y="553"/>
                  </a:cubicBezTo>
                  <a:lnTo>
                    <a:pt x="1342" y="151"/>
                  </a:lnTo>
                  <a:lnTo>
                    <a:pt x="1342" y="104"/>
                  </a:lnTo>
                  <a:lnTo>
                    <a:pt x="1342" y="81"/>
                  </a:lnTo>
                  <a:cubicBezTo>
                    <a:pt x="1342" y="36"/>
                    <a:pt x="1305" y="0"/>
                    <a:pt x="126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99" name="Freeform 34">
              <a:extLst>
                <a:ext uri="{FF2B5EF4-FFF2-40B4-BE49-F238E27FC236}">
                  <a16:creationId xmlns:a16="http://schemas.microsoft.com/office/drawing/2014/main" xmlns="" id="{85E3F206-DA46-418E-98B1-E878AFAA14AA}"/>
                </a:ext>
              </a:extLst>
            </p:cNvPr>
            <p:cNvSpPr>
              <a:spLocks/>
            </p:cNvSpPr>
            <p:nvPr/>
          </p:nvSpPr>
          <p:spPr bwMode="auto">
            <a:xfrm>
              <a:off x="4722" y="2841"/>
              <a:ext cx="208" cy="20"/>
            </a:xfrm>
            <a:custGeom>
              <a:avLst/>
              <a:gdLst>
                <a:gd name="T0" fmla="*/ 501 w 501"/>
                <a:gd name="T1" fmla="*/ 24 h 47"/>
                <a:gd name="T2" fmla="*/ 501 w 501"/>
                <a:gd name="T3" fmla="*/ 24 h 47"/>
                <a:gd name="T4" fmla="*/ 501 w 501"/>
                <a:gd name="T5" fmla="*/ 0 h 47"/>
                <a:gd name="T6" fmla="*/ 0 w 501"/>
                <a:gd name="T7" fmla="*/ 0 h 47"/>
                <a:gd name="T8" fmla="*/ 0 w 501"/>
                <a:gd name="T9" fmla="*/ 24 h 47"/>
                <a:gd name="T10" fmla="*/ 0 w 501"/>
                <a:gd name="T11" fmla="*/ 47 h 47"/>
                <a:gd name="T12" fmla="*/ 501 w 501"/>
                <a:gd name="T13" fmla="*/ 47 h 47"/>
                <a:gd name="T14" fmla="*/ 501 w 501"/>
                <a:gd name="T15" fmla="*/ 2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01" h="47">
                  <a:moveTo>
                    <a:pt x="501" y="24"/>
                  </a:moveTo>
                  <a:lnTo>
                    <a:pt x="501" y="24"/>
                  </a:lnTo>
                  <a:lnTo>
                    <a:pt x="501" y="0"/>
                  </a:lnTo>
                  <a:lnTo>
                    <a:pt x="0" y="0"/>
                  </a:lnTo>
                  <a:lnTo>
                    <a:pt x="0" y="24"/>
                  </a:lnTo>
                  <a:lnTo>
                    <a:pt x="0" y="47"/>
                  </a:lnTo>
                  <a:lnTo>
                    <a:pt x="501" y="47"/>
                  </a:lnTo>
                  <a:lnTo>
                    <a:pt x="501" y="2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0" name="Freeform 35">
              <a:extLst>
                <a:ext uri="{FF2B5EF4-FFF2-40B4-BE49-F238E27FC236}">
                  <a16:creationId xmlns:a16="http://schemas.microsoft.com/office/drawing/2014/main" xmlns="" id="{6F2CDEA5-2504-4473-8981-50D9D9F2DFD9}"/>
                </a:ext>
              </a:extLst>
            </p:cNvPr>
            <p:cNvSpPr>
              <a:spLocks/>
            </p:cNvSpPr>
            <p:nvPr/>
          </p:nvSpPr>
          <p:spPr bwMode="auto">
            <a:xfrm>
              <a:off x="4722" y="2885"/>
              <a:ext cx="208" cy="20"/>
            </a:xfrm>
            <a:custGeom>
              <a:avLst/>
              <a:gdLst>
                <a:gd name="T0" fmla="*/ 97 w 501"/>
                <a:gd name="T1" fmla="*/ 47 h 47"/>
                <a:gd name="T2" fmla="*/ 97 w 501"/>
                <a:gd name="T3" fmla="*/ 47 h 47"/>
                <a:gd name="T4" fmla="*/ 120 w 501"/>
                <a:gd name="T5" fmla="*/ 47 h 47"/>
                <a:gd name="T6" fmla="*/ 501 w 501"/>
                <a:gd name="T7" fmla="*/ 47 h 47"/>
                <a:gd name="T8" fmla="*/ 501 w 501"/>
                <a:gd name="T9" fmla="*/ 24 h 47"/>
                <a:gd name="T10" fmla="*/ 501 w 501"/>
                <a:gd name="T11" fmla="*/ 0 h 47"/>
                <a:gd name="T12" fmla="*/ 104 w 501"/>
                <a:gd name="T13" fmla="*/ 0 h 47"/>
                <a:gd name="T14" fmla="*/ 75 w 501"/>
                <a:gd name="T15" fmla="*/ 0 h 47"/>
                <a:gd name="T16" fmla="*/ 38 w 501"/>
                <a:gd name="T17" fmla="*/ 0 h 47"/>
                <a:gd name="T18" fmla="*/ 0 w 501"/>
                <a:gd name="T19" fmla="*/ 0 h 47"/>
                <a:gd name="T20" fmla="*/ 0 w 501"/>
                <a:gd name="T21" fmla="*/ 24 h 47"/>
                <a:gd name="T22" fmla="*/ 0 w 501"/>
                <a:gd name="T23" fmla="*/ 47 h 47"/>
                <a:gd name="T24" fmla="*/ 73 w 501"/>
                <a:gd name="T25" fmla="*/ 47 h 47"/>
                <a:gd name="T26" fmla="*/ 97 w 501"/>
                <a:gd name="T27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01" h="47">
                  <a:moveTo>
                    <a:pt x="97" y="47"/>
                  </a:moveTo>
                  <a:lnTo>
                    <a:pt x="97" y="47"/>
                  </a:lnTo>
                  <a:lnTo>
                    <a:pt x="120" y="47"/>
                  </a:lnTo>
                  <a:lnTo>
                    <a:pt x="501" y="47"/>
                  </a:lnTo>
                  <a:lnTo>
                    <a:pt x="501" y="24"/>
                  </a:lnTo>
                  <a:lnTo>
                    <a:pt x="501" y="0"/>
                  </a:lnTo>
                  <a:lnTo>
                    <a:pt x="104" y="0"/>
                  </a:lnTo>
                  <a:lnTo>
                    <a:pt x="75" y="0"/>
                  </a:lnTo>
                  <a:lnTo>
                    <a:pt x="38" y="0"/>
                  </a:lnTo>
                  <a:lnTo>
                    <a:pt x="0" y="0"/>
                  </a:lnTo>
                  <a:lnTo>
                    <a:pt x="0" y="24"/>
                  </a:lnTo>
                  <a:lnTo>
                    <a:pt x="0" y="47"/>
                  </a:lnTo>
                  <a:lnTo>
                    <a:pt x="73" y="47"/>
                  </a:lnTo>
                  <a:lnTo>
                    <a:pt x="97" y="47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1" name="Freeform 36">
              <a:extLst>
                <a:ext uri="{FF2B5EF4-FFF2-40B4-BE49-F238E27FC236}">
                  <a16:creationId xmlns:a16="http://schemas.microsoft.com/office/drawing/2014/main" xmlns="" id="{31E08CE3-4EB9-40E1-9297-BB4349B08BD9}"/>
                </a:ext>
              </a:extLst>
            </p:cNvPr>
            <p:cNvSpPr>
              <a:spLocks/>
            </p:cNvSpPr>
            <p:nvPr/>
          </p:nvSpPr>
          <p:spPr bwMode="auto">
            <a:xfrm>
              <a:off x="4722" y="2929"/>
              <a:ext cx="121" cy="20"/>
            </a:xfrm>
            <a:custGeom>
              <a:avLst/>
              <a:gdLst>
                <a:gd name="T0" fmla="*/ 41 w 291"/>
                <a:gd name="T1" fmla="*/ 47 h 47"/>
                <a:gd name="T2" fmla="*/ 41 w 291"/>
                <a:gd name="T3" fmla="*/ 47 h 47"/>
                <a:gd name="T4" fmla="*/ 74 w 291"/>
                <a:gd name="T5" fmla="*/ 47 h 47"/>
                <a:gd name="T6" fmla="*/ 98 w 291"/>
                <a:gd name="T7" fmla="*/ 47 h 47"/>
                <a:gd name="T8" fmla="*/ 121 w 291"/>
                <a:gd name="T9" fmla="*/ 47 h 47"/>
                <a:gd name="T10" fmla="*/ 291 w 291"/>
                <a:gd name="T11" fmla="*/ 47 h 47"/>
                <a:gd name="T12" fmla="*/ 291 w 291"/>
                <a:gd name="T13" fmla="*/ 24 h 47"/>
                <a:gd name="T14" fmla="*/ 291 w 291"/>
                <a:gd name="T15" fmla="*/ 0 h 47"/>
                <a:gd name="T16" fmla="*/ 121 w 291"/>
                <a:gd name="T17" fmla="*/ 0 h 47"/>
                <a:gd name="T18" fmla="*/ 98 w 291"/>
                <a:gd name="T19" fmla="*/ 0 h 47"/>
                <a:gd name="T20" fmla="*/ 74 w 291"/>
                <a:gd name="T21" fmla="*/ 0 h 47"/>
                <a:gd name="T22" fmla="*/ 41 w 291"/>
                <a:gd name="T23" fmla="*/ 0 h 47"/>
                <a:gd name="T24" fmla="*/ 18 w 291"/>
                <a:gd name="T25" fmla="*/ 0 h 47"/>
                <a:gd name="T26" fmla="*/ 0 w 291"/>
                <a:gd name="T27" fmla="*/ 0 h 47"/>
                <a:gd name="T28" fmla="*/ 0 w 291"/>
                <a:gd name="T29" fmla="*/ 24 h 47"/>
                <a:gd name="T30" fmla="*/ 0 w 291"/>
                <a:gd name="T31" fmla="*/ 47 h 47"/>
                <a:gd name="T32" fmla="*/ 18 w 291"/>
                <a:gd name="T33" fmla="*/ 47 h 47"/>
                <a:gd name="T34" fmla="*/ 41 w 291"/>
                <a:gd name="T35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91" h="47">
                  <a:moveTo>
                    <a:pt x="41" y="47"/>
                  </a:moveTo>
                  <a:lnTo>
                    <a:pt x="41" y="47"/>
                  </a:lnTo>
                  <a:lnTo>
                    <a:pt x="74" y="47"/>
                  </a:lnTo>
                  <a:lnTo>
                    <a:pt x="98" y="47"/>
                  </a:lnTo>
                  <a:lnTo>
                    <a:pt x="121" y="47"/>
                  </a:lnTo>
                  <a:lnTo>
                    <a:pt x="291" y="47"/>
                  </a:lnTo>
                  <a:lnTo>
                    <a:pt x="291" y="24"/>
                  </a:lnTo>
                  <a:lnTo>
                    <a:pt x="291" y="0"/>
                  </a:lnTo>
                  <a:lnTo>
                    <a:pt x="121" y="0"/>
                  </a:lnTo>
                  <a:lnTo>
                    <a:pt x="98" y="0"/>
                  </a:lnTo>
                  <a:lnTo>
                    <a:pt x="74" y="0"/>
                  </a:lnTo>
                  <a:lnTo>
                    <a:pt x="41" y="0"/>
                  </a:lnTo>
                  <a:lnTo>
                    <a:pt x="18" y="0"/>
                  </a:lnTo>
                  <a:lnTo>
                    <a:pt x="0" y="0"/>
                  </a:lnTo>
                  <a:lnTo>
                    <a:pt x="0" y="24"/>
                  </a:lnTo>
                  <a:lnTo>
                    <a:pt x="0" y="47"/>
                  </a:lnTo>
                  <a:lnTo>
                    <a:pt x="18" y="47"/>
                  </a:lnTo>
                  <a:lnTo>
                    <a:pt x="41" y="47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102" name="Group 52">
            <a:extLst>
              <a:ext uri="{FF2B5EF4-FFF2-40B4-BE49-F238E27FC236}">
                <a16:creationId xmlns:a16="http://schemas.microsoft.com/office/drawing/2014/main" xmlns="" id="{9C1B8C0F-42A5-446E-90AF-01C3C4FD28F3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803638" y="746908"/>
            <a:ext cx="381960" cy="378396"/>
            <a:chOff x="820" y="976"/>
            <a:chExt cx="643" cy="637"/>
          </a:xfrm>
          <a:solidFill>
            <a:srgbClr val="25AEC1"/>
          </a:solidFill>
        </p:grpSpPr>
        <p:sp>
          <p:nvSpPr>
            <p:cNvPr id="108" name="Freeform 53">
              <a:extLst>
                <a:ext uri="{FF2B5EF4-FFF2-40B4-BE49-F238E27FC236}">
                  <a16:creationId xmlns:a16="http://schemas.microsoft.com/office/drawing/2014/main" xmlns="" id="{CB45E7DC-D132-44EA-843D-03D37602B006}"/>
                </a:ext>
              </a:extLst>
            </p:cNvPr>
            <p:cNvSpPr>
              <a:spLocks/>
            </p:cNvSpPr>
            <p:nvPr/>
          </p:nvSpPr>
          <p:spPr bwMode="auto">
            <a:xfrm>
              <a:off x="942" y="1309"/>
              <a:ext cx="399" cy="72"/>
            </a:xfrm>
            <a:custGeom>
              <a:avLst/>
              <a:gdLst>
                <a:gd name="T0" fmla="*/ 827 w 853"/>
                <a:gd name="T1" fmla="*/ 153 h 153"/>
                <a:gd name="T2" fmla="*/ 827 w 853"/>
                <a:gd name="T3" fmla="*/ 153 h 153"/>
                <a:gd name="T4" fmla="*/ 800 w 853"/>
                <a:gd name="T5" fmla="*/ 126 h 153"/>
                <a:gd name="T6" fmla="*/ 800 w 853"/>
                <a:gd name="T7" fmla="*/ 53 h 153"/>
                <a:gd name="T8" fmla="*/ 53 w 853"/>
                <a:gd name="T9" fmla="*/ 53 h 153"/>
                <a:gd name="T10" fmla="*/ 53 w 853"/>
                <a:gd name="T11" fmla="*/ 126 h 153"/>
                <a:gd name="T12" fmla="*/ 27 w 853"/>
                <a:gd name="T13" fmla="*/ 153 h 153"/>
                <a:gd name="T14" fmla="*/ 0 w 853"/>
                <a:gd name="T15" fmla="*/ 126 h 153"/>
                <a:gd name="T16" fmla="*/ 0 w 853"/>
                <a:gd name="T17" fmla="*/ 26 h 153"/>
                <a:gd name="T18" fmla="*/ 27 w 853"/>
                <a:gd name="T19" fmla="*/ 0 h 153"/>
                <a:gd name="T20" fmla="*/ 827 w 853"/>
                <a:gd name="T21" fmla="*/ 0 h 153"/>
                <a:gd name="T22" fmla="*/ 853 w 853"/>
                <a:gd name="T23" fmla="*/ 26 h 153"/>
                <a:gd name="T24" fmla="*/ 853 w 853"/>
                <a:gd name="T25" fmla="*/ 126 h 153"/>
                <a:gd name="T26" fmla="*/ 827 w 853"/>
                <a:gd name="T27" fmla="*/ 153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53" h="153">
                  <a:moveTo>
                    <a:pt x="827" y="153"/>
                  </a:moveTo>
                  <a:lnTo>
                    <a:pt x="827" y="153"/>
                  </a:lnTo>
                  <a:cubicBezTo>
                    <a:pt x="812" y="153"/>
                    <a:pt x="800" y="141"/>
                    <a:pt x="800" y="126"/>
                  </a:cubicBezTo>
                  <a:lnTo>
                    <a:pt x="800" y="53"/>
                  </a:lnTo>
                  <a:lnTo>
                    <a:pt x="53" y="53"/>
                  </a:lnTo>
                  <a:lnTo>
                    <a:pt x="53" y="126"/>
                  </a:lnTo>
                  <a:cubicBezTo>
                    <a:pt x="53" y="141"/>
                    <a:pt x="41" y="153"/>
                    <a:pt x="27" y="153"/>
                  </a:cubicBezTo>
                  <a:cubicBezTo>
                    <a:pt x="12" y="153"/>
                    <a:pt x="0" y="141"/>
                    <a:pt x="0" y="126"/>
                  </a:cubicBezTo>
                  <a:lnTo>
                    <a:pt x="0" y="26"/>
                  </a:lnTo>
                  <a:cubicBezTo>
                    <a:pt x="0" y="12"/>
                    <a:pt x="12" y="0"/>
                    <a:pt x="27" y="0"/>
                  </a:cubicBezTo>
                  <a:lnTo>
                    <a:pt x="827" y="0"/>
                  </a:lnTo>
                  <a:cubicBezTo>
                    <a:pt x="841" y="0"/>
                    <a:pt x="853" y="12"/>
                    <a:pt x="853" y="26"/>
                  </a:cubicBezTo>
                  <a:lnTo>
                    <a:pt x="853" y="126"/>
                  </a:lnTo>
                  <a:cubicBezTo>
                    <a:pt x="853" y="141"/>
                    <a:pt x="841" y="153"/>
                    <a:pt x="827" y="15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9" name="Freeform 54">
              <a:extLst>
                <a:ext uri="{FF2B5EF4-FFF2-40B4-BE49-F238E27FC236}">
                  <a16:creationId xmlns:a16="http://schemas.microsoft.com/office/drawing/2014/main" xmlns="" id="{FAB36F04-13FD-4866-9435-728454BFB37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80" y="976"/>
              <a:ext cx="123" cy="129"/>
            </a:xfrm>
            <a:custGeom>
              <a:avLst/>
              <a:gdLst>
                <a:gd name="T0" fmla="*/ 132 w 263"/>
                <a:gd name="T1" fmla="*/ 52 h 275"/>
                <a:gd name="T2" fmla="*/ 132 w 263"/>
                <a:gd name="T3" fmla="*/ 52 h 275"/>
                <a:gd name="T4" fmla="*/ 54 w 263"/>
                <a:gd name="T5" fmla="*/ 137 h 275"/>
                <a:gd name="T6" fmla="*/ 132 w 263"/>
                <a:gd name="T7" fmla="*/ 221 h 275"/>
                <a:gd name="T8" fmla="*/ 210 w 263"/>
                <a:gd name="T9" fmla="*/ 137 h 275"/>
                <a:gd name="T10" fmla="*/ 132 w 263"/>
                <a:gd name="T11" fmla="*/ 52 h 275"/>
                <a:gd name="T12" fmla="*/ 132 w 263"/>
                <a:gd name="T13" fmla="*/ 275 h 275"/>
                <a:gd name="T14" fmla="*/ 132 w 263"/>
                <a:gd name="T15" fmla="*/ 275 h 275"/>
                <a:gd name="T16" fmla="*/ 0 w 263"/>
                <a:gd name="T17" fmla="*/ 137 h 275"/>
                <a:gd name="T18" fmla="*/ 132 w 263"/>
                <a:gd name="T19" fmla="*/ 0 h 275"/>
                <a:gd name="T20" fmla="*/ 263 w 263"/>
                <a:gd name="T21" fmla="*/ 137 h 275"/>
                <a:gd name="T22" fmla="*/ 132 w 263"/>
                <a:gd name="T23" fmla="*/ 275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63" h="275">
                  <a:moveTo>
                    <a:pt x="132" y="52"/>
                  </a:moveTo>
                  <a:lnTo>
                    <a:pt x="132" y="52"/>
                  </a:lnTo>
                  <a:cubicBezTo>
                    <a:pt x="89" y="52"/>
                    <a:pt x="54" y="90"/>
                    <a:pt x="54" y="137"/>
                  </a:cubicBezTo>
                  <a:cubicBezTo>
                    <a:pt x="54" y="183"/>
                    <a:pt x="89" y="221"/>
                    <a:pt x="132" y="221"/>
                  </a:cubicBezTo>
                  <a:cubicBezTo>
                    <a:pt x="175" y="221"/>
                    <a:pt x="210" y="183"/>
                    <a:pt x="210" y="137"/>
                  </a:cubicBezTo>
                  <a:cubicBezTo>
                    <a:pt x="210" y="90"/>
                    <a:pt x="175" y="52"/>
                    <a:pt x="132" y="52"/>
                  </a:cubicBezTo>
                  <a:close/>
                  <a:moveTo>
                    <a:pt x="132" y="275"/>
                  </a:moveTo>
                  <a:lnTo>
                    <a:pt x="132" y="275"/>
                  </a:lnTo>
                  <a:cubicBezTo>
                    <a:pt x="59" y="275"/>
                    <a:pt x="0" y="213"/>
                    <a:pt x="0" y="137"/>
                  </a:cubicBezTo>
                  <a:cubicBezTo>
                    <a:pt x="0" y="60"/>
                    <a:pt x="59" y="0"/>
                    <a:pt x="132" y="0"/>
                  </a:cubicBezTo>
                  <a:cubicBezTo>
                    <a:pt x="204" y="0"/>
                    <a:pt x="263" y="60"/>
                    <a:pt x="263" y="137"/>
                  </a:cubicBezTo>
                  <a:cubicBezTo>
                    <a:pt x="263" y="213"/>
                    <a:pt x="204" y="275"/>
                    <a:pt x="132" y="27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11" name="Freeform 55">
              <a:extLst>
                <a:ext uri="{FF2B5EF4-FFF2-40B4-BE49-F238E27FC236}">
                  <a16:creationId xmlns:a16="http://schemas.microsoft.com/office/drawing/2014/main" xmlns="" id="{953B753A-EE75-4802-948E-EC6527E7F4FA}"/>
                </a:ext>
              </a:extLst>
            </p:cNvPr>
            <p:cNvSpPr>
              <a:spLocks/>
            </p:cNvSpPr>
            <p:nvPr/>
          </p:nvSpPr>
          <p:spPr bwMode="auto">
            <a:xfrm>
              <a:off x="992" y="1111"/>
              <a:ext cx="299" cy="147"/>
            </a:xfrm>
            <a:custGeom>
              <a:avLst/>
              <a:gdLst>
                <a:gd name="T0" fmla="*/ 612 w 639"/>
                <a:gd name="T1" fmla="*/ 313 h 313"/>
                <a:gd name="T2" fmla="*/ 612 w 639"/>
                <a:gd name="T3" fmla="*/ 313 h 313"/>
                <a:gd name="T4" fmla="*/ 586 w 639"/>
                <a:gd name="T5" fmla="*/ 286 h 313"/>
                <a:gd name="T6" fmla="*/ 586 w 639"/>
                <a:gd name="T7" fmla="*/ 188 h 313"/>
                <a:gd name="T8" fmla="*/ 450 w 639"/>
                <a:gd name="T9" fmla="*/ 53 h 313"/>
                <a:gd name="T10" fmla="*/ 189 w 639"/>
                <a:gd name="T11" fmla="*/ 53 h 313"/>
                <a:gd name="T12" fmla="*/ 54 w 639"/>
                <a:gd name="T13" fmla="*/ 188 h 313"/>
                <a:gd name="T14" fmla="*/ 54 w 639"/>
                <a:gd name="T15" fmla="*/ 286 h 313"/>
                <a:gd name="T16" fmla="*/ 27 w 639"/>
                <a:gd name="T17" fmla="*/ 313 h 313"/>
                <a:gd name="T18" fmla="*/ 0 w 639"/>
                <a:gd name="T19" fmla="*/ 286 h 313"/>
                <a:gd name="T20" fmla="*/ 0 w 639"/>
                <a:gd name="T21" fmla="*/ 188 h 313"/>
                <a:gd name="T22" fmla="*/ 189 w 639"/>
                <a:gd name="T23" fmla="*/ 0 h 313"/>
                <a:gd name="T24" fmla="*/ 450 w 639"/>
                <a:gd name="T25" fmla="*/ 0 h 313"/>
                <a:gd name="T26" fmla="*/ 639 w 639"/>
                <a:gd name="T27" fmla="*/ 188 h 313"/>
                <a:gd name="T28" fmla="*/ 639 w 639"/>
                <a:gd name="T29" fmla="*/ 286 h 313"/>
                <a:gd name="T30" fmla="*/ 612 w 639"/>
                <a:gd name="T31" fmla="*/ 313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39" h="313">
                  <a:moveTo>
                    <a:pt x="612" y="313"/>
                  </a:moveTo>
                  <a:lnTo>
                    <a:pt x="612" y="313"/>
                  </a:lnTo>
                  <a:cubicBezTo>
                    <a:pt x="598" y="313"/>
                    <a:pt x="586" y="301"/>
                    <a:pt x="586" y="286"/>
                  </a:cubicBezTo>
                  <a:lnTo>
                    <a:pt x="586" y="188"/>
                  </a:lnTo>
                  <a:cubicBezTo>
                    <a:pt x="586" y="114"/>
                    <a:pt x="525" y="53"/>
                    <a:pt x="450" y="53"/>
                  </a:cubicBezTo>
                  <a:lnTo>
                    <a:pt x="189" y="53"/>
                  </a:lnTo>
                  <a:cubicBezTo>
                    <a:pt x="114" y="53"/>
                    <a:pt x="54" y="114"/>
                    <a:pt x="54" y="188"/>
                  </a:cubicBezTo>
                  <a:lnTo>
                    <a:pt x="54" y="286"/>
                  </a:lnTo>
                  <a:cubicBezTo>
                    <a:pt x="54" y="301"/>
                    <a:pt x="42" y="313"/>
                    <a:pt x="27" y="313"/>
                  </a:cubicBezTo>
                  <a:cubicBezTo>
                    <a:pt x="12" y="313"/>
                    <a:pt x="0" y="301"/>
                    <a:pt x="0" y="286"/>
                  </a:cubicBezTo>
                  <a:lnTo>
                    <a:pt x="0" y="188"/>
                  </a:lnTo>
                  <a:cubicBezTo>
                    <a:pt x="0" y="84"/>
                    <a:pt x="85" y="0"/>
                    <a:pt x="189" y="0"/>
                  </a:cubicBezTo>
                  <a:lnTo>
                    <a:pt x="450" y="0"/>
                  </a:lnTo>
                  <a:cubicBezTo>
                    <a:pt x="554" y="0"/>
                    <a:pt x="639" y="84"/>
                    <a:pt x="639" y="188"/>
                  </a:cubicBezTo>
                  <a:lnTo>
                    <a:pt x="639" y="286"/>
                  </a:lnTo>
                  <a:cubicBezTo>
                    <a:pt x="639" y="301"/>
                    <a:pt x="627" y="313"/>
                    <a:pt x="612" y="31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12" name="Freeform 56">
              <a:extLst>
                <a:ext uri="{FF2B5EF4-FFF2-40B4-BE49-F238E27FC236}">
                  <a16:creationId xmlns:a16="http://schemas.microsoft.com/office/drawing/2014/main" xmlns="" id="{829BB89F-BB33-4073-B866-5D8270386E5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1" y="1184"/>
              <a:ext cx="24" cy="74"/>
            </a:xfrm>
            <a:custGeom>
              <a:avLst/>
              <a:gdLst>
                <a:gd name="T0" fmla="*/ 26 w 53"/>
                <a:gd name="T1" fmla="*/ 157 h 157"/>
                <a:gd name="T2" fmla="*/ 26 w 53"/>
                <a:gd name="T3" fmla="*/ 157 h 157"/>
                <a:gd name="T4" fmla="*/ 0 w 53"/>
                <a:gd name="T5" fmla="*/ 130 h 157"/>
                <a:gd name="T6" fmla="*/ 0 w 53"/>
                <a:gd name="T7" fmla="*/ 27 h 157"/>
                <a:gd name="T8" fmla="*/ 26 w 53"/>
                <a:gd name="T9" fmla="*/ 0 h 157"/>
                <a:gd name="T10" fmla="*/ 53 w 53"/>
                <a:gd name="T11" fmla="*/ 27 h 157"/>
                <a:gd name="T12" fmla="*/ 53 w 53"/>
                <a:gd name="T13" fmla="*/ 130 h 157"/>
                <a:gd name="T14" fmla="*/ 26 w 53"/>
                <a:gd name="T15" fmla="*/ 157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3" h="157">
                  <a:moveTo>
                    <a:pt x="26" y="157"/>
                  </a:moveTo>
                  <a:lnTo>
                    <a:pt x="26" y="157"/>
                  </a:lnTo>
                  <a:cubicBezTo>
                    <a:pt x="12" y="157"/>
                    <a:pt x="0" y="145"/>
                    <a:pt x="0" y="130"/>
                  </a:cubicBezTo>
                  <a:lnTo>
                    <a:pt x="0" y="27"/>
                  </a:lnTo>
                  <a:cubicBezTo>
                    <a:pt x="0" y="12"/>
                    <a:pt x="12" y="0"/>
                    <a:pt x="26" y="0"/>
                  </a:cubicBezTo>
                  <a:cubicBezTo>
                    <a:pt x="41" y="0"/>
                    <a:pt x="53" y="12"/>
                    <a:pt x="53" y="27"/>
                  </a:cubicBezTo>
                  <a:lnTo>
                    <a:pt x="53" y="130"/>
                  </a:lnTo>
                  <a:cubicBezTo>
                    <a:pt x="53" y="145"/>
                    <a:pt x="41" y="157"/>
                    <a:pt x="26" y="15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13" name="Freeform 57">
              <a:extLst>
                <a:ext uri="{FF2B5EF4-FFF2-40B4-BE49-F238E27FC236}">
                  <a16:creationId xmlns:a16="http://schemas.microsoft.com/office/drawing/2014/main" xmlns="" id="{645C1275-AA08-40C8-B0BC-5B9FD7B2AE75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8" y="1184"/>
              <a:ext cx="24" cy="74"/>
            </a:xfrm>
            <a:custGeom>
              <a:avLst/>
              <a:gdLst>
                <a:gd name="T0" fmla="*/ 27 w 53"/>
                <a:gd name="T1" fmla="*/ 157 h 157"/>
                <a:gd name="T2" fmla="*/ 27 w 53"/>
                <a:gd name="T3" fmla="*/ 157 h 157"/>
                <a:gd name="T4" fmla="*/ 0 w 53"/>
                <a:gd name="T5" fmla="*/ 130 h 157"/>
                <a:gd name="T6" fmla="*/ 0 w 53"/>
                <a:gd name="T7" fmla="*/ 27 h 157"/>
                <a:gd name="T8" fmla="*/ 27 w 53"/>
                <a:gd name="T9" fmla="*/ 0 h 157"/>
                <a:gd name="T10" fmla="*/ 53 w 53"/>
                <a:gd name="T11" fmla="*/ 27 h 157"/>
                <a:gd name="T12" fmla="*/ 53 w 53"/>
                <a:gd name="T13" fmla="*/ 130 h 157"/>
                <a:gd name="T14" fmla="*/ 27 w 53"/>
                <a:gd name="T15" fmla="*/ 157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3" h="157">
                  <a:moveTo>
                    <a:pt x="27" y="157"/>
                  </a:moveTo>
                  <a:lnTo>
                    <a:pt x="27" y="157"/>
                  </a:lnTo>
                  <a:cubicBezTo>
                    <a:pt x="12" y="157"/>
                    <a:pt x="0" y="145"/>
                    <a:pt x="0" y="130"/>
                  </a:cubicBezTo>
                  <a:lnTo>
                    <a:pt x="0" y="27"/>
                  </a:ln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3" y="12"/>
                    <a:pt x="53" y="27"/>
                  </a:cubicBezTo>
                  <a:lnTo>
                    <a:pt x="53" y="130"/>
                  </a:lnTo>
                  <a:cubicBezTo>
                    <a:pt x="53" y="145"/>
                    <a:pt x="42" y="157"/>
                    <a:pt x="27" y="15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14" name="Freeform 58">
              <a:extLst>
                <a:ext uri="{FF2B5EF4-FFF2-40B4-BE49-F238E27FC236}">
                  <a16:creationId xmlns:a16="http://schemas.microsoft.com/office/drawing/2014/main" xmlns="" id="{73335686-46BA-4B3A-9B7B-25F5F6BA767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98" y="1365"/>
              <a:ext cx="112" cy="118"/>
            </a:xfrm>
            <a:custGeom>
              <a:avLst/>
              <a:gdLst>
                <a:gd name="T0" fmla="*/ 120 w 240"/>
                <a:gd name="T1" fmla="*/ 54 h 252"/>
                <a:gd name="T2" fmla="*/ 120 w 240"/>
                <a:gd name="T3" fmla="*/ 54 h 252"/>
                <a:gd name="T4" fmla="*/ 54 w 240"/>
                <a:gd name="T5" fmla="*/ 126 h 252"/>
                <a:gd name="T6" fmla="*/ 120 w 240"/>
                <a:gd name="T7" fmla="*/ 199 h 252"/>
                <a:gd name="T8" fmla="*/ 187 w 240"/>
                <a:gd name="T9" fmla="*/ 126 h 252"/>
                <a:gd name="T10" fmla="*/ 120 w 240"/>
                <a:gd name="T11" fmla="*/ 54 h 252"/>
                <a:gd name="T12" fmla="*/ 120 w 240"/>
                <a:gd name="T13" fmla="*/ 252 h 252"/>
                <a:gd name="T14" fmla="*/ 120 w 240"/>
                <a:gd name="T15" fmla="*/ 252 h 252"/>
                <a:gd name="T16" fmla="*/ 0 w 240"/>
                <a:gd name="T17" fmla="*/ 126 h 252"/>
                <a:gd name="T18" fmla="*/ 120 w 240"/>
                <a:gd name="T19" fmla="*/ 0 h 252"/>
                <a:gd name="T20" fmla="*/ 240 w 240"/>
                <a:gd name="T21" fmla="*/ 126 h 252"/>
                <a:gd name="T22" fmla="*/ 120 w 240"/>
                <a:gd name="T23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0" h="252">
                  <a:moveTo>
                    <a:pt x="120" y="54"/>
                  </a:moveTo>
                  <a:lnTo>
                    <a:pt x="120" y="54"/>
                  </a:lnTo>
                  <a:cubicBezTo>
                    <a:pt x="83" y="54"/>
                    <a:pt x="54" y="86"/>
                    <a:pt x="54" y="126"/>
                  </a:cubicBezTo>
                  <a:cubicBezTo>
                    <a:pt x="54" y="166"/>
                    <a:pt x="83" y="199"/>
                    <a:pt x="120" y="199"/>
                  </a:cubicBezTo>
                  <a:cubicBezTo>
                    <a:pt x="157" y="199"/>
                    <a:pt x="187" y="166"/>
                    <a:pt x="187" y="126"/>
                  </a:cubicBezTo>
                  <a:cubicBezTo>
                    <a:pt x="187" y="86"/>
                    <a:pt x="157" y="54"/>
                    <a:pt x="120" y="54"/>
                  </a:cubicBezTo>
                  <a:close/>
                  <a:moveTo>
                    <a:pt x="120" y="252"/>
                  </a:moveTo>
                  <a:lnTo>
                    <a:pt x="120" y="252"/>
                  </a:lnTo>
                  <a:cubicBezTo>
                    <a:pt x="54" y="252"/>
                    <a:pt x="0" y="196"/>
                    <a:pt x="0" y="126"/>
                  </a:cubicBezTo>
                  <a:cubicBezTo>
                    <a:pt x="0" y="57"/>
                    <a:pt x="54" y="0"/>
                    <a:pt x="120" y="0"/>
                  </a:cubicBezTo>
                  <a:cubicBezTo>
                    <a:pt x="186" y="0"/>
                    <a:pt x="240" y="57"/>
                    <a:pt x="240" y="126"/>
                  </a:cubicBezTo>
                  <a:cubicBezTo>
                    <a:pt x="240" y="196"/>
                    <a:pt x="186" y="252"/>
                    <a:pt x="120" y="25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15" name="Freeform 59">
              <a:extLst>
                <a:ext uri="{FF2B5EF4-FFF2-40B4-BE49-F238E27FC236}">
                  <a16:creationId xmlns:a16="http://schemas.microsoft.com/office/drawing/2014/main" xmlns="" id="{1A7DE71B-8B85-4D40-AC14-99A3438AE746}"/>
                </a:ext>
              </a:extLst>
            </p:cNvPr>
            <p:cNvSpPr>
              <a:spLocks/>
            </p:cNvSpPr>
            <p:nvPr/>
          </p:nvSpPr>
          <p:spPr bwMode="auto">
            <a:xfrm>
              <a:off x="820" y="1486"/>
              <a:ext cx="269" cy="127"/>
            </a:xfrm>
            <a:custGeom>
              <a:avLst/>
              <a:gdLst>
                <a:gd name="T0" fmla="*/ 548 w 575"/>
                <a:gd name="T1" fmla="*/ 270 h 270"/>
                <a:gd name="T2" fmla="*/ 548 w 575"/>
                <a:gd name="T3" fmla="*/ 270 h 270"/>
                <a:gd name="T4" fmla="*/ 522 w 575"/>
                <a:gd name="T5" fmla="*/ 243 h 270"/>
                <a:gd name="T6" fmla="*/ 522 w 575"/>
                <a:gd name="T7" fmla="*/ 171 h 270"/>
                <a:gd name="T8" fmla="*/ 404 w 575"/>
                <a:gd name="T9" fmla="*/ 53 h 270"/>
                <a:gd name="T10" fmla="*/ 171 w 575"/>
                <a:gd name="T11" fmla="*/ 53 h 270"/>
                <a:gd name="T12" fmla="*/ 53 w 575"/>
                <a:gd name="T13" fmla="*/ 171 h 270"/>
                <a:gd name="T14" fmla="*/ 53 w 575"/>
                <a:gd name="T15" fmla="*/ 243 h 270"/>
                <a:gd name="T16" fmla="*/ 26 w 575"/>
                <a:gd name="T17" fmla="*/ 270 h 270"/>
                <a:gd name="T18" fmla="*/ 0 w 575"/>
                <a:gd name="T19" fmla="*/ 243 h 270"/>
                <a:gd name="T20" fmla="*/ 0 w 575"/>
                <a:gd name="T21" fmla="*/ 171 h 270"/>
                <a:gd name="T22" fmla="*/ 171 w 575"/>
                <a:gd name="T23" fmla="*/ 0 h 270"/>
                <a:gd name="T24" fmla="*/ 404 w 575"/>
                <a:gd name="T25" fmla="*/ 0 h 270"/>
                <a:gd name="T26" fmla="*/ 575 w 575"/>
                <a:gd name="T27" fmla="*/ 171 h 270"/>
                <a:gd name="T28" fmla="*/ 575 w 575"/>
                <a:gd name="T29" fmla="*/ 243 h 270"/>
                <a:gd name="T30" fmla="*/ 548 w 575"/>
                <a:gd name="T31" fmla="*/ 270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75" h="270">
                  <a:moveTo>
                    <a:pt x="548" y="270"/>
                  </a:moveTo>
                  <a:lnTo>
                    <a:pt x="548" y="270"/>
                  </a:lnTo>
                  <a:cubicBezTo>
                    <a:pt x="534" y="270"/>
                    <a:pt x="522" y="258"/>
                    <a:pt x="522" y="243"/>
                  </a:cubicBezTo>
                  <a:lnTo>
                    <a:pt x="522" y="171"/>
                  </a:lnTo>
                  <a:cubicBezTo>
                    <a:pt x="522" y="106"/>
                    <a:pt x="469" y="53"/>
                    <a:pt x="404" y="53"/>
                  </a:cubicBezTo>
                  <a:lnTo>
                    <a:pt x="171" y="53"/>
                  </a:lnTo>
                  <a:cubicBezTo>
                    <a:pt x="106" y="53"/>
                    <a:pt x="53" y="106"/>
                    <a:pt x="53" y="171"/>
                  </a:cubicBezTo>
                  <a:lnTo>
                    <a:pt x="53" y="243"/>
                  </a:lnTo>
                  <a:cubicBezTo>
                    <a:pt x="53" y="258"/>
                    <a:pt x="41" y="270"/>
                    <a:pt x="26" y="270"/>
                  </a:cubicBezTo>
                  <a:cubicBezTo>
                    <a:pt x="11" y="270"/>
                    <a:pt x="0" y="258"/>
                    <a:pt x="0" y="243"/>
                  </a:cubicBezTo>
                  <a:lnTo>
                    <a:pt x="0" y="171"/>
                  </a:lnTo>
                  <a:cubicBezTo>
                    <a:pt x="0" y="77"/>
                    <a:pt x="76" y="0"/>
                    <a:pt x="171" y="0"/>
                  </a:cubicBezTo>
                  <a:lnTo>
                    <a:pt x="404" y="0"/>
                  </a:lnTo>
                  <a:cubicBezTo>
                    <a:pt x="498" y="0"/>
                    <a:pt x="575" y="77"/>
                    <a:pt x="575" y="171"/>
                  </a:cubicBezTo>
                  <a:lnTo>
                    <a:pt x="575" y="243"/>
                  </a:lnTo>
                  <a:cubicBezTo>
                    <a:pt x="575" y="258"/>
                    <a:pt x="563" y="270"/>
                    <a:pt x="548" y="27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16" name="Freeform 60">
              <a:extLst>
                <a:ext uri="{FF2B5EF4-FFF2-40B4-BE49-F238E27FC236}">
                  <a16:creationId xmlns:a16="http://schemas.microsoft.com/office/drawing/2014/main" xmlns="" id="{89D0C576-FC35-4A16-964F-935A20110886}"/>
                </a:ext>
              </a:extLst>
            </p:cNvPr>
            <p:cNvSpPr>
              <a:spLocks/>
            </p:cNvSpPr>
            <p:nvPr/>
          </p:nvSpPr>
          <p:spPr bwMode="auto">
            <a:xfrm>
              <a:off x="871" y="1552"/>
              <a:ext cx="26" cy="61"/>
            </a:xfrm>
            <a:custGeom>
              <a:avLst/>
              <a:gdLst>
                <a:gd name="T0" fmla="*/ 27 w 54"/>
                <a:gd name="T1" fmla="*/ 130 h 130"/>
                <a:gd name="T2" fmla="*/ 27 w 54"/>
                <a:gd name="T3" fmla="*/ 130 h 130"/>
                <a:gd name="T4" fmla="*/ 0 w 54"/>
                <a:gd name="T5" fmla="*/ 103 h 130"/>
                <a:gd name="T6" fmla="*/ 0 w 54"/>
                <a:gd name="T7" fmla="*/ 27 h 130"/>
                <a:gd name="T8" fmla="*/ 27 w 54"/>
                <a:gd name="T9" fmla="*/ 0 h 130"/>
                <a:gd name="T10" fmla="*/ 54 w 54"/>
                <a:gd name="T11" fmla="*/ 27 h 130"/>
                <a:gd name="T12" fmla="*/ 54 w 54"/>
                <a:gd name="T13" fmla="*/ 103 h 130"/>
                <a:gd name="T14" fmla="*/ 27 w 54"/>
                <a:gd name="T15" fmla="*/ 13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4" h="130">
                  <a:moveTo>
                    <a:pt x="27" y="130"/>
                  </a:moveTo>
                  <a:lnTo>
                    <a:pt x="27" y="130"/>
                  </a:lnTo>
                  <a:cubicBezTo>
                    <a:pt x="12" y="130"/>
                    <a:pt x="0" y="118"/>
                    <a:pt x="0" y="103"/>
                  </a:cubicBezTo>
                  <a:lnTo>
                    <a:pt x="0" y="27"/>
                  </a:ln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4" y="12"/>
                    <a:pt x="54" y="27"/>
                  </a:cubicBezTo>
                  <a:lnTo>
                    <a:pt x="54" y="103"/>
                  </a:lnTo>
                  <a:cubicBezTo>
                    <a:pt x="54" y="118"/>
                    <a:pt x="42" y="130"/>
                    <a:pt x="27" y="13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24" name="Freeform 61">
              <a:extLst>
                <a:ext uri="{FF2B5EF4-FFF2-40B4-BE49-F238E27FC236}">
                  <a16:creationId xmlns:a16="http://schemas.microsoft.com/office/drawing/2014/main" xmlns="" id="{2DCE45C0-47DF-4CAD-BA7C-48F197856D56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2" y="1552"/>
              <a:ext cx="25" cy="61"/>
            </a:xfrm>
            <a:custGeom>
              <a:avLst/>
              <a:gdLst>
                <a:gd name="T0" fmla="*/ 26 w 53"/>
                <a:gd name="T1" fmla="*/ 130 h 130"/>
                <a:gd name="T2" fmla="*/ 26 w 53"/>
                <a:gd name="T3" fmla="*/ 130 h 130"/>
                <a:gd name="T4" fmla="*/ 0 w 53"/>
                <a:gd name="T5" fmla="*/ 103 h 130"/>
                <a:gd name="T6" fmla="*/ 0 w 53"/>
                <a:gd name="T7" fmla="*/ 27 h 130"/>
                <a:gd name="T8" fmla="*/ 26 w 53"/>
                <a:gd name="T9" fmla="*/ 0 h 130"/>
                <a:gd name="T10" fmla="*/ 53 w 53"/>
                <a:gd name="T11" fmla="*/ 27 h 130"/>
                <a:gd name="T12" fmla="*/ 53 w 53"/>
                <a:gd name="T13" fmla="*/ 103 h 130"/>
                <a:gd name="T14" fmla="*/ 26 w 53"/>
                <a:gd name="T15" fmla="*/ 13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3" h="130">
                  <a:moveTo>
                    <a:pt x="26" y="130"/>
                  </a:moveTo>
                  <a:lnTo>
                    <a:pt x="26" y="130"/>
                  </a:lnTo>
                  <a:cubicBezTo>
                    <a:pt x="12" y="130"/>
                    <a:pt x="0" y="118"/>
                    <a:pt x="0" y="103"/>
                  </a:cubicBezTo>
                  <a:lnTo>
                    <a:pt x="0" y="27"/>
                  </a:lnTo>
                  <a:cubicBezTo>
                    <a:pt x="0" y="12"/>
                    <a:pt x="12" y="0"/>
                    <a:pt x="26" y="0"/>
                  </a:cubicBezTo>
                  <a:cubicBezTo>
                    <a:pt x="41" y="0"/>
                    <a:pt x="53" y="12"/>
                    <a:pt x="53" y="27"/>
                  </a:cubicBezTo>
                  <a:lnTo>
                    <a:pt x="53" y="103"/>
                  </a:lnTo>
                  <a:cubicBezTo>
                    <a:pt x="53" y="118"/>
                    <a:pt x="41" y="130"/>
                    <a:pt x="26" y="13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25" name="Freeform 62">
              <a:extLst>
                <a:ext uri="{FF2B5EF4-FFF2-40B4-BE49-F238E27FC236}">
                  <a16:creationId xmlns:a16="http://schemas.microsoft.com/office/drawing/2014/main" xmlns="" id="{90AA508A-E4FB-4B71-878B-8D1B24A3EE4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273" y="1365"/>
              <a:ext cx="112" cy="118"/>
            </a:xfrm>
            <a:custGeom>
              <a:avLst/>
              <a:gdLst>
                <a:gd name="T0" fmla="*/ 120 w 240"/>
                <a:gd name="T1" fmla="*/ 54 h 252"/>
                <a:gd name="T2" fmla="*/ 120 w 240"/>
                <a:gd name="T3" fmla="*/ 54 h 252"/>
                <a:gd name="T4" fmla="*/ 53 w 240"/>
                <a:gd name="T5" fmla="*/ 126 h 252"/>
                <a:gd name="T6" fmla="*/ 120 w 240"/>
                <a:gd name="T7" fmla="*/ 199 h 252"/>
                <a:gd name="T8" fmla="*/ 187 w 240"/>
                <a:gd name="T9" fmla="*/ 126 h 252"/>
                <a:gd name="T10" fmla="*/ 120 w 240"/>
                <a:gd name="T11" fmla="*/ 54 h 252"/>
                <a:gd name="T12" fmla="*/ 120 w 240"/>
                <a:gd name="T13" fmla="*/ 252 h 252"/>
                <a:gd name="T14" fmla="*/ 120 w 240"/>
                <a:gd name="T15" fmla="*/ 252 h 252"/>
                <a:gd name="T16" fmla="*/ 0 w 240"/>
                <a:gd name="T17" fmla="*/ 126 h 252"/>
                <a:gd name="T18" fmla="*/ 120 w 240"/>
                <a:gd name="T19" fmla="*/ 0 h 252"/>
                <a:gd name="T20" fmla="*/ 240 w 240"/>
                <a:gd name="T21" fmla="*/ 126 h 252"/>
                <a:gd name="T22" fmla="*/ 120 w 240"/>
                <a:gd name="T23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0" h="252">
                  <a:moveTo>
                    <a:pt x="120" y="54"/>
                  </a:moveTo>
                  <a:lnTo>
                    <a:pt x="120" y="54"/>
                  </a:lnTo>
                  <a:cubicBezTo>
                    <a:pt x="83" y="54"/>
                    <a:pt x="53" y="86"/>
                    <a:pt x="53" y="126"/>
                  </a:cubicBezTo>
                  <a:cubicBezTo>
                    <a:pt x="53" y="166"/>
                    <a:pt x="83" y="199"/>
                    <a:pt x="120" y="199"/>
                  </a:cubicBezTo>
                  <a:cubicBezTo>
                    <a:pt x="157" y="199"/>
                    <a:pt x="187" y="166"/>
                    <a:pt x="187" y="126"/>
                  </a:cubicBezTo>
                  <a:cubicBezTo>
                    <a:pt x="187" y="86"/>
                    <a:pt x="157" y="54"/>
                    <a:pt x="120" y="54"/>
                  </a:cubicBezTo>
                  <a:close/>
                  <a:moveTo>
                    <a:pt x="120" y="252"/>
                  </a:moveTo>
                  <a:lnTo>
                    <a:pt x="120" y="252"/>
                  </a:lnTo>
                  <a:cubicBezTo>
                    <a:pt x="54" y="252"/>
                    <a:pt x="0" y="196"/>
                    <a:pt x="0" y="126"/>
                  </a:cubicBezTo>
                  <a:cubicBezTo>
                    <a:pt x="0" y="57"/>
                    <a:pt x="54" y="0"/>
                    <a:pt x="120" y="0"/>
                  </a:cubicBezTo>
                  <a:cubicBezTo>
                    <a:pt x="186" y="0"/>
                    <a:pt x="240" y="57"/>
                    <a:pt x="240" y="126"/>
                  </a:cubicBezTo>
                  <a:cubicBezTo>
                    <a:pt x="240" y="196"/>
                    <a:pt x="186" y="252"/>
                    <a:pt x="120" y="25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26" name="Freeform 63">
              <a:extLst>
                <a:ext uri="{FF2B5EF4-FFF2-40B4-BE49-F238E27FC236}">
                  <a16:creationId xmlns:a16="http://schemas.microsoft.com/office/drawing/2014/main" xmlns="" id="{7370E909-F5B9-4D20-8796-181263B8E9E5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4" y="1486"/>
              <a:ext cx="269" cy="127"/>
            </a:xfrm>
            <a:custGeom>
              <a:avLst/>
              <a:gdLst>
                <a:gd name="T0" fmla="*/ 549 w 576"/>
                <a:gd name="T1" fmla="*/ 270 h 270"/>
                <a:gd name="T2" fmla="*/ 549 w 576"/>
                <a:gd name="T3" fmla="*/ 270 h 270"/>
                <a:gd name="T4" fmla="*/ 522 w 576"/>
                <a:gd name="T5" fmla="*/ 243 h 270"/>
                <a:gd name="T6" fmla="*/ 522 w 576"/>
                <a:gd name="T7" fmla="*/ 171 h 270"/>
                <a:gd name="T8" fmla="*/ 405 w 576"/>
                <a:gd name="T9" fmla="*/ 53 h 270"/>
                <a:gd name="T10" fmla="*/ 171 w 576"/>
                <a:gd name="T11" fmla="*/ 53 h 270"/>
                <a:gd name="T12" fmla="*/ 54 w 576"/>
                <a:gd name="T13" fmla="*/ 171 h 270"/>
                <a:gd name="T14" fmla="*/ 54 w 576"/>
                <a:gd name="T15" fmla="*/ 243 h 270"/>
                <a:gd name="T16" fmla="*/ 27 w 576"/>
                <a:gd name="T17" fmla="*/ 270 h 270"/>
                <a:gd name="T18" fmla="*/ 0 w 576"/>
                <a:gd name="T19" fmla="*/ 243 h 270"/>
                <a:gd name="T20" fmla="*/ 0 w 576"/>
                <a:gd name="T21" fmla="*/ 171 h 270"/>
                <a:gd name="T22" fmla="*/ 171 w 576"/>
                <a:gd name="T23" fmla="*/ 0 h 270"/>
                <a:gd name="T24" fmla="*/ 405 w 576"/>
                <a:gd name="T25" fmla="*/ 0 h 270"/>
                <a:gd name="T26" fmla="*/ 576 w 576"/>
                <a:gd name="T27" fmla="*/ 171 h 270"/>
                <a:gd name="T28" fmla="*/ 576 w 576"/>
                <a:gd name="T29" fmla="*/ 243 h 270"/>
                <a:gd name="T30" fmla="*/ 549 w 576"/>
                <a:gd name="T31" fmla="*/ 270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76" h="270">
                  <a:moveTo>
                    <a:pt x="549" y="270"/>
                  </a:moveTo>
                  <a:lnTo>
                    <a:pt x="549" y="270"/>
                  </a:lnTo>
                  <a:cubicBezTo>
                    <a:pt x="534" y="270"/>
                    <a:pt x="522" y="258"/>
                    <a:pt x="522" y="243"/>
                  </a:cubicBezTo>
                  <a:lnTo>
                    <a:pt x="522" y="171"/>
                  </a:lnTo>
                  <a:cubicBezTo>
                    <a:pt x="522" y="106"/>
                    <a:pt x="470" y="53"/>
                    <a:pt x="405" y="53"/>
                  </a:cubicBezTo>
                  <a:lnTo>
                    <a:pt x="171" y="53"/>
                  </a:lnTo>
                  <a:cubicBezTo>
                    <a:pt x="106" y="53"/>
                    <a:pt x="54" y="106"/>
                    <a:pt x="54" y="171"/>
                  </a:cubicBezTo>
                  <a:lnTo>
                    <a:pt x="54" y="243"/>
                  </a:lnTo>
                  <a:cubicBezTo>
                    <a:pt x="54" y="258"/>
                    <a:pt x="42" y="270"/>
                    <a:pt x="27" y="270"/>
                  </a:cubicBezTo>
                  <a:cubicBezTo>
                    <a:pt x="12" y="270"/>
                    <a:pt x="0" y="258"/>
                    <a:pt x="0" y="243"/>
                  </a:cubicBezTo>
                  <a:lnTo>
                    <a:pt x="0" y="171"/>
                  </a:lnTo>
                  <a:cubicBezTo>
                    <a:pt x="0" y="77"/>
                    <a:pt x="77" y="0"/>
                    <a:pt x="171" y="0"/>
                  </a:cubicBezTo>
                  <a:lnTo>
                    <a:pt x="405" y="0"/>
                  </a:lnTo>
                  <a:cubicBezTo>
                    <a:pt x="499" y="0"/>
                    <a:pt x="576" y="77"/>
                    <a:pt x="576" y="171"/>
                  </a:cubicBezTo>
                  <a:lnTo>
                    <a:pt x="576" y="243"/>
                  </a:lnTo>
                  <a:cubicBezTo>
                    <a:pt x="576" y="258"/>
                    <a:pt x="564" y="270"/>
                    <a:pt x="549" y="27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27" name="Freeform 64">
              <a:extLst>
                <a:ext uri="{FF2B5EF4-FFF2-40B4-BE49-F238E27FC236}">
                  <a16:creationId xmlns:a16="http://schemas.microsoft.com/office/drawing/2014/main" xmlns="" id="{B2BF7D63-E2E1-4C82-B78A-6F2F39DEACD0}"/>
                </a:ext>
              </a:extLst>
            </p:cNvPr>
            <p:cNvSpPr>
              <a:spLocks/>
            </p:cNvSpPr>
            <p:nvPr/>
          </p:nvSpPr>
          <p:spPr bwMode="auto">
            <a:xfrm>
              <a:off x="1246" y="1552"/>
              <a:ext cx="25" cy="61"/>
            </a:xfrm>
            <a:custGeom>
              <a:avLst/>
              <a:gdLst>
                <a:gd name="T0" fmla="*/ 27 w 54"/>
                <a:gd name="T1" fmla="*/ 130 h 130"/>
                <a:gd name="T2" fmla="*/ 27 w 54"/>
                <a:gd name="T3" fmla="*/ 130 h 130"/>
                <a:gd name="T4" fmla="*/ 0 w 54"/>
                <a:gd name="T5" fmla="*/ 103 h 130"/>
                <a:gd name="T6" fmla="*/ 0 w 54"/>
                <a:gd name="T7" fmla="*/ 27 h 130"/>
                <a:gd name="T8" fmla="*/ 27 w 54"/>
                <a:gd name="T9" fmla="*/ 0 h 130"/>
                <a:gd name="T10" fmla="*/ 54 w 54"/>
                <a:gd name="T11" fmla="*/ 27 h 130"/>
                <a:gd name="T12" fmla="*/ 54 w 54"/>
                <a:gd name="T13" fmla="*/ 103 h 130"/>
                <a:gd name="T14" fmla="*/ 27 w 54"/>
                <a:gd name="T15" fmla="*/ 13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4" h="130">
                  <a:moveTo>
                    <a:pt x="27" y="130"/>
                  </a:moveTo>
                  <a:lnTo>
                    <a:pt x="27" y="130"/>
                  </a:lnTo>
                  <a:cubicBezTo>
                    <a:pt x="12" y="130"/>
                    <a:pt x="0" y="118"/>
                    <a:pt x="0" y="103"/>
                  </a:cubicBezTo>
                  <a:lnTo>
                    <a:pt x="0" y="27"/>
                  </a:ln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4" y="12"/>
                    <a:pt x="54" y="27"/>
                  </a:cubicBezTo>
                  <a:lnTo>
                    <a:pt x="54" y="103"/>
                  </a:lnTo>
                  <a:cubicBezTo>
                    <a:pt x="54" y="118"/>
                    <a:pt x="42" y="130"/>
                    <a:pt x="27" y="13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28" name="Freeform 65">
              <a:extLst>
                <a:ext uri="{FF2B5EF4-FFF2-40B4-BE49-F238E27FC236}">
                  <a16:creationId xmlns:a16="http://schemas.microsoft.com/office/drawing/2014/main" xmlns="" id="{50F7CF91-4238-4308-BE10-3B0134681E7D}"/>
                </a:ext>
              </a:extLst>
            </p:cNvPr>
            <p:cNvSpPr>
              <a:spLocks/>
            </p:cNvSpPr>
            <p:nvPr/>
          </p:nvSpPr>
          <p:spPr bwMode="auto">
            <a:xfrm>
              <a:off x="1386" y="1552"/>
              <a:ext cx="26" cy="61"/>
            </a:xfrm>
            <a:custGeom>
              <a:avLst/>
              <a:gdLst>
                <a:gd name="T0" fmla="*/ 27 w 54"/>
                <a:gd name="T1" fmla="*/ 130 h 130"/>
                <a:gd name="T2" fmla="*/ 27 w 54"/>
                <a:gd name="T3" fmla="*/ 130 h 130"/>
                <a:gd name="T4" fmla="*/ 0 w 54"/>
                <a:gd name="T5" fmla="*/ 103 h 130"/>
                <a:gd name="T6" fmla="*/ 0 w 54"/>
                <a:gd name="T7" fmla="*/ 27 h 130"/>
                <a:gd name="T8" fmla="*/ 27 w 54"/>
                <a:gd name="T9" fmla="*/ 0 h 130"/>
                <a:gd name="T10" fmla="*/ 54 w 54"/>
                <a:gd name="T11" fmla="*/ 27 h 130"/>
                <a:gd name="T12" fmla="*/ 54 w 54"/>
                <a:gd name="T13" fmla="*/ 103 h 130"/>
                <a:gd name="T14" fmla="*/ 27 w 54"/>
                <a:gd name="T15" fmla="*/ 13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4" h="130">
                  <a:moveTo>
                    <a:pt x="27" y="130"/>
                  </a:moveTo>
                  <a:lnTo>
                    <a:pt x="27" y="130"/>
                  </a:lnTo>
                  <a:cubicBezTo>
                    <a:pt x="12" y="130"/>
                    <a:pt x="0" y="118"/>
                    <a:pt x="0" y="103"/>
                  </a:cubicBezTo>
                  <a:lnTo>
                    <a:pt x="0" y="27"/>
                  </a:ln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4" y="12"/>
                    <a:pt x="54" y="27"/>
                  </a:cubicBezTo>
                  <a:lnTo>
                    <a:pt x="54" y="103"/>
                  </a:lnTo>
                  <a:cubicBezTo>
                    <a:pt x="54" y="118"/>
                    <a:pt x="42" y="130"/>
                    <a:pt x="27" y="13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29" name="Freeform 66">
              <a:extLst>
                <a:ext uri="{FF2B5EF4-FFF2-40B4-BE49-F238E27FC236}">
                  <a16:creationId xmlns:a16="http://schemas.microsoft.com/office/drawing/2014/main" xmlns="" id="{17B95F7A-BB37-42A6-8296-9AD2016C828F}"/>
                </a:ext>
              </a:extLst>
            </p:cNvPr>
            <p:cNvSpPr>
              <a:spLocks/>
            </p:cNvSpPr>
            <p:nvPr/>
          </p:nvSpPr>
          <p:spPr bwMode="auto">
            <a:xfrm>
              <a:off x="1129" y="1250"/>
              <a:ext cx="25" cy="81"/>
            </a:xfrm>
            <a:custGeom>
              <a:avLst/>
              <a:gdLst>
                <a:gd name="T0" fmla="*/ 27 w 53"/>
                <a:gd name="T1" fmla="*/ 174 h 174"/>
                <a:gd name="T2" fmla="*/ 27 w 53"/>
                <a:gd name="T3" fmla="*/ 174 h 174"/>
                <a:gd name="T4" fmla="*/ 0 w 53"/>
                <a:gd name="T5" fmla="*/ 147 h 174"/>
                <a:gd name="T6" fmla="*/ 0 w 53"/>
                <a:gd name="T7" fmla="*/ 27 h 174"/>
                <a:gd name="T8" fmla="*/ 27 w 53"/>
                <a:gd name="T9" fmla="*/ 0 h 174"/>
                <a:gd name="T10" fmla="*/ 53 w 53"/>
                <a:gd name="T11" fmla="*/ 27 h 174"/>
                <a:gd name="T12" fmla="*/ 53 w 53"/>
                <a:gd name="T13" fmla="*/ 147 h 174"/>
                <a:gd name="T14" fmla="*/ 27 w 53"/>
                <a:gd name="T15" fmla="*/ 17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3" h="174">
                  <a:moveTo>
                    <a:pt x="27" y="174"/>
                  </a:moveTo>
                  <a:lnTo>
                    <a:pt x="27" y="174"/>
                  </a:lnTo>
                  <a:cubicBezTo>
                    <a:pt x="12" y="174"/>
                    <a:pt x="0" y="162"/>
                    <a:pt x="0" y="147"/>
                  </a:cubicBezTo>
                  <a:lnTo>
                    <a:pt x="0" y="27"/>
                  </a:lnTo>
                  <a:cubicBezTo>
                    <a:pt x="0" y="12"/>
                    <a:pt x="12" y="0"/>
                    <a:pt x="27" y="0"/>
                  </a:cubicBezTo>
                  <a:cubicBezTo>
                    <a:pt x="41" y="0"/>
                    <a:pt x="53" y="12"/>
                    <a:pt x="53" y="27"/>
                  </a:cubicBezTo>
                  <a:lnTo>
                    <a:pt x="53" y="147"/>
                  </a:lnTo>
                  <a:cubicBezTo>
                    <a:pt x="53" y="162"/>
                    <a:pt x="41" y="174"/>
                    <a:pt x="27" y="17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pic>
        <p:nvPicPr>
          <p:cNvPr id="130" name="그래픽 129">
            <a:extLst>
              <a:ext uri="{FF2B5EF4-FFF2-40B4-BE49-F238E27FC236}">
                <a16:creationId xmlns:a16="http://schemas.microsoft.com/office/drawing/2014/main" xmlns="" id="{7FF9A76C-783B-4E21-A397-ABD738CB046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806765" y="3976689"/>
            <a:ext cx="375707" cy="288156"/>
          </a:xfrm>
          <a:prstGeom prst="rect">
            <a:avLst/>
          </a:prstGeom>
        </p:spPr>
      </p:pic>
      <p:pic>
        <p:nvPicPr>
          <p:cNvPr id="131" name="그래픽 130">
            <a:extLst>
              <a:ext uri="{FF2B5EF4-FFF2-40B4-BE49-F238E27FC236}">
                <a16:creationId xmlns:a16="http://schemas.microsoft.com/office/drawing/2014/main" xmlns="" id="{CC9AD885-ED28-46FD-A68D-EAD637377C5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835839" y="4948143"/>
            <a:ext cx="317559" cy="409297"/>
          </a:xfrm>
          <a:prstGeom prst="rect">
            <a:avLst/>
          </a:prstGeom>
        </p:spPr>
      </p:pic>
      <p:pic>
        <p:nvPicPr>
          <p:cNvPr id="132" name="그래픽 131">
            <a:extLst>
              <a:ext uri="{FF2B5EF4-FFF2-40B4-BE49-F238E27FC236}">
                <a16:creationId xmlns:a16="http://schemas.microsoft.com/office/drawing/2014/main" xmlns="" id="{150006A0-94E8-4E69-81D5-3A1BAADB8C18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96DAC541-7B7A-43D3-8B79-37D633B846F1}">
                <asvg:svgBlip xmlns:asvg="http://schemas.microsoft.com/office/drawing/2016/SVG/main" xmlns="" r:embed="rId9"/>
              </a:ext>
            </a:extLst>
          </a:blip>
          <a:srcRect b="9994"/>
          <a:stretch/>
        </p:blipFill>
        <p:spPr>
          <a:xfrm>
            <a:off x="4753175" y="5070851"/>
            <a:ext cx="1231190" cy="1385185"/>
          </a:xfrm>
          <a:prstGeom prst="rect">
            <a:avLst/>
          </a:prstGeom>
        </p:spPr>
      </p:pic>
      <p:grpSp>
        <p:nvGrpSpPr>
          <p:cNvPr id="7" name="그룹 6">
            <a:extLst>
              <a:ext uri="{FF2B5EF4-FFF2-40B4-BE49-F238E27FC236}">
                <a16:creationId xmlns:a16="http://schemas.microsoft.com/office/drawing/2014/main" xmlns="" id="{17C88345-30DF-4054-8D47-8A167EA3DDA3}"/>
              </a:ext>
            </a:extLst>
          </p:cNvPr>
          <p:cNvGrpSpPr/>
          <p:nvPr/>
        </p:nvGrpSpPr>
        <p:grpSpPr>
          <a:xfrm>
            <a:off x="8462671" y="4962372"/>
            <a:ext cx="2025642" cy="1638089"/>
            <a:chOff x="8462671" y="4962372"/>
            <a:chExt cx="2025642" cy="1638089"/>
          </a:xfrm>
        </p:grpSpPr>
        <p:pic>
          <p:nvPicPr>
            <p:cNvPr id="4" name="그래픽 3">
              <a:extLst>
                <a:ext uri="{FF2B5EF4-FFF2-40B4-BE49-F238E27FC236}">
                  <a16:creationId xmlns:a16="http://schemas.microsoft.com/office/drawing/2014/main" xmlns="" id="{6615AD7B-3318-41DB-990F-985BAA747A54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96DAC541-7B7A-43D3-8B79-37D633B846F1}">
                  <asvg:svgBlip xmlns:asvg="http://schemas.microsoft.com/office/drawing/2016/SVG/main" xmlns="" r:embed="rId11"/>
                </a:ext>
              </a:extLst>
            </a:blip>
            <a:stretch>
              <a:fillRect/>
            </a:stretch>
          </p:blipFill>
          <p:spPr>
            <a:xfrm>
              <a:off x="8462671" y="5231720"/>
              <a:ext cx="2025642" cy="1229854"/>
            </a:xfrm>
            <a:prstGeom prst="rect">
              <a:avLst/>
            </a:prstGeom>
          </p:spPr>
        </p:pic>
        <p:pic>
          <p:nvPicPr>
            <p:cNvPr id="5" name="그래픽 4">
              <a:extLst>
                <a:ext uri="{FF2B5EF4-FFF2-40B4-BE49-F238E27FC236}">
                  <a16:creationId xmlns:a16="http://schemas.microsoft.com/office/drawing/2014/main" xmlns="" id="{2539D8A4-407B-4C6A-A772-DACA2CCA96F0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extLst>
                <a:ext uri="{96DAC541-7B7A-43D3-8B79-37D633B846F1}">
                  <asvg:svgBlip xmlns:asvg="http://schemas.microsoft.com/office/drawing/2016/SVG/main" xmlns="" r:embed="rId13"/>
                </a:ext>
              </a:extLst>
            </a:blip>
            <a:stretch>
              <a:fillRect/>
            </a:stretch>
          </p:blipFill>
          <p:spPr>
            <a:xfrm>
              <a:off x="8985236" y="4962372"/>
              <a:ext cx="1097412" cy="163808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630755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3">
            <a:extLst>
              <a:ext uri="{FF2B5EF4-FFF2-40B4-BE49-F238E27FC236}">
                <a16:creationId xmlns:a16="http://schemas.microsoft.com/office/drawing/2014/main" xmlns="" id="{8EB4DBFF-274B-4D1A-9045-00BB3E5B09C8}"/>
              </a:ext>
            </a:extLst>
          </p:cNvPr>
          <p:cNvGrpSpPr/>
          <p:nvPr/>
        </p:nvGrpSpPr>
        <p:grpSpPr>
          <a:xfrm>
            <a:off x="0" y="0"/>
            <a:ext cx="2552491" cy="6858000"/>
            <a:chOff x="0" y="0"/>
            <a:chExt cx="2552491" cy="6858000"/>
          </a:xfrm>
        </p:grpSpPr>
        <p:sp>
          <p:nvSpPr>
            <p:cNvPr id="25" name="직사각형 24">
              <a:extLst>
                <a:ext uri="{FF2B5EF4-FFF2-40B4-BE49-F238E27FC236}">
                  <a16:creationId xmlns:a16="http://schemas.microsoft.com/office/drawing/2014/main" xmlns="" id="{C73B1E5B-BB21-4D65-B417-F7A179821B85}"/>
                </a:ext>
              </a:extLst>
            </p:cNvPr>
            <p:cNvSpPr/>
            <p:nvPr/>
          </p:nvSpPr>
          <p:spPr>
            <a:xfrm>
              <a:off x="0" y="0"/>
              <a:ext cx="2314575" cy="6858000"/>
            </a:xfrm>
            <a:prstGeom prst="rect">
              <a:avLst/>
            </a:prstGeom>
            <a:solidFill>
              <a:srgbClr val="9DE1E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</a:endParaRPr>
            </a:p>
          </p:txBody>
        </p:sp>
        <p:grpSp>
          <p:nvGrpSpPr>
            <p:cNvPr id="9" name="그룹 8">
              <a:extLst>
                <a:ext uri="{FF2B5EF4-FFF2-40B4-BE49-F238E27FC236}">
                  <a16:creationId xmlns:a16="http://schemas.microsoft.com/office/drawing/2014/main" xmlns="" id="{09E1CA4F-F821-40AF-9B0D-296983044F2D}"/>
                </a:ext>
              </a:extLst>
            </p:cNvPr>
            <p:cNvGrpSpPr/>
            <p:nvPr/>
          </p:nvGrpSpPr>
          <p:grpSpPr>
            <a:xfrm>
              <a:off x="1446579" y="1231017"/>
              <a:ext cx="373063" cy="4583177"/>
              <a:chOff x="978995" y="841830"/>
              <a:chExt cx="373063" cy="4782849"/>
            </a:xfrm>
            <a:solidFill>
              <a:srgbClr val="C7EAFE"/>
            </a:solidFill>
          </p:grpSpPr>
          <p:sp>
            <p:nvSpPr>
              <p:cNvPr id="45" name="Freeform 8">
                <a:extLst>
                  <a:ext uri="{FF2B5EF4-FFF2-40B4-BE49-F238E27FC236}">
                    <a16:creationId xmlns:a16="http://schemas.microsoft.com/office/drawing/2014/main" xmlns="" id="{5B71382D-3D7C-4912-A5EE-60EC381177AF}"/>
                  </a:ext>
                </a:extLst>
              </p:cNvPr>
              <p:cNvSpPr>
                <a:spLocks/>
              </p:cNvSpPr>
              <p:nvPr/>
            </p:nvSpPr>
            <p:spPr bwMode="auto">
              <a:xfrm rot="5400000">
                <a:off x="1050433" y="5323053"/>
                <a:ext cx="230188" cy="373063"/>
              </a:xfrm>
              <a:custGeom>
                <a:avLst/>
                <a:gdLst>
                  <a:gd name="T0" fmla="*/ 269 w 2038"/>
                  <a:gd name="T1" fmla="*/ 2 h 3284"/>
                  <a:gd name="T2" fmla="*/ 335 w 2038"/>
                  <a:gd name="T3" fmla="*/ 19 h 3284"/>
                  <a:gd name="T4" fmla="*/ 395 w 2038"/>
                  <a:gd name="T5" fmla="*/ 56 h 3284"/>
                  <a:gd name="T6" fmla="*/ 1931 w 2038"/>
                  <a:gd name="T7" fmla="*/ 1437 h 3284"/>
                  <a:gd name="T8" fmla="*/ 1983 w 2038"/>
                  <a:gd name="T9" fmla="*/ 1484 h 3284"/>
                  <a:gd name="T10" fmla="*/ 2019 w 2038"/>
                  <a:gd name="T11" fmla="*/ 1544 h 3284"/>
                  <a:gd name="T12" fmla="*/ 2037 w 2038"/>
                  <a:gd name="T13" fmla="*/ 1611 h 3284"/>
                  <a:gd name="T14" fmla="*/ 2038 w 2038"/>
                  <a:gd name="T15" fmla="*/ 1639 h 3284"/>
                  <a:gd name="T16" fmla="*/ 2038 w 2038"/>
                  <a:gd name="T17" fmla="*/ 1644 h 3284"/>
                  <a:gd name="T18" fmla="*/ 2037 w 2038"/>
                  <a:gd name="T19" fmla="*/ 1674 h 3284"/>
                  <a:gd name="T20" fmla="*/ 2019 w 2038"/>
                  <a:gd name="T21" fmla="*/ 1739 h 3284"/>
                  <a:gd name="T22" fmla="*/ 1983 w 2038"/>
                  <a:gd name="T23" fmla="*/ 1799 h 3284"/>
                  <a:gd name="T24" fmla="*/ 1931 w 2038"/>
                  <a:gd name="T25" fmla="*/ 1847 h 3284"/>
                  <a:gd name="T26" fmla="*/ 395 w 2038"/>
                  <a:gd name="T27" fmla="*/ 3229 h 3284"/>
                  <a:gd name="T28" fmla="*/ 335 w 2038"/>
                  <a:gd name="T29" fmla="*/ 3265 h 3284"/>
                  <a:gd name="T30" fmla="*/ 269 w 2038"/>
                  <a:gd name="T31" fmla="*/ 3281 h 3284"/>
                  <a:gd name="T32" fmla="*/ 202 w 2038"/>
                  <a:gd name="T33" fmla="*/ 3280 h 3284"/>
                  <a:gd name="T34" fmla="*/ 138 w 2038"/>
                  <a:gd name="T35" fmla="*/ 3260 h 3284"/>
                  <a:gd name="T36" fmla="*/ 80 w 2038"/>
                  <a:gd name="T37" fmla="*/ 3221 h 3284"/>
                  <a:gd name="T38" fmla="*/ 35 w 2038"/>
                  <a:gd name="T39" fmla="*/ 3166 h 3284"/>
                  <a:gd name="T40" fmla="*/ 9 w 2038"/>
                  <a:gd name="T41" fmla="*/ 3102 h 3284"/>
                  <a:gd name="T42" fmla="*/ 0 w 2038"/>
                  <a:gd name="T43" fmla="*/ 3035 h 3284"/>
                  <a:gd name="T44" fmla="*/ 12 w 2038"/>
                  <a:gd name="T45" fmla="*/ 2969 h 3284"/>
                  <a:gd name="T46" fmla="*/ 41 w 2038"/>
                  <a:gd name="T47" fmla="*/ 2908 h 3284"/>
                  <a:gd name="T48" fmla="*/ 88 w 2038"/>
                  <a:gd name="T49" fmla="*/ 2856 h 3284"/>
                  <a:gd name="T50" fmla="*/ 88 w 2038"/>
                  <a:gd name="T51" fmla="*/ 429 h 3284"/>
                  <a:gd name="T52" fmla="*/ 41 w 2038"/>
                  <a:gd name="T53" fmla="*/ 376 h 3284"/>
                  <a:gd name="T54" fmla="*/ 12 w 2038"/>
                  <a:gd name="T55" fmla="*/ 314 h 3284"/>
                  <a:gd name="T56" fmla="*/ 0 w 2038"/>
                  <a:gd name="T57" fmla="*/ 248 h 3284"/>
                  <a:gd name="T58" fmla="*/ 9 w 2038"/>
                  <a:gd name="T59" fmla="*/ 181 h 3284"/>
                  <a:gd name="T60" fmla="*/ 35 w 2038"/>
                  <a:gd name="T61" fmla="*/ 117 h 3284"/>
                  <a:gd name="T62" fmla="*/ 80 w 2038"/>
                  <a:gd name="T63" fmla="*/ 62 h 3284"/>
                  <a:gd name="T64" fmla="*/ 138 w 2038"/>
                  <a:gd name="T65" fmla="*/ 24 h 3284"/>
                  <a:gd name="T66" fmla="*/ 202 w 2038"/>
                  <a:gd name="T67" fmla="*/ 4 h 32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2038" h="3284">
                    <a:moveTo>
                      <a:pt x="236" y="0"/>
                    </a:moveTo>
                    <a:lnTo>
                      <a:pt x="269" y="2"/>
                    </a:lnTo>
                    <a:lnTo>
                      <a:pt x="303" y="8"/>
                    </a:lnTo>
                    <a:lnTo>
                      <a:pt x="335" y="19"/>
                    </a:lnTo>
                    <a:lnTo>
                      <a:pt x="366" y="34"/>
                    </a:lnTo>
                    <a:lnTo>
                      <a:pt x="395" y="56"/>
                    </a:lnTo>
                    <a:lnTo>
                      <a:pt x="1915" y="1427"/>
                    </a:lnTo>
                    <a:lnTo>
                      <a:pt x="1931" y="1437"/>
                    </a:lnTo>
                    <a:lnTo>
                      <a:pt x="1958" y="1458"/>
                    </a:lnTo>
                    <a:lnTo>
                      <a:pt x="1983" y="1484"/>
                    </a:lnTo>
                    <a:lnTo>
                      <a:pt x="2003" y="1513"/>
                    </a:lnTo>
                    <a:lnTo>
                      <a:pt x="2019" y="1544"/>
                    </a:lnTo>
                    <a:lnTo>
                      <a:pt x="2031" y="1577"/>
                    </a:lnTo>
                    <a:lnTo>
                      <a:pt x="2037" y="1611"/>
                    </a:lnTo>
                    <a:lnTo>
                      <a:pt x="2038" y="1636"/>
                    </a:lnTo>
                    <a:lnTo>
                      <a:pt x="2038" y="1639"/>
                    </a:lnTo>
                    <a:lnTo>
                      <a:pt x="2038" y="1642"/>
                    </a:lnTo>
                    <a:lnTo>
                      <a:pt x="2038" y="1644"/>
                    </a:lnTo>
                    <a:lnTo>
                      <a:pt x="2038" y="1647"/>
                    </a:lnTo>
                    <a:lnTo>
                      <a:pt x="2037" y="1674"/>
                    </a:lnTo>
                    <a:lnTo>
                      <a:pt x="2031" y="1706"/>
                    </a:lnTo>
                    <a:lnTo>
                      <a:pt x="2019" y="1739"/>
                    </a:lnTo>
                    <a:lnTo>
                      <a:pt x="2003" y="1770"/>
                    </a:lnTo>
                    <a:lnTo>
                      <a:pt x="1983" y="1799"/>
                    </a:lnTo>
                    <a:lnTo>
                      <a:pt x="1958" y="1825"/>
                    </a:lnTo>
                    <a:lnTo>
                      <a:pt x="1931" y="1847"/>
                    </a:lnTo>
                    <a:lnTo>
                      <a:pt x="1915" y="1856"/>
                    </a:lnTo>
                    <a:lnTo>
                      <a:pt x="395" y="3229"/>
                    </a:lnTo>
                    <a:lnTo>
                      <a:pt x="366" y="3249"/>
                    </a:lnTo>
                    <a:lnTo>
                      <a:pt x="335" y="3265"/>
                    </a:lnTo>
                    <a:lnTo>
                      <a:pt x="303" y="3275"/>
                    </a:lnTo>
                    <a:lnTo>
                      <a:pt x="269" y="3281"/>
                    </a:lnTo>
                    <a:lnTo>
                      <a:pt x="236" y="3284"/>
                    </a:lnTo>
                    <a:lnTo>
                      <a:pt x="202" y="3280"/>
                    </a:lnTo>
                    <a:lnTo>
                      <a:pt x="169" y="3272"/>
                    </a:lnTo>
                    <a:lnTo>
                      <a:pt x="138" y="3260"/>
                    </a:lnTo>
                    <a:lnTo>
                      <a:pt x="107" y="3243"/>
                    </a:lnTo>
                    <a:lnTo>
                      <a:pt x="80" y="3221"/>
                    </a:lnTo>
                    <a:lnTo>
                      <a:pt x="55" y="3196"/>
                    </a:lnTo>
                    <a:lnTo>
                      <a:pt x="35" y="3166"/>
                    </a:lnTo>
                    <a:lnTo>
                      <a:pt x="19" y="3135"/>
                    </a:lnTo>
                    <a:lnTo>
                      <a:pt x="9" y="3102"/>
                    </a:lnTo>
                    <a:lnTo>
                      <a:pt x="1" y="3070"/>
                    </a:lnTo>
                    <a:lnTo>
                      <a:pt x="0" y="3035"/>
                    </a:lnTo>
                    <a:lnTo>
                      <a:pt x="3" y="3002"/>
                    </a:lnTo>
                    <a:lnTo>
                      <a:pt x="12" y="2969"/>
                    </a:lnTo>
                    <a:lnTo>
                      <a:pt x="24" y="2937"/>
                    </a:lnTo>
                    <a:lnTo>
                      <a:pt x="41" y="2908"/>
                    </a:lnTo>
                    <a:lnTo>
                      <a:pt x="62" y="2880"/>
                    </a:lnTo>
                    <a:lnTo>
                      <a:pt x="88" y="2856"/>
                    </a:lnTo>
                    <a:lnTo>
                      <a:pt x="1432" y="1642"/>
                    </a:lnTo>
                    <a:lnTo>
                      <a:pt x="88" y="429"/>
                    </a:lnTo>
                    <a:lnTo>
                      <a:pt x="62" y="403"/>
                    </a:lnTo>
                    <a:lnTo>
                      <a:pt x="41" y="376"/>
                    </a:lnTo>
                    <a:lnTo>
                      <a:pt x="24" y="346"/>
                    </a:lnTo>
                    <a:lnTo>
                      <a:pt x="12" y="314"/>
                    </a:lnTo>
                    <a:lnTo>
                      <a:pt x="3" y="282"/>
                    </a:lnTo>
                    <a:lnTo>
                      <a:pt x="0" y="248"/>
                    </a:lnTo>
                    <a:lnTo>
                      <a:pt x="1" y="215"/>
                    </a:lnTo>
                    <a:lnTo>
                      <a:pt x="9" y="181"/>
                    </a:lnTo>
                    <a:lnTo>
                      <a:pt x="19" y="149"/>
                    </a:lnTo>
                    <a:lnTo>
                      <a:pt x="35" y="117"/>
                    </a:lnTo>
                    <a:lnTo>
                      <a:pt x="55" y="88"/>
                    </a:lnTo>
                    <a:lnTo>
                      <a:pt x="80" y="62"/>
                    </a:lnTo>
                    <a:lnTo>
                      <a:pt x="107" y="41"/>
                    </a:lnTo>
                    <a:lnTo>
                      <a:pt x="138" y="24"/>
                    </a:lnTo>
                    <a:lnTo>
                      <a:pt x="169" y="11"/>
                    </a:lnTo>
                    <a:lnTo>
                      <a:pt x="202" y="4"/>
                    </a:lnTo>
                    <a:lnTo>
                      <a:pt x="236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indent="-457200" algn="ctr">
                  <a:spcBef>
                    <a:spcPct val="0"/>
                  </a:spcBef>
                </a:pPr>
                <a:endParaRPr lang="ko-KR" altLang="en-US">
                  <a:solidFill>
                    <a:schemeClr val="lt1"/>
                  </a:solidFill>
                </a:endParaRPr>
              </a:p>
            </p:txBody>
          </p:sp>
          <p:sp>
            <p:nvSpPr>
              <p:cNvPr id="44" name="직사각형 43">
                <a:extLst>
                  <a:ext uri="{FF2B5EF4-FFF2-40B4-BE49-F238E27FC236}">
                    <a16:creationId xmlns:a16="http://schemas.microsoft.com/office/drawing/2014/main" xmlns="" id="{C18D7781-8646-4981-9A0D-205E5F868A4B}"/>
                  </a:ext>
                </a:extLst>
              </p:cNvPr>
              <p:cNvSpPr/>
              <p:nvPr/>
            </p:nvSpPr>
            <p:spPr>
              <a:xfrm rot="5400000">
                <a:off x="-1188974" y="3132056"/>
                <a:ext cx="4714966" cy="134513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6" name="직사각형 5">
              <a:extLst>
                <a:ext uri="{FF2B5EF4-FFF2-40B4-BE49-F238E27FC236}">
                  <a16:creationId xmlns:a16="http://schemas.microsoft.com/office/drawing/2014/main" xmlns="" id="{9D477598-4162-4B03-A5FD-F0666C608D8C}"/>
                </a:ext>
              </a:extLst>
            </p:cNvPr>
            <p:cNvSpPr/>
            <p:nvPr/>
          </p:nvSpPr>
          <p:spPr>
            <a:xfrm>
              <a:off x="143811" y="149522"/>
              <a:ext cx="148303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ko-KR" b="1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274396"/>
                  </a:solidFill>
                </a:rPr>
                <a:t>BCP</a:t>
              </a:r>
              <a:r>
                <a:rPr lang="en-US" altLang="ko-KR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274396"/>
                  </a:solidFill>
                </a:rPr>
                <a:t> Process</a:t>
              </a:r>
              <a:endParaRPr lang="ko-KR" altLang="en-US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274396"/>
                </a:solidFill>
              </a:endParaRPr>
            </a:p>
          </p:txBody>
        </p:sp>
        <p:cxnSp>
          <p:nvCxnSpPr>
            <p:cNvPr id="15" name="직선 연결선 14">
              <a:extLst>
                <a:ext uri="{FF2B5EF4-FFF2-40B4-BE49-F238E27FC236}">
                  <a16:creationId xmlns:a16="http://schemas.microsoft.com/office/drawing/2014/main" xmlns="" id="{F6858A8B-33E0-4B00-9CEE-9F69BCC4BE38}"/>
                </a:ext>
              </a:extLst>
            </p:cNvPr>
            <p:cNvCxnSpPr/>
            <p:nvPr/>
          </p:nvCxnSpPr>
          <p:spPr>
            <a:xfrm>
              <a:off x="1604486" y="360609"/>
              <a:ext cx="809625" cy="0"/>
            </a:xfrm>
            <a:prstGeom prst="line">
              <a:avLst/>
            </a:prstGeom>
            <a:ln>
              <a:solidFill>
                <a:srgbClr val="FFFF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84" name="그룹 83">
              <a:extLst>
                <a:ext uri="{FF2B5EF4-FFF2-40B4-BE49-F238E27FC236}">
                  <a16:creationId xmlns:a16="http://schemas.microsoft.com/office/drawing/2014/main" xmlns="" id="{9B9A0CD7-2F2B-4135-B446-3C962470B81D}"/>
                </a:ext>
              </a:extLst>
            </p:cNvPr>
            <p:cNvGrpSpPr/>
            <p:nvPr/>
          </p:nvGrpSpPr>
          <p:grpSpPr>
            <a:xfrm>
              <a:off x="143811" y="4818277"/>
              <a:ext cx="749157" cy="584775"/>
              <a:chOff x="143811" y="618479"/>
              <a:chExt cx="749157" cy="584775"/>
            </a:xfrm>
          </p:grpSpPr>
          <p:sp>
            <p:nvSpPr>
              <p:cNvPr id="85" name="직사각형 84">
                <a:extLst>
                  <a:ext uri="{FF2B5EF4-FFF2-40B4-BE49-F238E27FC236}">
                    <a16:creationId xmlns:a16="http://schemas.microsoft.com/office/drawing/2014/main" xmlns="" id="{F4A71CB2-CD58-4AC4-BF96-B5B4109D9AB7}"/>
                  </a:ext>
                </a:extLst>
              </p:cNvPr>
              <p:cNvSpPr/>
              <p:nvPr/>
            </p:nvSpPr>
            <p:spPr>
              <a:xfrm>
                <a:off x="143811" y="618479"/>
                <a:ext cx="550279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ko-KR" sz="1400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rPr>
                  <a:t>S</a:t>
                </a:r>
                <a:r>
                  <a:rPr lang="en-US" altLang="ko-KR" sz="140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rPr>
                  <a:t>tep</a:t>
                </a:r>
                <a:r>
                  <a:rPr lang="en-US" altLang="ko-KR" sz="1400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rPr>
                  <a:t/>
                </a:r>
                <a:br>
                  <a:rPr lang="en-US" altLang="ko-KR" sz="1400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rPr>
                </a:br>
                <a:r>
                  <a:rPr lang="en-US" altLang="ko-KR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69D0E5"/>
                    </a:solidFill>
                  </a:rPr>
                  <a:t>0</a:t>
                </a:r>
                <a:r>
                  <a:rPr lang="en-US" altLang="ko-KR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rPr>
                  <a:t>5</a:t>
                </a:r>
                <a:endParaRPr lang="ko-KR" altLang="en-US" sz="14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25AEC1"/>
                  </a:solidFill>
                </a:endParaRPr>
              </a:p>
            </p:txBody>
          </p:sp>
          <p:cxnSp>
            <p:nvCxnSpPr>
              <p:cNvPr id="86" name="직선 연결선 85">
                <a:extLst>
                  <a:ext uri="{FF2B5EF4-FFF2-40B4-BE49-F238E27FC236}">
                    <a16:creationId xmlns:a16="http://schemas.microsoft.com/office/drawing/2014/main" xmlns="" id="{AD1D035A-42AE-4C06-B33A-32E7434FB39B}"/>
                  </a:ext>
                </a:extLst>
              </p:cNvPr>
              <p:cNvCxnSpPr/>
              <p:nvPr/>
            </p:nvCxnSpPr>
            <p:spPr>
              <a:xfrm>
                <a:off x="242887" y="654089"/>
                <a:ext cx="650081" cy="0"/>
              </a:xfrm>
              <a:prstGeom prst="line">
                <a:avLst/>
              </a:prstGeom>
              <a:ln w="9525">
                <a:solidFill>
                  <a:srgbClr val="42C7DE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7" name="직선 연결선 86">
                <a:extLst>
                  <a:ext uri="{FF2B5EF4-FFF2-40B4-BE49-F238E27FC236}">
                    <a16:creationId xmlns:a16="http://schemas.microsoft.com/office/drawing/2014/main" xmlns="" id="{F7F31A8F-833D-4FB5-A967-C032B4189B4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42887" y="654089"/>
                <a:ext cx="90488" cy="0"/>
              </a:xfrm>
              <a:prstGeom prst="line">
                <a:avLst/>
              </a:prstGeom>
              <a:ln w="31750">
                <a:solidFill>
                  <a:srgbClr val="42C7DE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88" name="그룹 87">
              <a:extLst>
                <a:ext uri="{FF2B5EF4-FFF2-40B4-BE49-F238E27FC236}">
                  <a16:creationId xmlns:a16="http://schemas.microsoft.com/office/drawing/2014/main" xmlns="" id="{819CC35A-878D-4CD4-911D-DA3B60ED07B0}"/>
                </a:ext>
              </a:extLst>
            </p:cNvPr>
            <p:cNvGrpSpPr/>
            <p:nvPr/>
          </p:nvGrpSpPr>
          <p:grpSpPr>
            <a:xfrm>
              <a:off x="143811" y="5870792"/>
              <a:ext cx="749157" cy="584775"/>
              <a:chOff x="143811" y="618479"/>
              <a:chExt cx="749157" cy="584775"/>
            </a:xfrm>
          </p:grpSpPr>
          <p:sp>
            <p:nvSpPr>
              <p:cNvPr id="89" name="직사각형 88">
                <a:extLst>
                  <a:ext uri="{FF2B5EF4-FFF2-40B4-BE49-F238E27FC236}">
                    <a16:creationId xmlns:a16="http://schemas.microsoft.com/office/drawing/2014/main" xmlns="" id="{6648AA36-EB13-4F0C-8A39-0583995DC7E4}"/>
                  </a:ext>
                </a:extLst>
              </p:cNvPr>
              <p:cNvSpPr/>
              <p:nvPr/>
            </p:nvSpPr>
            <p:spPr>
              <a:xfrm>
                <a:off x="143811" y="618479"/>
                <a:ext cx="550279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ko-KR" sz="1400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rPr>
                  <a:t>S</a:t>
                </a:r>
                <a:r>
                  <a:rPr lang="en-US" altLang="ko-KR" sz="140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rPr>
                  <a:t>tep</a:t>
                </a:r>
                <a:r>
                  <a:rPr lang="en-US" altLang="ko-KR" sz="1400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rPr>
                  <a:t/>
                </a:r>
                <a:br>
                  <a:rPr lang="en-US" altLang="ko-KR" sz="1400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rPr>
                </a:br>
                <a:r>
                  <a:rPr lang="en-US" altLang="ko-KR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69D0E5"/>
                    </a:solidFill>
                  </a:rPr>
                  <a:t>0</a:t>
                </a:r>
                <a:r>
                  <a:rPr lang="en-US" altLang="ko-KR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rPr>
                  <a:t>6</a:t>
                </a:r>
                <a:endParaRPr lang="ko-KR" altLang="en-US" sz="14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25AEC1"/>
                  </a:solidFill>
                </a:endParaRPr>
              </a:p>
            </p:txBody>
          </p:sp>
          <p:cxnSp>
            <p:nvCxnSpPr>
              <p:cNvPr id="90" name="직선 연결선 89">
                <a:extLst>
                  <a:ext uri="{FF2B5EF4-FFF2-40B4-BE49-F238E27FC236}">
                    <a16:creationId xmlns:a16="http://schemas.microsoft.com/office/drawing/2014/main" xmlns="" id="{88471E24-8E4B-42A5-BEED-332C65FDE732}"/>
                  </a:ext>
                </a:extLst>
              </p:cNvPr>
              <p:cNvCxnSpPr/>
              <p:nvPr/>
            </p:nvCxnSpPr>
            <p:spPr>
              <a:xfrm>
                <a:off x="242887" y="654089"/>
                <a:ext cx="650081" cy="0"/>
              </a:xfrm>
              <a:prstGeom prst="line">
                <a:avLst/>
              </a:prstGeom>
              <a:ln w="9525">
                <a:solidFill>
                  <a:srgbClr val="42C7DE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1" name="직선 연결선 90">
                <a:extLst>
                  <a:ext uri="{FF2B5EF4-FFF2-40B4-BE49-F238E27FC236}">
                    <a16:creationId xmlns:a16="http://schemas.microsoft.com/office/drawing/2014/main" xmlns="" id="{E84B359F-B88A-40A1-A6C4-9FF7FB02F93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42887" y="654089"/>
                <a:ext cx="90488" cy="0"/>
              </a:xfrm>
              <a:prstGeom prst="line">
                <a:avLst/>
              </a:prstGeom>
              <a:ln w="31750">
                <a:solidFill>
                  <a:srgbClr val="42C7DE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" name="그룹 2">
              <a:extLst>
                <a:ext uri="{FF2B5EF4-FFF2-40B4-BE49-F238E27FC236}">
                  <a16:creationId xmlns:a16="http://schemas.microsoft.com/office/drawing/2014/main" xmlns="" id="{2BED519A-5140-4ACA-B271-FB4774B061F9}"/>
                </a:ext>
              </a:extLst>
            </p:cNvPr>
            <p:cNvGrpSpPr/>
            <p:nvPr/>
          </p:nvGrpSpPr>
          <p:grpSpPr>
            <a:xfrm>
              <a:off x="143811" y="3759326"/>
              <a:ext cx="2408680" cy="689229"/>
              <a:chOff x="143811" y="3759326"/>
              <a:chExt cx="2408680" cy="689229"/>
            </a:xfrm>
          </p:grpSpPr>
          <p:grpSp>
            <p:nvGrpSpPr>
              <p:cNvPr id="80" name="그룹 79">
                <a:extLst>
                  <a:ext uri="{FF2B5EF4-FFF2-40B4-BE49-F238E27FC236}">
                    <a16:creationId xmlns:a16="http://schemas.microsoft.com/office/drawing/2014/main" xmlns="" id="{17D51B26-86B2-4CAD-86CB-A4982F8F6C7C}"/>
                  </a:ext>
                </a:extLst>
              </p:cNvPr>
              <p:cNvGrpSpPr/>
              <p:nvPr/>
            </p:nvGrpSpPr>
            <p:grpSpPr>
              <a:xfrm>
                <a:off x="143811" y="3768146"/>
                <a:ext cx="749157" cy="584775"/>
                <a:chOff x="143811" y="618479"/>
                <a:chExt cx="749157" cy="584775"/>
              </a:xfrm>
            </p:grpSpPr>
            <p:sp>
              <p:nvSpPr>
                <p:cNvPr id="81" name="직사각형 80">
                  <a:extLst>
                    <a:ext uri="{FF2B5EF4-FFF2-40B4-BE49-F238E27FC236}">
                      <a16:creationId xmlns:a16="http://schemas.microsoft.com/office/drawing/2014/main" xmlns="" id="{180334E6-DE84-4CEB-AD20-416CFE859A49}"/>
                    </a:ext>
                  </a:extLst>
                </p:cNvPr>
                <p:cNvSpPr/>
                <p:nvPr/>
              </p:nvSpPr>
              <p:spPr>
                <a:xfrm>
                  <a:off x="143811" y="618479"/>
                  <a:ext cx="550279" cy="58477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altLang="ko-KR" sz="14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>S</a:t>
                  </a:r>
                  <a:r>
                    <a:rPr lang="en-US" altLang="ko-KR" sz="1400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>tep</a:t>
                  </a:r>
                  <a:r>
                    <a:rPr lang="en-US" altLang="ko-KR" sz="14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/>
                  </a:r>
                  <a:br>
                    <a:rPr lang="en-US" altLang="ko-KR" sz="14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</a:br>
                  <a:r>
                    <a:rPr lang="en-US" altLang="ko-KR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69D0E5"/>
                      </a:solidFill>
                    </a:rPr>
                    <a:t>0</a:t>
                  </a:r>
                  <a:r>
                    <a:rPr lang="en-US" altLang="ko-KR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>4</a:t>
                  </a:r>
                  <a:endParaRPr lang="ko-KR" altLang="en-US" sz="140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endParaRPr>
                </a:p>
              </p:txBody>
            </p:sp>
            <p:cxnSp>
              <p:nvCxnSpPr>
                <p:cNvPr id="82" name="직선 연결선 81">
                  <a:extLst>
                    <a:ext uri="{FF2B5EF4-FFF2-40B4-BE49-F238E27FC236}">
                      <a16:creationId xmlns:a16="http://schemas.microsoft.com/office/drawing/2014/main" xmlns="" id="{47026758-8FD9-42B6-8B6B-E77C4F29983E}"/>
                    </a:ext>
                  </a:extLst>
                </p:cNvPr>
                <p:cNvCxnSpPr/>
                <p:nvPr/>
              </p:nvCxnSpPr>
              <p:spPr>
                <a:xfrm>
                  <a:off x="242887" y="654089"/>
                  <a:ext cx="650081" cy="0"/>
                </a:xfrm>
                <a:prstGeom prst="line">
                  <a:avLst/>
                </a:prstGeom>
                <a:ln w="9525">
                  <a:solidFill>
                    <a:srgbClr val="42C7DE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3" name="직선 연결선 82">
                  <a:extLst>
                    <a:ext uri="{FF2B5EF4-FFF2-40B4-BE49-F238E27FC236}">
                      <a16:creationId xmlns:a16="http://schemas.microsoft.com/office/drawing/2014/main" xmlns="" id="{B7F9092E-2C5D-4B18-8E73-CB257638BDF3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242887" y="654089"/>
                  <a:ext cx="90488" cy="0"/>
                </a:xfrm>
                <a:prstGeom prst="line">
                  <a:avLst/>
                </a:prstGeom>
                <a:ln w="31750">
                  <a:solidFill>
                    <a:srgbClr val="42C7DE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40" name="사각형: 둥근 모서리 39">
                <a:extLst>
                  <a:ext uri="{FF2B5EF4-FFF2-40B4-BE49-F238E27FC236}">
                    <a16:creationId xmlns:a16="http://schemas.microsoft.com/office/drawing/2014/main" xmlns="" id="{2187825C-B427-40FD-8907-1237665FA2AA}"/>
                  </a:ext>
                </a:extLst>
              </p:cNvPr>
              <p:cNvSpPr/>
              <p:nvPr/>
            </p:nvSpPr>
            <p:spPr>
              <a:xfrm>
                <a:off x="701201" y="3759326"/>
                <a:ext cx="1851290" cy="689229"/>
              </a:xfrm>
              <a:prstGeom prst="roundRect">
                <a:avLst/>
              </a:prstGeom>
              <a:solidFill>
                <a:srgbClr val="C7EAFE"/>
              </a:solidFill>
              <a:ln w="25400">
                <a:solidFill>
                  <a:srgbClr val="42C7DE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504000" rtlCol="0" anchor="ctr"/>
              <a:lstStyle/>
              <a:p>
                <a:r>
                  <a:rPr lang="ko-KR" altLang="en-US" sz="1600" b="1" spc="-18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chemeClr val="accent1">
                        <a:lumMod val="75000"/>
                      </a:schemeClr>
                    </a:solidFill>
                  </a:rPr>
                  <a:t>위험요인 분석</a:t>
                </a:r>
              </a:p>
            </p:txBody>
          </p:sp>
        </p:grpSp>
        <p:sp>
          <p:nvSpPr>
            <p:cNvPr id="41" name="사각형: 둥근 모서리 40">
              <a:extLst>
                <a:ext uri="{FF2B5EF4-FFF2-40B4-BE49-F238E27FC236}">
                  <a16:creationId xmlns:a16="http://schemas.microsoft.com/office/drawing/2014/main" xmlns="" id="{CA0CA010-1A8F-407B-8C8F-D0D9FEA50D22}"/>
                </a:ext>
              </a:extLst>
            </p:cNvPr>
            <p:cNvSpPr/>
            <p:nvPr/>
          </p:nvSpPr>
          <p:spPr>
            <a:xfrm>
              <a:off x="701201" y="4810161"/>
              <a:ext cx="1851290" cy="689229"/>
            </a:xfrm>
            <a:prstGeom prst="roundRect">
              <a:avLst/>
            </a:prstGeom>
            <a:solidFill>
              <a:srgbClr val="C7EAFE"/>
            </a:solidFill>
            <a:ln w="25400">
              <a:solidFill>
                <a:srgbClr val="42C7D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04000" rtlCol="0" anchor="ctr"/>
            <a:lstStyle/>
            <a:p>
              <a:r>
                <a:rPr lang="ko-KR" altLang="en-US" sz="1600" b="1" spc="-18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accent1">
                      <a:lumMod val="75000"/>
                    </a:schemeClr>
                  </a:solidFill>
                </a:rPr>
                <a:t>대응방안 수립</a:t>
              </a:r>
            </a:p>
          </p:txBody>
        </p:sp>
        <p:sp>
          <p:nvSpPr>
            <p:cNvPr id="42" name="사각형: 둥근 모서리 41">
              <a:extLst>
                <a:ext uri="{FF2B5EF4-FFF2-40B4-BE49-F238E27FC236}">
                  <a16:creationId xmlns:a16="http://schemas.microsoft.com/office/drawing/2014/main" xmlns="" id="{7C482D6D-0875-4B13-A65C-7B8C508E7990}"/>
                </a:ext>
              </a:extLst>
            </p:cNvPr>
            <p:cNvSpPr/>
            <p:nvPr/>
          </p:nvSpPr>
          <p:spPr>
            <a:xfrm>
              <a:off x="701201" y="5860994"/>
              <a:ext cx="1851290" cy="689229"/>
            </a:xfrm>
            <a:prstGeom prst="roundRect">
              <a:avLst/>
            </a:prstGeom>
            <a:solidFill>
              <a:srgbClr val="C7EAFE"/>
            </a:solidFill>
            <a:ln w="25400">
              <a:solidFill>
                <a:srgbClr val="42C7D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04000" rtlCol="0" anchor="ctr"/>
            <a:lstStyle/>
            <a:p>
              <a:r>
                <a:rPr lang="ko-KR" altLang="en-US" sz="1600" b="1" spc="-18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accent1">
                      <a:lumMod val="75000"/>
                    </a:schemeClr>
                  </a:solidFill>
                </a:rPr>
                <a:t>업무분장</a:t>
              </a:r>
            </a:p>
          </p:txBody>
        </p:sp>
        <p:grpSp>
          <p:nvGrpSpPr>
            <p:cNvPr id="11" name="그룹 10">
              <a:extLst>
                <a:ext uri="{FF2B5EF4-FFF2-40B4-BE49-F238E27FC236}">
                  <a16:creationId xmlns:a16="http://schemas.microsoft.com/office/drawing/2014/main" xmlns="" id="{8E07DDB4-D853-4D64-9435-617BE940633F}"/>
                </a:ext>
              </a:extLst>
            </p:cNvPr>
            <p:cNvGrpSpPr/>
            <p:nvPr/>
          </p:nvGrpSpPr>
          <p:grpSpPr>
            <a:xfrm>
              <a:off x="143811" y="1657656"/>
              <a:ext cx="2408680" cy="689229"/>
              <a:chOff x="143811" y="1657656"/>
              <a:chExt cx="2408680" cy="689229"/>
            </a:xfrm>
          </p:grpSpPr>
          <p:grpSp>
            <p:nvGrpSpPr>
              <p:cNvPr id="72" name="그룹 71">
                <a:extLst>
                  <a:ext uri="{FF2B5EF4-FFF2-40B4-BE49-F238E27FC236}">
                    <a16:creationId xmlns:a16="http://schemas.microsoft.com/office/drawing/2014/main" xmlns="" id="{F2D123B8-336A-494E-A4A3-C215CAF9C20C}"/>
                  </a:ext>
                </a:extLst>
              </p:cNvPr>
              <p:cNvGrpSpPr/>
              <p:nvPr/>
            </p:nvGrpSpPr>
            <p:grpSpPr>
              <a:xfrm>
                <a:off x="143811" y="1667658"/>
                <a:ext cx="749157" cy="584775"/>
                <a:chOff x="143811" y="618479"/>
                <a:chExt cx="749157" cy="584775"/>
              </a:xfrm>
            </p:grpSpPr>
            <p:sp>
              <p:nvSpPr>
                <p:cNvPr id="73" name="직사각형 72">
                  <a:extLst>
                    <a:ext uri="{FF2B5EF4-FFF2-40B4-BE49-F238E27FC236}">
                      <a16:creationId xmlns:a16="http://schemas.microsoft.com/office/drawing/2014/main" xmlns="" id="{DAF3ACFB-19C5-4D71-A81D-F092C08429A5}"/>
                    </a:ext>
                  </a:extLst>
                </p:cNvPr>
                <p:cNvSpPr/>
                <p:nvPr/>
              </p:nvSpPr>
              <p:spPr>
                <a:xfrm>
                  <a:off x="143811" y="618479"/>
                  <a:ext cx="550279" cy="58477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altLang="ko-KR" sz="14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>S</a:t>
                  </a:r>
                  <a:r>
                    <a:rPr lang="en-US" altLang="ko-KR" sz="1400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>tep</a:t>
                  </a:r>
                  <a:r>
                    <a:rPr lang="en-US" altLang="ko-KR" sz="14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/>
                  </a:r>
                  <a:br>
                    <a:rPr lang="en-US" altLang="ko-KR" sz="14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</a:br>
                  <a:r>
                    <a:rPr lang="en-US" altLang="ko-KR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>02</a:t>
                  </a:r>
                  <a:endParaRPr lang="ko-KR" altLang="en-US" sz="140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endParaRPr>
                </a:p>
              </p:txBody>
            </p:sp>
            <p:cxnSp>
              <p:nvCxnSpPr>
                <p:cNvPr id="74" name="직선 연결선 73">
                  <a:extLst>
                    <a:ext uri="{FF2B5EF4-FFF2-40B4-BE49-F238E27FC236}">
                      <a16:creationId xmlns:a16="http://schemas.microsoft.com/office/drawing/2014/main" xmlns="" id="{32396562-7BDA-431E-9103-25CBE9758EDB}"/>
                    </a:ext>
                  </a:extLst>
                </p:cNvPr>
                <p:cNvCxnSpPr/>
                <p:nvPr/>
              </p:nvCxnSpPr>
              <p:spPr>
                <a:xfrm>
                  <a:off x="242887" y="654089"/>
                  <a:ext cx="650081" cy="0"/>
                </a:xfrm>
                <a:prstGeom prst="line">
                  <a:avLst/>
                </a:prstGeom>
                <a:ln w="9525">
                  <a:solidFill>
                    <a:srgbClr val="25AEC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5" name="직선 연결선 74">
                  <a:extLst>
                    <a:ext uri="{FF2B5EF4-FFF2-40B4-BE49-F238E27FC236}">
                      <a16:creationId xmlns:a16="http://schemas.microsoft.com/office/drawing/2014/main" xmlns="" id="{2D0F56DE-8731-4321-89C9-3CAC02B7D770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242887" y="654089"/>
                  <a:ext cx="90488" cy="0"/>
                </a:xfrm>
                <a:prstGeom prst="line">
                  <a:avLst/>
                </a:prstGeom>
                <a:ln w="31750">
                  <a:solidFill>
                    <a:srgbClr val="25AEC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56" name="사각형: 둥근 모서리 55">
                <a:extLst>
                  <a:ext uri="{FF2B5EF4-FFF2-40B4-BE49-F238E27FC236}">
                    <a16:creationId xmlns:a16="http://schemas.microsoft.com/office/drawing/2014/main" xmlns="" id="{BB86D9E4-BCB1-40D2-BC9D-B37B4639AB89}"/>
                  </a:ext>
                </a:extLst>
              </p:cNvPr>
              <p:cNvSpPr/>
              <p:nvPr/>
            </p:nvSpPr>
            <p:spPr>
              <a:xfrm>
                <a:off x="701201" y="1657656"/>
                <a:ext cx="1851290" cy="689229"/>
              </a:xfrm>
              <a:prstGeom prst="roundRect">
                <a:avLst/>
              </a:prstGeom>
              <a:solidFill>
                <a:srgbClr val="C7EAFE"/>
              </a:solidFill>
              <a:ln w="25400">
                <a:solidFill>
                  <a:srgbClr val="42C7DE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504000" rtlCol="0" anchor="ctr"/>
              <a:lstStyle/>
              <a:p>
                <a:r>
                  <a:rPr lang="ko-KR" altLang="en-US" sz="1600" b="1" spc="-18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chemeClr val="accent1">
                        <a:lumMod val="75000"/>
                      </a:schemeClr>
                    </a:solidFill>
                  </a:rPr>
                  <a:t>소통계획 수립</a:t>
                </a:r>
              </a:p>
            </p:txBody>
          </p:sp>
        </p:grpSp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xmlns="" id="{7FC44BAB-AC5A-49F0-A65F-8C155C0907AC}"/>
                </a:ext>
              </a:extLst>
            </p:cNvPr>
            <p:cNvGrpSpPr/>
            <p:nvPr/>
          </p:nvGrpSpPr>
          <p:grpSpPr>
            <a:xfrm>
              <a:off x="143811" y="2708491"/>
              <a:ext cx="2408680" cy="689229"/>
              <a:chOff x="296211" y="1810056"/>
              <a:chExt cx="2408680" cy="689229"/>
            </a:xfrm>
          </p:grpSpPr>
          <p:grpSp>
            <p:nvGrpSpPr>
              <p:cNvPr id="103" name="그룹 102">
                <a:extLst>
                  <a:ext uri="{FF2B5EF4-FFF2-40B4-BE49-F238E27FC236}">
                    <a16:creationId xmlns:a16="http://schemas.microsoft.com/office/drawing/2014/main" xmlns="" id="{8562147E-EEA2-4290-A14B-06BADEF3B792}"/>
                  </a:ext>
                </a:extLst>
              </p:cNvPr>
              <p:cNvGrpSpPr/>
              <p:nvPr/>
            </p:nvGrpSpPr>
            <p:grpSpPr>
              <a:xfrm>
                <a:off x="296211" y="1820058"/>
                <a:ext cx="749157" cy="584775"/>
                <a:chOff x="143811" y="618479"/>
                <a:chExt cx="749157" cy="584775"/>
              </a:xfrm>
            </p:grpSpPr>
            <p:sp>
              <p:nvSpPr>
                <p:cNvPr id="104" name="직사각형 103">
                  <a:extLst>
                    <a:ext uri="{FF2B5EF4-FFF2-40B4-BE49-F238E27FC236}">
                      <a16:creationId xmlns:a16="http://schemas.microsoft.com/office/drawing/2014/main" xmlns="" id="{D903DDC7-7672-450F-8B9A-3E50B8165CFC}"/>
                    </a:ext>
                  </a:extLst>
                </p:cNvPr>
                <p:cNvSpPr/>
                <p:nvPr/>
              </p:nvSpPr>
              <p:spPr>
                <a:xfrm>
                  <a:off x="143811" y="618479"/>
                  <a:ext cx="550279" cy="58477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altLang="ko-KR" sz="14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003A92"/>
                      </a:solidFill>
                    </a:rPr>
                    <a:t>S</a:t>
                  </a:r>
                  <a:r>
                    <a:rPr lang="en-US" altLang="ko-KR" sz="1400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003A92"/>
                      </a:solidFill>
                    </a:rPr>
                    <a:t>tep</a:t>
                  </a:r>
                  <a:r>
                    <a:rPr lang="en-US" altLang="ko-KR" sz="14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003A92"/>
                      </a:solidFill>
                    </a:rPr>
                    <a:t/>
                  </a:r>
                  <a:br>
                    <a:rPr lang="en-US" altLang="ko-KR" sz="14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003A92"/>
                      </a:solidFill>
                    </a:rPr>
                  </a:br>
                  <a:r>
                    <a:rPr lang="en-US" altLang="ko-KR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chemeClr val="accent5"/>
                      </a:solidFill>
                    </a:rPr>
                    <a:t>0</a:t>
                  </a:r>
                  <a:r>
                    <a:rPr lang="en-US" altLang="ko-KR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003A92"/>
                      </a:solidFill>
                    </a:rPr>
                    <a:t>3</a:t>
                  </a:r>
                  <a:endParaRPr lang="ko-KR" altLang="en-US" sz="140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003A92"/>
                    </a:solidFill>
                  </a:endParaRPr>
                </a:p>
              </p:txBody>
            </p:sp>
            <p:cxnSp>
              <p:nvCxnSpPr>
                <p:cNvPr id="105" name="직선 연결선 104">
                  <a:extLst>
                    <a:ext uri="{FF2B5EF4-FFF2-40B4-BE49-F238E27FC236}">
                      <a16:creationId xmlns:a16="http://schemas.microsoft.com/office/drawing/2014/main" xmlns="" id="{FA385CFE-9903-4781-AD36-37D8572E45D3}"/>
                    </a:ext>
                  </a:extLst>
                </p:cNvPr>
                <p:cNvCxnSpPr/>
                <p:nvPr/>
              </p:nvCxnSpPr>
              <p:spPr>
                <a:xfrm>
                  <a:off x="242887" y="654089"/>
                  <a:ext cx="650081" cy="0"/>
                </a:xfrm>
                <a:prstGeom prst="line">
                  <a:avLst/>
                </a:prstGeom>
                <a:ln w="9525">
                  <a:solidFill>
                    <a:srgbClr val="065DC7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6" name="직선 연결선 105">
                  <a:extLst>
                    <a:ext uri="{FF2B5EF4-FFF2-40B4-BE49-F238E27FC236}">
                      <a16:creationId xmlns:a16="http://schemas.microsoft.com/office/drawing/2014/main" xmlns="" id="{217E9B77-5230-4383-89A2-2B45708C77B2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242887" y="654089"/>
                  <a:ext cx="90488" cy="0"/>
                </a:xfrm>
                <a:prstGeom prst="line">
                  <a:avLst/>
                </a:prstGeom>
                <a:ln w="31750">
                  <a:solidFill>
                    <a:srgbClr val="065DC7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107" name="사각형: 둥근 모서리 106">
                <a:extLst>
                  <a:ext uri="{FF2B5EF4-FFF2-40B4-BE49-F238E27FC236}">
                    <a16:creationId xmlns:a16="http://schemas.microsoft.com/office/drawing/2014/main" xmlns="" id="{7AF047BD-6069-4445-A1D5-22A7FEE2D915}"/>
                  </a:ext>
                </a:extLst>
              </p:cNvPr>
              <p:cNvSpPr/>
              <p:nvPr/>
            </p:nvSpPr>
            <p:spPr>
              <a:xfrm>
                <a:off x="853601" y="1810056"/>
                <a:ext cx="1851290" cy="689229"/>
              </a:xfrm>
              <a:prstGeom prst="roundRect">
                <a:avLst/>
              </a:prstGeom>
              <a:solidFill>
                <a:schemeClr val="bg1"/>
              </a:solidFill>
              <a:ln w="25400">
                <a:solidFill>
                  <a:srgbClr val="065DC7"/>
                </a:solidFill>
              </a:ln>
              <a:effectLst>
                <a:outerShdw blurRad="25400" dist="101600" dir="2700000" algn="l" rotWithShape="0">
                  <a:prstClr val="black">
                    <a:alpha val="1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504000" rtlCol="0" anchor="ctr"/>
              <a:lstStyle/>
              <a:p>
                <a:r>
                  <a:rPr lang="ko-KR" altLang="en-US" sz="1600" b="1" spc="-18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003A92"/>
                    </a:solidFill>
                  </a:rPr>
                  <a:t>핵심업무</a:t>
                </a:r>
                <a:br>
                  <a:rPr lang="ko-KR" altLang="en-US" sz="1600" b="1" spc="-18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003A92"/>
                    </a:solidFill>
                  </a:rPr>
                </a:br>
                <a:r>
                  <a:rPr lang="ko-KR" altLang="en-US" sz="1600" b="1" spc="-18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003A92"/>
                    </a:solidFill>
                  </a:rPr>
                  <a:t>우선순위 결정</a:t>
                </a:r>
              </a:p>
            </p:txBody>
          </p:sp>
        </p:grpSp>
        <p:grpSp>
          <p:nvGrpSpPr>
            <p:cNvPr id="63" name="그룹 62">
              <a:extLst>
                <a:ext uri="{FF2B5EF4-FFF2-40B4-BE49-F238E27FC236}">
                  <a16:creationId xmlns:a16="http://schemas.microsoft.com/office/drawing/2014/main" xmlns="" id="{2C3689E0-73AF-4A9E-9436-FCAD1588ECC8}"/>
                </a:ext>
              </a:extLst>
            </p:cNvPr>
            <p:cNvGrpSpPr/>
            <p:nvPr/>
          </p:nvGrpSpPr>
          <p:grpSpPr>
            <a:xfrm>
              <a:off x="143811" y="606821"/>
              <a:ext cx="2408680" cy="689229"/>
              <a:chOff x="143811" y="606821"/>
              <a:chExt cx="2408680" cy="689229"/>
            </a:xfrm>
          </p:grpSpPr>
          <p:grpSp>
            <p:nvGrpSpPr>
              <p:cNvPr id="64" name="그룹 63">
                <a:extLst>
                  <a:ext uri="{FF2B5EF4-FFF2-40B4-BE49-F238E27FC236}">
                    <a16:creationId xmlns:a16="http://schemas.microsoft.com/office/drawing/2014/main" xmlns="" id="{2957A095-6CAC-49DE-B901-BCA9E316F05E}"/>
                  </a:ext>
                </a:extLst>
              </p:cNvPr>
              <p:cNvGrpSpPr/>
              <p:nvPr/>
            </p:nvGrpSpPr>
            <p:grpSpPr>
              <a:xfrm>
                <a:off x="143811" y="620860"/>
                <a:ext cx="749157" cy="584775"/>
                <a:chOff x="143811" y="618479"/>
                <a:chExt cx="749157" cy="584775"/>
              </a:xfrm>
            </p:grpSpPr>
            <p:sp>
              <p:nvSpPr>
                <p:cNvPr id="66" name="직사각형 65">
                  <a:extLst>
                    <a:ext uri="{FF2B5EF4-FFF2-40B4-BE49-F238E27FC236}">
                      <a16:creationId xmlns:a16="http://schemas.microsoft.com/office/drawing/2014/main" xmlns="" id="{BB5D8B7F-6B6D-4CDA-8AD2-5598E1BB2A72}"/>
                    </a:ext>
                  </a:extLst>
                </p:cNvPr>
                <p:cNvSpPr/>
                <p:nvPr/>
              </p:nvSpPr>
              <p:spPr>
                <a:xfrm>
                  <a:off x="143811" y="618479"/>
                  <a:ext cx="550279" cy="58477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altLang="ko-KR" sz="14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>S</a:t>
                  </a:r>
                  <a:r>
                    <a:rPr lang="en-US" altLang="ko-KR" sz="1400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>tep</a:t>
                  </a:r>
                  <a:r>
                    <a:rPr lang="en-US" altLang="ko-KR" sz="14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/>
                  </a:r>
                  <a:br>
                    <a:rPr lang="en-US" altLang="ko-KR" sz="14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</a:br>
                  <a:r>
                    <a:rPr lang="en-US" altLang="ko-KR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69D0E5"/>
                      </a:solidFill>
                    </a:rPr>
                    <a:t>0</a:t>
                  </a:r>
                  <a:r>
                    <a:rPr lang="en-US" altLang="ko-KR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>1</a:t>
                  </a:r>
                  <a:endParaRPr lang="ko-KR" altLang="en-US" sz="140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endParaRPr>
                </a:p>
              </p:txBody>
            </p:sp>
            <p:cxnSp>
              <p:nvCxnSpPr>
                <p:cNvPr id="70" name="직선 연결선 69">
                  <a:extLst>
                    <a:ext uri="{FF2B5EF4-FFF2-40B4-BE49-F238E27FC236}">
                      <a16:creationId xmlns:a16="http://schemas.microsoft.com/office/drawing/2014/main" xmlns="" id="{5BAA1083-A961-40E2-BD2B-5DFE709FCC5E}"/>
                    </a:ext>
                  </a:extLst>
                </p:cNvPr>
                <p:cNvCxnSpPr/>
                <p:nvPr/>
              </p:nvCxnSpPr>
              <p:spPr>
                <a:xfrm>
                  <a:off x="242887" y="654089"/>
                  <a:ext cx="650081" cy="0"/>
                </a:xfrm>
                <a:prstGeom prst="line">
                  <a:avLst/>
                </a:prstGeom>
                <a:ln w="9525">
                  <a:solidFill>
                    <a:srgbClr val="42C7DE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1" name="직선 연결선 70">
                  <a:extLst>
                    <a:ext uri="{FF2B5EF4-FFF2-40B4-BE49-F238E27FC236}">
                      <a16:creationId xmlns:a16="http://schemas.microsoft.com/office/drawing/2014/main" xmlns="" id="{84AB997E-325F-45F6-9A14-9D80B5E755F9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242887" y="654089"/>
                  <a:ext cx="90488" cy="0"/>
                </a:xfrm>
                <a:prstGeom prst="line">
                  <a:avLst/>
                </a:prstGeom>
                <a:ln w="31750">
                  <a:solidFill>
                    <a:srgbClr val="42C7DE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65" name="사각형: 둥근 모서리 64">
                <a:extLst>
                  <a:ext uri="{FF2B5EF4-FFF2-40B4-BE49-F238E27FC236}">
                    <a16:creationId xmlns:a16="http://schemas.microsoft.com/office/drawing/2014/main" xmlns="" id="{5442529D-B916-433E-853D-DA805EFAD0D2}"/>
                  </a:ext>
                </a:extLst>
              </p:cNvPr>
              <p:cNvSpPr/>
              <p:nvPr/>
            </p:nvSpPr>
            <p:spPr>
              <a:xfrm>
                <a:off x="701201" y="606821"/>
                <a:ext cx="1851290" cy="689229"/>
              </a:xfrm>
              <a:prstGeom prst="roundRect">
                <a:avLst/>
              </a:prstGeom>
              <a:solidFill>
                <a:srgbClr val="C7EAFE"/>
              </a:solidFill>
              <a:ln w="25400">
                <a:solidFill>
                  <a:srgbClr val="42C7DE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504000" rtlCol="0" anchor="ctr"/>
              <a:lstStyle/>
              <a:p>
                <a:r>
                  <a:rPr lang="ko-KR" altLang="en-US" sz="1600" b="1" spc="-18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chemeClr val="accent1">
                        <a:lumMod val="75000"/>
                      </a:schemeClr>
                    </a:solidFill>
                  </a:rPr>
                  <a:t>현황 파악</a:t>
                </a:r>
              </a:p>
            </p:txBody>
          </p:sp>
        </p:grpSp>
      </p:grpSp>
      <p:grpSp>
        <p:nvGrpSpPr>
          <p:cNvPr id="2" name="그룹 1">
            <a:extLst>
              <a:ext uri="{FF2B5EF4-FFF2-40B4-BE49-F238E27FC236}">
                <a16:creationId xmlns:a16="http://schemas.microsoft.com/office/drawing/2014/main" xmlns="" id="{456C2F10-FD5E-48FC-83AF-0E16FEB481A8}"/>
              </a:ext>
            </a:extLst>
          </p:cNvPr>
          <p:cNvGrpSpPr/>
          <p:nvPr/>
        </p:nvGrpSpPr>
        <p:grpSpPr>
          <a:xfrm>
            <a:off x="3157582" y="228600"/>
            <a:ext cx="9034418" cy="584775"/>
            <a:chOff x="3015776" y="228600"/>
            <a:chExt cx="9034418" cy="584775"/>
          </a:xfrm>
        </p:grpSpPr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xmlns="" id="{D58D7577-5B67-4923-9FBC-E739161A31D9}"/>
                </a:ext>
              </a:extLst>
            </p:cNvPr>
            <p:cNvSpPr txBox="1"/>
            <p:nvPr/>
          </p:nvSpPr>
          <p:spPr>
            <a:xfrm>
              <a:off x="3015776" y="228600"/>
              <a:ext cx="4653838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3200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000B75"/>
                  </a:solidFill>
                  <a:latin typeface="+mj-lt"/>
                  <a:ea typeface="+mj-ea"/>
                  <a:cs typeface="+mj-cs"/>
                </a:rPr>
                <a:t>주요사업의 우선순위 파악</a:t>
              </a:r>
            </a:p>
          </p:txBody>
        </p:sp>
        <p:sp>
          <p:nvSpPr>
            <p:cNvPr id="55" name="직사각형 54">
              <a:extLst>
                <a:ext uri="{FF2B5EF4-FFF2-40B4-BE49-F238E27FC236}">
                  <a16:creationId xmlns:a16="http://schemas.microsoft.com/office/drawing/2014/main" xmlns="" id="{4B9676C2-96E9-4677-AAC1-BBD74640F6F0}"/>
                </a:ext>
              </a:extLst>
            </p:cNvPr>
            <p:cNvSpPr/>
            <p:nvPr/>
          </p:nvSpPr>
          <p:spPr>
            <a:xfrm>
              <a:off x="7750175" y="419100"/>
              <a:ext cx="4300019" cy="182880"/>
            </a:xfrm>
            <a:prstGeom prst="rect">
              <a:avLst/>
            </a:prstGeom>
            <a:pattFill prst="wdUpDiag">
              <a:fgClr>
                <a:schemeClr val="tx2">
                  <a:lumMod val="20000"/>
                  <a:lumOff val="80000"/>
                </a:schemeClr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48" name="Group 11">
            <a:extLst>
              <a:ext uri="{FF2B5EF4-FFF2-40B4-BE49-F238E27FC236}">
                <a16:creationId xmlns:a16="http://schemas.microsoft.com/office/drawing/2014/main" xmlns="" id="{9F2FE91E-B2F9-43E2-98B2-92C67358F4A6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813554" y="1836053"/>
            <a:ext cx="362128" cy="349935"/>
            <a:chOff x="2580" y="1007"/>
            <a:chExt cx="594" cy="574"/>
          </a:xfrm>
          <a:solidFill>
            <a:srgbClr val="25AEC1"/>
          </a:solidFill>
        </p:grpSpPr>
        <p:sp>
          <p:nvSpPr>
            <p:cNvPr id="49" name="Freeform 12">
              <a:extLst>
                <a:ext uri="{FF2B5EF4-FFF2-40B4-BE49-F238E27FC236}">
                  <a16:creationId xmlns:a16="http://schemas.microsoft.com/office/drawing/2014/main" xmlns="" id="{81EF59B9-BC68-452E-9F40-AA97D45F3C01}"/>
                </a:ext>
              </a:extLst>
            </p:cNvPr>
            <p:cNvSpPr>
              <a:spLocks/>
            </p:cNvSpPr>
            <p:nvPr/>
          </p:nvSpPr>
          <p:spPr bwMode="auto">
            <a:xfrm>
              <a:off x="2922" y="1075"/>
              <a:ext cx="177" cy="22"/>
            </a:xfrm>
            <a:custGeom>
              <a:avLst/>
              <a:gdLst>
                <a:gd name="T0" fmla="*/ 373 w 373"/>
                <a:gd name="T1" fmla="*/ 24 h 47"/>
                <a:gd name="T2" fmla="*/ 373 w 373"/>
                <a:gd name="T3" fmla="*/ 24 h 47"/>
                <a:gd name="T4" fmla="*/ 350 w 373"/>
                <a:gd name="T5" fmla="*/ 0 h 47"/>
                <a:gd name="T6" fmla="*/ 23 w 373"/>
                <a:gd name="T7" fmla="*/ 0 h 47"/>
                <a:gd name="T8" fmla="*/ 0 w 373"/>
                <a:gd name="T9" fmla="*/ 24 h 47"/>
                <a:gd name="T10" fmla="*/ 23 w 373"/>
                <a:gd name="T11" fmla="*/ 47 h 47"/>
                <a:gd name="T12" fmla="*/ 350 w 373"/>
                <a:gd name="T13" fmla="*/ 47 h 47"/>
                <a:gd name="T14" fmla="*/ 373 w 373"/>
                <a:gd name="T15" fmla="*/ 2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73" h="47">
                  <a:moveTo>
                    <a:pt x="373" y="24"/>
                  </a:moveTo>
                  <a:lnTo>
                    <a:pt x="373" y="24"/>
                  </a:lnTo>
                  <a:cubicBezTo>
                    <a:pt x="373" y="11"/>
                    <a:pt x="363" y="0"/>
                    <a:pt x="350" y="0"/>
                  </a:cubicBezTo>
                  <a:lnTo>
                    <a:pt x="23" y="0"/>
                  </a:lnTo>
                  <a:cubicBezTo>
                    <a:pt x="10" y="0"/>
                    <a:pt x="0" y="11"/>
                    <a:pt x="0" y="24"/>
                  </a:cubicBezTo>
                  <a:cubicBezTo>
                    <a:pt x="0" y="36"/>
                    <a:pt x="10" y="47"/>
                    <a:pt x="23" y="47"/>
                  </a:cubicBezTo>
                  <a:lnTo>
                    <a:pt x="350" y="47"/>
                  </a:lnTo>
                  <a:cubicBezTo>
                    <a:pt x="363" y="47"/>
                    <a:pt x="373" y="36"/>
                    <a:pt x="373" y="2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0" name="Freeform 13">
              <a:extLst>
                <a:ext uri="{FF2B5EF4-FFF2-40B4-BE49-F238E27FC236}">
                  <a16:creationId xmlns:a16="http://schemas.microsoft.com/office/drawing/2014/main" xmlns="" id="{AA217224-BAFA-4113-A74B-79260CE96D99}"/>
                </a:ext>
              </a:extLst>
            </p:cNvPr>
            <p:cNvSpPr>
              <a:spLocks/>
            </p:cNvSpPr>
            <p:nvPr/>
          </p:nvSpPr>
          <p:spPr bwMode="auto">
            <a:xfrm>
              <a:off x="2673" y="1213"/>
              <a:ext cx="238" cy="22"/>
            </a:xfrm>
            <a:custGeom>
              <a:avLst/>
              <a:gdLst>
                <a:gd name="T0" fmla="*/ 24 w 502"/>
                <a:gd name="T1" fmla="*/ 46 h 46"/>
                <a:gd name="T2" fmla="*/ 24 w 502"/>
                <a:gd name="T3" fmla="*/ 46 h 46"/>
                <a:gd name="T4" fmla="*/ 478 w 502"/>
                <a:gd name="T5" fmla="*/ 46 h 46"/>
                <a:gd name="T6" fmla="*/ 502 w 502"/>
                <a:gd name="T7" fmla="*/ 23 h 46"/>
                <a:gd name="T8" fmla="*/ 500 w 502"/>
                <a:gd name="T9" fmla="*/ 14 h 46"/>
                <a:gd name="T10" fmla="*/ 478 w 502"/>
                <a:gd name="T11" fmla="*/ 0 h 46"/>
                <a:gd name="T12" fmla="*/ 432 w 502"/>
                <a:gd name="T13" fmla="*/ 0 h 46"/>
                <a:gd name="T14" fmla="*/ 24 w 502"/>
                <a:gd name="T15" fmla="*/ 0 h 46"/>
                <a:gd name="T16" fmla="*/ 0 w 502"/>
                <a:gd name="T17" fmla="*/ 23 h 46"/>
                <a:gd name="T18" fmla="*/ 24 w 502"/>
                <a:gd name="T19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02" h="46">
                  <a:moveTo>
                    <a:pt x="24" y="46"/>
                  </a:moveTo>
                  <a:lnTo>
                    <a:pt x="24" y="46"/>
                  </a:lnTo>
                  <a:lnTo>
                    <a:pt x="478" y="46"/>
                  </a:lnTo>
                  <a:cubicBezTo>
                    <a:pt x="491" y="46"/>
                    <a:pt x="502" y="36"/>
                    <a:pt x="502" y="23"/>
                  </a:cubicBezTo>
                  <a:cubicBezTo>
                    <a:pt x="502" y="20"/>
                    <a:pt x="501" y="17"/>
                    <a:pt x="500" y="14"/>
                  </a:cubicBezTo>
                  <a:cubicBezTo>
                    <a:pt x="496" y="5"/>
                    <a:pt x="488" y="0"/>
                    <a:pt x="478" y="0"/>
                  </a:cubicBezTo>
                  <a:lnTo>
                    <a:pt x="432" y="0"/>
                  </a:lnTo>
                  <a:lnTo>
                    <a:pt x="24" y="0"/>
                  </a:lnTo>
                  <a:cubicBezTo>
                    <a:pt x="11" y="0"/>
                    <a:pt x="0" y="10"/>
                    <a:pt x="0" y="23"/>
                  </a:cubicBezTo>
                  <a:cubicBezTo>
                    <a:pt x="0" y="36"/>
                    <a:pt x="11" y="46"/>
                    <a:pt x="24" y="4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1" name="Freeform 14">
              <a:extLst>
                <a:ext uri="{FF2B5EF4-FFF2-40B4-BE49-F238E27FC236}">
                  <a16:creationId xmlns:a16="http://schemas.microsoft.com/office/drawing/2014/main" xmlns="" id="{C9760AB5-2803-471A-B24B-C3FC78237B5B}"/>
                </a:ext>
              </a:extLst>
            </p:cNvPr>
            <p:cNvSpPr>
              <a:spLocks/>
            </p:cNvSpPr>
            <p:nvPr/>
          </p:nvSpPr>
          <p:spPr bwMode="auto">
            <a:xfrm>
              <a:off x="2673" y="1288"/>
              <a:ext cx="238" cy="22"/>
            </a:xfrm>
            <a:custGeom>
              <a:avLst/>
              <a:gdLst>
                <a:gd name="T0" fmla="*/ 502 w 502"/>
                <a:gd name="T1" fmla="*/ 24 h 47"/>
                <a:gd name="T2" fmla="*/ 502 w 502"/>
                <a:gd name="T3" fmla="*/ 24 h 47"/>
                <a:gd name="T4" fmla="*/ 478 w 502"/>
                <a:gd name="T5" fmla="*/ 0 h 47"/>
                <a:gd name="T6" fmla="*/ 24 w 502"/>
                <a:gd name="T7" fmla="*/ 0 h 47"/>
                <a:gd name="T8" fmla="*/ 0 w 502"/>
                <a:gd name="T9" fmla="*/ 24 h 47"/>
                <a:gd name="T10" fmla="*/ 24 w 502"/>
                <a:gd name="T11" fmla="*/ 47 h 47"/>
                <a:gd name="T12" fmla="*/ 478 w 502"/>
                <a:gd name="T13" fmla="*/ 47 h 47"/>
                <a:gd name="T14" fmla="*/ 502 w 502"/>
                <a:gd name="T15" fmla="*/ 2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02" h="47">
                  <a:moveTo>
                    <a:pt x="502" y="24"/>
                  </a:moveTo>
                  <a:lnTo>
                    <a:pt x="502" y="24"/>
                  </a:lnTo>
                  <a:cubicBezTo>
                    <a:pt x="502" y="11"/>
                    <a:pt x="491" y="0"/>
                    <a:pt x="478" y="0"/>
                  </a:cubicBezTo>
                  <a:lnTo>
                    <a:pt x="24" y="0"/>
                  </a:lnTo>
                  <a:cubicBezTo>
                    <a:pt x="11" y="0"/>
                    <a:pt x="0" y="11"/>
                    <a:pt x="0" y="24"/>
                  </a:cubicBezTo>
                  <a:cubicBezTo>
                    <a:pt x="0" y="36"/>
                    <a:pt x="11" y="47"/>
                    <a:pt x="24" y="47"/>
                  </a:cubicBezTo>
                  <a:lnTo>
                    <a:pt x="478" y="47"/>
                  </a:lnTo>
                  <a:cubicBezTo>
                    <a:pt x="491" y="47"/>
                    <a:pt x="502" y="36"/>
                    <a:pt x="502" y="2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2" name="Freeform 15">
              <a:extLst>
                <a:ext uri="{FF2B5EF4-FFF2-40B4-BE49-F238E27FC236}">
                  <a16:creationId xmlns:a16="http://schemas.microsoft.com/office/drawing/2014/main" xmlns="" id="{D43758C4-EB78-46DE-9BD3-A41BF514374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580" y="1007"/>
              <a:ext cx="594" cy="574"/>
            </a:xfrm>
            <a:custGeom>
              <a:avLst/>
              <a:gdLst>
                <a:gd name="T0" fmla="*/ 625 w 1249"/>
                <a:gd name="T1" fmla="*/ 99 h 1210"/>
                <a:gd name="T2" fmla="*/ 1135 w 1249"/>
                <a:gd name="T3" fmla="*/ 46 h 1210"/>
                <a:gd name="T4" fmla="*/ 1188 w 1249"/>
                <a:gd name="T5" fmla="*/ 349 h 1210"/>
                <a:gd name="T6" fmla="*/ 1023 w 1249"/>
                <a:gd name="T7" fmla="*/ 402 h 1210"/>
                <a:gd name="T8" fmla="*/ 1001 w 1249"/>
                <a:gd name="T9" fmla="*/ 434 h 1210"/>
                <a:gd name="T10" fmla="*/ 893 w 1249"/>
                <a:gd name="T11" fmla="*/ 444 h 1210"/>
                <a:gd name="T12" fmla="*/ 878 w 1249"/>
                <a:gd name="T13" fmla="*/ 303 h 1210"/>
                <a:gd name="T14" fmla="*/ 1093 w 1249"/>
                <a:gd name="T15" fmla="*/ 279 h 1210"/>
                <a:gd name="T16" fmla="*/ 835 w 1249"/>
                <a:gd name="T17" fmla="*/ 256 h 1210"/>
                <a:gd name="T18" fmla="*/ 625 w 1249"/>
                <a:gd name="T19" fmla="*/ 235 h 1210"/>
                <a:gd name="T20" fmla="*/ 569 w 1249"/>
                <a:gd name="T21" fmla="*/ 794 h 1210"/>
                <a:gd name="T22" fmla="*/ 556 w 1249"/>
                <a:gd name="T23" fmla="*/ 798 h 1210"/>
                <a:gd name="T24" fmla="*/ 306 w 1249"/>
                <a:gd name="T25" fmla="*/ 826 h 1210"/>
                <a:gd name="T26" fmla="*/ 284 w 1249"/>
                <a:gd name="T27" fmla="*/ 794 h 1210"/>
                <a:gd name="T28" fmla="*/ 46 w 1249"/>
                <a:gd name="T29" fmla="*/ 712 h 1210"/>
                <a:gd name="T30" fmla="*/ 129 w 1249"/>
                <a:gd name="T31" fmla="*/ 281 h 1210"/>
                <a:gd name="T32" fmla="*/ 602 w 1249"/>
                <a:gd name="T33" fmla="*/ 281 h 1210"/>
                <a:gd name="T34" fmla="*/ 720 w 1249"/>
                <a:gd name="T35" fmla="*/ 281 h 1210"/>
                <a:gd name="T36" fmla="*/ 819 w 1249"/>
                <a:gd name="T37" fmla="*/ 303 h 1210"/>
                <a:gd name="T38" fmla="*/ 847 w 1249"/>
                <a:gd name="T39" fmla="*/ 416 h 1210"/>
                <a:gd name="T40" fmla="*/ 847 w 1249"/>
                <a:gd name="T41" fmla="*/ 470 h 1210"/>
                <a:gd name="T42" fmla="*/ 717 w 1249"/>
                <a:gd name="T43" fmla="*/ 648 h 1210"/>
                <a:gd name="T44" fmla="*/ 686 w 1249"/>
                <a:gd name="T45" fmla="*/ 678 h 1210"/>
                <a:gd name="T46" fmla="*/ 569 w 1249"/>
                <a:gd name="T47" fmla="*/ 794 h 1210"/>
                <a:gd name="T48" fmla="*/ 1129 w 1249"/>
                <a:gd name="T49" fmla="*/ 1154 h 1210"/>
                <a:gd name="T50" fmla="*/ 900 w 1249"/>
                <a:gd name="T51" fmla="*/ 935 h 1210"/>
                <a:gd name="T52" fmla="*/ 858 w 1249"/>
                <a:gd name="T53" fmla="*/ 968 h 1210"/>
                <a:gd name="T54" fmla="*/ 793 w 1249"/>
                <a:gd name="T55" fmla="*/ 814 h 1210"/>
                <a:gd name="T56" fmla="*/ 751 w 1249"/>
                <a:gd name="T57" fmla="*/ 713 h 1210"/>
                <a:gd name="T58" fmla="*/ 859 w 1249"/>
                <a:gd name="T59" fmla="*/ 758 h 1210"/>
                <a:gd name="T60" fmla="*/ 1007 w 1249"/>
                <a:gd name="T61" fmla="*/ 819 h 1210"/>
                <a:gd name="T62" fmla="*/ 980 w 1249"/>
                <a:gd name="T63" fmla="*/ 879 h 1210"/>
                <a:gd name="T64" fmla="*/ 1129 w 1249"/>
                <a:gd name="T65" fmla="*/ 1154 h 1210"/>
                <a:gd name="T66" fmla="*/ 1242 w 1249"/>
                <a:gd name="T67" fmla="*/ 1074 h 1210"/>
                <a:gd name="T68" fmla="*/ 1064 w 1249"/>
                <a:gd name="T69" fmla="*/ 828 h 1210"/>
                <a:gd name="T70" fmla="*/ 1057 w 1249"/>
                <a:gd name="T71" fmla="*/ 790 h 1210"/>
                <a:gd name="T72" fmla="*/ 893 w 1249"/>
                <a:gd name="T73" fmla="*/ 712 h 1210"/>
                <a:gd name="T74" fmla="*/ 1076 w 1249"/>
                <a:gd name="T75" fmla="*/ 612 h 1210"/>
                <a:gd name="T76" fmla="*/ 1103 w 1249"/>
                <a:gd name="T77" fmla="*/ 610 h 1210"/>
                <a:gd name="T78" fmla="*/ 1057 w 1249"/>
                <a:gd name="T79" fmla="*/ 449 h 1210"/>
                <a:gd name="T80" fmla="*/ 1235 w 1249"/>
                <a:gd name="T81" fmla="*/ 349 h 1210"/>
                <a:gd name="T82" fmla="*/ 1135 w 1249"/>
                <a:gd name="T83" fmla="*/ 0 h 1210"/>
                <a:gd name="T84" fmla="*/ 578 w 1249"/>
                <a:gd name="T85" fmla="*/ 99 h 1210"/>
                <a:gd name="T86" fmla="*/ 129 w 1249"/>
                <a:gd name="T87" fmla="*/ 235 h 1210"/>
                <a:gd name="T88" fmla="*/ 0 w 1249"/>
                <a:gd name="T89" fmla="*/ 712 h 1210"/>
                <a:gd name="T90" fmla="*/ 250 w 1249"/>
                <a:gd name="T91" fmla="*/ 841 h 1210"/>
                <a:gd name="T92" fmla="*/ 179 w 1249"/>
                <a:gd name="T93" fmla="*/ 1068 h 1210"/>
                <a:gd name="T94" fmla="*/ 207 w 1249"/>
                <a:gd name="T95" fmla="*/ 1069 h 1210"/>
                <a:gd name="T96" fmla="*/ 754 w 1249"/>
                <a:gd name="T97" fmla="*/ 841 h 1210"/>
                <a:gd name="T98" fmla="*/ 845 w 1249"/>
                <a:gd name="T99" fmla="*/ 1032 h 1210"/>
                <a:gd name="T100" fmla="*/ 900 w 1249"/>
                <a:gd name="T101" fmla="*/ 991 h 1210"/>
                <a:gd name="T102" fmla="*/ 1129 w 1249"/>
                <a:gd name="T103" fmla="*/ 1210 h 1210"/>
                <a:gd name="T104" fmla="*/ 1242 w 1249"/>
                <a:gd name="T105" fmla="*/ 1107 h 1210"/>
                <a:gd name="T106" fmla="*/ 1242 w 1249"/>
                <a:gd name="T107" fmla="*/ 1074 h 1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49" h="1210">
                  <a:moveTo>
                    <a:pt x="625" y="99"/>
                  </a:moveTo>
                  <a:lnTo>
                    <a:pt x="625" y="99"/>
                  </a:lnTo>
                  <a:cubicBezTo>
                    <a:pt x="625" y="70"/>
                    <a:pt x="649" y="46"/>
                    <a:pt x="678" y="46"/>
                  </a:cubicBezTo>
                  <a:lnTo>
                    <a:pt x="1135" y="46"/>
                  </a:lnTo>
                  <a:cubicBezTo>
                    <a:pt x="1164" y="46"/>
                    <a:pt x="1188" y="70"/>
                    <a:pt x="1188" y="99"/>
                  </a:cubicBezTo>
                  <a:lnTo>
                    <a:pt x="1188" y="349"/>
                  </a:lnTo>
                  <a:cubicBezTo>
                    <a:pt x="1188" y="378"/>
                    <a:pt x="1164" y="402"/>
                    <a:pt x="1135" y="402"/>
                  </a:cubicBezTo>
                  <a:lnTo>
                    <a:pt x="1023" y="402"/>
                  </a:lnTo>
                  <a:cubicBezTo>
                    <a:pt x="1016" y="402"/>
                    <a:pt x="1008" y="406"/>
                    <a:pt x="1004" y="412"/>
                  </a:cubicBezTo>
                  <a:cubicBezTo>
                    <a:pt x="1000" y="419"/>
                    <a:pt x="999" y="427"/>
                    <a:pt x="1001" y="434"/>
                  </a:cubicBezTo>
                  <a:lnTo>
                    <a:pt x="1041" y="536"/>
                  </a:lnTo>
                  <a:lnTo>
                    <a:pt x="893" y="444"/>
                  </a:lnTo>
                  <a:lnTo>
                    <a:pt x="893" y="364"/>
                  </a:lnTo>
                  <a:cubicBezTo>
                    <a:pt x="893" y="342"/>
                    <a:pt x="888" y="321"/>
                    <a:pt x="878" y="303"/>
                  </a:cubicBezTo>
                  <a:lnTo>
                    <a:pt x="1070" y="303"/>
                  </a:lnTo>
                  <a:cubicBezTo>
                    <a:pt x="1083" y="303"/>
                    <a:pt x="1093" y="292"/>
                    <a:pt x="1093" y="279"/>
                  </a:cubicBezTo>
                  <a:cubicBezTo>
                    <a:pt x="1093" y="266"/>
                    <a:pt x="1083" y="256"/>
                    <a:pt x="1070" y="256"/>
                  </a:cubicBezTo>
                  <a:lnTo>
                    <a:pt x="835" y="256"/>
                  </a:lnTo>
                  <a:cubicBezTo>
                    <a:pt x="815" y="243"/>
                    <a:pt x="790" y="235"/>
                    <a:pt x="764" y="235"/>
                  </a:cubicBezTo>
                  <a:lnTo>
                    <a:pt x="625" y="235"/>
                  </a:lnTo>
                  <a:lnTo>
                    <a:pt x="625" y="99"/>
                  </a:lnTo>
                  <a:close/>
                  <a:moveTo>
                    <a:pt x="569" y="794"/>
                  </a:moveTo>
                  <a:lnTo>
                    <a:pt x="569" y="794"/>
                  </a:lnTo>
                  <a:cubicBezTo>
                    <a:pt x="564" y="794"/>
                    <a:pt x="560" y="796"/>
                    <a:pt x="556" y="798"/>
                  </a:cubicBezTo>
                  <a:lnTo>
                    <a:pt x="241" y="993"/>
                  </a:lnTo>
                  <a:lnTo>
                    <a:pt x="306" y="826"/>
                  </a:lnTo>
                  <a:cubicBezTo>
                    <a:pt x="309" y="819"/>
                    <a:pt x="308" y="811"/>
                    <a:pt x="303" y="804"/>
                  </a:cubicBezTo>
                  <a:cubicBezTo>
                    <a:pt x="299" y="798"/>
                    <a:pt x="292" y="794"/>
                    <a:pt x="284" y="794"/>
                  </a:cubicBezTo>
                  <a:lnTo>
                    <a:pt x="129" y="794"/>
                  </a:lnTo>
                  <a:cubicBezTo>
                    <a:pt x="83" y="794"/>
                    <a:pt x="46" y="757"/>
                    <a:pt x="46" y="712"/>
                  </a:cubicBezTo>
                  <a:lnTo>
                    <a:pt x="46" y="364"/>
                  </a:lnTo>
                  <a:cubicBezTo>
                    <a:pt x="46" y="318"/>
                    <a:pt x="83" y="281"/>
                    <a:pt x="129" y="281"/>
                  </a:cubicBezTo>
                  <a:lnTo>
                    <a:pt x="578" y="281"/>
                  </a:lnTo>
                  <a:lnTo>
                    <a:pt x="602" y="281"/>
                  </a:lnTo>
                  <a:lnTo>
                    <a:pt x="625" y="281"/>
                  </a:lnTo>
                  <a:lnTo>
                    <a:pt x="720" y="281"/>
                  </a:lnTo>
                  <a:lnTo>
                    <a:pt x="764" y="281"/>
                  </a:lnTo>
                  <a:cubicBezTo>
                    <a:pt x="785" y="281"/>
                    <a:pt x="805" y="289"/>
                    <a:pt x="819" y="303"/>
                  </a:cubicBezTo>
                  <a:cubicBezTo>
                    <a:pt x="836" y="318"/>
                    <a:pt x="847" y="340"/>
                    <a:pt x="847" y="364"/>
                  </a:cubicBezTo>
                  <a:lnTo>
                    <a:pt x="847" y="416"/>
                  </a:lnTo>
                  <a:lnTo>
                    <a:pt x="847" y="443"/>
                  </a:lnTo>
                  <a:lnTo>
                    <a:pt x="847" y="470"/>
                  </a:lnTo>
                  <a:lnTo>
                    <a:pt x="847" y="702"/>
                  </a:lnTo>
                  <a:lnTo>
                    <a:pt x="717" y="648"/>
                  </a:lnTo>
                  <a:cubicBezTo>
                    <a:pt x="708" y="644"/>
                    <a:pt x="698" y="646"/>
                    <a:pt x="691" y="653"/>
                  </a:cubicBezTo>
                  <a:cubicBezTo>
                    <a:pt x="684" y="659"/>
                    <a:pt x="682" y="669"/>
                    <a:pt x="686" y="678"/>
                  </a:cubicBezTo>
                  <a:lnTo>
                    <a:pt x="735" y="794"/>
                  </a:lnTo>
                  <a:lnTo>
                    <a:pt x="569" y="794"/>
                  </a:lnTo>
                  <a:close/>
                  <a:moveTo>
                    <a:pt x="1129" y="1154"/>
                  </a:moveTo>
                  <a:lnTo>
                    <a:pt x="1129" y="1154"/>
                  </a:lnTo>
                  <a:lnTo>
                    <a:pt x="917" y="942"/>
                  </a:lnTo>
                  <a:cubicBezTo>
                    <a:pt x="913" y="938"/>
                    <a:pt x="907" y="935"/>
                    <a:pt x="900" y="935"/>
                  </a:cubicBezTo>
                  <a:cubicBezTo>
                    <a:pt x="894" y="935"/>
                    <a:pt x="888" y="938"/>
                    <a:pt x="884" y="942"/>
                  </a:cubicBezTo>
                  <a:lnTo>
                    <a:pt x="858" y="968"/>
                  </a:lnTo>
                  <a:lnTo>
                    <a:pt x="802" y="835"/>
                  </a:lnTo>
                  <a:lnTo>
                    <a:pt x="793" y="814"/>
                  </a:lnTo>
                  <a:lnTo>
                    <a:pt x="784" y="792"/>
                  </a:lnTo>
                  <a:lnTo>
                    <a:pt x="751" y="713"/>
                  </a:lnTo>
                  <a:lnTo>
                    <a:pt x="838" y="749"/>
                  </a:lnTo>
                  <a:lnTo>
                    <a:pt x="859" y="758"/>
                  </a:lnTo>
                  <a:lnTo>
                    <a:pt x="881" y="767"/>
                  </a:lnTo>
                  <a:lnTo>
                    <a:pt x="1007" y="819"/>
                  </a:lnTo>
                  <a:lnTo>
                    <a:pt x="980" y="846"/>
                  </a:lnTo>
                  <a:cubicBezTo>
                    <a:pt x="971" y="855"/>
                    <a:pt x="971" y="870"/>
                    <a:pt x="980" y="879"/>
                  </a:cubicBezTo>
                  <a:lnTo>
                    <a:pt x="1193" y="1091"/>
                  </a:lnTo>
                  <a:lnTo>
                    <a:pt x="1129" y="1154"/>
                  </a:lnTo>
                  <a:close/>
                  <a:moveTo>
                    <a:pt x="1242" y="1074"/>
                  </a:moveTo>
                  <a:lnTo>
                    <a:pt x="1242" y="1074"/>
                  </a:lnTo>
                  <a:lnTo>
                    <a:pt x="1030" y="862"/>
                  </a:lnTo>
                  <a:lnTo>
                    <a:pt x="1064" y="828"/>
                  </a:lnTo>
                  <a:cubicBezTo>
                    <a:pt x="1070" y="822"/>
                    <a:pt x="1072" y="814"/>
                    <a:pt x="1071" y="807"/>
                  </a:cubicBezTo>
                  <a:cubicBezTo>
                    <a:pt x="1069" y="799"/>
                    <a:pt x="1064" y="793"/>
                    <a:pt x="1057" y="790"/>
                  </a:cubicBezTo>
                  <a:lnTo>
                    <a:pt x="893" y="721"/>
                  </a:lnTo>
                  <a:cubicBezTo>
                    <a:pt x="893" y="718"/>
                    <a:pt x="893" y="715"/>
                    <a:pt x="893" y="712"/>
                  </a:cubicBezTo>
                  <a:lnTo>
                    <a:pt x="893" y="499"/>
                  </a:lnTo>
                  <a:lnTo>
                    <a:pt x="1076" y="612"/>
                  </a:lnTo>
                  <a:cubicBezTo>
                    <a:pt x="1079" y="615"/>
                    <a:pt x="1084" y="616"/>
                    <a:pt x="1088" y="616"/>
                  </a:cubicBezTo>
                  <a:cubicBezTo>
                    <a:pt x="1093" y="616"/>
                    <a:pt x="1098" y="614"/>
                    <a:pt x="1103" y="610"/>
                  </a:cubicBezTo>
                  <a:cubicBezTo>
                    <a:pt x="1110" y="604"/>
                    <a:pt x="1113" y="593"/>
                    <a:pt x="1110" y="584"/>
                  </a:cubicBezTo>
                  <a:lnTo>
                    <a:pt x="1057" y="449"/>
                  </a:lnTo>
                  <a:lnTo>
                    <a:pt x="1135" y="449"/>
                  </a:lnTo>
                  <a:cubicBezTo>
                    <a:pt x="1190" y="449"/>
                    <a:pt x="1235" y="404"/>
                    <a:pt x="1235" y="349"/>
                  </a:cubicBezTo>
                  <a:lnTo>
                    <a:pt x="1235" y="99"/>
                  </a:lnTo>
                  <a:cubicBezTo>
                    <a:pt x="1235" y="44"/>
                    <a:pt x="1190" y="0"/>
                    <a:pt x="1135" y="0"/>
                  </a:cubicBezTo>
                  <a:lnTo>
                    <a:pt x="678" y="0"/>
                  </a:lnTo>
                  <a:cubicBezTo>
                    <a:pt x="623" y="0"/>
                    <a:pt x="578" y="44"/>
                    <a:pt x="578" y="99"/>
                  </a:cubicBezTo>
                  <a:lnTo>
                    <a:pt x="578" y="235"/>
                  </a:lnTo>
                  <a:lnTo>
                    <a:pt x="129" y="235"/>
                  </a:lnTo>
                  <a:cubicBezTo>
                    <a:pt x="57" y="235"/>
                    <a:pt x="0" y="293"/>
                    <a:pt x="0" y="364"/>
                  </a:cubicBezTo>
                  <a:lnTo>
                    <a:pt x="0" y="712"/>
                  </a:lnTo>
                  <a:cubicBezTo>
                    <a:pt x="0" y="783"/>
                    <a:pt x="57" y="841"/>
                    <a:pt x="129" y="841"/>
                  </a:cubicBezTo>
                  <a:lnTo>
                    <a:pt x="250" y="841"/>
                  </a:lnTo>
                  <a:lnTo>
                    <a:pt x="173" y="1041"/>
                  </a:lnTo>
                  <a:cubicBezTo>
                    <a:pt x="169" y="1051"/>
                    <a:pt x="172" y="1061"/>
                    <a:pt x="179" y="1068"/>
                  </a:cubicBezTo>
                  <a:cubicBezTo>
                    <a:pt x="184" y="1071"/>
                    <a:pt x="189" y="1073"/>
                    <a:pt x="194" y="1073"/>
                  </a:cubicBezTo>
                  <a:cubicBezTo>
                    <a:pt x="199" y="1073"/>
                    <a:pt x="203" y="1072"/>
                    <a:pt x="207" y="1069"/>
                  </a:cubicBezTo>
                  <a:lnTo>
                    <a:pt x="575" y="841"/>
                  </a:lnTo>
                  <a:lnTo>
                    <a:pt x="754" y="841"/>
                  </a:lnTo>
                  <a:lnTo>
                    <a:pt x="828" y="1018"/>
                  </a:lnTo>
                  <a:cubicBezTo>
                    <a:pt x="831" y="1025"/>
                    <a:pt x="837" y="1031"/>
                    <a:pt x="845" y="1032"/>
                  </a:cubicBezTo>
                  <a:cubicBezTo>
                    <a:pt x="853" y="1034"/>
                    <a:pt x="861" y="1031"/>
                    <a:pt x="866" y="1026"/>
                  </a:cubicBezTo>
                  <a:lnTo>
                    <a:pt x="900" y="991"/>
                  </a:lnTo>
                  <a:lnTo>
                    <a:pt x="1113" y="1204"/>
                  </a:lnTo>
                  <a:cubicBezTo>
                    <a:pt x="1117" y="1208"/>
                    <a:pt x="1123" y="1210"/>
                    <a:pt x="1129" y="1210"/>
                  </a:cubicBezTo>
                  <a:cubicBezTo>
                    <a:pt x="1135" y="1210"/>
                    <a:pt x="1141" y="1208"/>
                    <a:pt x="1146" y="1204"/>
                  </a:cubicBezTo>
                  <a:lnTo>
                    <a:pt x="1242" y="1107"/>
                  </a:lnTo>
                  <a:cubicBezTo>
                    <a:pt x="1246" y="1103"/>
                    <a:pt x="1249" y="1097"/>
                    <a:pt x="1249" y="1091"/>
                  </a:cubicBezTo>
                  <a:cubicBezTo>
                    <a:pt x="1249" y="1085"/>
                    <a:pt x="1246" y="1079"/>
                    <a:pt x="1242" y="107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53" name="Group 18">
            <a:extLst>
              <a:ext uri="{FF2B5EF4-FFF2-40B4-BE49-F238E27FC236}">
                <a16:creationId xmlns:a16="http://schemas.microsoft.com/office/drawing/2014/main" xmlns="" id="{BEE76B96-67C9-47C8-8C5C-730A6EAC6465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800509" y="2834990"/>
            <a:ext cx="388218" cy="434290"/>
            <a:chOff x="4354" y="948"/>
            <a:chExt cx="514" cy="575"/>
          </a:xfrm>
          <a:solidFill>
            <a:srgbClr val="065DC7"/>
          </a:solidFill>
        </p:grpSpPr>
        <p:sp>
          <p:nvSpPr>
            <p:cNvPr id="59" name="Freeform 19">
              <a:extLst>
                <a:ext uri="{FF2B5EF4-FFF2-40B4-BE49-F238E27FC236}">
                  <a16:creationId xmlns:a16="http://schemas.microsoft.com/office/drawing/2014/main" xmlns="" id="{CAB476D6-6A1E-4079-9EE0-A7881154D5C0}"/>
                </a:ext>
              </a:extLst>
            </p:cNvPr>
            <p:cNvSpPr>
              <a:spLocks/>
            </p:cNvSpPr>
            <p:nvPr/>
          </p:nvSpPr>
          <p:spPr bwMode="auto">
            <a:xfrm>
              <a:off x="4501" y="1090"/>
              <a:ext cx="162" cy="16"/>
            </a:xfrm>
            <a:custGeom>
              <a:avLst/>
              <a:gdLst>
                <a:gd name="T0" fmla="*/ 473 w 473"/>
                <a:gd name="T1" fmla="*/ 0 h 47"/>
                <a:gd name="T2" fmla="*/ 473 w 473"/>
                <a:gd name="T3" fmla="*/ 0 h 47"/>
                <a:gd name="T4" fmla="*/ 0 w 473"/>
                <a:gd name="T5" fmla="*/ 0 h 47"/>
                <a:gd name="T6" fmla="*/ 0 w 473"/>
                <a:gd name="T7" fmla="*/ 47 h 47"/>
                <a:gd name="T8" fmla="*/ 473 w 473"/>
                <a:gd name="T9" fmla="*/ 47 h 47"/>
                <a:gd name="T10" fmla="*/ 473 w 473"/>
                <a:gd name="T11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73" h="47">
                  <a:moveTo>
                    <a:pt x="473" y="0"/>
                  </a:moveTo>
                  <a:lnTo>
                    <a:pt x="473" y="0"/>
                  </a:lnTo>
                  <a:lnTo>
                    <a:pt x="0" y="0"/>
                  </a:lnTo>
                  <a:lnTo>
                    <a:pt x="0" y="47"/>
                  </a:lnTo>
                  <a:lnTo>
                    <a:pt x="473" y="47"/>
                  </a:lnTo>
                  <a:lnTo>
                    <a:pt x="47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0" name="Freeform 20">
              <a:extLst>
                <a:ext uri="{FF2B5EF4-FFF2-40B4-BE49-F238E27FC236}">
                  <a16:creationId xmlns:a16="http://schemas.microsoft.com/office/drawing/2014/main" xmlns="" id="{79EDBB09-D3B8-49F7-80B8-660F9AD3EF39}"/>
                </a:ext>
              </a:extLst>
            </p:cNvPr>
            <p:cNvSpPr>
              <a:spLocks/>
            </p:cNvSpPr>
            <p:nvPr/>
          </p:nvSpPr>
          <p:spPr bwMode="auto">
            <a:xfrm>
              <a:off x="4501" y="1123"/>
              <a:ext cx="162" cy="16"/>
            </a:xfrm>
            <a:custGeom>
              <a:avLst/>
              <a:gdLst>
                <a:gd name="T0" fmla="*/ 473 w 473"/>
                <a:gd name="T1" fmla="*/ 0 h 46"/>
                <a:gd name="T2" fmla="*/ 473 w 473"/>
                <a:gd name="T3" fmla="*/ 0 h 46"/>
                <a:gd name="T4" fmla="*/ 0 w 473"/>
                <a:gd name="T5" fmla="*/ 0 h 46"/>
                <a:gd name="T6" fmla="*/ 0 w 473"/>
                <a:gd name="T7" fmla="*/ 46 h 46"/>
                <a:gd name="T8" fmla="*/ 473 w 473"/>
                <a:gd name="T9" fmla="*/ 46 h 46"/>
                <a:gd name="T10" fmla="*/ 473 w 473"/>
                <a:gd name="T11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73" h="46">
                  <a:moveTo>
                    <a:pt x="473" y="0"/>
                  </a:moveTo>
                  <a:lnTo>
                    <a:pt x="473" y="0"/>
                  </a:lnTo>
                  <a:lnTo>
                    <a:pt x="0" y="0"/>
                  </a:lnTo>
                  <a:lnTo>
                    <a:pt x="0" y="46"/>
                  </a:lnTo>
                  <a:lnTo>
                    <a:pt x="473" y="46"/>
                  </a:lnTo>
                  <a:lnTo>
                    <a:pt x="47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1" name="Freeform 21">
              <a:extLst>
                <a:ext uri="{FF2B5EF4-FFF2-40B4-BE49-F238E27FC236}">
                  <a16:creationId xmlns:a16="http://schemas.microsoft.com/office/drawing/2014/main" xmlns="" id="{5CE5249F-AD69-4101-A0D1-2E87D208960C}"/>
                </a:ext>
              </a:extLst>
            </p:cNvPr>
            <p:cNvSpPr>
              <a:spLocks/>
            </p:cNvSpPr>
            <p:nvPr/>
          </p:nvSpPr>
          <p:spPr bwMode="auto">
            <a:xfrm>
              <a:off x="4501" y="1156"/>
              <a:ext cx="95" cy="16"/>
            </a:xfrm>
            <a:custGeom>
              <a:avLst/>
              <a:gdLst>
                <a:gd name="T0" fmla="*/ 277 w 277"/>
                <a:gd name="T1" fmla="*/ 0 h 47"/>
                <a:gd name="T2" fmla="*/ 277 w 277"/>
                <a:gd name="T3" fmla="*/ 0 h 47"/>
                <a:gd name="T4" fmla="*/ 0 w 277"/>
                <a:gd name="T5" fmla="*/ 0 h 47"/>
                <a:gd name="T6" fmla="*/ 0 w 277"/>
                <a:gd name="T7" fmla="*/ 47 h 47"/>
                <a:gd name="T8" fmla="*/ 277 w 277"/>
                <a:gd name="T9" fmla="*/ 47 h 47"/>
                <a:gd name="T10" fmla="*/ 277 w 277"/>
                <a:gd name="T11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77" h="47">
                  <a:moveTo>
                    <a:pt x="277" y="0"/>
                  </a:moveTo>
                  <a:lnTo>
                    <a:pt x="277" y="0"/>
                  </a:lnTo>
                  <a:lnTo>
                    <a:pt x="0" y="0"/>
                  </a:lnTo>
                  <a:lnTo>
                    <a:pt x="0" y="47"/>
                  </a:lnTo>
                  <a:lnTo>
                    <a:pt x="277" y="47"/>
                  </a:lnTo>
                  <a:lnTo>
                    <a:pt x="27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2" name="Freeform 22">
              <a:extLst>
                <a:ext uri="{FF2B5EF4-FFF2-40B4-BE49-F238E27FC236}">
                  <a16:creationId xmlns:a16="http://schemas.microsoft.com/office/drawing/2014/main" xmlns="" id="{FAE0886E-2256-40DF-994A-6C232847AAF8}"/>
                </a:ext>
              </a:extLst>
            </p:cNvPr>
            <p:cNvSpPr>
              <a:spLocks/>
            </p:cNvSpPr>
            <p:nvPr/>
          </p:nvSpPr>
          <p:spPr bwMode="auto">
            <a:xfrm>
              <a:off x="4386" y="1461"/>
              <a:ext cx="15" cy="17"/>
            </a:xfrm>
            <a:custGeom>
              <a:avLst/>
              <a:gdLst>
                <a:gd name="T0" fmla="*/ 0 w 46"/>
                <a:gd name="T1" fmla="*/ 48 h 48"/>
                <a:gd name="T2" fmla="*/ 0 w 46"/>
                <a:gd name="T3" fmla="*/ 48 h 48"/>
                <a:gd name="T4" fmla="*/ 46 w 46"/>
                <a:gd name="T5" fmla="*/ 48 h 48"/>
                <a:gd name="T6" fmla="*/ 46 w 46"/>
                <a:gd name="T7" fmla="*/ 0 h 48"/>
                <a:gd name="T8" fmla="*/ 0 w 46"/>
                <a:gd name="T9" fmla="*/ 0 h 48"/>
                <a:gd name="T10" fmla="*/ 0 w 46"/>
                <a:gd name="T11" fmla="*/ 48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6" h="48">
                  <a:moveTo>
                    <a:pt x="0" y="48"/>
                  </a:moveTo>
                  <a:lnTo>
                    <a:pt x="0" y="48"/>
                  </a:lnTo>
                  <a:lnTo>
                    <a:pt x="46" y="48"/>
                  </a:lnTo>
                  <a:lnTo>
                    <a:pt x="46" y="0"/>
                  </a:lnTo>
                  <a:lnTo>
                    <a:pt x="0" y="0"/>
                  </a:lnTo>
                  <a:lnTo>
                    <a:pt x="0" y="48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7" name="Freeform 23">
              <a:extLst>
                <a:ext uri="{FF2B5EF4-FFF2-40B4-BE49-F238E27FC236}">
                  <a16:creationId xmlns:a16="http://schemas.microsoft.com/office/drawing/2014/main" xmlns="" id="{CC3CEEA0-835C-40D0-B2BE-DA8782DD0AF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54" y="948"/>
              <a:ext cx="514" cy="575"/>
            </a:xfrm>
            <a:custGeom>
              <a:avLst/>
              <a:gdLst>
                <a:gd name="T0" fmla="*/ 538 w 1507"/>
                <a:gd name="T1" fmla="*/ 324 h 1686"/>
                <a:gd name="T2" fmla="*/ 597 w 1507"/>
                <a:gd name="T3" fmla="*/ 1080 h 1686"/>
                <a:gd name="T4" fmla="*/ 444 w 1507"/>
                <a:gd name="T5" fmla="*/ 1048 h 1686"/>
                <a:gd name="T6" fmla="*/ 581 w 1507"/>
                <a:gd name="T7" fmla="*/ 894 h 1686"/>
                <a:gd name="T8" fmla="*/ 591 w 1507"/>
                <a:gd name="T9" fmla="*/ 753 h 1686"/>
                <a:gd name="T10" fmla="*/ 463 w 1507"/>
                <a:gd name="T11" fmla="*/ 736 h 1686"/>
                <a:gd name="T12" fmla="*/ 435 w 1507"/>
                <a:gd name="T13" fmla="*/ 761 h 1686"/>
                <a:gd name="T14" fmla="*/ 260 w 1507"/>
                <a:gd name="T15" fmla="*/ 706 h 1686"/>
                <a:gd name="T16" fmla="*/ 562 w 1507"/>
                <a:gd name="T17" fmla="*/ 371 h 1686"/>
                <a:gd name="T18" fmla="*/ 1071 w 1507"/>
                <a:gd name="T19" fmla="*/ 46 h 1686"/>
                <a:gd name="T20" fmla="*/ 742 w 1507"/>
                <a:gd name="T21" fmla="*/ 904 h 1686"/>
                <a:gd name="T22" fmla="*/ 620 w 1507"/>
                <a:gd name="T23" fmla="*/ 1080 h 1686"/>
                <a:gd name="T24" fmla="*/ 597 w 1507"/>
                <a:gd name="T25" fmla="*/ 1185 h 1686"/>
                <a:gd name="T26" fmla="*/ 528 w 1507"/>
                <a:gd name="T27" fmla="*/ 1381 h 1686"/>
                <a:gd name="T28" fmla="*/ 213 w 1507"/>
                <a:gd name="T29" fmla="*/ 764 h 1686"/>
                <a:gd name="T30" fmla="*/ 171 w 1507"/>
                <a:gd name="T31" fmla="*/ 1035 h 1686"/>
                <a:gd name="T32" fmla="*/ 213 w 1507"/>
                <a:gd name="T33" fmla="*/ 1028 h 1686"/>
                <a:gd name="T34" fmla="*/ 473 w 1507"/>
                <a:gd name="T35" fmla="*/ 790 h 1686"/>
                <a:gd name="T36" fmla="*/ 512 w 1507"/>
                <a:gd name="T37" fmla="*/ 762 h 1686"/>
                <a:gd name="T38" fmla="*/ 559 w 1507"/>
                <a:gd name="T39" fmla="*/ 805 h 1686"/>
                <a:gd name="T40" fmla="*/ 529 w 1507"/>
                <a:gd name="T41" fmla="*/ 889 h 1686"/>
                <a:gd name="T42" fmla="*/ 398 w 1507"/>
                <a:gd name="T43" fmla="*/ 1068 h 1686"/>
                <a:gd name="T44" fmla="*/ 427 w 1507"/>
                <a:gd name="T45" fmla="*/ 1126 h 1686"/>
                <a:gd name="T46" fmla="*/ 432 w 1507"/>
                <a:gd name="T47" fmla="*/ 1276 h 1686"/>
                <a:gd name="T48" fmla="*/ 474 w 1507"/>
                <a:gd name="T49" fmla="*/ 1126 h 1686"/>
                <a:gd name="T50" fmla="*/ 597 w 1507"/>
                <a:gd name="T51" fmla="*/ 1185 h 1686"/>
                <a:gd name="T52" fmla="*/ 789 w 1507"/>
                <a:gd name="T53" fmla="*/ 1418 h 1686"/>
                <a:gd name="T54" fmla="*/ 789 w 1507"/>
                <a:gd name="T55" fmla="*/ 1080 h 1686"/>
                <a:gd name="T56" fmla="*/ 1095 w 1507"/>
                <a:gd name="T57" fmla="*/ 927 h 1686"/>
                <a:gd name="T58" fmla="*/ 1350 w 1507"/>
                <a:gd name="T59" fmla="*/ 1384 h 1686"/>
                <a:gd name="T60" fmla="*/ 995 w 1507"/>
                <a:gd name="T61" fmla="*/ 1418 h 1686"/>
                <a:gd name="T62" fmla="*/ 1397 w 1507"/>
                <a:gd name="T63" fmla="*/ 1534 h 1686"/>
                <a:gd name="T64" fmla="*/ 1373 w 1507"/>
                <a:gd name="T65" fmla="*/ 1544 h 1686"/>
                <a:gd name="T66" fmla="*/ 1041 w 1507"/>
                <a:gd name="T67" fmla="*/ 1431 h 1686"/>
                <a:gd name="T68" fmla="*/ 1397 w 1507"/>
                <a:gd name="T69" fmla="*/ 1431 h 1686"/>
                <a:gd name="T70" fmla="*/ 1483 w 1507"/>
                <a:gd name="T71" fmla="*/ 1384 h 1686"/>
                <a:gd name="T72" fmla="*/ 1397 w 1507"/>
                <a:gd name="T73" fmla="*/ 904 h 1686"/>
                <a:gd name="T74" fmla="*/ 1118 w 1507"/>
                <a:gd name="T75" fmla="*/ 22 h 1686"/>
                <a:gd name="T76" fmla="*/ 557 w 1507"/>
                <a:gd name="T77" fmla="*/ 0 h 1686"/>
                <a:gd name="T78" fmla="*/ 550 w 1507"/>
                <a:gd name="T79" fmla="*/ 3 h 1686"/>
                <a:gd name="T80" fmla="*/ 220 w 1507"/>
                <a:gd name="T81" fmla="*/ 331 h 1686"/>
                <a:gd name="T82" fmla="*/ 216 w 1507"/>
                <a:gd name="T83" fmla="*/ 337 h 1686"/>
                <a:gd name="T84" fmla="*/ 213 w 1507"/>
                <a:gd name="T85" fmla="*/ 347 h 1686"/>
                <a:gd name="T86" fmla="*/ 53 w 1507"/>
                <a:gd name="T87" fmla="*/ 875 h 1686"/>
                <a:gd name="T88" fmla="*/ 0 w 1507"/>
                <a:gd name="T89" fmla="*/ 1404 h 1686"/>
                <a:gd name="T90" fmla="*/ 46 w 1507"/>
                <a:gd name="T91" fmla="*/ 1662 h 1686"/>
                <a:gd name="T92" fmla="*/ 270 w 1507"/>
                <a:gd name="T93" fmla="*/ 1427 h 1686"/>
                <a:gd name="T94" fmla="*/ 552 w 1507"/>
                <a:gd name="T95" fmla="*/ 1427 h 1686"/>
                <a:gd name="T96" fmla="*/ 584 w 1507"/>
                <a:gd name="T97" fmla="*/ 1662 h 1686"/>
                <a:gd name="T98" fmla="*/ 630 w 1507"/>
                <a:gd name="T99" fmla="*/ 1404 h 1686"/>
                <a:gd name="T100" fmla="*/ 575 w 1507"/>
                <a:gd name="T101" fmla="*/ 1325 h 1686"/>
                <a:gd name="T102" fmla="*/ 742 w 1507"/>
                <a:gd name="T103" fmla="*/ 1126 h 1686"/>
                <a:gd name="T104" fmla="*/ 865 w 1507"/>
                <a:gd name="T105" fmla="*/ 1591 h 1686"/>
                <a:gd name="T106" fmla="*/ 1384 w 1507"/>
                <a:gd name="T107" fmla="*/ 1591 h 1686"/>
                <a:gd name="T108" fmla="*/ 1507 w 1507"/>
                <a:gd name="T109" fmla="*/ 1407 h 16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507" h="1686">
                  <a:moveTo>
                    <a:pt x="538" y="79"/>
                  </a:moveTo>
                  <a:lnTo>
                    <a:pt x="538" y="79"/>
                  </a:lnTo>
                  <a:lnTo>
                    <a:pt x="538" y="324"/>
                  </a:lnTo>
                  <a:lnTo>
                    <a:pt x="293" y="324"/>
                  </a:lnTo>
                  <a:lnTo>
                    <a:pt x="538" y="79"/>
                  </a:lnTo>
                  <a:close/>
                  <a:moveTo>
                    <a:pt x="597" y="1080"/>
                  </a:moveTo>
                  <a:lnTo>
                    <a:pt x="597" y="1080"/>
                  </a:lnTo>
                  <a:lnTo>
                    <a:pt x="462" y="1080"/>
                  </a:lnTo>
                  <a:cubicBezTo>
                    <a:pt x="456" y="1066"/>
                    <a:pt x="450" y="1056"/>
                    <a:pt x="444" y="1048"/>
                  </a:cubicBezTo>
                  <a:lnTo>
                    <a:pt x="564" y="920"/>
                  </a:lnTo>
                  <a:cubicBezTo>
                    <a:pt x="564" y="920"/>
                    <a:pt x="565" y="919"/>
                    <a:pt x="565" y="918"/>
                  </a:cubicBezTo>
                  <a:cubicBezTo>
                    <a:pt x="566" y="917"/>
                    <a:pt x="573" y="908"/>
                    <a:pt x="581" y="894"/>
                  </a:cubicBezTo>
                  <a:cubicBezTo>
                    <a:pt x="584" y="887"/>
                    <a:pt x="588" y="880"/>
                    <a:pt x="591" y="871"/>
                  </a:cubicBezTo>
                  <a:cubicBezTo>
                    <a:pt x="595" y="863"/>
                    <a:pt x="598" y="855"/>
                    <a:pt x="600" y="846"/>
                  </a:cubicBezTo>
                  <a:cubicBezTo>
                    <a:pt x="608" y="817"/>
                    <a:pt x="609" y="783"/>
                    <a:pt x="591" y="753"/>
                  </a:cubicBezTo>
                  <a:cubicBezTo>
                    <a:pt x="573" y="726"/>
                    <a:pt x="552" y="717"/>
                    <a:pt x="537" y="715"/>
                  </a:cubicBezTo>
                  <a:cubicBezTo>
                    <a:pt x="509" y="710"/>
                    <a:pt x="484" y="722"/>
                    <a:pt x="471" y="730"/>
                  </a:cubicBezTo>
                  <a:cubicBezTo>
                    <a:pt x="467" y="733"/>
                    <a:pt x="464" y="735"/>
                    <a:pt x="463" y="736"/>
                  </a:cubicBezTo>
                  <a:cubicBezTo>
                    <a:pt x="463" y="736"/>
                    <a:pt x="462" y="736"/>
                    <a:pt x="462" y="737"/>
                  </a:cubicBezTo>
                  <a:lnTo>
                    <a:pt x="453" y="745"/>
                  </a:lnTo>
                  <a:lnTo>
                    <a:pt x="435" y="761"/>
                  </a:lnTo>
                  <a:lnTo>
                    <a:pt x="260" y="922"/>
                  </a:lnTo>
                  <a:lnTo>
                    <a:pt x="260" y="733"/>
                  </a:lnTo>
                  <a:lnTo>
                    <a:pt x="260" y="706"/>
                  </a:lnTo>
                  <a:lnTo>
                    <a:pt x="260" y="681"/>
                  </a:lnTo>
                  <a:lnTo>
                    <a:pt x="260" y="371"/>
                  </a:lnTo>
                  <a:lnTo>
                    <a:pt x="562" y="371"/>
                  </a:lnTo>
                  <a:cubicBezTo>
                    <a:pt x="575" y="371"/>
                    <a:pt x="585" y="360"/>
                    <a:pt x="585" y="347"/>
                  </a:cubicBezTo>
                  <a:lnTo>
                    <a:pt x="585" y="46"/>
                  </a:lnTo>
                  <a:lnTo>
                    <a:pt x="1071" y="46"/>
                  </a:lnTo>
                  <a:lnTo>
                    <a:pt x="1071" y="880"/>
                  </a:lnTo>
                  <a:lnTo>
                    <a:pt x="765" y="880"/>
                  </a:lnTo>
                  <a:cubicBezTo>
                    <a:pt x="753" y="880"/>
                    <a:pt x="742" y="891"/>
                    <a:pt x="742" y="904"/>
                  </a:cubicBezTo>
                  <a:lnTo>
                    <a:pt x="742" y="1080"/>
                  </a:lnTo>
                  <a:lnTo>
                    <a:pt x="643" y="1080"/>
                  </a:lnTo>
                  <a:lnTo>
                    <a:pt x="620" y="1080"/>
                  </a:lnTo>
                  <a:lnTo>
                    <a:pt x="597" y="1080"/>
                  </a:lnTo>
                  <a:close/>
                  <a:moveTo>
                    <a:pt x="597" y="1185"/>
                  </a:moveTo>
                  <a:lnTo>
                    <a:pt x="597" y="1185"/>
                  </a:lnTo>
                  <a:cubicBezTo>
                    <a:pt x="597" y="1188"/>
                    <a:pt x="604" y="1252"/>
                    <a:pt x="539" y="1292"/>
                  </a:cubicBezTo>
                  <a:cubicBezTo>
                    <a:pt x="533" y="1297"/>
                    <a:pt x="528" y="1304"/>
                    <a:pt x="528" y="1312"/>
                  </a:cubicBezTo>
                  <a:lnTo>
                    <a:pt x="528" y="1381"/>
                  </a:lnTo>
                  <a:lnTo>
                    <a:pt x="100" y="1381"/>
                  </a:lnTo>
                  <a:lnTo>
                    <a:pt x="100" y="883"/>
                  </a:lnTo>
                  <a:cubicBezTo>
                    <a:pt x="121" y="853"/>
                    <a:pt x="164" y="802"/>
                    <a:pt x="213" y="764"/>
                  </a:cubicBezTo>
                  <a:lnTo>
                    <a:pt x="213" y="964"/>
                  </a:lnTo>
                  <a:lnTo>
                    <a:pt x="173" y="1002"/>
                  </a:lnTo>
                  <a:cubicBezTo>
                    <a:pt x="163" y="1010"/>
                    <a:pt x="163" y="1025"/>
                    <a:pt x="171" y="1035"/>
                  </a:cubicBezTo>
                  <a:cubicBezTo>
                    <a:pt x="180" y="1044"/>
                    <a:pt x="195" y="1045"/>
                    <a:pt x="204" y="1036"/>
                  </a:cubicBezTo>
                  <a:lnTo>
                    <a:pt x="205" y="1035"/>
                  </a:lnTo>
                  <a:lnTo>
                    <a:pt x="213" y="1028"/>
                  </a:lnTo>
                  <a:lnTo>
                    <a:pt x="237" y="1006"/>
                  </a:lnTo>
                  <a:lnTo>
                    <a:pt x="260" y="985"/>
                  </a:lnTo>
                  <a:lnTo>
                    <a:pt x="473" y="790"/>
                  </a:lnTo>
                  <a:lnTo>
                    <a:pt x="490" y="774"/>
                  </a:lnTo>
                  <a:lnTo>
                    <a:pt x="492" y="772"/>
                  </a:lnTo>
                  <a:cubicBezTo>
                    <a:pt x="496" y="769"/>
                    <a:pt x="504" y="765"/>
                    <a:pt x="512" y="762"/>
                  </a:cubicBezTo>
                  <a:cubicBezTo>
                    <a:pt x="517" y="761"/>
                    <a:pt x="523" y="760"/>
                    <a:pt x="529" y="761"/>
                  </a:cubicBezTo>
                  <a:cubicBezTo>
                    <a:pt x="537" y="762"/>
                    <a:pt x="545" y="768"/>
                    <a:pt x="551" y="778"/>
                  </a:cubicBezTo>
                  <a:cubicBezTo>
                    <a:pt x="556" y="786"/>
                    <a:pt x="558" y="795"/>
                    <a:pt x="559" y="805"/>
                  </a:cubicBezTo>
                  <a:cubicBezTo>
                    <a:pt x="559" y="814"/>
                    <a:pt x="558" y="824"/>
                    <a:pt x="555" y="834"/>
                  </a:cubicBezTo>
                  <a:cubicBezTo>
                    <a:pt x="553" y="842"/>
                    <a:pt x="550" y="850"/>
                    <a:pt x="547" y="858"/>
                  </a:cubicBezTo>
                  <a:cubicBezTo>
                    <a:pt x="541" y="871"/>
                    <a:pt x="534" y="882"/>
                    <a:pt x="529" y="889"/>
                  </a:cubicBezTo>
                  <a:lnTo>
                    <a:pt x="394" y="1033"/>
                  </a:lnTo>
                  <a:cubicBezTo>
                    <a:pt x="390" y="1038"/>
                    <a:pt x="388" y="1045"/>
                    <a:pt x="388" y="1052"/>
                  </a:cubicBezTo>
                  <a:cubicBezTo>
                    <a:pt x="389" y="1058"/>
                    <a:pt x="393" y="1065"/>
                    <a:pt x="398" y="1068"/>
                  </a:cubicBezTo>
                  <a:cubicBezTo>
                    <a:pt x="399" y="1069"/>
                    <a:pt x="404" y="1072"/>
                    <a:pt x="409" y="1080"/>
                  </a:cubicBezTo>
                  <a:cubicBezTo>
                    <a:pt x="413" y="1085"/>
                    <a:pt x="418" y="1093"/>
                    <a:pt x="421" y="1103"/>
                  </a:cubicBezTo>
                  <a:cubicBezTo>
                    <a:pt x="424" y="1110"/>
                    <a:pt x="426" y="1117"/>
                    <a:pt x="427" y="1126"/>
                  </a:cubicBezTo>
                  <a:cubicBezTo>
                    <a:pt x="432" y="1152"/>
                    <a:pt x="431" y="1187"/>
                    <a:pt x="419" y="1235"/>
                  </a:cubicBezTo>
                  <a:cubicBezTo>
                    <a:pt x="418" y="1239"/>
                    <a:pt x="417" y="1243"/>
                    <a:pt x="416" y="1247"/>
                  </a:cubicBezTo>
                  <a:cubicBezTo>
                    <a:pt x="412" y="1260"/>
                    <a:pt x="420" y="1273"/>
                    <a:pt x="432" y="1276"/>
                  </a:cubicBezTo>
                  <a:cubicBezTo>
                    <a:pt x="434" y="1277"/>
                    <a:pt x="436" y="1277"/>
                    <a:pt x="438" y="1277"/>
                  </a:cubicBezTo>
                  <a:cubicBezTo>
                    <a:pt x="449" y="1277"/>
                    <a:pt x="458" y="1270"/>
                    <a:pt x="461" y="1260"/>
                  </a:cubicBezTo>
                  <a:cubicBezTo>
                    <a:pt x="477" y="1204"/>
                    <a:pt x="479" y="1160"/>
                    <a:pt x="474" y="1126"/>
                  </a:cubicBezTo>
                  <a:lnTo>
                    <a:pt x="597" y="1126"/>
                  </a:lnTo>
                  <a:lnTo>
                    <a:pt x="597" y="1182"/>
                  </a:lnTo>
                  <a:cubicBezTo>
                    <a:pt x="597" y="1183"/>
                    <a:pt x="597" y="1184"/>
                    <a:pt x="597" y="1185"/>
                  </a:cubicBezTo>
                  <a:close/>
                  <a:moveTo>
                    <a:pt x="870" y="1544"/>
                  </a:moveTo>
                  <a:lnTo>
                    <a:pt x="870" y="1544"/>
                  </a:lnTo>
                  <a:cubicBezTo>
                    <a:pt x="820" y="1522"/>
                    <a:pt x="789" y="1473"/>
                    <a:pt x="789" y="1418"/>
                  </a:cubicBezTo>
                  <a:lnTo>
                    <a:pt x="789" y="1126"/>
                  </a:lnTo>
                  <a:lnTo>
                    <a:pt x="789" y="1103"/>
                  </a:lnTo>
                  <a:lnTo>
                    <a:pt x="789" y="1080"/>
                  </a:lnTo>
                  <a:lnTo>
                    <a:pt x="789" y="927"/>
                  </a:lnTo>
                  <a:lnTo>
                    <a:pt x="1071" y="927"/>
                  </a:lnTo>
                  <a:lnTo>
                    <a:pt x="1095" y="927"/>
                  </a:lnTo>
                  <a:lnTo>
                    <a:pt x="1118" y="927"/>
                  </a:lnTo>
                  <a:lnTo>
                    <a:pt x="1350" y="927"/>
                  </a:lnTo>
                  <a:lnTo>
                    <a:pt x="1350" y="1384"/>
                  </a:lnTo>
                  <a:lnTo>
                    <a:pt x="1018" y="1384"/>
                  </a:lnTo>
                  <a:cubicBezTo>
                    <a:pt x="1005" y="1384"/>
                    <a:pt x="995" y="1394"/>
                    <a:pt x="995" y="1407"/>
                  </a:cubicBezTo>
                  <a:lnTo>
                    <a:pt x="995" y="1418"/>
                  </a:lnTo>
                  <a:cubicBezTo>
                    <a:pt x="995" y="1473"/>
                    <a:pt x="963" y="1522"/>
                    <a:pt x="914" y="1544"/>
                  </a:cubicBezTo>
                  <a:lnTo>
                    <a:pt x="870" y="1544"/>
                  </a:lnTo>
                  <a:close/>
                  <a:moveTo>
                    <a:pt x="1397" y="1534"/>
                  </a:moveTo>
                  <a:lnTo>
                    <a:pt x="1397" y="1534"/>
                  </a:lnTo>
                  <a:cubicBezTo>
                    <a:pt x="1391" y="1538"/>
                    <a:pt x="1385" y="1541"/>
                    <a:pt x="1379" y="1544"/>
                  </a:cubicBezTo>
                  <a:lnTo>
                    <a:pt x="1373" y="1544"/>
                  </a:lnTo>
                  <a:lnTo>
                    <a:pt x="1350" y="1544"/>
                  </a:lnTo>
                  <a:lnTo>
                    <a:pt x="992" y="1544"/>
                  </a:lnTo>
                  <a:cubicBezTo>
                    <a:pt x="1021" y="1513"/>
                    <a:pt x="1038" y="1474"/>
                    <a:pt x="1041" y="1431"/>
                  </a:cubicBezTo>
                  <a:lnTo>
                    <a:pt x="1350" y="1431"/>
                  </a:lnTo>
                  <a:lnTo>
                    <a:pt x="1373" y="1431"/>
                  </a:lnTo>
                  <a:lnTo>
                    <a:pt x="1397" y="1431"/>
                  </a:lnTo>
                  <a:lnTo>
                    <a:pt x="1460" y="1431"/>
                  </a:lnTo>
                  <a:cubicBezTo>
                    <a:pt x="1456" y="1473"/>
                    <a:pt x="1432" y="1511"/>
                    <a:pt x="1397" y="1534"/>
                  </a:cubicBezTo>
                  <a:close/>
                  <a:moveTo>
                    <a:pt x="1483" y="1384"/>
                  </a:moveTo>
                  <a:lnTo>
                    <a:pt x="1483" y="1384"/>
                  </a:lnTo>
                  <a:lnTo>
                    <a:pt x="1397" y="1384"/>
                  </a:lnTo>
                  <a:lnTo>
                    <a:pt x="1397" y="904"/>
                  </a:lnTo>
                  <a:cubicBezTo>
                    <a:pt x="1397" y="891"/>
                    <a:pt x="1386" y="880"/>
                    <a:pt x="1373" y="880"/>
                  </a:cubicBezTo>
                  <a:lnTo>
                    <a:pt x="1118" y="880"/>
                  </a:lnTo>
                  <a:lnTo>
                    <a:pt x="1118" y="22"/>
                  </a:lnTo>
                  <a:cubicBezTo>
                    <a:pt x="1118" y="9"/>
                    <a:pt x="1108" y="0"/>
                    <a:pt x="1095" y="0"/>
                  </a:cubicBezTo>
                  <a:lnTo>
                    <a:pt x="562" y="0"/>
                  </a:lnTo>
                  <a:cubicBezTo>
                    <a:pt x="560" y="0"/>
                    <a:pt x="559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555" y="1"/>
                    <a:pt x="553" y="1"/>
                    <a:pt x="552" y="2"/>
                  </a:cubicBezTo>
                  <a:cubicBezTo>
                    <a:pt x="551" y="3"/>
                    <a:pt x="551" y="3"/>
                    <a:pt x="550" y="3"/>
                  </a:cubicBezTo>
                  <a:cubicBezTo>
                    <a:pt x="548" y="4"/>
                    <a:pt x="547" y="5"/>
                    <a:pt x="545" y="7"/>
                  </a:cubicBezTo>
                  <a:lnTo>
                    <a:pt x="301" y="250"/>
                  </a:lnTo>
                  <a:lnTo>
                    <a:pt x="220" y="331"/>
                  </a:lnTo>
                  <a:cubicBezTo>
                    <a:pt x="220" y="331"/>
                    <a:pt x="220" y="331"/>
                    <a:pt x="220" y="331"/>
                  </a:cubicBezTo>
                  <a:cubicBezTo>
                    <a:pt x="219" y="332"/>
                    <a:pt x="217" y="334"/>
                    <a:pt x="216" y="336"/>
                  </a:cubicBezTo>
                  <a:cubicBezTo>
                    <a:pt x="216" y="336"/>
                    <a:pt x="216" y="337"/>
                    <a:pt x="216" y="337"/>
                  </a:cubicBezTo>
                  <a:cubicBezTo>
                    <a:pt x="215" y="339"/>
                    <a:pt x="214" y="341"/>
                    <a:pt x="214" y="343"/>
                  </a:cubicBezTo>
                  <a:lnTo>
                    <a:pt x="214" y="343"/>
                  </a:lnTo>
                  <a:cubicBezTo>
                    <a:pt x="213" y="344"/>
                    <a:pt x="213" y="346"/>
                    <a:pt x="213" y="347"/>
                  </a:cubicBezTo>
                  <a:lnTo>
                    <a:pt x="213" y="706"/>
                  </a:lnTo>
                  <a:cubicBezTo>
                    <a:pt x="128" y="762"/>
                    <a:pt x="61" y="857"/>
                    <a:pt x="58" y="862"/>
                  </a:cubicBezTo>
                  <a:cubicBezTo>
                    <a:pt x="55" y="866"/>
                    <a:pt x="53" y="871"/>
                    <a:pt x="53" y="875"/>
                  </a:cubicBezTo>
                  <a:lnTo>
                    <a:pt x="53" y="1381"/>
                  </a:lnTo>
                  <a:lnTo>
                    <a:pt x="23" y="1381"/>
                  </a:lnTo>
                  <a:cubicBezTo>
                    <a:pt x="10" y="1381"/>
                    <a:pt x="0" y="1391"/>
                    <a:pt x="0" y="1404"/>
                  </a:cubicBezTo>
                  <a:lnTo>
                    <a:pt x="0" y="1662"/>
                  </a:lnTo>
                  <a:cubicBezTo>
                    <a:pt x="0" y="1675"/>
                    <a:pt x="10" y="1686"/>
                    <a:pt x="23" y="1686"/>
                  </a:cubicBezTo>
                  <a:cubicBezTo>
                    <a:pt x="36" y="1686"/>
                    <a:pt x="46" y="1675"/>
                    <a:pt x="46" y="1662"/>
                  </a:cubicBezTo>
                  <a:lnTo>
                    <a:pt x="46" y="1427"/>
                  </a:lnTo>
                  <a:lnTo>
                    <a:pt x="68" y="1427"/>
                  </a:lnTo>
                  <a:lnTo>
                    <a:pt x="270" y="1427"/>
                  </a:lnTo>
                  <a:lnTo>
                    <a:pt x="479" y="1427"/>
                  </a:lnTo>
                  <a:lnTo>
                    <a:pt x="528" y="1427"/>
                  </a:lnTo>
                  <a:lnTo>
                    <a:pt x="552" y="1427"/>
                  </a:lnTo>
                  <a:lnTo>
                    <a:pt x="575" y="1427"/>
                  </a:lnTo>
                  <a:lnTo>
                    <a:pt x="584" y="1427"/>
                  </a:lnTo>
                  <a:lnTo>
                    <a:pt x="584" y="1662"/>
                  </a:lnTo>
                  <a:cubicBezTo>
                    <a:pt x="584" y="1675"/>
                    <a:pt x="594" y="1686"/>
                    <a:pt x="607" y="1686"/>
                  </a:cubicBezTo>
                  <a:cubicBezTo>
                    <a:pt x="620" y="1686"/>
                    <a:pt x="630" y="1675"/>
                    <a:pt x="630" y="1662"/>
                  </a:cubicBezTo>
                  <a:lnTo>
                    <a:pt x="630" y="1404"/>
                  </a:lnTo>
                  <a:cubicBezTo>
                    <a:pt x="630" y="1391"/>
                    <a:pt x="620" y="1381"/>
                    <a:pt x="607" y="1381"/>
                  </a:cubicBezTo>
                  <a:lnTo>
                    <a:pt x="575" y="1381"/>
                  </a:lnTo>
                  <a:lnTo>
                    <a:pt x="575" y="1325"/>
                  </a:lnTo>
                  <a:cubicBezTo>
                    <a:pt x="648" y="1272"/>
                    <a:pt x="645" y="1194"/>
                    <a:pt x="643" y="1181"/>
                  </a:cubicBezTo>
                  <a:lnTo>
                    <a:pt x="643" y="1126"/>
                  </a:lnTo>
                  <a:lnTo>
                    <a:pt x="742" y="1126"/>
                  </a:lnTo>
                  <a:lnTo>
                    <a:pt x="742" y="1418"/>
                  </a:lnTo>
                  <a:cubicBezTo>
                    <a:pt x="742" y="1493"/>
                    <a:pt x="787" y="1560"/>
                    <a:pt x="856" y="1589"/>
                  </a:cubicBezTo>
                  <a:cubicBezTo>
                    <a:pt x="859" y="1590"/>
                    <a:pt x="862" y="1591"/>
                    <a:pt x="865" y="1591"/>
                  </a:cubicBezTo>
                  <a:lnTo>
                    <a:pt x="919" y="1591"/>
                  </a:lnTo>
                  <a:lnTo>
                    <a:pt x="1373" y="1591"/>
                  </a:lnTo>
                  <a:lnTo>
                    <a:pt x="1384" y="1591"/>
                  </a:lnTo>
                  <a:cubicBezTo>
                    <a:pt x="1387" y="1591"/>
                    <a:pt x="1390" y="1590"/>
                    <a:pt x="1393" y="1589"/>
                  </a:cubicBezTo>
                  <a:cubicBezTo>
                    <a:pt x="1462" y="1560"/>
                    <a:pt x="1507" y="1493"/>
                    <a:pt x="1507" y="1418"/>
                  </a:cubicBezTo>
                  <a:lnTo>
                    <a:pt x="1507" y="1407"/>
                  </a:lnTo>
                  <a:cubicBezTo>
                    <a:pt x="1507" y="1394"/>
                    <a:pt x="1496" y="1384"/>
                    <a:pt x="1483" y="138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8" name="Freeform 24">
              <a:extLst>
                <a:ext uri="{FF2B5EF4-FFF2-40B4-BE49-F238E27FC236}">
                  <a16:creationId xmlns:a16="http://schemas.microsoft.com/office/drawing/2014/main" xmlns="" id="{8F087917-BB82-4F1A-9076-F23EB453DF0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637" y="1276"/>
              <a:ext cx="41" cy="41"/>
            </a:xfrm>
            <a:custGeom>
              <a:avLst/>
              <a:gdLst>
                <a:gd name="T0" fmla="*/ 47 w 121"/>
                <a:gd name="T1" fmla="*/ 47 h 121"/>
                <a:gd name="T2" fmla="*/ 47 w 121"/>
                <a:gd name="T3" fmla="*/ 47 h 121"/>
                <a:gd name="T4" fmla="*/ 74 w 121"/>
                <a:gd name="T5" fmla="*/ 47 h 121"/>
                <a:gd name="T6" fmla="*/ 74 w 121"/>
                <a:gd name="T7" fmla="*/ 74 h 121"/>
                <a:gd name="T8" fmla="*/ 47 w 121"/>
                <a:gd name="T9" fmla="*/ 74 h 121"/>
                <a:gd name="T10" fmla="*/ 47 w 121"/>
                <a:gd name="T11" fmla="*/ 47 h 121"/>
                <a:gd name="T12" fmla="*/ 98 w 121"/>
                <a:gd name="T13" fmla="*/ 0 h 121"/>
                <a:gd name="T14" fmla="*/ 98 w 121"/>
                <a:gd name="T15" fmla="*/ 0 h 121"/>
                <a:gd name="T16" fmla="*/ 23 w 121"/>
                <a:gd name="T17" fmla="*/ 0 h 121"/>
                <a:gd name="T18" fmla="*/ 0 w 121"/>
                <a:gd name="T19" fmla="*/ 23 h 121"/>
                <a:gd name="T20" fmla="*/ 0 w 121"/>
                <a:gd name="T21" fmla="*/ 98 h 121"/>
                <a:gd name="T22" fmla="*/ 13 w 121"/>
                <a:gd name="T23" fmla="*/ 119 h 121"/>
                <a:gd name="T24" fmla="*/ 23 w 121"/>
                <a:gd name="T25" fmla="*/ 121 h 121"/>
                <a:gd name="T26" fmla="*/ 98 w 121"/>
                <a:gd name="T27" fmla="*/ 121 h 121"/>
                <a:gd name="T28" fmla="*/ 108 w 121"/>
                <a:gd name="T29" fmla="*/ 119 h 121"/>
                <a:gd name="T30" fmla="*/ 121 w 121"/>
                <a:gd name="T31" fmla="*/ 98 h 121"/>
                <a:gd name="T32" fmla="*/ 121 w 121"/>
                <a:gd name="T33" fmla="*/ 23 h 121"/>
                <a:gd name="T34" fmla="*/ 98 w 121"/>
                <a:gd name="T35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21" h="121">
                  <a:moveTo>
                    <a:pt x="47" y="47"/>
                  </a:moveTo>
                  <a:lnTo>
                    <a:pt x="47" y="47"/>
                  </a:lnTo>
                  <a:lnTo>
                    <a:pt x="74" y="47"/>
                  </a:lnTo>
                  <a:lnTo>
                    <a:pt x="74" y="74"/>
                  </a:lnTo>
                  <a:lnTo>
                    <a:pt x="47" y="74"/>
                  </a:lnTo>
                  <a:lnTo>
                    <a:pt x="47" y="47"/>
                  </a:lnTo>
                  <a:close/>
                  <a:moveTo>
                    <a:pt x="98" y="0"/>
                  </a:moveTo>
                  <a:lnTo>
                    <a:pt x="98" y="0"/>
                  </a:lnTo>
                  <a:lnTo>
                    <a:pt x="23" y="0"/>
                  </a:lnTo>
                  <a:cubicBezTo>
                    <a:pt x="10" y="0"/>
                    <a:pt x="0" y="10"/>
                    <a:pt x="0" y="23"/>
                  </a:cubicBezTo>
                  <a:lnTo>
                    <a:pt x="0" y="98"/>
                  </a:lnTo>
                  <a:cubicBezTo>
                    <a:pt x="0" y="107"/>
                    <a:pt x="6" y="115"/>
                    <a:pt x="13" y="119"/>
                  </a:cubicBezTo>
                  <a:cubicBezTo>
                    <a:pt x="16" y="120"/>
                    <a:pt x="20" y="121"/>
                    <a:pt x="23" y="121"/>
                  </a:cubicBezTo>
                  <a:lnTo>
                    <a:pt x="98" y="121"/>
                  </a:lnTo>
                  <a:cubicBezTo>
                    <a:pt x="101" y="121"/>
                    <a:pt x="105" y="120"/>
                    <a:pt x="108" y="119"/>
                  </a:cubicBezTo>
                  <a:cubicBezTo>
                    <a:pt x="116" y="115"/>
                    <a:pt x="121" y="107"/>
                    <a:pt x="121" y="98"/>
                  </a:cubicBezTo>
                  <a:lnTo>
                    <a:pt x="121" y="23"/>
                  </a:lnTo>
                  <a:cubicBezTo>
                    <a:pt x="121" y="10"/>
                    <a:pt x="111" y="0"/>
                    <a:pt x="9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9" name="Freeform 25">
              <a:extLst>
                <a:ext uri="{FF2B5EF4-FFF2-40B4-BE49-F238E27FC236}">
                  <a16:creationId xmlns:a16="http://schemas.microsoft.com/office/drawing/2014/main" xmlns="" id="{B295FAE0-38CE-4E4E-AAE7-AEDF9D4FEBD7}"/>
                </a:ext>
              </a:extLst>
            </p:cNvPr>
            <p:cNvSpPr>
              <a:spLocks/>
            </p:cNvSpPr>
            <p:nvPr/>
          </p:nvSpPr>
          <p:spPr bwMode="auto">
            <a:xfrm>
              <a:off x="4681" y="1288"/>
              <a:ext cx="116" cy="16"/>
            </a:xfrm>
            <a:custGeom>
              <a:avLst/>
              <a:gdLst>
                <a:gd name="T0" fmla="*/ 137 w 341"/>
                <a:gd name="T1" fmla="*/ 47 h 47"/>
                <a:gd name="T2" fmla="*/ 137 w 341"/>
                <a:gd name="T3" fmla="*/ 47 h 47"/>
                <a:gd name="T4" fmla="*/ 160 w 341"/>
                <a:gd name="T5" fmla="*/ 47 h 47"/>
                <a:gd name="T6" fmla="*/ 341 w 341"/>
                <a:gd name="T7" fmla="*/ 47 h 47"/>
                <a:gd name="T8" fmla="*/ 341 w 341"/>
                <a:gd name="T9" fmla="*/ 23 h 47"/>
                <a:gd name="T10" fmla="*/ 341 w 341"/>
                <a:gd name="T11" fmla="*/ 0 h 47"/>
                <a:gd name="T12" fmla="*/ 160 w 341"/>
                <a:gd name="T13" fmla="*/ 0 h 47"/>
                <a:gd name="T14" fmla="*/ 137 w 341"/>
                <a:gd name="T15" fmla="*/ 0 h 47"/>
                <a:gd name="T16" fmla="*/ 113 w 341"/>
                <a:gd name="T17" fmla="*/ 0 h 47"/>
                <a:gd name="T18" fmla="*/ 0 w 341"/>
                <a:gd name="T19" fmla="*/ 0 h 47"/>
                <a:gd name="T20" fmla="*/ 0 w 341"/>
                <a:gd name="T21" fmla="*/ 23 h 47"/>
                <a:gd name="T22" fmla="*/ 0 w 341"/>
                <a:gd name="T23" fmla="*/ 47 h 47"/>
                <a:gd name="T24" fmla="*/ 113 w 341"/>
                <a:gd name="T25" fmla="*/ 47 h 47"/>
                <a:gd name="T26" fmla="*/ 137 w 341"/>
                <a:gd name="T27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41" h="47">
                  <a:moveTo>
                    <a:pt x="137" y="47"/>
                  </a:moveTo>
                  <a:lnTo>
                    <a:pt x="137" y="47"/>
                  </a:lnTo>
                  <a:lnTo>
                    <a:pt x="160" y="47"/>
                  </a:lnTo>
                  <a:lnTo>
                    <a:pt x="341" y="47"/>
                  </a:lnTo>
                  <a:lnTo>
                    <a:pt x="341" y="23"/>
                  </a:lnTo>
                  <a:lnTo>
                    <a:pt x="341" y="0"/>
                  </a:lnTo>
                  <a:lnTo>
                    <a:pt x="160" y="0"/>
                  </a:lnTo>
                  <a:lnTo>
                    <a:pt x="137" y="0"/>
                  </a:lnTo>
                  <a:lnTo>
                    <a:pt x="113" y="0"/>
                  </a:lnTo>
                  <a:lnTo>
                    <a:pt x="0" y="0"/>
                  </a:lnTo>
                  <a:lnTo>
                    <a:pt x="0" y="23"/>
                  </a:lnTo>
                  <a:lnTo>
                    <a:pt x="0" y="47"/>
                  </a:lnTo>
                  <a:lnTo>
                    <a:pt x="113" y="47"/>
                  </a:lnTo>
                  <a:lnTo>
                    <a:pt x="137" y="47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6" name="Freeform 26">
              <a:extLst>
                <a:ext uri="{FF2B5EF4-FFF2-40B4-BE49-F238E27FC236}">
                  <a16:creationId xmlns:a16="http://schemas.microsoft.com/office/drawing/2014/main" xmlns="" id="{D0879AF5-9154-4AEF-B3A1-C16AFA6E176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637" y="1318"/>
              <a:ext cx="41" cy="41"/>
            </a:xfrm>
            <a:custGeom>
              <a:avLst/>
              <a:gdLst>
                <a:gd name="T0" fmla="*/ 74 w 121"/>
                <a:gd name="T1" fmla="*/ 74 h 121"/>
                <a:gd name="T2" fmla="*/ 74 w 121"/>
                <a:gd name="T3" fmla="*/ 74 h 121"/>
                <a:gd name="T4" fmla="*/ 47 w 121"/>
                <a:gd name="T5" fmla="*/ 74 h 121"/>
                <a:gd name="T6" fmla="*/ 47 w 121"/>
                <a:gd name="T7" fmla="*/ 47 h 121"/>
                <a:gd name="T8" fmla="*/ 74 w 121"/>
                <a:gd name="T9" fmla="*/ 47 h 121"/>
                <a:gd name="T10" fmla="*/ 74 w 121"/>
                <a:gd name="T11" fmla="*/ 74 h 121"/>
                <a:gd name="T12" fmla="*/ 98 w 121"/>
                <a:gd name="T13" fmla="*/ 0 h 121"/>
                <a:gd name="T14" fmla="*/ 98 w 121"/>
                <a:gd name="T15" fmla="*/ 0 h 121"/>
                <a:gd name="T16" fmla="*/ 23 w 121"/>
                <a:gd name="T17" fmla="*/ 0 h 121"/>
                <a:gd name="T18" fmla="*/ 1 w 121"/>
                <a:gd name="T19" fmla="*/ 18 h 121"/>
                <a:gd name="T20" fmla="*/ 0 w 121"/>
                <a:gd name="T21" fmla="*/ 23 h 121"/>
                <a:gd name="T22" fmla="*/ 0 w 121"/>
                <a:gd name="T23" fmla="*/ 41 h 121"/>
                <a:gd name="T24" fmla="*/ 0 w 121"/>
                <a:gd name="T25" fmla="*/ 98 h 121"/>
                <a:gd name="T26" fmla="*/ 23 w 121"/>
                <a:gd name="T27" fmla="*/ 121 h 121"/>
                <a:gd name="T28" fmla="*/ 98 w 121"/>
                <a:gd name="T29" fmla="*/ 121 h 121"/>
                <a:gd name="T30" fmla="*/ 121 w 121"/>
                <a:gd name="T31" fmla="*/ 98 h 121"/>
                <a:gd name="T32" fmla="*/ 121 w 121"/>
                <a:gd name="T33" fmla="*/ 41 h 121"/>
                <a:gd name="T34" fmla="*/ 121 w 121"/>
                <a:gd name="T35" fmla="*/ 23 h 121"/>
                <a:gd name="T36" fmla="*/ 120 w 121"/>
                <a:gd name="T37" fmla="*/ 18 h 121"/>
                <a:gd name="T38" fmla="*/ 98 w 121"/>
                <a:gd name="T39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21" h="121">
                  <a:moveTo>
                    <a:pt x="74" y="74"/>
                  </a:moveTo>
                  <a:lnTo>
                    <a:pt x="74" y="74"/>
                  </a:lnTo>
                  <a:lnTo>
                    <a:pt x="47" y="74"/>
                  </a:lnTo>
                  <a:lnTo>
                    <a:pt x="47" y="47"/>
                  </a:lnTo>
                  <a:lnTo>
                    <a:pt x="74" y="47"/>
                  </a:lnTo>
                  <a:lnTo>
                    <a:pt x="74" y="74"/>
                  </a:lnTo>
                  <a:close/>
                  <a:moveTo>
                    <a:pt x="98" y="0"/>
                  </a:moveTo>
                  <a:lnTo>
                    <a:pt x="98" y="0"/>
                  </a:lnTo>
                  <a:lnTo>
                    <a:pt x="23" y="0"/>
                  </a:lnTo>
                  <a:cubicBezTo>
                    <a:pt x="12" y="0"/>
                    <a:pt x="3" y="8"/>
                    <a:pt x="1" y="18"/>
                  </a:cubicBezTo>
                  <a:cubicBezTo>
                    <a:pt x="0" y="20"/>
                    <a:pt x="0" y="21"/>
                    <a:pt x="0" y="23"/>
                  </a:cubicBezTo>
                  <a:lnTo>
                    <a:pt x="0" y="41"/>
                  </a:lnTo>
                  <a:lnTo>
                    <a:pt x="0" y="98"/>
                  </a:lnTo>
                  <a:cubicBezTo>
                    <a:pt x="0" y="111"/>
                    <a:pt x="10" y="121"/>
                    <a:pt x="23" y="121"/>
                  </a:cubicBezTo>
                  <a:lnTo>
                    <a:pt x="98" y="121"/>
                  </a:lnTo>
                  <a:cubicBezTo>
                    <a:pt x="111" y="121"/>
                    <a:pt x="121" y="111"/>
                    <a:pt x="121" y="98"/>
                  </a:cubicBezTo>
                  <a:lnTo>
                    <a:pt x="121" y="41"/>
                  </a:lnTo>
                  <a:lnTo>
                    <a:pt x="121" y="23"/>
                  </a:lnTo>
                  <a:cubicBezTo>
                    <a:pt x="121" y="21"/>
                    <a:pt x="121" y="20"/>
                    <a:pt x="120" y="18"/>
                  </a:cubicBezTo>
                  <a:cubicBezTo>
                    <a:pt x="118" y="8"/>
                    <a:pt x="109" y="0"/>
                    <a:pt x="9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7" name="Freeform 27">
              <a:extLst>
                <a:ext uri="{FF2B5EF4-FFF2-40B4-BE49-F238E27FC236}">
                  <a16:creationId xmlns:a16="http://schemas.microsoft.com/office/drawing/2014/main" xmlns="" id="{C4D5D6CD-A503-4E83-9C12-00C63FD6D45B}"/>
                </a:ext>
              </a:extLst>
            </p:cNvPr>
            <p:cNvSpPr>
              <a:spLocks/>
            </p:cNvSpPr>
            <p:nvPr/>
          </p:nvSpPr>
          <p:spPr bwMode="auto">
            <a:xfrm>
              <a:off x="4681" y="1331"/>
              <a:ext cx="116" cy="16"/>
            </a:xfrm>
            <a:custGeom>
              <a:avLst/>
              <a:gdLst>
                <a:gd name="T0" fmla="*/ 341 w 341"/>
                <a:gd name="T1" fmla="*/ 23 h 47"/>
                <a:gd name="T2" fmla="*/ 341 w 341"/>
                <a:gd name="T3" fmla="*/ 23 h 47"/>
                <a:gd name="T4" fmla="*/ 341 w 341"/>
                <a:gd name="T5" fmla="*/ 0 h 47"/>
                <a:gd name="T6" fmla="*/ 150 w 341"/>
                <a:gd name="T7" fmla="*/ 0 h 47"/>
                <a:gd name="T8" fmla="*/ 0 w 341"/>
                <a:gd name="T9" fmla="*/ 0 h 47"/>
                <a:gd name="T10" fmla="*/ 0 w 341"/>
                <a:gd name="T11" fmla="*/ 4 h 47"/>
                <a:gd name="T12" fmla="*/ 0 w 341"/>
                <a:gd name="T13" fmla="*/ 23 h 47"/>
                <a:gd name="T14" fmla="*/ 0 w 341"/>
                <a:gd name="T15" fmla="*/ 47 h 47"/>
                <a:gd name="T16" fmla="*/ 341 w 341"/>
                <a:gd name="T17" fmla="*/ 47 h 47"/>
                <a:gd name="T18" fmla="*/ 341 w 341"/>
                <a:gd name="T19" fmla="*/ 23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1" h="47">
                  <a:moveTo>
                    <a:pt x="341" y="23"/>
                  </a:moveTo>
                  <a:lnTo>
                    <a:pt x="341" y="23"/>
                  </a:lnTo>
                  <a:lnTo>
                    <a:pt x="341" y="0"/>
                  </a:lnTo>
                  <a:lnTo>
                    <a:pt x="150" y="0"/>
                  </a:lnTo>
                  <a:lnTo>
                    <a:pt x="0" y="0"/>
                  </a:lnTo>
                  <a:lnTo>
                    <a:pt x="0" y="4"/>
                  </a:lnTo>
                  <a:lnTo>
                    <a:pt x="0" y="23"/>
                  </a:lnTo>
                  <a:lnTo>
                    <a:pt x="0" y="47"/>
                  </a:lnTo>
                  <a:lnTo>
                    <a:pt x="341" y="47"/>
                  </a:lnTo>
                  <a:lnTo>
                    <a:pt x="341" y="2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8" name="Freeform 28">
              <a:extLst>
                <a:ext uri="{FF2B5EF4-FFF2-40B4-BE49-F238E27FC236}">
                  <a16:creationId xmlns:a16="http://schemas.microsoft.com/office/drawing/2014/main" xmlns="" id="{588677E3-44EC-46C5-A072-B80642C191F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637" y="1360"/>
              <a:ext cx="41" cy="42"/>
            </a:xfrm>
            <a:custGeom>
              <a:avLst/>
              <a:gdLst>
                <a:gd name="T0" fmla="*/ 74 w 121"/>
                <a:gd name="T1" fmla="*/ 74 h 121"/>
                <a:gd name="T2" fmla="*/ 74 w 121"/>
                <a:gd name="T3" fmla="*/ 74 h 121"/>
                <a:gd name="T4" fmla="*/ 47 w 121"/>
                <a:gd name="T5" fmla="*/ 74 h 121"/>
                <a:gd name="T6" fmla="*/ 47 w 121"/>
                <a:gd name="T7" fmla="*/ 47 h 121"/>
                <a:gd name="T8" fmla="*/ 74 w 121"/>
                <a:gd name="T9" fmla="*/ 47 h 121"/>
                <a:gd name="T10" fmla="*/ 74 w 121"/>
                <a:gd name="T11" fmla="*/ 74 h 121"/>
                <a:gd name="T12" fmla="*/ 98 w 121"/>
                <a:gd name="T13" fmla="*/ 0 h 121"/>
                <a:gd name="T14" fmla="*/ 98 w 121"/>
                <a:gd name="T15" fmla="*/ 0 h 121"/>
                <a:gd name="T16" fmla="*/ 23 w 121"/>
                <a:gd name="T17" fmla="*/ 0 h 121"/>
                <a:gd name="T18" fmla="*/ 0 w 121"/>
                <a:gd name="T19" fmla="*/ 23 h 121"/>
                <a:gd name="T20" fmla="*/ 0 w 121"/>
                <a:gd name="T21" fmla="*/ 98 h 121"/>
                <a:gd name="T22" fmla="*/ 23 w 121"/>
                <a:gd name="T23" fmla="*/ 121 h 121"/>
                <a:gd name="T24" fmla="*/ 98 w 121"/>
                <a:gd name="T25" fmla="*/ 121 h 121"/>
                <a:gd name="T26" fmla="*/ 121 w 121"/>
                <a:gd name="T27" fmla="*/ 98 h 121"/>
                <a:gd name="T28" fmla="*/ 121 w 121"/>
                <a:gd name="T29" fmla="*/ 23 h 121"/>
                <a:gd name="T30" fmla="*/ 98 w 121"/>
                <a:gd name="T31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21" h="121">
                  <a:moveTo>
                    <a:pt x="74" y="74"/>
                  </a:moveTo>
                  <a:lnTo>
                    <a:pt x="74" y="74"/>
                  </a:lnTo>
                  <a:lnTo>
                    <a:pt x="47" y="74"/>
                  </a:lnTo>
                  <a:lnTo>
                    <a:pt x="47" y="47"/>
                  </a:lnTo>
                  <a:lnTo>
                    <a:pt x="74" y="47"/>
                  </a:lnTo>
                  <a:lnTo>
                    <a:pt x="74" y="74"/>
                  </a:lnTo>
                  <a:close/>
                  <a:moveTo>
                    <a:pt x="98" y="0"/>
                  </a:moveTo>
                  <a:lnTo>
                    <a:pt x="98" y="0"/>
                  </a:lnTo>
                  <a:lnTo>
                    <a:pt x="23" y="0"/>
                  </a:lnTo>
                  <a:cubicBezTo>
                    <a:pt x="10" y="0"/>
                    <a:pt x="0" y="10"/>
                    <a:pt x="0" y="23"/>
                  </a:cubicBezTo>
                  <a:lnTo>
                    <a:pt x="0" y="98"/>
                  </a:lnTo>
                  <a:cubicBezTo>
                    <a:pt x="0" y="111"/>
                    <a:pt x="10" y="121"/>
                    <a:pt x="23" y="121"/>
                  </a:cubicBezTo>
                  <a:lnTo>
                    <a:pt x="98" y="121"/>
                  </a:lnTo>
                  <a:cubicBezTo>
                    <a:pt x="111" y="121"/>
                    <a:pt x="121" y="111"/>
                    <a:pt x="121" y="98"/>
                  </a:cubicBezTo>
                  <a:lnTo>
                    <a:pt x="121" y="23"/>
                  </a:lnTo>
                  <a:cubicBezTo>
                    <a:pt x="121" y="10"/>
                    <a:pt x="111" y="0"/>
                    <a:pt x="9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9" name="Freeform 29">
              <a:extLst>
                <a:ext uri="{FF2B5EF4-FFF2-40B4-BE49-F238E27FC236}">
                  <a16:creationId xmlns:a16="http://schemas.microsoft.com/office/drawing/2014/main" xmlns="" id="{3FAA0576-5EC0-4C36-A65A-8872D1506FBA}"/>
                </a:ext>
              </a:extLst>
            </p:cNvPr>
            <p:cNvSpPr>
              <a:spLocks/>
            </p:cNvSpPr>
            <p:nvPr/>
          </p:nvSpPr>
          <p:spPr bwMode="auto">
            <a:xfrm>
              <a:off x="4681" y="1373"/>
              <a:ext cx="116" cy="16"/>
            </a:xfrm>
            <a:custGeom>
              <a:avLst/>
              <a:gdLst>
                <a:gd name="T0" fmla="*/ 341 w 341"/>
                <a:gd name="T1" fmla="*/ 24 h 47"/>
                <a:gd name="T2" fmla="*/ 341 w 341"/>
                <a:gd name="T3" fmla="*/ 24 h 47"/>
                <a:gd name="T4" fmla="*/ 341 w 341"/>
                <a:gd name="T5" fmla="*/ 0 h 47"/>
                <a:gd name="T6" fmla="*/ 0 w 341"/>
                <a:gd name="T7" fmla="*/ 0 h 47"/>
                <a:gd name="T8" fmla="*/ 0 w 341"/>
                <a:gd name="T9" fmla="*/ 24 h 47"/>
                <a:gd name="T10" fmla="*/ 0 w 341"/>
                <a:gd name="T11" fmla="*/ 47 h 47"/>
                <a:gd name="T12" fmla="*/ 341 w 341"/>
                <a:gd name="T13" fmla="*/ 47 h 47"/>
                <a:gd name="T14" fmla="*/ 341 w 341"/>
                <a:gd name="T15" fmla="*/ 2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41" h="47">
                  <a:moveTo>
                    <a:pt x="341" y="24"/>
                  </a:moveTo>
                  <a:lnTo>
                    <a:pt x="341" y="24"/>
                  </a:lnTo>
                  <a:lnTo>
                    <a:pt x="341" y="0"/>
                  </a:lnTo>
                  <a:lnTo>
                    <a:pt x="0" y="0"/>
                  </a:lnTo>
                  <a:lnTo>
                    <a:pt x="0" y="24"/>
                  </a:lnTo>
                  <a:lnTo>
                    <a:pt x="0" y="47"/>
                  </a:lnTo>
                  <a:lnTo>
                    <a:pt x="341" y="47"/>
                  </a:lnTo>
                  <a:lnTo>
                    <a:pt x="341" y="2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92" name="Group 32">
            <a:extLst>
              <a:ext uri="{FF2B5EF4-FFF2-40B4-BE49-F238E27FC236}">
                <a16:creationId xmlns:a16="http://schemas.microsoft.com/office/drawing/2014/main" xmlns="" id="{54BD89A4-6752-4ABA-BC12-37336D70A0D8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816105" y="6008134"/>
            <a:ext cx="357026" cy="373080"/>
            <a:chOff x="4414" y="2747"/>
            <a:chExt cx="556" cy="581"/>
          </a:xfrm>
          <a:solidFill>
            <a:srgbClr val="25AEC1"/>
          </a:solidFill>
        </p:grpSpPr>
        <p:sp>
          <p:nvSpPr>
            <p:cNvPr id="93" name="Freeform 33">
              <a:extLst>
                <a:ext uri="{FF2B5EF4-FFF2-40B4-BE49-F238E27FC236}">
                  <a16:creationId xmlns:a16="http://schemas.microsoft.com/office/drawing/2014/main" xmlns="" id="{CF6587C9-22F0-4D6E-BD9E-4280F7D68B5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414" y="2747"/>
              <a:ext cx="556" cy="581"/>
            </a:xfrm>
            <a:custGeom>
              <a:avLst/>
              <a:gdLst>
                <a:gd name="T0" fmla="*/ 694 w 1342"/>
                <a:gd name="T1" fmla="*/ 81 h 1393"/>
                <a:gd name="T2" fmla="*/ 1295 w 1342"/>
                <a:gd name="T3" fmla="*/ 81 h 1393"/>
                <a:gd name="T4" fmla="*/ 818 w 1342"/>
                <a:gd name="T5" fmla="*/ 959 h 1393"/>
                <a:gd name="T6" fmla="*/ 785 w 1342"/>
                <a:gd name="T7" fmla="*/ 635 h 1393"/>
                <a:gd name="T8" fmla="*/ 785 w 1342"/>
                <a:gd name="T9" fmla="*/ 1146 h 1393"/>
                <a:gd name="T10" fmla="*/ 738 w 1342"/>
                <a:gd name="T11" fmla="*/ 1171 h 1393"/>
                <a:gd name="T12" fmla="*/ 610 w 1342"/>
                <a:gd name="T13" fmla="*/ 1069 h 1393"/>
                <a:gd name="T14" fmla="*/ 685 w 1342"/>
                <a:gd name="T15" fmla="*/ 969 h 1393"/>
                <a:gd name="T16" fmla="*/ 762 w 1342"/>
                <a:gd name="T17" fmla="*/ 976 h 1393"/>
                <a:gd name="T18" fmla="*/ 819 w 1342"/>
                <a:gd name="T19" fmla="*/ 1069 h 1393"/>
                <a:gd name="T20" fmla="*/ 80 w 1342"/>
                <a:gd name="T21" fmla="*/ 992 h 1393"/>
                <a:gd name="T22" fmla="*/ 127 w 1342"/>
                <a:gd name="T23" fmla="*/ 967 h 1393"/>
                <a:gd name="T24" fmla="*/ 227 w 1342"/>
                <a:gd name="T25" fmla="*/ 998 h 1393"/>
                <a:gd name="T26" fmla="*/ 251 w 1342"/>
                <a:gd name="T27" fmla="*/ 1096 h 1393"/>
                <a:gd name="T28" fmla="*/ 104 w 1342"/>
                <a:gd name="T29" fmla="*/ 1162 h 1393"/>
                <a:gd name="T30" fmla="*/ 46 w 1342"/>
                <a:gd name="T31" fmla="*/ 1069 h 1393"/>
                <a:gd name="T32" fmla="*/ 127 w 1342"/>
                <a:gd name="T33" fmla="*/ 1218 h 1393"/>
                <a:gd name="T34" fmla="*/ 299 w 1342"/>
                <a:gd name="T35" fmla="*/ 1096 h 1393"/>
                <a:gd name="T36" fmla="*/ 738 w 1342"/>
                <a:gd name="T37" fmla="*/ 1218 h 1393"/>
                <a:gd name="T38" fmla="*/ 127 w 1342"/>
                <a:gd name="T39" fmla="*/ 1218 h 1393"/>
                <a:gd name="T40" fmla="*/ 496 w 1342"/>
                <a:gd name="T41" fmla="*/ 736 h 1393"/>
                <a:gd name="T42" fmla="*/ 300 w 1342"/>
                <a:gd name="T43" fmla="*/ 1049 h 1393"/>
                <a:gd name="T44" fmla="*/ 431 w 1342"/>
                <a:gd name="T45" fmla="*/ 750 h 1393"/>
                <a:gd name="T46" fmla="*/ 327 w 1342"/>
                <a:gd name="T47" fmla="*/ 599 h 1393"/>
                <a:gd name="T48" fmla="*/ 510 w 1342"/>
                <a:gd name="T49" fmla="*/ 667 h 1393"/>
                <a:gd name="T50" fmla="*/ 400 w 1342"/>
                <a:gd name="T51" fmla="*/ 699 h 1393"/>
                <a:gd name="T52" fmla="*/ 729 w 1342"/>
                <a:gd name="T53" fmla="*/ 635 h 1393"/>
                <a:gd name="T54" fmla="*/ 715 w 1342"/>
                <a:gd name="T55" fmla="*/ 918 h 1393"/>
                <a:gd name="T56" fmla="*/ 582 w 1342"/>
                <a:gd name="T57" fmla="*/ 599 h 1393"/>
                <a:gd name="T58" fmla="*/ 336 w 1342"/>
                <a:gd name="T59" fmla="*/ 717 h 1393"/>
                <a:gd name="T60" fmla="*/ 127 w 1342"/>
                <a:gd name="T61" fmla="*/ 920 h 1393"/>
                <a:gd name="T62" fmla="*/ 648 w 1342"/>
                <a:gd name="T63" fmla="*/ 553 h 1393"/>
                <a:gd name="T64" fmla="*/ 47 w 1342"/>
                <a:gd name="T65" fmla="*/ 392 h 1393"/>
                <a:gd name="T66" fmla="*/ 648 w 1342"/>
                <a:gd name="T67" fmla="*/ 384 h 1393"/>
                <a:gd name="T68" fmla="*/ 80 w 1342"/>
                <a:gd name="T69" fmla="*/ 935 h 1393"/>
                <a:gd name="T70" fmla="*/ 818 w 1342"/>
                <a:gd name="T71" fmla="*/ 1277 h 1393"/>
                <a:gd name="T72" fmla="*/ 116 w 1342"/>
                <a:gd name="T73" fmla="*/ 1346 h 1393"/>
                <a:gd name="T74" fmla="*/ 80 w 1342"/>
                <a:gd name="T75" fmla="*/ 1203 h 1393"/>
                <a:gd name="T76" fmla="*/ 762 w 1342"/>
                <a:gd name="T77" fmla="*/ 1285 h 1393"/>
                <a:gd name="T78" fmla="*/ 818 w 1342"/>
                <a:gd name="T79" fmla="*/ 1179 h 1393"/>
                <a:gd name="T80" fmla="*/ 1295 w 1342"/>
                <a:gd name="T81" fmla="*/ 553 h 1393"/>
                <a:gd name="T82" fmla="*/ 842 w 1342"/>
                <a:gd name="T83" fmla="*/ 588 h 1393"/>
                <a:gd name="T84" fmla="*/ 762 w 1342"/>
                <a:gd name="T85" fmla="*/ 588 h 1393"/>
                <a:gd name="T86" fmla="*/ 694 w 1342"/>
                <a:gd name="T87" fmla="*/ 553 h 1393"/>
                <a:gd name="T88" fmla="*/ 694 w 1342"/>
                <a:gd name="T89" fmla="*/ 384 h 1393"/>
                <a:gd name="T90" fmla="*/ 694 w 1342"/>
                <a:gd name="T91" fmla="*/ 276 h 1393"/>
                <a:gd name="T92" fmla="*/ 1295 w 1342"/>
                <a:gd name="T93" fmla="*/ 553 h 1393"/>
                <a:gd name="T94" fmla="*/ 729 w 1342"/>
                <a:gd name="T95" fmla="*/ 0 h 1393"/>
                <a:gd name="T96" fmla="*/ 648 w 1342"/>
                <a:gd name="T97" fmla="*/ 151 h 1393"/>
                <a:gd name="T98" fmla="*/ 1 w 1342"/>
                <a:gd name="T99" fmla="*/ 392 h 1393"/>
                <a:gd name="T100" fmla="*/ 1 w 1342"/>
                <a:gd name="T101" fmla="*/ 1086 h 1393"/>
                <a:gd name="T102" fmla="*/ 749 w 1342"/>
                <a:gd name="T103" fmla="*/ 1393 h 1393"/>
                <a:gd name="T104" fmla="*/ 866 w 1342"/>
                <a:gd name="T105" fmla="*/ 1069 h 1393"/>
                <a:gd name="T106" fmla="*/ 1260 w 1342"/>
                <a:gd name="T107" fmla="*/ 635 h 1393"/>
                <a:gd name="T108" fmla="*/ 1342 w 1342"/>
                <a:gd name="T109" fmla="*/ 104 h 1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342" h="1393">
                  <a:moveTo>
                    <a:pt x="694" y="104"/>
                  </a:moveTo>
                  <a:lnTo>
                    <a:pt x="694" y="104"/>
                  </a:lnTo>
                  <a:lnTo>
                    <a:pt x="694" y="81"/>
                  </a:lnTo>
                  <a:cubicBezTo>
                    <a:pt x="694" y="61"/>
                    <a:pt x="710" y="46"/>
                    <a:pt x="729" y="46"/>
                  </a:cubicBezTo>
                  <a:lnTo>
                    <a:pt x="1260" y="46"/>
                  </a:lnTo>
                  <a:cubicBezTo>
                    <a:pt x="1279" y="46"/>
                    <a:pt x="1295" y="61"/>
                    <a:pt x="1295" y="81"/>
                  </a:cubicBezTo>
                  <a:lnTo>
                    <a:pt x="1295" y="104"/>
                  </a:lnTo>
                  <a:lnTo>
                    <a:pt x="694" y="104"/>
                  </a:lnTo>
                  <a:close/>
                  <a:moveTo>
                    <a:pt x="818" y="959"/>
                  </a:moveTo>
                  <a:lnTo>
                    <a:pt x="818" y="959"/>
                  </a:lnTo>
                  <a:cubicBezTo>
                    <a:pt x="808" y="950"/>
                    <a:pt x="797" y="942"/>
                    <a:pt x="785" y="935"/>
                  </a:cubicBezTo>
                  <a:lnTo>
                    <a:pt x="785" y="635"/>
                  </a:lnTo>
                  <a:lnTo>
                    <a:pt x="818" y="635"/>
                  </a:lnTo>
                  <a:lnTo>
                    <a:pt x="818" y="959"/>
                  </a:lnTo>
                  <a:close/>
                  <a:moveTo>
                    <a:pt x="785" y="1146"/>
                  </a:moveTo>
                  <a:lnTo>
                    <a:pt x="785" y="1146"/>
                  </a:lnTo>
                  <a:cubicBezTo>
                    <a:pt x="778" y="1153"/>
                    <a:pt x="770" y="1158"/>
                    <a:pt x="762" y="1162"/>
                  </a:cubicBezTo>
                  <a:cubicBezTo>
                    <a:pt x="754" y="1166"/>
                    <a:pt x="747" y="1169"/>
                    <a:pt x="738" y="1171"/>
                  </a:cubicBezTo>
                  <a:cubicBezTo>
                    <a:pt x="731" y="1173"/>
                    <a:pt x="723" y="1174"/>
                    <a:pt x="715" y="1174"/>
                  </a:cubicBezTo>
                  <a:cubicBezTo>
                    <a:pt x="667" y="1174"/>
                    <a:pt x="626" y="1141"/>
                    <a:pt x="614" y="1096"/>
                  </a:cubicBezTo>
                  <a:cubicBezTo>
                    <a:pt x="612" y="1087"/>
                    <a:pt x="610" y="1078"/>
                    <a:pt x="610" y="1069"/>
                  </a:cubicBezTo>
                  <a:cubicBezTo>
                    <a:pt x="610" y="1062"/>
                    <a:pt x="611" y="1056"/>
                    <a:pt x="612" y="1049"/>
                  </a:cubicBezTo>
                  <a:cubicBezTo>
                    <a:pt x="617" y="1027"/>
                    <a:pt x="628" y="1007"/>
                    <a:pt x="644" y="992"/>
                  </a:cubicBezTo>
                  <a:cubicBezTo>
                    <a:pt x="656" y="982"/>
                    <a:pt x="669" y="974"/>
                    <a:pt x="685" y="969"/>
                  </a:cubicBezTo>
                  <a:cubicBezTo>
                    <a:pt x="694" y="966"/>
                    <a:pt x="704" y="965"/>
                    <a:pt x="715" y="965"/>
                  </a:cubicBezTo>
                  <a:cubicBezTo>
                    <a:pt x="723" y="965"/>
                    <a:pt x="731" y="966"/>
                    <a:pt x="738" y="967"/>
                  </a:cubicBezTo>
                  <a:cubicBezTo>
                    <a:pt x="747" y="969"/>
                    <a:pt x="754" y="972"/>
                    <a:pt x="762" y="976"/>
                  </a:cubicBezTo>
                  <a:cubicBezTo>
                    <a:pt x="770" y="980"/>
                    <a:pt x="778" y="986"/>
                    <a:pt x="785" y="992"/>
                  </a:cubicBezTo>
                  <a:cubicBezTo>
                    <a:pt x="803" y="1008"/>
                    <a:pt x="815" y="1030"/>
                    <a:pt x="818" y="1055"/>
                  </a:cubicBezTo>
                  <a:cubicBezTo>
                    <a:pt x="819" y="1060"/>
                    <a:pt x="819" y="1064"/>
                    <a:pt x="819" y="1069"/>
                  </a:cubicBezTo>
                  <a:cubicBezTo>
                    <a:pt x="819" y="1074"/>
                    <a:pt x="819" y="1078"/>
                    <a:pt x="818" y="1083"/>
                  </a:cubicBezTo>
                  <a:cubicBezTo>
                    <a:pt x="815" y="1108"/>
                    <a:pt x="803" y="1130"/>
                    <a:pt x="785" y="1146"/>
                  </a:cubicBezTo>
                  <a:close/>
                  <a:moveTo>
                    <a:pt x="80" y="992"/>
                  </a:moveTo>
                  <a:lnTo>
                    <a:pt x="80" y="992"/>
                  </a:lnTo>
                  <a:cubicBezTo>
                    <a:pt x="87" y="986"/>
                    <a:pt x="95" y="980"/>
                    <a:pt x="104" y="976"/>
                  </a:cubicBezTo>
                  <a:cubicBezTo>
                    <a:pt x="111" y="972"/>
                    <a:pt x="119" y="969"/>
                    <a:pt x="127" y="967"/>
                  </a:cubicBezTo>
                  <a:cubicBezTo>
                    <a:pt x="135" y="966"/>
                    <a:pt x="143" y="965"/>
                    <a:pt x="151" y="965"/>
                  </a:cubicBezTo>
                  <a:cubicBezTo>
                    <a:pt x="164" y="965"/>
                    <a:pt x="177" y="967"/>
                    <a:pt x="189" y="972"/>
                  </a:cubicBezTo>
                  <a:cubicBezTo>
                    <a:pt x="204" y="978"/>
                    <a:pt x="217" y="987"/>
                    <a:pt x="227" y="998"/>
                  </a:cubicBezTo>
                  <a:cubicBezTo>
                    <a:pt x="240" y="1012"/>
                    <a:pt x="249" y="1030"/>
                    <a:pt x="253" y="1049"/>
                  </a:cubicBezTo>
                  <a:cubicBezTo>
                    <a:pt x="254" y="1056"/>
                    <a:pt x="255" y="1062"/>
                    <a:pt x="255" y="1069"/>
                  </a:cubicBezTo>
                  <a:cubicBezTo>
                    <a:pt x="255" y="1078"/>
                    <a:pt x="254" y="1087"/>
                    <a:pt x="251" y="1096"/>
                  </a:cubicBezTo>
                  <a:cubicBezTo>
                    <a:pt x="240" y="1141"/>
                    <a:pt x="199" y="1174"/>
                    <a:pt x="151" y="1174"/>
                  </a:cubicBezTo>
                  <a:cubicBezTo>
                    <a:pt x="143" y="1174"/>
                    <a:pt x="135" y="1173"/>
                    <a:pt x="127" y="1171"/>
                  </a:cubicBezTo>
                  <a:cubicBezTo>
                    <a:pt x="119" y="1169"/>
                    <a:pt x="111" y="1166"/>
                    <a:pt x="104" y="1162"/>
                  </a:cubicBezTo>
                  <a:cubicBezTo>
                    <a:pt x="95" y="1158"/>
                    <a:pt x="87" y="1153"/>
                    <a:pt x="80" y="1146"/>
                  </a:cubicBezTo>
                  <a:cubicBezTo>
                    <a:pt x="63" y="1130"/>
                    <a:pt x="51" y="1108"/>
                    <a:pt x="47" y="1083"/>
                  </a:cubicBezTo>
                  <a:cubicBezTo>
                    <a:pt x="47" y="1079"/>
                    <a:pt x="46" y="1074"/>
                    <a:pt x="46" y="1069"/>
                  </a:cubicBezTo>
                  <a:cubicBezTo>
                    <a:pt x="46" y="1064"/>
                    <a:pt x="47" y="1060"/>
                    <a:pt x="47" y="1055"/>
                  </a:cubicBezTo>
                  <a:cubicBezTo>
                    <a:pt x="51" y="1030"/>
                    <a:pt x="63" y="1008"/>
                    <a:pt x="80" y="992"/>
                  </a:cubicBezTo>
                  <a:close/>
                  <a:moveTo>
                    <a:pt x="127" y="1218"/>
                  </a:moveTo>
                  <a:lnTo>
                    <a:pt x="127" y="1218"/>
                  </a:lnTo>
                  <a:cubicBezTo>
                    <a:pt x="135" y="1219"/>
                    <a:pt x="143" y="1220"/>
                    <a:pt x="151" y="1220"/>
                  </a:cubicBezTo>
                  <a:cubicBezTo>
                    <a:pt x="225" y="1220"/>
                    <a:pt x="287" y="1167"/>
                    <a:pt x="299" y="1096"/>
                  </a:cubicBezTo>
                  <a:lnTo>
                    <a:pt x="566" y="1096"/>
                  </a:lnTo>
                  <a:cubicBezTo>
                    <a:pt x="579" y="1167"/>
                    <a:pt x="641" y="1220"/>
                    <a:pt x="715" y="1220"/>
                  </a:cubicBezTo>
                  <a:cubicBezTo>
                    <a:pt x="723" y="1220"/>
                    <a:pt x="731" y="1219"/>
                    <a:pt x="738" y="1218"/>
                  </a:cubicBezTo>
                  <a:lnTo>
                    <a:pt x="738" y="1238"/>
                  </a:lnTo>
                  <a:lnTo>
                    <a:pt x="127" y="1238"/>
                  </a:lnTo>
                  <a:lnTo>
                    <a:pt x="127" y="1218"/>
                  </a:lnTo>
                  <a:close/>
                  <a:moveTo>
                    <a:pt x="431" y="750"/>
                  </a:moveTo>
                  <a:lnTo>
                    <a:pt x="431" y="750"/>
                  </a:lnTo>
                  <a:cubicBezTo>
                    <a:pt x="454" y="750"/>
                    <a:pt x="476" y="745"/>
                    <a:pt x="496" y="736"/>
                  </a:cubicBezTo>
                  <a:lnTo>
                    <a:pt x="620" y="951"/>
                  </a:lnTo>
                  <a:cubicBezTo>
                    <a:pt x="591" y="975"/>
                    <a:pt x="570" y="1010"/>
                    <a:pt x="565" y="1049"/>
                  </a:cubicBezTo>
                  <a:lnTo>
                    <a:pt x="300" y="1049"/>
                  </a:lnTo>
                  <a:cubicBezTo>
                    <a:pt x="296" y="1013"/>
                    <a:pt x="278" y="980"/>
                    <a:pt x="251" y="957"/>
                  </a:cubicBezTo>
                  <a:lnTo>
                    <a:pt x="376" y="740"/>
                  </a:lnTo>
                  <a:cubicBezTo>
                    <a:pt x="393" y="747"/>
                    <a:pt x="412" y="750"/>
                    <a:pt x="431" y="750"/>
                  </a:cubicBezTo>
                  <a:close/>
                  <a:moveTo>
                    <a:pt x="360" y="675"/>
                  </a:moveTo>
                  <a:lnTo>
                    <a:pt x="360" y="675"/>
                  </a:lnTo>
                  <a:cubicBezTo>
                    <a:pt x="340" y="656"/>
                    <a:pt x="327" y="629"/>
                    <a:pt x="327" y="599"/>
                  </a:cubicBezTo>
                  <a:cubicBezTo>
                    <a:pt x="327" y="542"/>
                    <a:pt x="374" y="495"/>
                    <a:pt x="431" y="495"/>
                  </a:cubicBezTo>
                  <a:cubicBezTo>
                    <a:pt x="489" y="495"/>
                    <a:pt x="536" y="542"/>
                    <a:pt x="536" y="599"/>
                  </a:cubicBezTo>
                  <a:cubicBezTo>
                    <a:pt x="536" y="625"/>
                    <a:pt x="526" y="649"/>
                    <a:pt x="510" y="667"/>
                  </a:cubicBezTo>
                  <a:cubicBezTo>
                    <a:pt x="500" y="679"/>
                    <a:pt x="487" y="689"/>
                    <a:pt x="473" y="695"/>
                  </a:cubicBezTo>
                  <a:cubicBezTo>
                    <a:pt x="460" y="701"/>
                    <a:pt x="446" y="704"/>
                    <a:pt x="431" y="704"/>
                  </a:cubicBezTo>
                  <a:cubicBezTo>
                    <a:pt x="420" y="704"/>
                    <a:pt x="410" y="702"/>
                    <a:pt x="400" y="699"/>
                  </a:cubicBezTo>
                  <a:cubicBezTo>
                    <a:pt x="385" y="694"/>
                    <a:pt x="371" y="686"/>
                    <a:pt x="360" y="675"/>
                  </a:cubicBezTo>
                  <a:close/>
                  <a:moveTo>
                    <a:pt x="729" y="635"/>
                  </a:moveTo>
                  <a:lnTo>
                    <a:pt x="729" y="635"/>
                  </a:lnTo>
                  <a:lnTo>
                    <a:pt x="738" y="635"/>
                  </a:lnTo>
                  <a:lnTo>
                    <a:pt x="738" y="920"/>
                  </a:lnTo>
                  <a:cubicBezTo>
                    <a:pt x="731" y="919"/>
                    <a:pt x="723" y="918"/>
                    <a:pt x="715" y="918"/>
                  </a:cubicBezTo>
                  <a:cubicBezTo>
                    <a:pt x="696" y="918"/>
                    <a:pt x="678" y="922"/>
                    <a:pt x="661" y="928"/>
                  </a:cubicBezTo>
                  <a:lnTo>
                    <a:pt x="535" y="709"/>
                  </a:lnTo>
                  <a:cubicBezTo>
                    <a:pt x="564" y="682"/>
                    <a:pt x="582" y="643"/>
                    <a:pt x="582" y="599"/>
                  </a:cubicBezTo>
                  <a:cubicBezTo>
                    <a:pt x="582" y="516"/>
                    <a:pt x="515" y="448"/>
                    <a:pt x="431" y="448"/>
                  </a:cubicBezTo>
                  <a:cubicBezTo>
                    <a:pt x="348" y="448"/>
                    <a:pt x="280" y="516"/>
                    <a:pt x="280" y="599"/>
                  </a:cubicBezTo>
                  <a:cubicBezTo>
                    <a:pt x="280" y="647"/>
                    <a:pt x="302" y="689"/>
                    <a:pt x="336" y="717"/>
                  </a:cubicBezTo>
                  <a:lnTo>
                    <a:pt x="212" y="931"/>
                  </a:lnTo>
                  <a:cubicBezTo>
                    <a:pt x="193" y="923"/>
                    <a:pt x="173" y="918"/>
                    <a:pt x="151" y="918"/>
                  </a:cubicBezTo>
                  <a:cubicBezTo>
                    <a:pt x="143" y="918"/>
                    <a:pt x="135" y="919"/>
                    <a:pt x="127" y="920"/>
                  </a:cubicBezTo>
                  <a:lnTo>
                    <a:pt x="127" y="430"/>
                  </a:lnTo>
                  <a:lnTo>
                    <a:pt x="648" y="430"/>
                  </a:lnTo>
                  <a:lnTo>
                    <a:pt x="648" y="553"/>
                  </a:lnTo>
                  <a:cubicBezTo>
                    <a:pt x="648" y="598"/>
                    <a:pt x="684" y="635"/>
                    <a:pt x="729" y="635"/>
                  </a:cubicBezTo>
                  <a:close/>
                  <a:moveTo>
                    <a:pt x="47" y="392"/>
                  </a:moveTo>
                  <a:lnTo>
                    <a:pt x="47" y="392"/>
                  </a:lnTo>
                  <a:cubicBezTo>
                    <a:pt x="47" y="354"/>
                    <a:pt x="78" y="323"/>
                    <a:pt x="116" y="323"/>
                  </a:cubicBezTo>
                  <a:lnTo>
                    <a:pt x="648" y="323"/>
                  </a:lnTo>
                  <a:lnTo>
                    <a:pt x="648" y="384"/>
                  </a:lnTo>
                  <a:lnTo>
                    <a:pt x="104" y="384"/>
                  </a:lnTo>
                  <a:cubicBezTo>
                    <a:pt x="91" y="384"/>
                    <a:pt x="80" y="394"/>
                    <a:pt x="80" y="407"/>
                  </a:cubicBezTo>
                  <a:lnTo>
                    <a:pt x="80" y="935"/>
                  </a:lnTo>
                  <a:cubicBezTo>
                    <a:pt x="68" y="942"/>
                    <a:pt x="57" y="950"/>
                    <a:pt x="47" y="959"/>
                  </a:cubicBezTo>
                  <a:lnTo>
                    <a:pt x="47" y="392"/>
                  </a:lnTo>
                  <a:close/>
                  <a:moveTo>
                    <a:pt x="818" y="1277"/>
                  </a:moveTo>
                  <a:lnTo>
                    <a:pt x="818" y="1277"/>
                  </a:lnTo>
                  <a:cubicBezTo>
                    <a:pt x="818" y="1315"/>
                    <a:pt x="787" y="1346"/>
                    <a:pt x="749" y="1346"/>
                  </a:cubicBezTo>
                  <a:lnTo>
                    <a:pt x="116" y="1346"/>
                  </a:lnTo>
                  <a:cubicBezTo>
                    <a:pt x="78" y="1346"/>
                    <a:pt x="47" y="1315"/>
                    <a:pt x="47" y="1277"/>
                  </a:cubicBezTo>
                  <a:lnTo>
                    <a:pt x="47" y="1179"/>
                  </a:lnTo>
                  <a:cubicBezTo>
                    <a:pt x="57" y="1188"/>
                    <a:pt x="68" y="1196"/>
                    <a:pt x="80" y="1203"/>
                  </a:cubicBezTo>
                  <a:lnTo>
                    <a:pt x="80" y="1262"/>
                  </a:lnTo>
                  <a:cubicBezTo>
                    <a:pt x="80" y="1274"/>
                    <a:pt x="91" y="1285"/>
                    <a:pt x="104" y="1285"/>
                  </a:cubicBezTo>
                  <a:lnTo>
                    <a:pt x="762" y="1285"/>
                  </a:lnTo>
                  <a:cubicBezTo>
                    <a:pt x="775" y="1285"/>
                    <a:pt x="785" y="1274"/>
                    <a:pt x="785" y="1262"/>
                  </a:cubicBezTo>
                  <a:lnTo>
                    <a:pt x="785" y="1203"/>
                  </a:lnTo>
                  <a:cubicBezTo>
                    <a:pt x="797" y="1196"/>
                    <a:pt x="808" y="1188"/>
                    <a:pt x="818" y="1179"/>
                  </a:cubicBezTo>
                  <a:lnTo>
                    <a:pt x="818" y="1277"/>
                  </a:lnTo>
                  <a:close/>
                  <a:moveTo>
                    <a:pt x="1295" y="553"/>
                  </a:moveTo>
                  <a:lnTo>
                    <a:pt x="1295" y="553"/>
                  </a:lnTo>
                  <a:cubicBezTo>
                    <a:pt x="1295" y="572"/>
                    <a:pt x="1279" y="588"/>
                    <a:pt x="1260" y="588"/>
                  </a:cubicBezTo>
                  <a:lnTo>
                    <a:pt x="865" y="588"/>
                  </a:lnTo>
                  <a:lnTo>
                    <a:pt x="842" y="588"/>
                  </a:lnTo>
                  <a:lnTo>
                    <a:pt x="818" y="588"/>
                  </a:lnTo>
                  <a:lnTo>
                    <a:pt x="785" y="588"/>
                  </a:lnTo>
                  <a:lnTo>
                    <a:pt x="762" y="588"/>
                  </a:lnTo>
                  <a:lnTo>
                    <a:pt x="738" y="588"/>
                  </a:lnTo>
                  <a:lnTo>
                    <a:pt x="729" y="588"/>
                  </a:lnTo>
                  <a:cubicBezTo>
                    <a:pt x="710" y="588"/>
                    <a:pt x="694" y="572"/>
                    <a:pt x="694" y="553"/>
                  </a:cubicBezTo>
                  <a:lnTo>
                    <a:pt x="694" y="430"/>
                  </a:lnTo>
                  <a:lnTo>
                    <a:pt x="694" y="407"/>
                  </a:lnTo>
                  <a:lnTo>
                    <a:pt x="694" y="384"/>
                  </a:lnTo>
                  <a:lnTo>
                    <a:pt x="694" y="323"/>
                  </a:lnTo>
                  <a:lnTo>
                    <a:pt x="694" y="299"/>
                  </a:lnTo>
                  <a:lnTo>
                    <a:pt x="694" y="276"/>
                  </a:lnTo>
                  <a:lnTo>
                    <a:pt x="694" y="151"/>
                  </a:lnTo>
                  <a:lnTo>
                    <a:pt x="1295" y="151"/>
                  </a:lnTo>
                  <a:lnTo>
                    <a:pt x="1295" y="553"/>
                  </a:lnTo>
                  <a:close/>
                  <a:moveTo>
                    <a:pt x="1260" y="0"/>
                  </a:moveTo>
                  <a:lnTo>
                    <a:pt x="1260" y="0"/>
                  </a:lnTo>
                  <a:lnTo>
                    <a:pt x="729" y="0"/>
                  </a:lnTo>
                  <a:cubicBezTo>
                    <a:pt x="684" y="0"/>
                    <a:pt x="648" y="36"/>
                    <a:pt x="648" y="81"/>
                  </a:cubicBezTo>
                  <a:lnTo>
                    <a:pt x="648" y="104"/>
                  </a:lnTo>
                  <a:lnTo>
                    <a:pt x="648" y="151"/>
                  </a:lnTo>
                  <a:lnTo>
                    <a:pt x="648" y="276"/>
                  </a:lnTo>
                  <a:lnTo>
                    <a:pt x="116" y="276"/>
                  </a:lnTo>
                  <a:cubicBezTo>
                    <a:pt x="52" y="276"/>
                    <a:pt x="1" y="328"/>
                    <a:pt x="1" y="392"/>
                  </a:cubicBezTo>
                  <a:lnTo>
                    <a:pt x="1" y="1052"/>
                  </a:lnTo>
                  <a:cubicBezTo>
                    <a:pt x="0" y="1058"/>
                    <a:pt x="0" y="1063"/>
                    <a:pt x="0" y="1069"/>
                  </a:cubicBezTo>
                  <a:cubicBezTo>
                    <a:pt x="0" y="1075"/>
                    <a:pt x="0" y="1081"/>
                    <a:pt x="1" y="1086"/>
                  </a:cubicBezTo>
                  <a:lnTo>
                    <a:pt x="1" y="1277"/>
                  </a:lnTo>
                  <a:cubicBezTo>
                    <a:pt x="1" y="1341"/>
                    <a:pt x="52" y="1393"/>
                    <a:pt x="116" y="1393"/>
                  </a:cubicBezTo>
                  <a:lnTo>
                    <a:pt x="749" y="1393"/>
                  </a:lnTo>
                  <a:cubicBezTo>
                    <a:pt x="813" y="1393"/>
                    <a:pt x="865" y="1341"/>
                    <a:pt x="865" y="1277"/>
                  </a:cubicBezTo>
                  <a:lnTo>
                    <a:pt x="865" y="1086"/>
                  </a:lnTo>
                  <a:cubicBezTo>
                    <a:pt x="866" y="1081"/>
                    <a:pt x="866" y="1075"/>
                    <a:pt x="866" y="1069"/>
                  </a:cubicBezTo>
                  <a:cubicBezTo>
                    <a:pt x="866" y="1063"/>
                    <a:pt x="866" y="1058"/>
                    <a:pt x="865" y="1052"/>
                  </a:cubicBezTo>
                  <a:lnTo>
                    <a:pt x="865" y="635"/>
                  </a:lnTo>
                  <a:lnTo>
                    <a:pt x="1260" y="635"/>
                  </a:lnTo>
                  <a:cubicBezTo>
                    <a:pt x="1305" y="635"/>
                    <a:pt x="1342" y="598"/>
                    <a:pt x="1342" y="553"/>
                  </a:cubicBezTo>
                  <a:lnTo>
                    <a:pt x="1342" y="151"/>
                  </a:lnTo>
                  <a:lnTo>
                    <a:pt x="1342" y="104"/>
                  </a:lnTo>
                  <a:lnTo>
                    <a:pt x="1342" y="81"/>
                  </a:lnTo>
                  <a:cubicBezTo>
                    <a:pt x="1342" y="36"/>
                    <a:pt x="1305" y="0"/>
                    <a:pt x="126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94" name="Freeform 34">
              <a:extLst>
                <a:ext uri="{FF2B5EF4-FFF2-40B4-BE49-F238E27FC236}">
                  <a16:creationId xmlns:a16="http://schemas.microsoft.com/office/drawing/2014/main" xmlns="" id="{40A9AA18-42DE-49D8-831B-F5049D1D1AB0}"/>
                </a:ext>
              </a:extLst>
            </p:cNvPr>
            <p:cNvSpPr>
              <a:spLocks/>
            </p:cNvSpPr>
            <p:nvPr/>
          </p:nvSpPr>
          <p:spPr bwMode="auto">
            <a:xfrm>
              <a:off x="4722" y="2841"/>
              <a:ext cx="208" cy="20"/>
            </a:xfrm>
            <a:custGeom>
              <a:avLst/>
              <a:gdLst>
                <a:gd name="T0" fmla="*/ 501 w 501"/>
                <a:gd name="T1" fmla="*/ 24 h 47"/>
                <a:gd name="T2" fmla="*/ 501 w 501"/>
                <a:gd name="T3" fmla="*/ 24 h 47"/>
                <a:gd name="T4" fmla="*/ 501 w 501"/>
                <a:gd name="T5" fmla="*/ 0 h 47"/>
                <a:gd name="T6" fmla="*/ 0 w 501"/>
                <a:gd name="T7" fmla="*/ 0 h 47"/>
                <a:gd name="T8" fmla="*/ 0 w 501"/>
                <a:gd name="T9" fmla="*/ 24 h 47"/>
                <a:gd name="T10" fmla="*/ 0 w 501"/>
                <a:gd name="T11" fmla="*/ 47 h 47"/>
                <a:gd name="T12" fmla="*/ 501 w 501"/>
                <a:gd name="T13" fmla="*/ 47 h 47"/>
                <a:gd name="T14" fmla="*/ 501 w 501"/>
                <a:gd name="T15" fmla="*/ 2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01" h="47">
                  <a:moveTo>
                    <a:pt x="501" y="24"/>
                  </a:moveTo>
                  <a:lnTo>
                    <a:pt x="501" y="24"/>
                  </a:lnTo>
                  <a:lnTo>
                    <a:pt x="501" y="0"/>
                  </a:lnTo>
                  <a:lnTo>
                    <a:pt x="0" y="0"/>
                  </a:lnTo>
                  <a:lnTo>
                    <a:pt x="0" y="24"/>
                  </a:lnTo>
                  <a:lnTo>
                    <a:pt x="0" y="47"/>
                  </a:lnTo>
                  <a:lnTo>
                    <a:pt x="501" y="47"/>
                  </a:lnTo>
                  <a:lnTo>
                    <a:pt x="501" y="2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95" name="Freeform 35">
              <a:extLst>
                <a:ext uri="{FF2B5EF4-FFF2-40B4-BE49-F238E27FC236}">
                  <a16:creationId xmlns:a16="http://schemas.microsoft.com/office/drawing/2014/main" xmlns="" id="{B54921AE-3CF6-42CD-81E0-949B0843C5F1}"/>
                </a:ext>
              </a:extLst>
            </p:cNvPr>
            <p:cNvSpPr>
              <a:spLocks/>
            </p:cNvSpPr>
            <p:nvPr/>
          </p:nvSpPr>
          <p:spPr bwMode="auto">
            <a:xfrm>
              <a:off x="4722" y="2885"/>
              <a:ext cx="208" cy="20"/>
            </a:xfrm>
            <a:custGeom>
              <a:avLst/>
              <a:gdLst>
                <a:gd name="T0" fmla="*/ 97 w 501"/>
                <a:gd name="T1" fmla="*/ 47 h 47"/>
                <a:gd name="T2" fmla="*/ 97 w 501"/>
                <a:gd name="T3" fmla="*/ 47 h 47"/>
                <a:gd name="T4" fmla="*/ 120 w 501"/>
                <a:gd name="T5" fmla="*/ 47 h 47"/>
                <a:gd name="T6" fmla="*/ 501 w 501"/>
                <a:gd name="T7" fmla="*/ 47 h 47"/>
                <a:gd name="T8" fmla="*/ 501 w 501"/>
                <a:gd name="T9" fmla="*/ 24 h 47"/>
                <a:gd name="T10" fmla="*/ 501 w 501"/>
                <a:gd name="T11" fmla="*/ 0 h 47"/>
                <a:gd name="T12" fmla="*/ 104 w 501"/>
                <a:gd name="T13" fmla="*/ 0 h 47"/>
                <a:gd name="T14" fmla="*/ 75 w 501"/>
                <a:gd name="T15" fmla="*/ 0 h 47"/>
                <a:gd name="T16" fmla="*/ 38 w 501"/>
                <a:gd name="T17" fmla="*/ 0 h 47"/>
                <a:gd name="T18" fmla="*/ 0 w 501"/>
                <a:gd name="T19" fmla="*/ 0 h 47"/>
                <a:gd name="T20" fmla="*/ 0 w 501"/>
                <a:gd name="T21" fmla="*/ 24 h 47"/>
                <a:gd name="T22" fmla="*/ 0 w 501"/>
                <a:gd name="T23" fmla="*/ 47 h 47"/>
                <a:gd name="T24" fmla="*/ 73 w 501"/>
                <a:gd name="T25" fmla="*/ 47 h 47"/>
                <a:gd name="T26" fmla="*/ 97 w 501"/>
                <a:gd name="T27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01" h="47">
                  <a:moveTo>
                    <a:pt x="97" y="47"/>
                  </a:moveTo>
                  <a:lnTo>
                    <a:pt x="97" y="47"/>
                  </a:lnTo>
                  <a:lnTo>
                    <a:pt x="120" y="47"/>
                  </a:lnTo>
                  <a:lnTo>
                    <a:pt x="501" y="47"/>
                  </a:lnTo>
                  <a:lnTo>
                    <a:pt x="501" y="24"/>
                  </a:lnTo>
                  <a:lnTo>
                    <a:pt x="501" y="0"/>
                  </a:lnTo>
                  <a:lnTo>
                    <a:pt x="104" y="0"/>
                  </a:lnTo>
                  <a:lnTo>
                    <a:pt x="75" y="0"/>
                  </a:lnTo>
                  <a:lnTo>
                    <a:pt x="38" y="0"/>
                  </a:lnTo>
                  <a:lnTo>
                    <a:pt x="0" y="0"/>
                  </a:lnTo>
                  <a:lnTo>
                    <a:pt x="0" y="24"/>
                  </a:lnTo>
                  <a:lnTo>
                    <a:pt x="0" y="47"/>
                  </a:lnTo>
                  <a:lnTo>
                    <a:pt x="73" y="47"/>
                  </a:lnTo>
                  <a:lnTo>
                    <a:pt x="97" y="47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96" name="Freeform 36">
              <a:extLst>
                <a:ext uri="{FF2B5EF4-FFF2-40B4-BE49-F238E27FC236}">
                  <a16:creationId xmlns:a16="http://schemas.microsoft.com/office/drawing/2014/main" xmlns="" id="{EB2C60DB-395B-4C92-98FB-8820B2C1B37C}"/>
                </a:ext>
              </a:extLst>
            </p:cNvPr>
            <p:cNvSpPr>
              <a:spLocks/>
            </p:cNvSpPr>
            <p:nvPr/>
          </p:nvSpPr>
          <p:spPr bwMode="auto">
            <a:xfrm>
              <a:off x="4722" y="2929"/>
              <a:ext cx="121" cy="20"/>
            </a:xfrm>
            <a:custGeom>
              <a:avLst/>
              <a:gdLst>
                <a:gd name="T0" fmla="*/ 41 w 291"/>
                <a:gd name="T1" fmla="*/ 47 h 47"/>
                <a:gd name="T2" fmla="*/ 41 w 291"/>
                <a:gd name="T3" fmla="*/ 47 h 47"/>
                <a:gd name="T4" fmla="*/ 74 w 291"/>
                <a:gd name="T5" fmla="*/ 47 h 47"/>
                <a:gd name="T6" fmla="*/ 98 w 291"/>
                <a:gd name="T7" fmla="*/ 47 h 47"/>
                <a:gd name="T8" fmla="*/ 121 w 291"/>
                <a:gd name="T9" fmla="*/ 47 h 47"/>
                <a:gd name="T10" fmla="*/ 291 w 291"/>
                <a:gd name="T11" fmla="*/ 47 h 47"/>
                <a:gd name="T12" fmla="*/ 291 w 291"/>
                <a:gd name="T13" fmla="*/ 24 h 47"/>
                <a:gd name="T14" fmla="*/ 291 w 291"/>
                <a:gd name="T15" fmla="*/ 0 h 47"/>
                <a:gd name="T16" fmla="*/ 121 w 291"/>
                <a:gd name="T17" fmla="*/ 0 h 47"/>
                <a:gd name="T18" fmla="*/ 98 w 291"/>
                <a:gd name="T19" fmla="*/ 0 h 47"/>
                <a:gd name="T20" fmla="*/ 74 w 291"/>
                <a:gd name="T21" fmla="*/ 0 h 47"/>
                <a:gd name="T22" fmla="*/ 41 w 291"/>
                <a:gd name="T23" fmla="*/ 0 h 47"/>
                <a:gd name="T24" fmla="*/ 18 w 291"/>
                <a:gd name="T25" fmla="*/ 0 h 47"/>
                <a:gd name="T26" fmla="*/ 0 w 291"/>
                <a:gd name="T27" fmla="*/ 0 h 47"/>
                <a:gd name="T28" fmla="*/ 0 w 291"/>
                <a:gd name="T29" fmla="*/ 24 h 47"/>
                <a:gd name="T30" fmla="*/ 0 w 291"/>
                <a:gd name="T31" fmla="*/ 47 h 47"/>
                <a:gd name="T32" fmla="*/ 18 w 291"/>
                <a:gd name="T33" fmla="*/ 47 h 47"/>
                <a:gd name="T34" fmla="*/ 41 w 291"/>
                <a:gd name="T35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91" h="47">
                  <a:moveTo>
                    <a:pt x="41" y="47"/>
                  </a:moveTo>
                  <a:lnTo>
                    <a:pt x="41" y="47"/>
                  </a:lnTo>
                  <a:lnTo>
                    <a:pt x="74" y="47"/>
                  </a:lnTo>
                  <a:lnTo>
                    <a:pt x="98" y="47"/>
                  </a:lnTo>
                  <a:lnTo>
                    <a:pt x="121" y="47"/>
                  </a:lnTo>
                  <a:lnTo>
                    <a:pt x="291" y="47"/>
                  </a:lnTo>
                  <a:lnTo>
                    <a:pt x="291" y="24"/>
                  </a:lnTo>
                  <a:lnTo>
                    <a:pt x="291" y="0"/>
                  </a:lnTo>
                  <a:lnTo>
                    <a:pt x="121" y="0"/>
                  </a:lnTo>
                  <a:lnTo>
                    <a:pt x="98" y="0"/>
                  </a:lnTo>
                  <a:lnTo>
                    <a:pt x="74" y="0"/>
                  </a:lnTo>
                  <a:lnTo>
                    <a:pt x="41" y="0"/>
                  </a:lnTo>
                  <a:lnTo>
                    <a:pt x="18" y="0"/>
                  </a:lnTo>
                  <a:lnTo>
                    <a:pt x="0" y="0"/>
                  </a:lnTo>
                  <a:lnTo>
                    <a:pt x="0" y="24"/>
                  </a:lnTo>
                  <a:lnTo>
                    <a:pt x="0" y="47"/>
                  </a:lnTo>
                  <a:lnTo>
                    <a:pt x="18" y="47"/>
                  </a:lnTo>
                  <a:lnTo>
                    <a:pt x="41" y="47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97" name="Group 52">
            <a:extLst>
              <a:ext uri="{FF2B5EF4-FFF2-40B4-BE49-F238E27FC236}">
                <a16:creationId xmlns:a16="http://schemas.microsoft.com/office/drawing/2014/main" xmlns="" id="{6255C5CE-55A8-484E-B425-4FE44BE30454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803638" y="746908"/>
            <a:ext cx="381960" cy="378396"/>
            <a:chOff x="820" y="976"/>
            <a:chExt cx="643" cy="637"/>
          </a:xfrm>
          <a:solidFill>
            <a:srgbClr val="25AEC1"/>
          </a:solidFill>
        </p:grpSpPr>
        <p:sp>
          <p:nvSpPr>
            <p:cNvPr id="98" name="Freeform 53">
              <a:extLst>
                <a:ext uri="{FF2B5EF4-FFF2-40B4-BE49-F238E27FC236}">
                  <a16:creationId xmlns:a16="http://schemas.microsoft.com/office/drawing/2014/main" xmlns="" id="{4747DF48-CF35-4089-B0FF-3782CF635110}"/>
                </a:ext>
              </a:extLst>
            </p:cNvPr>
            <p:cNvSpPr>
              <a:spLocks/>
            </p:cNvSpPr>
            <p:nvPr/>
          </p:nvSpPr>
          <p:spPr bwMode="auto">
            <a:xfrm>
              <a:off x="942" y="1309"/>
              <a:ext cx="399" cy="72"/>
            </a:xfrm>
            <a:custGeom>
              <a:avLst/>
              <a:gdLst>
                <a:gd name="T0" fmla="*/ 827 w 853"/>
                <a:gd name="T1" fmla="*/ 153 h 153"/>
                <a:gd name="T2" fmla="*/ 827 w 853"/>
                <a:gd name="T3" fmla="*/ 153 h 153"/>
                <a:gd name="T4" fmla="*/ 800 w 853"/>
                <a:gd name="T5" fmla="*/ 126 h 153"/>
                <a:gd name="T6" fmla="*/ 800 w 853"/>
                <a:gd name="T7" fmla="*/ 53 h 153"/>
                <a:gd name="T8" fmla="*/ 53 w 853"/>
                <a:gd name="T9" fmla="*/ 53 h 153"/>
                <a:gd name="T10" fmla="*/ 53 w 853"/>
                <a:gd name="T11" fmla="*/ 126 h 153"/>
                <a:gd name="T12" fmla="*/ 27 w 853"/>
                <a:gd name="T13" fmla="*/ 153 h 153"/>
                <a:gd name="T14" fmla="*/ 0 w 853"/>
                <a:gd name="T15" fmla="*/ 126 h 153"/>
                <a:gd name="T16" fmla="*/ 0 w 853"/>
                <a:gd name="T17" fmla="*/ 26 h 153"/>
                <a:gd name="T18" fmla="*/ 27 w 853"/>
                <a:gd name="T19" fmla="*/ 0 h 153"/>
                <a:gd name="T20" fmla="*/ 827 w 853"/>
                <a:gd name="T21" fmla="*/ 0 h 153"/>
                <a:gd name="T22" fmla="*/ 853 w 853"/>
                <a:gd name="T23" fmla="*/ 26 h 153"/>
                <a:gd name="T24" fmla="*/ 853 w 853"/>
                <a:gd name="T25" fmla="*/ 126 h 153"/>
                <a:gd name="T26" fmla="*/ 827 w 853"/>
                <a:gd name="T27" fmla="*/ 153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53" h="153">
                  <a:moveTo>
                    <a:pt x="827" y="153"/>
                  </a:moveTo>
                  <a:lnTo>
                    <a:pt x="827" y="153"/>
                  </a:lnTo>
                  <a:cubicBezTo>
                    <a:pt x="812" y="153"/>
                    <a:pt x="800" y="141"/>
                    <a:pt x="800" y="126"/>
                  </a:cubicBezTo>
                  <a:lnTo>
                    <a:pt x="800" y="53"/>
                  </a:lnTo>
                  <a:lnTo>
                    <a:pt x="53" y="53"/>
                  </a:lnTo>
                  <a:lnTo>
                    <a:pt x="53" y="126"/>
                  </a:lnTo>
                  <a:cubicBezTo>
                    <a:pt x="53" y="141"/>
                    <a:pt x="41" y="153"/>
                    <a:pt x="27" y="153"/>
                  </a:cubicBezTo>
                  <a:cubicBezTo>
                    <a:pt x="12" y="153"/>
                    <a:pt x="0" y="141"/>
                    <a:pt x="0" y="126"/>
                  </a:cubicBezTo>
                  <a:lnTo>
                    <a:pt x="0" y="26"/>
                  </a:lnTo>
                  <a:cubicBezTo>
                    <a:pt x="0" y="12"/>
                    <a:pt x="12" y="0"/>
                    <a:pt x="27" y="0"/>
                  </a:cubicBezTo>
                  <a:lnTo>
                    <a:pt x="827" y="0"/>
                  </a:lnTo>
                  <a:cubicBezTo>
                    <a:pt x="841" y="0"/>
                    <a:pt x="853" y="12"/>
                    <a:pt x="853" y="26"/>
                  </a:cubicBezTo>
                  <a:lnTo>
                    <a:pt x="853" y="126"/>
                  </a:lnTo>
                  <a:cubicBezTo>
                    <a:pt x="853" y="141"/>
                    <a:pt x="841" y="153"/>
                    <a:pt x="827" y="15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99" name="Freeform 54">
              <a:extLst>
                <a:ext uri="{FF2B5EF4-FFF2-40B4-BE49-F238E27FC236}">
                  <a16:creationId xmlns:a16="http://schemas.microsoft.com/office/drawing/2014/main" xmlns="" id="{B70DD5AF-F3AA-4491-8FCA-9B14F620B59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80" y="976"/>
              <a:ext cx="123" cy="129"/>
            </a:xfrm>
            <a:custGeom>
              <a:avLst/>
              <a:gdLst>
                <a:gd name="T0" fmla="*/ 132 w 263"/>
                <a:gd name="T1" fmla="*/ 52 h 275"/>
                <a:gd name="T2" fmla="*/ 132 w 263"/>
                <a:gd name="T3" fmla="*/ 52 h 275"/>
                <a:gd name="T4" fmla="*/ 54 w 263"/>
                <a:gd name="T5" fmla="*/ 137 h 275"/>
                <a:gd name="T6" fmla="*/ 132 w 263"/>
                <a:gd name="T7" fmla="*/ 221 h 275"/>
                <a:gd name="T8" fmla="*/ 210 w 263"/>
                <a:gd name="T9" fmla="*/ 137 h 275"/>
                <a:gd name="T10" fmla="*/ 132 w 263"/>
                <a:gd name="T11" fmla="*/ 52 h 275"/>
                <a:gd name="T12" fmla="*/ 132 w 263"/>
                <a:gd name="T13" fmla="*/ 275 h 275"/>
                <a:gd name="T14" fmla="*/ 132 w 263"/>
                <a:gd name="T15" fmla="*/ 275 h 275"/>
                <a:gd name="T16" fmla="*/ 0 w 263"/>
                <a:gd name="T17" fmla="*/ 137 h 275"/>
                <a:gd name="T18" fmla="*/ 132 w 263"/>
                <a:gd name="T19" fmla="*/ 0 h 275"/>
                <a:gd name="T20" fmla="*/ 263 w 263"/>
                <a:gd name="T21" fmla="*/ 137 h 275"/>
                <a:gd name="T22" fmla="*/ 132 w 263"/>
                <a:gd name="T23" fmla="*/ 275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63" h="275">
                  <a:moveTo>
                    <a:pt x="132" y="52"/>
                  </a:moveTo>
                  <a:lnTo>
                    <a:pt x="132" y="52"/>
                  </a:lnTo>
                  <a:cubicBezTo>
                    <a:pt x="89" y="52"/>
                    <a:pt x="54" y="90"/>
                    <a:pt x="54" y="137"/>
                  </a:cubicBezTo>
                  <a:cubicBezTo>
                    <a:pt x="54" y="183"/>
                    <a:pt x="89" y="221"/>
                    <a:pt x="132" y="221"/>
                  </a:cubicBezTo>
                  <a:cubicBezTo>
                    <a:pt x="175" y="221"/>
                    <a:pt x="210" y="183"/>
                    <a:pt x="210" y="137"/>
                  </a:cubicBezTo>
                  <a:cubicBezTo>
                    <a:pt x="210" y="90"/>
                    <a:pt x="175" y="52"/>
                    <a:pt x="132" y="52"/>
                  </a:cubicBezTo>
                  <a:close/>
                  <a:moveTo>
                    <a:pt x="132" y="275"/>
                  </a:moveTo>
                  <a:lnTo>
                    <a:pt x="132" y="275"/>
                  </a:lnTo>
                  <a:cubicBezTo>
                    <a:pt x="59" y="275"/>
                    <a:pt x="0" y="213"/>
                    <a:pt x="0" y="137"/>
                  </a:cubicBezTo>
                  <a:cubicBezTo>
                    <a:pt x="0" y="60"/>
                    <a:pt x="59" y="0"/>
                    <a:pt x="132" y="0"/>
                  </a:cubicBezTo>
                  <a:cubicBezTo>
                    <a:pt x="204" y="0"/>
                    <a:pt x="263" y="60"/>
                    <a:pt x="263" y="137"/>
                  </a:cubicBezTo>
                  <a:cubicBezTo>
                    <a:pt x="263" y="213"/>
                    <a:pt x="204" y="275"/>
                    <a:pt x="132" y="27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0" name="Freeform 55">
              <a:extLst>
                <a:ext uri="{FF2B5EF4-FFF2-40B4-BE49-F238E27FC236}">
                  <a16:creationId xmlns:a16="http://schemas.microsoft.com/office/drawing/2014/main" xmlns="" id="{2309BC94-40EB-4FD5-B975-A371DD33EB0A}"/>
                </a:ext>
              </a:extLst>
            </p:cNvPr>
            <p:cNvSpPr>
              <a:spLocks/>
            </p:cNvSpPr>
            <p:nvPr/>
          </p:nvSpPr>
          <p:spPr bwMode="auto">
            <a:xfrm>
              <a:off x="992" y="1111"/>
              <a:ext cx="299" cy="147"/>
            </a:xfrm>
            <a:custGeom>
              <a:avLst/>
              <a:gdLst>
                <a:gd name="T0" fmla="*/ 612 w 639"/>
                <a:gd name="T1" fmla="*/ 313 h 313"/>
                <a:gd name="T2" fmla="*/ 612 w 639"/>
                <a:gd name="T3" fmla="*/ 313 h 313"/>
                <a:gd name="T4" fmla="*/ 586 w 639"/>
                <a:gd name="T5" fmla="*/ 286 h 313"/>
                <a:gd name="T6" fmla="*/ 586 w 639"/>
                <a:gd name="T7" fmla="*/ 188 h 313"/>
                <a:gd name="T8" fmla="*/ 450 w 639"/>
                <a:gd name="T9" fmla="*/ 53 h 313"/>
                <a:gd name="T10" fmla="*/ 189 w 639"/>
                <a:gd name="T11" fmla="*/ 53 h 313"/>
                <a:gd name="T12" fmla="*/ 54 w 639"/>
                <a:gd name="T13" fmla="*/ 188 h 313"/>
                <a:gd name="T14" fmla="*/ 54 w 639"/>
                <a:gd name="T15" fmla="*/ 286 h 313"/>
                <a:gd name="T16" fmla="*/ 27 w 639"/>
                <a:gd name="T17" fmla="*/ 313 h 313"/>
                <a:gd name="T18" fmla="*/ 0 w 639"/>
                <a:gd name="T19" fmla="*/ 286 h 313"/>
                <a:gd name="T20" fmla="*/ 0 w 639"/>
                <a:gd name="T21" fmla="*/ 188 h 313"/>
                <a:gd name="T22" fmla="*/ 189 w 639"/>
                <a:gd name="T23" fmla="*/ 0 h 313"/>
                <a:gd name="T24" fmla="*/ 450 w 639"/>
                <a:gd name="T25" fmla="*/ 0 h 313"/>
                <a:gd name="T26" fmla="*/ 639 w 639"/>
                <a:gd name="T27" fmla="*/ 188 h 313"/>
                <a:gd name="T28" fmla="*/ 639 w 639"/>
                <a:gd name="T29" fmla="*/ 286 h 313"/>
                <a:gd name="T30" fmla="*/ 612 w 639"/>
                <a:gd name="T31" fmla="*/ 313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39" h="313">
                  <a:moveTo>
                    <a:pt x="612" y="313"/>
                  </a:moveTo>
                  <a:lnTo>
                    <a:pt x="612" y="313"/>
                  </a:lnTo>
                  <a:cubicBezTo>
                    <a:pt x="598" y="313"/>
                    <a:pt x="586" y="301"/>
                    <a:pt x="586" y="286"/>
                  </a:cubicBezTo>
                  <a:lnTo>
                    <a:pt x="586" y="188"/>
                  </a:lnTo>
                  <a:cubicBezTo>
                    <a:pt x="586" y="114"/>
                    <a:pt x="525" y="53"/>
                    <a:pt x="450" y="53"/>
                  </a:cubicBezTo>
                  <a:lnTo>
                    <a:pt x="189" y="53"/>
                  </a:lnTo>
                  <a:cubicBezTo>
                    <a:pt x="114" y="53"/>
                    <a:pt x="54" y="114"/>
                    <a:pt x="54" y="188"/>
                  </a:cubicBezTo>
                  <a:lnTo>
                    <a:pt x="54" y="286"/>
                  </a:lnTo>
                  <a:cubicBezTo>
                    <a:pt x="54" y="301"/>
                    <a:pt x="42" y="313"/>
                    <a:pt x="27" y="313"/>
                  </a:cubicBezTo>
                  <a:cubicBezTo>
                    <a:pt x="12" y="313"/>
                    <a:pt x="0" y="301"/>
                    <a:pt x="0" y="286"/>
                  </a:cubicBezTo>
                  <a:lnTo>
                    <a:pt x="0" y="188"/>
                  </a:lnTo>
                  <a:cubicBezTo>
                    <a:pt x="0" y="84"/>
                    <a:pt x="85" y="0"/>
                    <a:pt x="189" y="0"/>
                  </a:cubicBezTo>
                  <a:lnTo>
                    <a:pt x="450" y="0"/>
                  </a:lnTo>
                  <a:cubicBezTo>
                    <a:pt x="554" y="0"/>
                    <a:pt x="639" y="84"/>
                    <a:pt x="639" y="188"/>
                  </a:cubicBezTo>
                  <a:lnTo>
                    <a:pt x="639" y="286"/>
                  </a:lnTo>
                  <a:cubicBezTo>
                    <a:pt x="639" y="301"/>
                    <a:pt x="627" y="313"/>
                    <a:pt x="612" y="31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1" name="Freeform 56">
              <a:extLst>
                <a:ext uri="{FF2B5EF4-FFF2-40B4-BE49-F238E27FC236}">
                  <a16:creationId xmlns:a16="http://schemas.microsoft.com/office/drawing/2014/main" xmlns="" id="{D2251EE6-119B-40B8-8A07-52D6564002B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1" y="1184"/>
              <a:ext cx="24" cy="74"/>
            </a:xfrm>
            <a:custGeom>
              <a:avLst/>
              <a:gdLst>
                <a:gd name="T0" fmla="*/ 26 w 53"/>
                <a:gd name="T1" fmla="*/ 157 h 157"/>
                <a:gd name="T2" fmla="*/ 26 w 53"/>
                <a:gd name="T3" fmla="*/ 157 h 157"/>
                <a:gd name="T4" fmla="*/ 0 w 53"/>
                <a:gd name="T5" fmla="*/ 130 h 157"/>
                <a:gd name="T6" fmla="*/ 0 w 53"/>
                <a:gd name="T7" fmla="*/ 27 h 157"/>
                <a:gd name="T8" fmla="*/ 26 w 53"/>
                <a:gd name="T9" fmla="*/ 0 h 157"/>
                <a:gd name="T10" fmla="*/ 53 w 53"/>
                <a:gd name="T11" fmla="*/ 27 h 157"/>
                <a:gd name="T12" fmla="*/ 53 w 53"/>
                <a:gd name="T13" fmla="*/ 130 h 157"/>
                <a:gd name="T14" fmla="*/ 26 w 53"/>
                <a:gd name="T15" fmla="*/ 157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3" h="157">
                  <a:moveTo>
                    <a:pt x="26" y="157"/>
                  </a:moveTo>
                  <a:lnTo>
                    <a:pt x="26" y="157"/>
                  </a:lnTo>
                  <a:cubicBezTo>
                    <a:pt x="12" y="157"/>
                    <a:pt x="0" y="145"/>
                    <a:pt x="0" y="130"/>
                  </a:cubicBezTo>
                  <a:lnTo>
                    <a:pt x="0" y="27"/>
                  </a:lnTo>
                  <a:cubicBezTo>
                    <a:pt x="0" y="12"/>
                    <a:pt x="12" y="0"/>
                    <a:pt x="26" y="0"/>
                  </a:cubicBezTo>
                  <a:cubicBezTo>
                    <a:pt x="41" y="0"/>
                    <a:pt x="53" y="12"/>
                    <a:pt x="53" y="27"/>
                  </a:cubicBezTo>
                  <a:lnTo>
                    <a:pt x="53" y="130"/>
                  </a:lnTo>
                  <a:cubicBezTo>
                    <a:pt x="53" y="145"/>
                    <a:pt x="41" y="157"/>
                    <a:pt x="26" y="15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2" name="Freeform 57">
              <a:extLst>
                <a:ext uri="{FF2B5EF4-FFF2-40B4-BE49-F238E27FC236}">
                  <a16:creationId xmlns:a16="http://schemas.microsoft.com/office/drawing/2014/main" xmlns="" id="{9CC30222-A0EA-4DA3-A39B-B2E87F3A529A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8" y="1184"/>
              <a:ext cx="24" cy="74"/>
            </a:xfrm>
            <a:custGeom>
              <a:avLst/>
              <a:gdLst>
                <a:gd name="T0" fmla="*/ 27 w 53"/>
                <a:gd name="T1" fmla="*/ 157 h 157"/>
                <a:gd name="T2" fmla="*/ 27 w 53"/>
                <a:gd name="T3" fmla="*/ 157 h 157"/>
                <a:gd name="T4" fmla="*/ 0 w 53"/>
                <a:gd name="T5" fmla="*/ 130 h 157"/>
                <a:gd name="T6" fmla="*/ 0 w 53"/>
                <a:gd name="T7" fmla="*/ 27 h 157"/>
                <a:gd name="T8" fmla="*/ 27 w 53"/>
                <a:gd name="T9" fmla="*/ 0 h 157"/>
                <a:gd name="T10" fmla="*/ 53 w 53"/>
                <a:gd name="T11" fmla="*/ 27 h 157"/>
                <a:gd name="T12" fmla="*/ 53 w 53"/>
                <a:gd name="T13" fmla="*/ 130 h 157"/>
                <a:gd name="T14" fmla="*/ 27 w 53"/>
                <a:gd name="T15" fmla="*/ 157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3" h="157">
                  <a:moveTo>
                    <a:pt x="27" y="157"/>
                  </a:moveTo>
                  <a:lnTo>
                    <a:pt x="27" y="157"/>
                  </a:lnTo>
                  <a:cubicBezTo>
                    <a:pt x="12" y="157"/>
                    <a:pt x="0" y="145"/>
                    <a:pt x="0" y="130"/>
                  </a:cubicBezTo>
                  <a:lnTo>
                    <a:pt x="0" y="27"/>
                  </a:ln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3" y="12"/>
                    <a:pt x="53" y="27"/>
                  </a:cubicBezTo>
                  <a:lnTo>
                    <a:pt x="53" y="130"/>
                  </a:lnTo>
                  <a:cubicBezTo>
                    <a:pt x="53" y="145"/>
                    <a:pt x="42" y="157"/>
                    <a:pt x="27" y="15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8" name="Freeform 58">
              <a:extLst>
                <a:ext uri="{FF2B5EF4-FFF2-40B4-BE49-F238E27FC236}">
                  <a16:creationId xmlns:a16="http://schemas.microsoft.com/office/drawing/2014/main" xmlns="" id="{C348D7A3-A2B8-48E8-B954-1E361C1016A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98" y="1365"/>
              <a:ext cx="112" cy="118"/>
            </a:xfrm>
            <a:custGeom>
              <a:avLst/>
              <a:gdLst>
                <a:gd name="T0" fmla="*/ 120 w 240"/>
                <a:gd name="T1" fmla="*/ 54 h 252"/>
                <a:gd name="T2" fmla="*/ 120 w 240"/>
                <a:gd name="T3" fmla="*/ 54 h 252"/>
                <a:gd name="T4" fmla="*/ 54 w 240"/>
                <a:gd name="T5" fmla="*/ 126 h 252"/>
                <a:gd name="T6" fmla="*/ 120 w 240"/>
                <a:gd name="T7" fmla="*/ 199 h 252"/>
                <a:gd name="T8" fmla="*/ 187 w 240"/>
                <a:gd name="T9" fmla="*/ 126 h 252"/>
                <a:gd name="T10" fmla="*/ 120 w 240"/>
                <a:gd name="T11" fmla="*/ 54 h 252"/>
                <a:gd name="T12" fmla="*/ 120 w 240"/>
                <a:gd name="T13" fmla="*/ 252 h 252"/>
                <a:gd name="T14" fmla="*/ 120 w 240"/>
                <a:gd name="T15" fmla="*/ 252 h 252"/>
                <a:gd name="T16" fmla="*/ 0 w 240"/>
                <a:gd name="T17" fmla="*/ 126 h 252"/>
                <a:gd name="T18" fmla="*/ 120 w 240"/>
                <a:gd name="T19" fmla="*/ 0 h 252"/>
                <a:gd name="T20" fmla="*/ 240 w 240"/>
                <a:gd name="T21" fmla="*/ 126 h 252"/>
                <a:gd name="T22" fmla="*/ 120 w 240"/>
                <a:gd name="T23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0" h="252">
                  <a:moveTo>
                    <a:pt x="120" y="54"/>
                  </a:moveTo>
                  <a:lnTo>
                    <a:pt x="120" y="54"/>
                  </a:lnTo>
                  <a:cubicBezTo>
                    <a:pt x="83" y="54"/>
                    <a:pt x="54" y="86"/>
                    <a:pt x="54" y="126"/>
                  </a:cubicBezTo>
                  <a:cubicBezTo>
                    <a:pt x="54" y="166"/>
                    <a:pt x="83" y="199"/>
                    <a:pt x="120" y="199"/>
                  </a:cubicBezTo>
                  <a:cubicBezTo>
                    <a:pt x="157" y="199"/>
                    <a:pt x="187" y="166"/>
                    <a:pt x="187" y="126"/>
                  </a:cubicBezTo>
                  <a:cubicBezTo>
                    <a:pt x="187" y="86"/>
                    <a:pt x="157" y="54"/>
                    <a:pt x="120" y="54"/>
                  </a:cubicBezTo>
                  <a:close/>
                  <a:moveTo>
                    <a:pt x="120" y="252"/>
                  </a:moveTo>
                  <a:lnTo>
                    <a:pt x="120" y="252"/>
                  </a:lnTo>
                  <a:cubicBezTo>
                    <a:pt x="54" y="252"/>
                    <a:pt x="0" y="196"/>
                    <a:pt x="0" y="126"/>
                  </a:cubicBezTo>
                  <a:cubicBezTo>
                    <a:pt x="0" y="57"/>
                    <a:pt x="54" y="0"/>
                    <a:pt x="120" y="0"/>
                  </a:cubicBezTo>
                  <a:cubicBezTo>
                    <a:pt x="186" y="0"/>
                    <a:pt x="240" y="57"/>
                    <a:pt x="240" y="126"/>
                  </a:cubicBezTo>
                  <a:cubicBezTo>
                    <a:pt x="240" y="196"/>
                    <a:pt x="186" y="252"/>
                    <a:pt x="120" y="25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9" name="Freeform 59">
              <a:extLst>
                <a:ext uri="{FF2B5EF4-FFF2-40B4-BE49-F238E27FC236}">
                  <a16:creationId xmlns:a16="http://schemas.microsoft.com/office/drawing/2014/main" xmlns="" id="{608542C1-B873-4207-B468-E63AB947A32D}"/>
                </a:ext>
              </a:extLst>
            </p:cNvPr>
            <p:cNvSpPr>
              <a:spLocks/>
            </p:cNvSpPr>
            <p:nvPr/>
          </p:nvSpPr>
          <p:spPr bwMode="auto">
            <a:xfrm>
              <a:off x="820" y="1486"/>
              <a:ext cx="269" cy="127"/>
            </a:xfrm>
            <a:custGeom>
              <a:avLst/>
              <a:gdLst>
                <a:gd name="T0" fmla="*/ 548 w 575"/>
                <a:gd name="T1" fmla="*/ 270 h 270"/>
                <a:gd name="T2" fmla="*/ 548 w 575"/>
                <a:gd name="T3" fmla="*/ 270 h 270"/>
                <a:gd name="T4" fmla="*/ 522 w 575"/>
                <a:gd name="T5" fmla="*/ 243 h 270"/>
                <a:gd name="T6" fmla="*/ 522 w 575"/>
                <a:gd name="T7" fmla="*/ 171 h 270"/>
                <a:gd name="T8" fmla="*/ 404 w 575"/>
                <a:gd name="T9" fmla="*/ 53 h 270"/>
                <a:gd name="T10" fmla="*/ 171 w 575"/>
                <a:gd name="T11" fmla="*/ 53 h 270"/>
                <a:gd name="T12" fmla="*/ 53 w 575"/>
                <a:gd name="T13" fmla="*/ 171 h 270"/>
                <a:gd name="T14" fmla="*/ 53 w 575"/>
                <a:gd name="T15" fmla="*/ 243 h 270"/>
                <a:gd name="T16" fmla="*/ 26 w 575"/>
                <a:gd name="T17" fmla="*/ 270 h 270"/>
                <a:gd name="T18" fmla="*/ 0 w 575"/>
                <a:gd name="T19" fmla="*/ 243 h 270"/>
                <a:gd name="T20" fmla="*/ 0 w 575"/>
                <a:gd name="T21" fmla="*/ 171 h 270"/>
                <a:gd name="T22" fmla="*/ 171 w 575"/>
                <a:gd name="T23" fmla="*/ 0 h 270"/>
                <a:gd name="T24" fmla="*/ 404 w 575"/>
                <a:gd name="T25" fmla="*/ 0 h 270"/>
                <a:gd name="T26" fmla="*/ 575 w 575"/>
                <a:gd name="T27" fmla="*/ 171 h 270"/>
                <a:gd name="T28" fmla="*/ 575 w 575"/>
                <a:gd name="T29" fmla="*/ 243 h 270"/>
                <a:gd name="T30" fmla="*/ 548 w 575"/>
                <a:gd name="T31" fmla="*/ 270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75" h="270">
                  <a:moveTo>
                    <a:pt x="548" y="270"/>
                  </a:moveTo>
                  <a:lnTo>
                    <a:pt x="548" y="270"/>
                  </a:lnTo>
                  <a:cubicBezTo>
                    <a:pt x="534" y="270"/>
                    <a:pt x="522" y="258"/>
                    <a:pt x="522" y="243"/>
                  </a:cubicBezTo>
                  <a:lnTo>
                    <a:pt x="522" y="171"/>
                  </a:lnTo>
                  <a:cubicBezTo>
                    <a:pt x="522" y="106"/>
                    <a:pt x="469" y="53"/>
                    <a:pt x="404" y="53"/>
                  </a:cubicBezTo>
                  <a:lnTo>
                    <a:pt x="171" y="53"/>
                  </a:lnTo>
                  <a:cubicBezTo>
                    <a:pt x="106" y="53"/>
                    <a:pt x="53" y="106"/>
                    <a:pt x="53" y="171"/>
                  </a:cubicBezTo>
                  <a:lnTo>
                    <a:pt x="53" y="243"/>
                  </a:lnTo>
                  <a:cubicBezTo>
                    <a:pt x="53" y="258"/>
                    <a:pt x="41" y="270"/>
                    <a:pt x="26" y="270"/>
                  </a:cubicBezTo>
                  <a:cubicBezTo>
                    <a:pt x="11" y="270"/>
                    <a:pt x="0" y="258"/>
                    <a:pt x="0" y="243"/>
                  </a:cubicBezTo>
                  <a:lnTo>
                    <a:pt x="0" y="171"/>
                  </a:lnTo>
                  <a:cubicBezTo>
                    <a:pt x="0" y="77"/>
                    <a:pt x="76" y="0"/>
                    <a:pt x="171" y="0"/>
                  </a:cubicBezTo>
                  <a:lnTo>
                    <a:pt x="404" y="0"/>
                  </a:lnTo>
                  <a:cubicBezTo>
                    <a:pt x="498" y="0"/>
                    <a:pt x="575" y="77"/>
                    <a:pt x="575" y="171"/>
                  </a:cubicBezTo>
                  <a:lnTo>
                    <a:pt x="575" y="243"/>
                  </a:lnTo>
                  <a:cubicBezTo>
                    <a:pt x="575" y="258"/>
                    <a:pt x="563" y="270"/>
                    <a:pt x="548" y="27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10" name="Freeform 60">
              <a:extLst>
                <a:ext uri="{FF2B5EF4-FFF2-40B4-BE49-F238E27FC236}">
                  <a16:creationId xmlns:a16="http://schemas.microsoft.com/office/drawing/2014/main" xmlns="" id="{21D00042-6CBB-4A39-8CF9-4F88EAF0000F}"/>
                </a:ext>
              </a:extLst>
            </p:cNvPr>
            <p:cNvSpPr>
              <a:spLocks/>
            </p:cNvSpPr>
            <p:nvPr/>
          </p:nvSpPr>
          <p:spPr bwMode="auto">
            <a:xfrm>
              <a:off x="871" y="1552"/>
              <a:ext cx="26" cy="61"/>
            </a:xfrm>
            <a:custGeom>
              <a:avLst/>
              <a:gdLst>
                <a:gd name="T0" fmla="*/ 27 w 54"/>
                <a:gd name="T1" fmla="*/ 130 h 130"/>
                <a:gd name="T2" fmla="*/ 27 w 54"/>
                <a:gd name="T3" fmla="*/ 130 h 130"/>
                <a:gd name="T4" fmla="*/ 0 w 54"/>
                <a:gd name="T5" fmla="*/ 103 h 130"/>
                <a:gd name="T6" fmla="*/ 0 w 54"/>
                <a:gd name="T7" fmla="*/ 27 h 130"/>
                <a:gd name="T8" fmla="*/ 27 w 54"/>
                <a:gd name="T9" fmla="*/ 0 h 130"/>
                <a:gd name="T10" fmla="*/ 54 w 54"/>
                <a:gd name="T11" fmla="*/ 27 h 130"/>
                <a:gd name="T12" fmla="*/ 54 w 54"/>
                <a:gd name="T13" fmla="*/ 103 h 130"/>
                <a:gd name="T14" fmla="*/ 27 w 54"/>
                <a:gd name="T15" fmla="*/ 13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4" h="130">
                  <a:moveTo>
                    <a:pt x="27" y="130"/>
                  </a:moveTo>
                  <a:lnTo>
                    <a:pt x="27" y="130"/>
                  </a:lnTo>
                  <a:cubicBezTo>
                    <a:pt x="12" y="130"/>
                    <a:pt x="0" y="118"/>
                    <a:pt x="0" y="103"/>
                  </a:cubicBezTo>
                  <a:lnTo>
                    <a:pt x="0" y="27"/>
                  </a:ln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4" y="12"/>
                    <a:pt x="54" y="27"/>
                  </a:cubicBezTo>
                  <a:lnTo>
                    <a:pt x="54" y="103"/>
                  </a:lnTo>
                  <a:cubicBezTo>
                    <a:pt x="54" y="118"/>
                    <a:pt x="42" y="130"/>
                    <a:pt x="27" y="13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11" name="Freeform 61">
              <a:extLst>
                <a:ext uri="{FF2B5EF4-FFF2-40B4-BE49-F238E27FC236}">
                  <a16:creationId xmlns:a16="http://schemas.microsoft.com/office/drawing/2014/main" xmlns="" id="{10A08CEB-58C9-4765-A84C-AE93AACDAA96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2" y="1552"/>
              <a:ext cx="25" cy="61"/>
            </a:xfrm>
            <a:custGeom>
              <a:avLst/>
              <a:gdLst>
                <a:gd name="T0" fmla="*/ 26 w 53"/>
                <a:gd name="T1" fmla="*/ 130 h 130"/>
                <a:gd name="T2" fmla="*/ 26 w 53"/>
                <a:gd name="T3" fmla="*/ 130 h 130"/>
                <a:gd name="T4" fmla="*/ 0 w 53"/>
                <a:gd name="T5" fmla="*/ 103 h 130"/>
                <a:gd name="T6" fmla="*/ 0 w 53"/>
                <a:gd name="T7" fmla="*/ 27 h 130"/>
                <a:gd name="T8" fmla="*/ 26 w 53"/>
                <a:gd name="T9" fmla="*/ 0 h 130"/>
                <a:gd name="T10" fmla="*/ 53 w 53"/>
                <a:gd name="T11" fmla="*/ 27 h 130"/>
                <a:gd name="T12" fmla="*/ 53 w 53"/>
                <a:gd name="T13" fmla="*/ 103 h 130"/>
                <a:gd name="T14" fmla="*/ 26 w 53"/>
                <a:gd name="T15" fmla="*/ 13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3" h="130">
                  <a:moveTo>
                    <a:pt x="26" y="130"/>
                  </a:moveTo>
                  <a:lnTo>
                    <a:pt x="26" y="130"/>
                  </a:lnTo>
                  <a:cubicBezTo>
                    <a:pt x="12" y="130"/>
                    <a:pt x="0" y="118"/>
                    <a:pt x="0" y="103"/>
                  </a:cubicBezTo>
                  <a:lnTo>
                    <a:pt x="0" y="27"/>
                  </a:lnTo>
                  <a:cubicBezTo>
                    <a:pt x="0" y="12"/>
                    <a:pt x="12" y="0"/>
                    <a:pt x="26" y="0"/>
                  </a:cubicBezTo>
                  <a:cubicBezTo>
                    <a:pt x="41" y="0"/>
                    <a:pt x="53" y="12"/>
                    <a:pt x="53" y="27"/>
                  </a:cubicBezTo>
                  <a:lnTo>
                    <a:pt x="53" y="103"/>
                  </a:lnTo>
                  <a:cubicBezTo>
                    <a:pt x="53" y="118"/>
                    <a:pt x="41" y="130"/>
                    <a:pt x="26" y="13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12" name="Freeform 62">
              <a:extLst>
                <a:ext uri="{FF2B5EF4-FFF2-40B4-BE49-F238E27FC236}">
                  <a16:creationId xmlns:a16="http://schemas.microsoft.com/office/drawing/2014/main" xmlns="" id="{B24725DD-8E40-4D32-ABEE-87F01DDB720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273" y="1365"/>
              <a:ext cx="112" cy="118"/>
            </a:xfrm>
            <a:custGeom>
              <a:avLst/>
              <a:gdLst>
                <a:gd name="T0" fmla="*/ 120 w 240"/>
                <a:gd name="T1" fmla="*/ 54 h 252"/>
                <a:gd name="T2" fmla="*/ 120 w 240"/>
                <a:gd name="T3" fmla="*/ 54 h 252"/>
                <a:gd name="T4" fmla="*/ 53 w 240"/>
                <a:gd name="T5" fmla="*/ 126 h 252"/>
                <a:gd name="T6" fmla="*/ 120 w 240"/>
                <a:gd name="T7" fmla="*/ 199 h 252"/>
                <a:gd name="T8" fmla="*/ 187 w 240"/>
                <a:gd name="T9" fmla="*/ 126 h 252"/>
                <a:gd name="T10" fmla="*/ 120 w 240"/>
                <a:gd name="T11" fmla="*/ 54 h 252"/>
                <a:gd name="T12" fmla="*/ 120 w 240"/>
                <a:gd name="T13" fmla="*/ 252 h 252"/>
                <a:gd name="T14" fmla="*/ 120 w 240"/>
                <a:gd name="T15" fmla="*/ 252 h 252"/>
                <a:gd name="T16" fmla="*/ 0 w 240"/>
                <a:gd name="T17" fmla="*/ 126 h 252"/>
                <a:gd name="T18" fmla="*/ 120 w 240"/>
                <a:gd name="T19" fmla="*/ 0 h 252"/>
                <a:gd name="T20" fmla="*/ 240 w 240"/>
                <a:gd name="T21" fmla="*/ 126 h 252"/>
                <a:gd name="T22" fmla="*/ 120 w 240"/>
                <a:gd name="T23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0" h="252">
                  <a:moveTo>
                    <a:pt x="120" y="54"/>
                  </a:moveTo>
                  <a:lnTo>
                    <a:pt x="120" y="54"/>
                  </a:lnTo>
                  <a:cubicBezTo>
                    <a:pt x="83" y="54"/>
                    <a:pt x="53" y="86"/>
                    <a:pt x="53" y="126"/>
                  </a:cubicBezTo>
                  <a:cubicBezTo>
                    <a:pt x="53" y="166"/>
                    <a:pt x="83" y="199"/>
                    <a:pt x="120" y="199"/>
                  </a:cubicBezTo>
                  <a:cubicBezTo>
                    <a:pt x="157" y="199"/>
                    <a:pt x="187" y="166"/>
                    <a:pt x="187" y="126"/>
                  </a:cubicBezTo>
                  <a:cubicBezTo>
                    <a:pt x="187" y="86"/>
                    <a:pt x="157" y="54"/>
                    <a:pt x="120" y="54"/>
                  </a:cubicBezTo>
                  <a:close/>
                  <a:moveTo>
                    <a:pt x="120" y="252"/>
                  </a:moveTo>
                  <a:lnTo>
                    <a:pt x="120" y="252"/>
                  </a:lnTo>
                  <a:cubicBezTo>
                    <a:pt x="54" y="252"/>
                    <a:pt x="0" y="196"/>
                    <a:pt x="0" y="126"/>
                  </a:cubicBezTo>
                  <a:cubicBezTo>
                    <a:pt x="0" y="57"/>
                    <a:pt x="54" y="0"/>
                    <a:pt x="120" y="0"/>
                  </a:cubicBezTo>
                  <a:cubicBezTo>
                    <a:pt x="186" y="0"/>
                    <a:pt x="240" y="57"/>
                    <a:pt x="240" y="126"/>
                  </a:cubicBezTo>
                  <a:cubicBezTo>
                    <a:pt x="240" y="196"/>
                    <a:pt x="186" y="252"/>
                    <a:pt x="120" y="25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13" name="Freeform 63">
              <a:extLst>
                <a:ext uri="{FF2B5EF4-FFF2-40B4-BE49-F238E27FC236}">
                  <a16:creationId xmlns:a16="http://schemas.microsoft.com/office/drawing/2014/main" xmlns="" id="{7E74DC32-69FB-41A7-BADD-F9339F392FE0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4" y="1486"/>
              <a:ext cx="269" cy="127"/>
            </a:xfrm>
            <a:custGeom>
              <a:avLst/>
              <a:gdLst>
                <a:gd name="T0" fmla="*/ 549 w 576"/>
                <a:gd name="T1" fmla="*/ 270 h 270"/>
                <a:gd name="T2" fmla="*/ 549 w 576"/>
                <a:gd name="T3" fmla="*/ 270 h 270"/>
                <a:gd name="T4" fmla="*/ 522 w 576"/>
                <a:gd name="T5" fmla="*/ 243 h 270"/>
                <a:gd name="T6" fmla="*/ 522 w 576"/>
                <a:gd name="T7" fmla="*/ 171 h 270"/>
                <a:gd name="T8" fmla="*/ 405 w 576"/>
                <a:gd name="T9" fmla="*/ 53 h 270"/>
                <a:gd name="T10" fmla="*/ 171 w 576"/>
                <a:gd name="T11" fmla="*/ 53 h 270"/>
                <a:gd name="T12" fmla="*/ 54 w 576"/>
                <a:gd name="T13" fmla="*/ 171 h 270"/>
                <a:gd name="T14" fmla="*/ 54 w 576"/>
                <a:gd name="T15" fmla="*/ 243 h 270"/>
                <a:gd name="T16" fmla="*/ 27 w 576"/>
                <a:gd name="T17" fmla="*/ 270 h 270"/>
                <a:gd name="T18" fmla="*/ 0 w 576"/>
                <a:gd name="T19" fmla="*/ 243 h 270"/>
                <a:gd name="T20" fmla="*/ 0 w 576"/>
                <a:gd name="T21" fmla="*/ 171 h 270"/>
                <a:gd name="T22" fmla="*/ 171 w 576"/>
                <a:gd name="T23" fmla="*/ 0 h 270"/>
                <a:gd name="T24" fmla="*/ 405 w 576"/>
                <a:gd name="T25" fmla="*/ 0 h 270"/>
                <a:gd name="T26" fmla="*/ 576 w 576"/>
                <a:gd name="T27" fmla="*/ 171 h 270"/>
                <a:gd name="T28" fmla="*/ 576 w 576"/>
                <a:gd name="T29" fmla="*/ 243 h 270"/>
                <a:gd name="T30" fmla="*/ 549 w 576"/>
                <a:gd name="T31" fmla="*/ 270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76" h="270">
                  <a:moveTo>
                    <a:pt x="549" y="270"/>
                  </a:moveTo>
                  <a:lnTo>
                    <a:pt x="549" y="270"/>
                  </a:lnTo>
                  <a:cubicBezTo>
                    <a:pt x="534" y="270"/>
                    <a:pt x="522" y="258"/>
                    <a:pt x="522" y="243"/>
                  </a:cubicBezTo>
                  <a:lnTo>
                    <a:pt x="522" y="171"/>
                  </a:lnTo>
                  <a:cubicBezTo>
                    <a:pt x="522" y="106"/>
                    <a:pt x="470" y="53"/>
                    <a:pt x="405" y="53"/>
                  </a:cubicBezTo>
                  <a:lnTo>
                    <a:pt x="171" y="53"/>
                  </a:lnTo>
                  <a:cubicBezTo>
                    <a:pt x="106" y="53"/>
                    <a:pt x="54" y="106"/>
                    <a:pt x="54" y="171"/>
                  </a:cubicBezTo>
                  <a:lnTo>
                    <a:pt x="54" y="243"/>
                  </a:lnTo>
                  <a:cubicBezTo>
                    <a:pt x="54" y="258"/>
                    <a:pt x="42" y="270"/>
                    <a:pt x="27" y="270"/>
                  </a:cubicBezTo>
                  <a:cubicBezTo>
                    <a:pt x="12" y="270"/>
                    <a:pt x="0" y="258"/>
                    <a:pt x="0" y="243"/>
                  </a:cubicBezTo>
                  <a:lnTo>
                    <a:pt x="0" y="171"/>
                  </a:lnTo>
                  <a:cubicBezTo>
                    <a:pt x="0" y="77"/>
                    <a:pt x="77" y="0"/>
                    <a:pt x="171" y="0"/>
                  </a:cubicBezTo>
                  <a:lnTo>
                    <a:pt x="405" y="0"/>
                  </a:lnTo>
                  <a:cubicBezTo>
                    <a:pt x="499" y="0"/>
                    <a:pt x="576" y="77"/>
                    <a:pt x="576" y="171"/>
                  </a:cubicBezTo>
                  <a:lnTo>
                    <a:pt x="576" y="243"/>
                  </a:lnTo>
                  <a:cubicBezTo>
                    <a:pt x="576" y="258"/>
                    <a:pt x="564" y="270"/>
                    <a:pt x="549" y="27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14" name="Freeform 64">
              <a:extLst>
                <a:ext uri="{FF2B5EF4-FFF2-40B4-BE49-F238E27FC236}">
                  <a16:creationId xmlns:a16="http://schemas.microsoft.com/office/drawing/2014/main" xmlns="" id="{B730AF3C-F8AE-4495-B97A-498774A3AA4D}"/>
                </a:ext>
              </a:extLst>
            </p:cNvPr>
            <p:cNvSpPr>
              <a:spLocks/>
            </p:cNvSpPr>
            <p:nvPr/>
          </p:nvSpPr>
          <p:spPr bwMode="auto">
            <a:xfrm>
              <a:off x="1246" y="1552"/>
              <a:ext cx="25" cy="61"/>
            </a:xfrm>
            <a:custGeom>
              <a:avLst/>
              <a:gdLst>
                <a:gd name="T0" fmla="*/ 27 w 54"/>
                <a:gd name="T1" fmla="*/ 130 h 130"/>
                <a:gd name="T2" fmla="*/ 27 w 54"/>
                <a:gd name="T3" fmla="*/ 130 h 130"/>
                <a:gd name="T4" fmla="*/ 0 w 54"/>
                <a:gd name="T5" fmla="*/ 103 h 130"/>
                <a:gd name="T6" fmla="*/ 0 w 54"/>
                <a:gd name="T7" fmla="*/ 27 h 130"/>
                <a:gd name="T8" fmla="*/ 27 w 54"/>
                <a:gd name="T9" fmla="*/ 0 h 130"/>
                <a:gd name="T10" fmla="*/ 54 w 54"/>
                <a:gd name="T11" fmla="*/ 27 h 130"/>
                <a:gd name="T12" fmla="*/ 54 w 54"/>
                <a:gd name="T13" fmla="*/ 103 h 130"/>
                <a:gd name="T14" fmla="*/ 27 w 54"/>
                <a:gd name="T15" fmla="*/ 13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4" h="130">
                  <a:moveTo>
                    <a:pt x="27" y="130"/>
                  </a:moveTo>
                  <a:lnTo>
                    <a:pt x="27" y="130"/>
                  </a:lnTo>
                  <a:cubicBezTo>
                    <a:pt x="12" y="130"/>
                    <a:pt x="0" y="118"/>
                    <a:pt x="0" y="103"/>
                  </a:cubicBezTo>
                  <a:lnTo>
                    <a:pt x="0" y="27"/>
                  </a:ln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4" y="12"/>
                    <a:pt x="54" y="27"/>
                  </a:cubicBezTo>
                  <a:lnTo>
                    <a:pt x="54" y="103"/>
                  </a:lnTo>
                  <a:cubicBezTo>
                    <a:pt x="54" y="118"/>
                    <a:pt x="42" y="130"/>
                    <a:pt x="27" y="13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15" name="Freeform 65">
              <a:extLst>
                <a:ext uri="{FF2B5EF4-FFF2-40B4-BE49-F238E27FC236}">
                  <a16:creationId xmlns:a16="http://schemas.microsoft.com/office/drawing/2014/main" xmlns="" id="{EB5633EC-A1EA-4260-9204-2957E167792A}"/>
                </a:ext>
              </a:extLst>
            </p:cNvPr>
            <p:cNvSpPr>
              <a:spLocks/>
            </p:cNvSpPr>
            <p:nvPr/>
          </p:nvSpPr>
          <p:spPr bwMode="auto">
            <a:xfrm>
              <a:off x="1386" y="1552"/>
              <a:ext cx="26" cy="61"/>
            </a:xfrm>
            <a:custGeom>
              <a:avLst/>
              <a:gdLst>
                <a:gd name="T0" fmla="*/ 27 w 54"/>
                <a:gd name="T1" fmla="*/ 130 h 130"/>
                <a:gd name="T2" fmla="*/ 27 w 54"/>
                <a:gd name="T3" fmla="*/ 130 h 130"/>
                <a:gd name="T4" fmla="*/ 0 w 54"/>
                <a:gd name="T5" fmla="*/ 103 h 130"/>
                <a:gd name="T6" fmla="*/ 0 w 54"/>
                <a:gd name="T7" fmla="*/ 27 h 130"/>
                <a:gd name="T8" fmla="*/ 27 w 54"/>
                <a:gd name="T9" fmla="*/ 0 h 130"/>
                <a:gd name="T10" fmla="*/ 54 w 54"/>
                <a:gd name="T11" fmla="*/ 27 h 130"/>
                <a:gd name="T12" fmla="*/ 54 w 54"/>
                <a:gd name="T13" fmla="*/ 103 h 130"/>
                <a:gd name="T14" fmla="*/ 27 w 54"/>
                <a:gd name="T15" fmla="*/ 13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4" h="130">
                  <a:moveTo>
                    <a:pt x="27" y="130"/>
                  </a:moveTo>
                  <a:lnTo>
                    <a:pt x="27" y="130"/>
                  </a:lnTo>
                  <a:cubicBezTo>
                    <a:pt x="12" y="130"/>
                    <a:pt x="0" y="118"/>
                    <a:pt x="0" y="103"/>
                  </a:cubicBezTo>
                  <a:lnTo>
                    <a:pt x="0" y="27"/>
                  </a:ln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4" y="12"/>
                    <a:pt x="54" y="27"/>
                  </a:cubicBezTo>
                  <a:lnTo>
                    <a:pt x="54" y="103"/>
                  </a:lnTo>
                  <a:cubicBezTo>
                    <a:pt x="54" y="118"/>
                    <a:pt x="42" y="130"/>
                    <a:pt x="27" y="13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16" name="Freeform 66">
              <a:extLst>
                <a:ext uri="{FF2B5EF4-FFF2-40B4-BE49-F238E27FC236}">
                  <a16:creationId xmlns:a16="http://schemas.microsoft.com/office/drawing/2014/main" xmlns="" id="{CA516FBE-0B02-45EE-AEDF-6744393AB8D3}"/>
                </a:ext>
              </a:extLst>
            </p:cNvPr>
            <p:cNvSpPr>
              <a:spLocks/>
            </p:cNvSpPr>
            <p:nvPr/>
          </p:nvSpPr>
          <p:spPr bwMode="auto">
            <a:xfrm>
              <a:off x="1129" y="1250"/>
              <a:ext cx="25" cy="81"/>
            </a:xfrm>
            <a:custGeom>
              <a:avLst/>
              <a:gdLst>
                <a:gd name="T0" fmla="*/ 27 w 53"/>
                <a:gd name="T1" fmla="*/ 174 h 174"/>
                <a:gd name="T2" fmla="*/ 27 w 53"/>
                <a:gd name="T3" fmla="*/ 174 h 174"/>
                <a:gd name="T4" fmla="*/ 0 w 53"/>
                <a:gd name="T5" fmla="*/ 147 h 174"/>
                <a:gd name="T6" fmla="*/ 0 w 53"/>
                <a:gd name="T7" fmla="*/ 27 h 174"/>
                <a:gd name="T8" fmla="*/ 27 w 53"/>
                <a:gd name="T9" fmla="*/ 0 h 174"/>
                <a:gd name="T10" fmla="*/ 53 w 53"/>
                <a:gd name="T11" fmla="*/ 27 h 174"/>
                <a:gd name="T12" fmla="*/ 53 w 53"/>
                <a:gd name="T13" fmla="*/ 147 h 174"/>
                <a:gd name="T14" fmla="*/ 27 w 53"/>
                <a:gd name="T15" fmla="*/ 17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3" h="174">
                  <a:moveTo>
                    <a:pt x="27" y="174"/>
                  </a:moveTo>
                  <a:lnTo>
                    <a:pt x="27" y="174"/>
                  </a:lnTo>
                  <a:cubicBezTo>
                    <a:pt x="12" y="174"/>
                    <a:pt x="0" y="162"/>
                    <a:pt x="0" y="147"/>
                  </a:cubicBezTo>
                  <a:lnTo>
                    <a:pt x="0" y="27"/>
                  </a:lnTo>
                  <a:cubicBezTo>
                    <a:pt x="0" y="12"/>
                    <a:pt x="12" y="0"/>
                    <a:pt x="27" y="0"/>
                  </a:cubicBezTo>
                  <a:cubicBezTo>
                    <a:pt x="41" y="0"/>
                    <a:pt x="53" y="12"/>
                    <a:pt x="53" y="27"/>
                  </a:cubicBezTo>
                  <a:lnTo>
                    <a:pt x="53" y="147"/>
                  </a:lnTo>
                  <a:cubicBezTo>
                    <a:pt x="53" y="162"/>
                    <a:pt x="41" y="174"/>
                    <a:pt x="27" y="17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pic>
        <p:nvPicPr>
          <p:cNvPr id="117" name="그래픽 116">
            <a:extLst>
              <a:ext uri="{FF2B5EF4-FFF2-40B4-BE49-F238E27FC236}">
                <a16:creationId xmlns:a16="http://schemas.microsoft.com/office/drawing/2014/main" xmlns="" id="{C0D6B01A-FA69-4ABE-B6FC-58EF5ADAA3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806765" y="3976689"/>
            <a:ext cx="375707" cy="288156"/>
          </a:xfrm>
          <a:prstGeom prst="rect">
            <a:avLst/>
          </a:prstGeom>
        </p:spPr>
      </p:pic>
      <p:pic>
        <p:nvPicPr>
          <p:cNvPr id="118" name="그래픽 117">
            <a:extLst>
              <a:ext uri="{FF2B5EF4-FFF2-40B4-BE49-F238E27FC236}">
                <a16:creationId xmlns:a16="http://schemas.microsoft.com/office/drawing/2014/main" xmlns="" id="{9F0ECC6D-1940-4F96-8C26-6A7A63ED598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835839" y="4948143"/>
            <a:ext cx="317559" cy="409297"/>
          </a:xfrm>
          <a:prstGeom prst="rect">
            <a:avLst/>
          </a:prstGeom>
        </p:spPr>
      </p:pic>
      <p:graphicFrame>
        <p:nvGraphicFramePr>
          <p:cNvPr id="119" name="표 118">
            <a:extLst>
              <a:ext uri="{FF2B5EF4-FFF2-40B4-BE49-F238E27FC236}">
                <a16:creationId xmlns:a16="http://schemas.microsoft.com/office/drawing/2014/main" xmlns="" id="{D176B0CF-5223-4AB0-BBA6-AB3B03A6844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3127324"/>
              </p:ext>
            </p:extLst>
          </p:nvPr>
        </p:nvGraphicFramePr>
        <p:xfrm>
          <a:off x="3266222" y="1371156"/>
          <a:ext cx="8475834" cy="4901370"/>
        </p:xfrm>
        <a:graphic>
          <a:graphicData uri="http://schemas.openxmlformats.org/drawingml/2006/table">
            <a:tbl>
              <a:tblPr/>
              <a:tblGrid>
                <a:gridCol w="190283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99116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826467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890866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864506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99275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주요 제품</a:t>
                      </a:r>
                      <a:r>
                        <a:rPr lang="en-US" altLang="ko-KR" sz="1400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1400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서비스를</a:t>
                      </a:r>
                      <a:r>
                        <a:rPr lang="en-US" altLang="ko-KR" sz="1400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/>
                      </a:r>
                      <a:br>
                        <a:rPr lang="en-US" altLang="ko-KR" sz="1400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</a:br>
                      <a:r>
                        <a:rPr lang="ko-KR" altLang="en-US" sz="1400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나열하고 중요도 </a:t>
                      </a:r>
                      <a:r>
                        <a:rPr lang="en-US" altLang="ko-KR" sz="1400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/>
                      </a:r>
                      <a:br>
                        <a:rPr lang="en-US" altLang="ko-KR" sz="1400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</a:br>
                      <a:r>
                        <a:rPr lang="ko-KR" altLang="en-US" sz="1400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순서대로 순위설정</a:t>
                      </a:r>
                    </a:p>
                  </a:txBody>
                  <a:tcPr marL="50868" marR="50868" marT="14064" marB="14064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i="0" kern="1200" spc="-120" baseline="0" dirty="0" smtClean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금전적 영향</a:t>
                      </a:r>
                      <a:r>
                        <a:rPr lang="en-US" altLang="ko-KR" sz="1400" i="0" kern="1200" spc="-120" baseline="0" dirty="0" smtClean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i="0" kern="1200" spc="-120" baseline="0" dirty="0" smtClean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고객과의  </a:t>
                      </a:r>
                      <a:r>
                        <a:rPr lang="en-US" altLang="ko-KR" sz="1400" i="0" kern="1200" spc="-120" baseline="0" dirty="0" smtClean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en-US" altLang="ko-KR" sz="1400" i="0" kern="1200" spc="-120" baseline="0" dirty="0" smtClean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ko-KR" altLang="en-US" sz="1400" i="0" kern="1200" spc="-120" baseline="0" dirty="0" smtClean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관계 등을 고려하여      </a:t>
                      </a:r>
                      <a:r>
                        <a:rPr lang="en-US" altLang="ko-KR" sz="1400" i="0" kern="1200" spc="-120" baseline="0" dirty="0" smtClean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en-US" altLang="ko-KR" sz="1400" i="0" kern="1200" spc="-120" baseline="0" dirty="0" smtClean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ko-KR" altLang="en-US" sz="1400" i="0" kern="1200" spc="-120" baseline="0" dirty="0" smtClean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높음</a:t>
                      </a:r>
                      <a:r>
                        <a:rPr lang="en-US" altLang="ko-KR" sz="1400" i="0" kern="1200" spc="-120" baseline="0" dirty="0" smtClean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(3)/</a:t>
                      </a:r>
                      <a:r>
                        <a:rPr lang="ko-KR" altLang="en-US" sz="1400" i="0" kern="1200" spc="-120" baseline="0" dirty="0" smtClean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중간</a:t>
                      </a:r>
                      <a:r>
                        <a:rPr lang="en-US" altLang="ko-KR" sz="1400" i="0" kern="1200" spc="-120" baseline="0" dirty="0" smtClean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(2)/</a:t>
                      </a:r>
                      <a:r>
                        <a:rPr lang="ko-KR" altLang="en-US" sz="1400" i="0" kern="1200" spc="-120" baseline="0" dirty="0" smtClean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낮음</a:t>
                      </a:r>
                      <a:r>
                        <a:rPr lang="en-US" altLang="ko-KR" sz="1400" i="0" kern="1200" spc="-120" baseline="0" dirty="0" smtClean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(1)</a:t>
                      </a:r>
                      <a:endParaRPr lang="ko-KR" altLang="en-US" sz="1400" i="0" kern="1200" spc="-120" baseline="0" dirty="0" smtClean="0">
                        <a:ln>
                          <a:solidFill>
                            <a:srgbClr val="42C7DE">
                              <a:alpha val="0"/>
                            </a:srgbClr>
                          </a:solidFill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0868" marR="50868" marT="14064" marB="14064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제품</a:t>
                      </a:r>
                      <a:r>
                        <a:rPr lang="en-US" altLang="ko-KR" sz="1400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1400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서비스가 내부</a:t>
                      </a:r>
                      <a:r>
                        <a:rPr lang="en-US" altLang="ko-KR" sz="1400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/>
                      </a:r>
                      <a:br>
                        <a:rPr lang="en-US" altLang="ko-KR" sz="1400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</a:br>
                      <a:r>
                        <a:rPr lang="ko-KR" altLang="en-US" sz="1400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기능을 위한 것인지</a:t>
                      </a:r>
                      <a:r>
                        <a:rPr lang="en-US" altLang="ko-KR" sz="1400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/>
                      </a:r>
                      <a:br>
                        <a:rPr lang="en-US" altLang="ko-KR" sz="1400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</a:br>
                      <a:r>
                        <a:rPr lang="ko-KR" altLang="en-US" sz="1400" i="0" kern="1200" spc="-120" baseline="0" dirty="0" smtClean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외부 공급용인지</a:t>
                      </a:r>
                      <a:r>
                        <a:rPr lang="en-US" altLang="ko-KR" sz="1400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?</a:t>
                      </a:r>
                      <a:endParaRPr lang="ko-KR" altLang="en-US" sz="1400" i="0" kern="1200" spc="-120" baseline="0" dirty="0">
                        <a:ln>
                          <a:solidFill>
                            <a:srgbClr val="42C7DE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맑은 고딕"/>
                        <a:ea typeface="+mn-ea"/>
                        <a:cs typeface="+mn-cs"/>
                      </a:endParaRPr>
                    </a:p>
                  </a:txBody>
                  <a:tcPr marL="50868" marR="50868" marT="14064" marB="14064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해당 제품</a:t>
                      </a:r>
                      <a:r>
                        <a:rPr lang="en-US" altLang="ko-KR" sz="1400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1400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서비스에</a:t>
                      </a:r>
                      <a:r>
                        <a:rPr lang="en-US" altLang="ko-KR" sz="1400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/>
                      </a:r>
                      <a:br>
                        <a:rPr lang="en-US" altLang="ko-KR" sz="1400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</a:br>
                      <a:r>
                        <a:rPr lang="ko-KR" altLang="en-US" sz="1400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필요한 자원</a:t>
                      </a:r>
                      <a:r>
                        <a:rPr lang="en-US" altLang="ko-KR" sz="1400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/>
                      </a:r>
                      <a:br>
                        <a:rPr lang="en-US" altLang="ko-KR" sz="1400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</a:br>
                      <a:r>
                        <a:rPr lang="en-US" altLang="ko-KR" sz="1200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200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예</a:t>
                      </a:r>
                      <a:r>
                        <a:rPr lang="en-US" altLang="ko-KR" sz="1200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:IT, </a:t>
                      </a:r>
                      <a:r>
                        <a:rPr lang="ko-KR" altLang="en-US" sz="1200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정보</a:t>
                      </a:r>
                      <a:r>
                        <a:rPr lang="en-US" altLang="ko-KR" sz="1200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200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사람</a:t>
                      </a:r>
                      <a:r>
                        <a:rPr lang="en-US" altLang="ko-KR" sz="1200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,</a:t>
                      </a:r>
                      <a:r>
                        <a:rPr lang="ko-KR" altLang="en-US" sz="1200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시설</a:t>
                      </a:r>
                      <a:r>
                        <a:rPr lang="en-US" altLang="ko-KR" sz="1200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200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물품 등</a:t>
                      </a:r>
                      <a:r>
                        <a:rPr lang="en-US" altLang="ko-KR" sz="1200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)</a:t>
                      </a:r>
                      <a:endParaRPr lang="ko-KR" altLang="en-US" sz="1200" i="0" kern="1200" spc="-120" baseline="0" dirty="0">
                        <a:ln>
                          <a:solidFill>
                            <a:srgbClr val="42C7DE">
                              <a:alpha val="0"/>
                            </a:srgb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맑은 고딕"/>
                        <a:ea typeface="+mn-ea"/>
                        <a:cs typeface="+mn-cs"/>
                      </a:endParaRPr>
                    </a:p>
                  </a:txBody>
                  <a:tcPr marL="50868" marR="50868" marT="14064" marB="14064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i="0" spc="-120" baseline="0" dirty="0" smtClean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업무복구</a:t>
                      </a:r>
                      <a:endParaRPr lang="en-US" altLang="ko-KR" sz="1400" i="0" spc="-120" baseline="0" dirty="0" smtClean="0">
                        <a:ln>
                          <a:solidFill>
                            <a:srgbClr val="42C7DE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i="0" spc="-120" baseline="0" dirty="0" smtClean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우선순위</a:t>
                      </a:r>
                      <a:endParaRPr lang="ko-KR" altLang="en-US" sz="1400" i="0" spc="-120" baseline="0" dirty="0">
                        <a:ln>
                          <a:solidFill>
                            <a:srgbClr val="42C7DE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51401" marR="51401" marT="14211" marB="14211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401846">
                <a:tc>
                  <a:txBody>
                    <a:bodyPr/>
                    <a:lstStyle/>
                    <a:p>
                      <a:pPr marL="50800" marR="50800" lvl="0" indent="0" algn="ctr" defTabSz="914400" rtl="0" eaLnBrk="1" fontAlgn="auto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400" b="1" i="0" u="none" strike="noStrike" kern="1200" cap="none" spc="-120" normalizeH="0" baseline="0" noProof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uLnTx/>
                          <a:uFillTx/>
                          <a:latin typeface="+mn-lt"/>
                          <a:ea typeface="맑은 고딕"/>
                          <a:cs typeface="+mn-cs"/>
                        </a:rPr>
                        <a:t>납품용 부품</a:t>
                      </a:r>
                      <a:r>
                        <a:rPr kumimoji="0" lang="en-US" altLang="ko-KR" sz="1400" b="1" i="0" u="none" strike="noStrike" kern="1200" cap="none" spc="-120" normalizeH="0" baseline="0" noProof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uLnTx/>
                          <a:uFillTx/>
                          <a:latin typeface="+mn-lt"/>
                          <a:ea typeface="맑은 고딕"/>
                          <a:cs typeface="+mn-cs"/>
                        </a:rPr>
                        <a:t>A</a:t>
                      </a:r>
                    </a:p>
                  </a:txBody>
                  <a:tcPr marL="51401" marR="51401" marT="14211" marB="14211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50800" marR="50800" lvl="0" indent="0" algn="ctr" defTabSz="914400" rtl="0" eaLnBrk="1" fontAlgn="auto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400" b="1" i="0" u="none" strike="noStrike" kern="1200" cap="none" spc="-120" normalizeH="0" baseline="0" noProof="0" dirty="0" smtClean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높음</a:t>
                      </a:r>
                      <a:r>
                        <a:rPr kumimoji="0" lang="en-US" altLang="ko-KR" sz="1400" b="1" i="0" u="none" strike="noStrike" kern="1200" cap="none" spc="-120" normalizeH="0" baseline="0" noProof="0" dirty="0" smtClean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(3</a:t>
                      </a:r>
                      <a:r>
                        <a:rPr kumimoji="0" lang="ko-KR" altLang="en-US" sz="1400" b="1" i="0" u="none" strike="noStrike" kern="1200" cap="none" spc="-120" normalizeH="0" baseline="0" noProof="0" dirty="0" smtClean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점</a:t>
                      </a:r>
                      <a:r>
                        <a:rPr kumimoji="0" lang="en-US" altLang="ko-KR" sz="1400" b="1" i="0" u="none" strike="noStrike" kern="1200" cap="none" spc="-120" normalizeH="0" baseline="0" noProof="0" dirty="0" smtClean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pPr marL="50800" marR="50800" lvl="0" indent="0" algn="ctr" defTabSz="914400" rtl="0" eaLnBrk="1" fontAlgn="auto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i="0" kern="1200" spc="-120" baseline="0" dirty="0" smtClean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400" b="0" i="0" kern="1200" spc="-120" baseline="0" dirty="0" smtClean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물품 납품 지연 시 고객 이탈 가능성</a:t>
                      </a:r>
                      <a:r>
                        <a:rPr lang="en-US" altLang="ko-KR" sz="1400" b="0" i="0" kern="1200" spc="-120" baseline="0" dirty="0" smtClean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1400" b="0" i="0" kern="1200" spc="-120" baseline="0" dirty="0" smtClean="0">
                        <a:ln>
                          <a:solidFill>
                            <a:srgbClr val="42C7DE">
                              <a:alpha val="0"/>
                            </a:srgbClr>
                          </a:solidFill>
                        </a:ln>
                        <a:solidFill>
                          <a:srgbClr val="065DC7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1401" marR="51401" marT="14211" marB="14211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50800" marR="50800" lvl="0" indent="0" algn="ctr" defTabSz="914400" rtl="0" eaLnBrk="1" fontAlgn="auto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400" b="1" i="0" u="none" strike="noStrike" kern="1200" cap="none" spc="-120" normalizeH="0" baseline="0" noProof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uLnTx/>
                          <a:uFillTx/>
                          <a:latin typeface="+mn-lt"/>
                          <a:ea typeface="맑은 고딕"/>
                          <a:cs typeface="+mn-cs"/>
                        </a:rPr>
                        <a:t>외부</a:t>
                      </a:r>
                      <a:endParaRPr kumimoji="0" lang="ko-KR" altLang="en-US" sz="1400" b="1" i="0" u="none" strike="noStrike" kern="1200" cap="none" spc="-120" normalizeH="0" baseline="0" noProof="0" dirty="0">
                        <a:ln>
                          <a:solidFill>
                            <a:srgbClr val="42C7DE">
                              <a:alpha val="0"/>
                            </a:srgbClr>
                          </a:solidFill>
                        </a:ln>
                        <a:solidFill>
                          <a:srgbClr val="065DC7"/>
                        </a:solidFill>
                        <a:effectLst/>
                        <a:uLnTx/>
                        <a:uFillTx/>
                        <a:latin typeface="맑은 고딕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108000" marR="0" marT="0" marB="0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50800" marR="50800" lvl="0" indent="0" algn="l" defTabSz="914400" rtl="0" eaLnBrk="1" fontAlgn="auto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1" i="0" u="none" strike="noStrike" kern="1200" cap="none" spc="-120" normalizeH="0" baseline="0" noProof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uLnTx/>
                          <a:uFillTx/>
                          <a:latin typeface="+mn-lt"/>
                          <a:ea typeface="맑은 고딕"/>
                          <a:cs typeface="+mn-cs"/>
                        </a:rPr>
                        <a:t>- </a:t>
                      </a:r>
                      <a:r>
                        <a:rPr kumimoji="0" lang="ko-KR" altLang="en-US" sz="1400" b="1" i="0" u="none" strike="noStrike" kern="1200" cap="none" spc="-120" normalizeH="0" baseline="0" noProof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uLnTx/>
                          <a:uFillTx/>
                          <a:latin typeface="+mn-lt"/>
                          <a:ea typeface="맑은 고딕"/>
                          <a:cs typeface="+mn-cs"/>
                        </a:rPr>
                        <a:t>직원 </a:t>
                      </a:r>
                      <a:r>
                        <a:rPr kumimoji="0" lang="en-US" altLang="ko-KR" sz="1400" b="1" i="0" u="none" strike="noStrike" kern="1200" cap="none" spc="-120" normalizeH="0" baseline="0" noProof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uLnTx/>
                          <a:uFillTx/>
                          <a:latin typeface="+mn-lt"/>
                          <a:ea typeface="맑은 고딕"/>
                          <a:cs typeface="+mn-cs"/>
                        </a:rPr>
                        <a:t>4</a:t>
                      </a:r>
                      <a:r>
                        <a:rPr kumimoji="0" lang="ko-KR" altLang="en-US" sz="1400" b="1" i="0" u="none" strike="noStrike" kern="1200" cap="none" spc="-120" normalizeH="0" baseline="0" noProof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uLnTx/>
                          <a:uFillTx/>
                          <a:latin typeface="+mn-lt"/>
                          <a:ea typeface="맑은 고딕"/>
                          <a:cs typeface="+mn-cs"/>
                        </a:rPr>
                        <a:t>인 이상</a:t>
                      </a:r>
                    </a:p>
                    <a:p>
                      <a:pPr marL="50800" marR="50800" lvl="0" indent="0" algn="l" defTabSz="914400" rtl="0" eaLnBrk="1" fontAlgn="auto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1" i="0" u="none" strike="noStrike" kern="1200" cap="none" spc="-120" normalizeH="0" baseline="0" noProof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uLnTx/>
                          <a:uFillTx/>
                          <a:latin typeface="+mn-lt"/>
                          <a:ea typeface="맑은 고딕"/>
                          <a:cs typeface="+mn-cs"/>
                        </a:rPr>
                        <a:t>- </a:t>
                      </a:r>
                      <a:r>
                        <a:rPr kumimoji="0" lang="ko-KR" altLang="en-US" sz="1400" b="1" i="0" u="none" strike="noStrike" kern="1200" cap="none" spc="-120" normalizeH="0" baseline="0" noProof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uLnTx/>
                          <a:uFillTx/>
                          <a:latin typeface="+mn-lt"/>
                          <a:ea typeface="맑은 고딕"/>
                          <a:cs typeface="+mn-cs"/>
                        </a:rPr>
                        <a:t>사출성형기</a:t>
                      </a:r>
                    </a:p>
                    <a:p>
                      <a:pPr marL="50800" marR="50800" lvl="0" indent="0" algn="l" defTabSz="914400" rtl="0" eaLnBrk="1" fontAlgn="auto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1" i="0" u="none" strike="noStrike" kern="1200" cap="none" spc="-120" normalizeH="0" baseline="0" noProof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uLnTx/>
                          <a:uFillTx/>
                          <a:latin typeface="+mn-lt"/>
                          <a:ea typeface="맑은 고딕"/>
                          <a:cs typeface="+mn-cs"/>
                        </a:rPr>
                        <a:t>- </a:t>
                      </a:r>
                      <a:r>
                        <a:rPr kumimoji="0" lang="ko-KR" altLang="en-US" sz="1400" b="1" i="0" u="none" strike="noStrike" kern="1200" cap="none" spc="-120" normalizeH="0" baseline="0" noProof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uLnTx/>
                          <a:uFillTx/>
                          <a:latin typeface="+mn-lt"/>
                          <a:ea typeface="맑은 고딕"/>
                          <a:cs typeface="+mn-cs"/>
                        </a:rPr>
                        <a:t>컨베이어벨트</a:t>
                      </a:r>
                    </a:p>
                    <a:p>
                      <a:pPr marL="50800" marR="50800" lvl="0" indent="0" algn="l" defTabSz="914400" rtl="0" eaLnBrk="1" fontAlgn="auto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1" i="0" u="none" strike="noStrike" kern="1200" cap="none" spc="-120" normalizeH="0" baseline="0" noProof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uLnTx/>
                          <a:uFillTx/>
                          <a:latin typeface="+mn-lt"/>
                          <a:ea typeface="맑은 고딕"/>
                          <a:cs typeface="+mn-cs"/>
                        </a:rPr>
                        <a:t>- </a:t>
                      </a:r>
                      <a:r>
                        <a:rPr kumimoji="0" lang="ko-KR" altLang="en-US" sz="1400" b="1" i="0" u="none" strike="noStrike" kern="1200" cap="none" spc="-120" normalizeH="0" baseline="0" noProof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uLnTx/>
                          <a:uFillTx/>
                          <a:latin typeface="+mn-lt"/>
                          <a:ea typeface="맑은 고딕"/>
                          <a:cs typeface="+mn-cs"/>
                        </a:rPr>
                        <a:t>장비세트</a:t>
                      </a:r>
                    </a:p>
                  </a:txBody>
                  <a:tcPr marL="324000" marR="51401" marT="14211" marB="14211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50800" marR="50800" lvl="0" indent="0" algn="ctr" defTabSz="914400" rtl="0" eaLnBrk="1" fontAlgn="auto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1" i="0" u="none" strike="noStrike" kern="1200" cap="none" spc="-120" normalizeH="0" baseline="0" noProof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uLnTx/>
                          <a:uFillTx/>
                          <a:latin typeface="맑은 고딕"/>
                          <a:ea typeface="맑은 고딕"/>
                          <a:cs typeface="+mn-cs"/>
                        </a:rPr>
                        <a:t>1</a:t>
                      </a:r>
                      <a:endParaRPr kumimoji="0" lang="ko-KR" altLang="en-US" sz="1400" b="1" i="0" u="none" strike="noStrike" kern="1200" cap="none" spc="-120" normalizeH="0" baseline="0" noProof="0" dirty="0">
                        <a:ln>
                          <a:solidFill>
                            <a:srgbClr val="42C7DE">
                              <a:alpha val="0"/>
                            </a:srgbClr>
                          </a:solidFill>
                        </a:ln>
                        <a:solidFill>
                          <a:srgbClr val="065DC7"/>
                        </a:solidFill>
                        <a:effectLst/>
                        <a:uLnTx/>
                        <a:uFillTx/>
                        <a:latin typeface="맑은 고딕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51401" marR="51401" marT="14211" marB="14211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401846">
                <a:tc>
                  <a:txBody>
                    <a:bodyPr/>
                    <a:lstStyle/>
                    <a:p>
                      <a:pPr marL="50800" marR="50800" indent="0" algn="ctr" defTabSz="914400" rtl="0" eaLnBrk="1" fontAlgn="auto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i="0" spc="-120" baseline="0" dirty="0" smtClean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+mn-lt"/>
                        </a:rPr>
                        <a:t>납품용 부품</a:t>
                      </a:r>
                      <a:r>
                        <a:rPr lang="en-US" altLang="ko-KR" sz="1400" b="1" i="0" spc="-120" baseline="0" dirty="0" smtClean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+mn-lt"/>
                        </a:rPr>
                        <a:t>B</a:t>
                      </a:r>
                      <a:endParaRPr lang="ko-KR" altLang="en-US" sz="1400" b="1" i="0" spc="-120" baseline="0" dirty="0" smtClean="0">
                        <a:ln>
                          <a:solidFill>
                            <a:srgbClr val="42C7DE">
                              <a:alpha val="0"/>
                            </a:srgbClr>
                          </a:solidFill>
                        </a:ln>
                        <a:solidFill>
                          <a:srgbClr val="065DC7"/>
                        </a:solidFill>
                        <a:effectLst/>
                        <a:latin typeface="+mn-lt"/>
                      </a:endParaRPr>
                    </a:p>
                  </a:txBody>
                  <a:tcPr marL="51401" marR="51401" marT="14211" marB="14211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50800" marR="5080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i="0" spc="-120" baseline="0" dirty="0" smtClean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+mn-lt"/>
                        </a:rPr>
                        <a:t>중간</a:t>
                      </a:r>
                      <a:r>
                        <a:rPr lang="en-US" altLang="ko-KR" sz="1400" b="1" i="0" spc="-120" baseline="0" dirty="0" smtClean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+mn-lt"/>
                        </a:rPr>
                        <a:t>(2</a:t>
                      </a:r>
                      <a:r>
                        <a:rPr lang="ko-KR" altLang="en-US" sz="1400" b="1" i="0" spc="-120" baseline="0" dirty="0" smtClean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+mn-lt"/>
                        </a:rPr>
                        <a:t>점</a:t>
                      </a:r>
                      <a:r>
                        <a:rPr lang="en-US" altLang="ko-KR" sz="1400" b="1" i="0" spc="-120" baseline="0" dirty="0" smtClean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+mn-lt"/>
                        </a:rPr>
                        <a:t>)</a:t>
                      </a:r>
                    </a:p>
                    <a:p>
                      <a:pPr marL="50800" marR="50800" lvl="0" indent="0" algn="ctr" defTabSz="914400" rtl="0" eaLnBrk="1" fontAlgn="auto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i="0" kern="1200" spc="-120" baseline="0" dirty="0" smtClean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400" b="0" i="0" kern="1200" spc="-120" baseline="0" dirty="0" smtClean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물품 납품 지연 시 고객 이탈 가능성 높음</a:t>
                      </a:r>
                      <a:r>
                        <a:rPr lang="en-US" altLang="ko-KR" sz="1400" b="0" i="0" kern="1200" spc="-120" baseline="0" dirty="0" smtClean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</a:p>
                    <a:p>
                      <a:pPr marL="50800" marR="50800" lvl="0" indent="0" algn="ctr" defTabSz="914400" rtl="0" eaLnBrk="1" fontAlgn="auto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0" i="0" kern="1200" spc="-120" baseline="0" dirty="0" smtClean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납기일 불이행으로 인한 계약 파기 및 </a:t>
                      </a:r>
                      <a:r>
                        <a:rPr lang="en-US" altLang="ko-KR" sz="1400" b="0" i="0" kern="1200" spc="-120" baseline="0" dirty="0" smtClean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en-US" altLang="ko-KR" sz="1400" b="0" i="0" kern="1200" spc="-120" baseline="0" dirty="0" smtClean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ko-KR" altLang="en-US" sz="1400" b="0" i="0" kern="1200" spc="-120" baseline="0" dirty="0" smtClean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자금흐름 악화</a:t>
                      </a:r>
                      <a:r>
                        <a:rPr lang="en-US" altLang="ko-KR" sz="1400" b="0" i="0" kern="1200" spc="-120" baseline="0" dirty="0" smtClean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</a:txBody>
                  <a:tcPr marL="51401" marR="51401" marT="14211" marB="14211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50800" marR="50800" lvl="0" indent="0" algn="ctr" defTabSz="914400" rtl="0" eaLnBrk="1" fontAlgn="auto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400" b="1" i="0" u="none" strike="noStrike" kern="1200" cap="none" spc="-120" normalizeH="0" baseline="0" noProof="0" dirty="0" smtClean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외부</a:t>
                      </a:r>
                      <a:endParaRPr kumimoji="0" lang="ko-KR" altLang="en-US" sz="1400" b="1" i="0" u="none" strike="noStrike" kern="1200" cap="none" spc="-120" normalizeH="0" baseline="0" noProof="0" dirty="0" smtClean="0">
                        <a:ln>
                          <a:solidFill>
                            <a:srgbClr val="42C7DE">
                              <a:alpha val="0"/>
                            </a:srgbClr>
                          </a:solidFill>
                        </a:ln>
                        <a:solidFill>
                          <a:srgbClr val="065DC7"/>
                        </a:solidFill>
                        <a:effectLst/>
                        <a:uLnTx/>
                        <a:uFillTx/>
                        <a:latin typeface="+mn-lt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108000" marR="0" marT="0" marB="0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50800" marR="50800" lvl="0" indent="222250" algn="l" defTabSz="914400" rtl="0" eaLnBrk="1" fontAlgn="auto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1" i="0" u="none" strike="noStrike" kern="1200" cap="none" spc="-120" normalizeH="0" baseline="0" noProof="0" dirty="0" smtClean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  <a:r>
                        <a:rPr kumimoji="0" lang="ko-KR" altLang="en-US" sz="1400" b="1" i="0" u="none" strike="noStrike" kern="1200" cap="none" spc="-120" normalizeH="0" baseline="0" noProof="0" dirty="0" smtClean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직원 </a:t>
                      </a:r>
                      <a:r>
                        <a:rPr kumimoji="0" lang="en-US" altLang="ko-KR" sz="1400" b="1" i="0" u="none" strike="noStrike" kern="1200" cap="none" spc="-120" normalizeH="0" baseline="0" noProof="0" dirty="0" smtClean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r>
                        <a:rPr kumimoji="0" lang="ko-KR" altLang="en-US" sz="1400" b="1" i="0" u="none" strike="noStrike" kern="1200" cap="none" spc="-120" normalizeH="0" baseline="0" noProof="0" dirty="0" smtClean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인</a:t>
                      </a:r>
                    </a:p>
                    <a:p>
                      <a:pPr marL="50800" marR="50800" lvl="0" indent="222250" algn="l" defTabSz="914400" rtl="0" eaLnBrk="1" fontAlgn="auto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1" i="0" u="none" strike="noStrike" kern="1200" cap="none" spc="-120" normalizeH="0" baseline="0" noProof="0" dirty="0" smtClean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  <a:r>
                        <a:rPr kumimoji="0" lang="ko-KR" altLang="en-US" sz="1400" b="1" i="0" u="none" strike="noStrike" kern="1200" cap="none" spc="-120" normalizeH="0" baseline="0" noProof="0" dirty="0" smtClean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자동화 전산시스템</a:t>
                      </a:r>
                      <a:endParaRPr kumimoji="0" lang="en-US" altLang="ko-KR" sz="1400" b="1" i="0" u="none" strike="noStrike" kern="1200" cap="none" spc="-120" normalizeH="0" baseline="0" noProof="0" dirty="0" smtClean="0">
                        <a:ln>
                          <a:solidFill>
                            <a:srgbClr val="42C7DE">
                              <a:alpha val="0"/>
                            </a:srgbClr>
                          </a:solidFill>
                        </a:ln>
                        <a:solidFill>
                          <a:srgbClr val="065DC7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50800" marR="50800" lvl="0" indent="222250" algn="l" defTabSz="914400" rtl="0" eaLnBrk="1" fontAlgn="auto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1" i="0" u="none" strike="noStrike" kern="1200" cap="none" spc="-120" normalizeH="0" baseline="0" noProof="0" dirty="0" smtClean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  <a:r>
                        <a:rPr kumimoji="0" lang="ko-KR" altLang="en-US" sz="1400" b="1" i="0" u="none" strike="noStrike" kern="1200" cap="none" spc="-120" normalizeH="0" baseline="0" noProof="0" dirty="0" smtClean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전기 및 인터넷 등 </a:t>
                      </a:r>
                      <a:r>
                        <a:rPr kumimoji="0" lang="en-US" altLang="ko-KR" sz="1400" b="1" i="0" u="none" strike="noStrike" kern="1200" cap="none" spc="-120" normalizeH="0" baseline="0" noProof="0" dirty="0" smtClean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kumimoji="0" lang="en-US" altLang="ko-KR" sz="1400" b="1" i="0" u="none" strike="noStrike" kern="1200" cap="none" spc="-120" normalizeH="0" baseline="0" noProof="0" dirty="0" smtClean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kumimoji="0" lang="en-US" altLang="ko-KR" sz="1400" b="1" i="0" u="none" strike="noStrike" kern="1200" cap="none" spc="-120" normalizeH="0" baseline="0" noProof="0" dirty="0" smtClean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      </a:t>
                      </a:r>
                      <a:r>
                        <a:rPr kumimoji="0" lang="ko-KR" altLang="en-US" sz="1400" b="1" i="0" u="none" strike="noStrike" kern="1200" cap="none" spc="-120" normalizeH="0" baseline="0" noProof="0" dirty="0" smtClean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유틸리티 설비</a:t>
                      </a:r>
                      <a:r>
                        <a:rPr kumimoji="0" lang="en-US" altLang="ko-KR" sz="1400" b="1" i="0" u="none" strike="noStrike" kern="1200" cap="none" spc="-120" normalizeH="0" baseline="0" noProof="0" dirty="0" smtClean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kumimoji="0" lang="en-US" altLang="ko-KR" sz="1400" b="1" i="0" u="none" strike="noStrike" kern="1200" cap="none" spc="-120" normalizeH="0" baseline="0" noProof="0" dirty="0" smtClean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kumimoji="0" lang="en-US" altLang="ko-KR" sz="1400" b="1" i="0" u="none" strike="noStrike" kern="1200" cap="none" spc="-120" normalizeH="0" baseline="0" noProof="0" dirty="0" smtClean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    - </a:t>
                      </a:r>
                      <a:r>
                        <a:rPr kumimoji="0" lang="ko-KR" altLang="en-US" sz="1400" b="1" i="0" u="none" strike="noStrike" kern="1200" cap="none" spc="-120" normalizeH="0" baseline="0" noProof="0" dirty="0" smtClean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운반용 지게차 </a:t>
                      </a:r>
                      <a:r>
                        <a:rPr kumimoji="0" lang="en-US" altLang="ko-KR" sz="1400" b="1" i="0" u="none" strike="noStrike" kern="1200" cap="none" spc="-120" normalizeH="0" baseline="0" noProof="0" dirty="0" smtClean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r>
                        <a:rPr kumimoji="0" lang="ko-KR" altLang="en-US" sz="1400" b="1" i="0" u="none" strike="noStrike" kern="1200" cap="none" spc="-120" normalizeH="0" baseline="0" noProof="0" dirty="0" smtClean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대</a:t>
                      </a:r>
                      <a:endParaRPr lang="ko-KR" altLang="en-US" sz="1400" b="1" i="0" spc="-120" baseline="0" dirty="0" smtClean="0">
                        <a:ln>
                          <a:solidFill>
                            <a:srgbClr val="42C7DE">
                              <a:alpha val="0"/>
                            </a:srgbClr>
                          </a:solidFill>
                        </a:ln>
                        <a:solidFill>
                          <a:srgbClr val="065DC7"/>
                        </a:solidFill>
                        <a:effectLst/>
                        <a:latin typeface="+mn-lt"/>
                      </a:endParaRPr>
                    </a:p>
                  </a:txBody>
                  <a:tcPr marL="51401" marR="51401" marT="14211" marB="14211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50800" marR="5080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i="0" spc="-120" baseline="0" dirty="0" smtClean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</a:rPr>
                        <a:t>2</a:t>
                      </a:r>
                      <a:endParaRPr lang="en-US" altLang="ko-KR" sz="1400" b="1" i="0" spc="-120" baseline="0" dirty="0">
                        <a:ln>
                          <a:solidFill>
                            <a:srgbClr val="42C7DE">
                              <a:alpha val="0"/>
                            </a:srgbClr>
                          </a:solidFill>
                        </a:ln>
                        <a:solidFill>
                          <a:srgbClr val="065DC7"/>
                        </a:solidFill>
                        <a:effectLst/>
                        <a:latin typeface="맑은 고딕"/>
                      </a:endParaRPr>
                    </a:p>
                  </a:txBody>
                  <a:tcPr marL="51401" marR="51401" marT="14211" marB="14211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94215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i="0" spc="-120" baseline="0">
                        <a:ln>
                          <a:solidFill>
                            <a:srgbClr val="42C7DE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맑은 고딕"/>
                        <a:ea typeface="맑은 고딕"/>
                      </a:endParaRPr>
                    </a:p>
                  </a:txBody>
                  <a:tcPr marL="51401" marR="51401" marT="14211" marB="14211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50800" marR="50800" algn="ctr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ko-KR" altLang="en-US" sz="800" i="0" spc="-120" baseline="0">
                        <a:ln>
                          <a:solidFill>
                            <a:srgbClr val="42C7DE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맑은 고딕"/>
                        <a:ea typeface="맑은 고딕"/>
                      </a:endParaRPr>
                    </a:p>
                  </a:txBody>
                  <a:tcPr marL="51401" marR="51401" marT="14211" marB="14211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50800" marR="50800" algn="ctr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ko-KR" altLang="en-US" sz="800" i="0" spc="-120" baseline="0" dirty="0">
                        <a:ln>
                          <a:solidFill>
                            <a:srgbClr val="42C7DE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맑은 고딕"/>
                        <a:ea typeface="맑은 고딕"/>
                      </a:endParaRPr>
                    </a:p>
                  </a:txBody>
                  <a:tcPr marL="51401" marR="51401" marT="14211" marB="14211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50800" marR="50800" algn="ctr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ko-KR" altLang="en-US" sz="800" i="0" spc="-120" baseline="0" dirty="0">
                        <a:ln>
                          <a:solidFill>
                            <a:srgbClr val="42C7DE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맑은 고딕"/>
                        <a:ea typeface="맑은 고딕"/>
                      </a:endParaRPr>
                    </a:p>
                  </a:txBody>
                  <a:tcPr marL="51401" marR="51401" marT="14211" marB="14211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50800" marR="50800" algn="ctr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ko-KR" altLang="en-US" sz="800" i="0" spc="-120" baseline="0" dirty="0">
                        <a:ln>
                          <a:solidFill>
                            <a:srgbClr val="42C7DE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맑은 고딕"/>
                        <a:ea typeface="맑은 고딕"/>
                      </a:endParaRPr>
                    </a:p>
                  </a:txBody>
                  <a:tcPr marL="51401" marR="51401" marT="14211" marB="14211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sp>
        <p:nvSpPr>
          <p:cNvPr id="120" name="사각형: 둥근 모서리 119">
            <a:extLst>
              <a:ext uri="{FF2B5EF4-FFF2-40B4-BE49-F238E27FC236}">
                <a16:creationId xmlns:a16="http://schemas.microsoft.com/office/drawing/2014/main" xmlns="" id="{FBC94327-CB63-46A9-BDC0-80428A9D94CA}"/>
              </a:ext>
            </a:extLst>
          </p:cNvPr>
          <p:cNvSpPr/>
          <p:nvPr/>
        </p:nvSpPr>
        <p:spPr>
          <a:xfrm>
            <a:off x="3197448" y="930621"/>
            <a:ext cx="8600852" cy="465173"/>
          </a:xfrm>
          <a:prstGeom prst="roundRect">
            <a:avLst/>
          </a:prstGeom>
          <a:solidFill>
            <a:srgbClr val="25AEC1"/>
          </a:solidFill>
          <a:ln>
            <a:noFill/>
          </a:ln>
          <a:effectLst>
            <a:outerShdw blurRad="25400" dist="38100" dir="5400000" algn="t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23" name="직선 연결선 122">
            <a:extLst>
              <a:ext uri="{FF2B5EF4-FFF2-40B4-BE49-F238E27FC236}">
                <a16:creationId xmlns:a16="http://schemas.microsoft.com/office/drawing/2014/main" xmlns="" id="{B92EA83C-A992-4288-AB85-9087DBAA1228}"/>
              </a:ext>
            </a:extLst>
          </p:cNvPr>
          <p:cNvCxnSpPr/>
          <p:nvPr/>
        </p:nvCxnSpPr>
        <p:spPr>
          <a:xfrm>
            <a:off x="7144544" y="1048080"/>
            <a:ext cx="0" cy="294945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4" name="직선 연결선 123">
            <a:extLst>
              <a:ext uri="{FF2B5EF4-FFF2-40B4-BE49-F238E27FC236}">
                <a16:creationId xmlns:a16="http://schemas.microsoft.com/office/drawing/2014/main" xmlns="" id="{1C8780FE-8F49-4D14-9E42-58D0E6EA9EF6}"/>
              </a:ext>
            </a:extLst>
          </p:cNvPr>
          <p:cNvCxnSpPr/>
          <p:nvPr/>
        </p:nvCxnSpPr>
        <p:spPr>
          <a:xfrm>
            <a:off x="8975725" y="1015735"/>
            <a:ext cx="0" cy="294945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5" name="직선 연결선 124">
            <a:extLst>
              <a:ext uri="{FF2B5EF4-FFF2-40B4-BE49-F238E27FC236}">
                <a16:creationId xmlns:a16="http://schemas.microsoft.com/office/drawing/2014/main" xmlns="" id="{39B774C8-DC53-4187-AFDF-86A70CE6B3AB}"/>
              </a:ext>
            </a:extLst>
          </p:cNvPr>
          <p:cNvCxnSpPr/>
          <p:nvPr/>
        </p:nvCxnSpPr>
        <p:spPr>
          <a:xfrm>
            <a:off x="10871201" y="1015735"/>
            <a:ext cx="0" cy="294945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6" name="TextBox 125">
            <a:extLst>
              <a:ext uri="{FF2B5EF4-FFF2-40B4-BE49-F238E27FC236}">
                <a16:creationId xmlns:a16="http://schemas.microsoft.com/office/drawing/2014/main" xmlns="" id="{0B5D832B-85D1-46E5-8047-5FF2C41BB8E9}"/>
              </a:ext>
            </a:extLst>
          </p:cNvPr>
          <p:cNvSpPr txBox="1"/>
          <p:nvPr/>
        </p:nvSpPr>
        <p:spPr>
          <a:xfrm>
            <a:off x="3195682" y="923542"/>
            <a:ext cx="1970837" cy="472252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rmAutofit/>
          </a:bodyPr>
          <a:lstStyle/>
          <a:p>
            <a:pPr algn="ctr"/>
            <a:r>
              <a:rPr lang="ko-KR" altLang="en-US" sz="16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j-lt"/>
                <a:ea typeface="+mj-ea"/>
                <a:cs typeface="+mj-cs"/>
              </a:rPr>
              <a:t>주요사업</a:t>
            </a:r>
            <a:endParaRPr lang="ko-KR" altLang="en-US" sz="1400" b="1" spc="-200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31" name="TextBox 130">
            <a:extLst>
              <a:ext uri="{FF2B5EF4-FFF2-40B4-BE49-F238E27FC236}">
                <a16:creationId xmlns:a16="http://schemas.microsoft.com/office/drawing/2014/main" xmlns="" id="{C82DE8D8-B75F-4CD2-85A1-0A01535E2D85}"/>
              </a:ext>
            </a:extLst>
          </p:cNvPr>
          <p:cNvSpPr txBox="1"/>
          <p:nvPr/>
        </p:nvSpPr>
        <p:spPr>
          <a:xfrm>
            <a:off x="5166519" y="909672"/>
            <a:ext cx="1978025" cy="472252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rmAutofit/>
          </a:bodyPr>
          <a:lstStyle/>
          <a:p>
            <a:pPr algn="ctr"/>
            <a:r>
              <a:rPr lang="ko-KR" altLang="en-US" sz="1600" b="1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j-lt"/>
                <a:ea typeface="+mj-ea"/>
                <a:cs typeface="+mj-cs"/>
              </a:rPr>
              <a:t>사업에 미치는 영향</a:t>
            </a:r>
            <a:endParaRPr lang="ko-KR" altLang="en-US" sz="1600" b="1" spc="-200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32" name="TextBox 131">
            <a:extLst>
              <a:ext uri="{FF2B5EF4-FFF2-40B4-BE49-F238E27FC236}">
                <a16:creationId xmlns:a16="http://schemas.microsoft.com/office/drawing/2014/main" xmlns="" id="{5F2BE589-62E7-41E1-BCDA-8D281CF92DD9}"/>
              </a:ext>
            </a:extLst>
          </p:cNvPr>
          <p:cNvSpPr txBox="1"/>
          <p:nvPr/>
        </p:nvSpPr>
        <p:spPr>
          <a:xfrm>
            <a:off x="7191214" y="923542"/>
            <a:ext cx="1758574" cy="472252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rmAutofit/>
          </a:bodyPr>
          <a:lstStyle/>
          <a:p>
            <a:pPr algn="ctr"/>
            <a:r>
              <a:rPr lang="ko-KR" altLang="en-US" sz="16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j-lt"/>
                <a:ea typeface="+mj-ea"/>
                <a:cs typeface="+mj-cs"/>
              </a:rPr>
              <a:t>내부</a:t>
            </a:r>
            <a:r>
              <a:rPr lang="en-US" altLang="ko-KR" sz="16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j-lt"/>
                <a:ea typeface="+mj-ea"/>
                <a:cs typeface="+mj-cs"/>
              </a:rPr>
              <a:t>/</a:t>
            </a:r>
            <a:r>
              <a:rPr lang="ko-KR" altLang="en-US" sz="16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j-lt"/>
                <a:ea typeface="+mj-ea"/>
                <a:cs typeface="+mj-cs"/>
              </a:rPr>
              <a:t>외부</a:t>
            </a:r>
          </a:p>
        </p:txBody>
      </p:sp>
      <p:sp>
        <p:nvSpPr>
          <p:cNvPr id="133" name="TextBox 132">
            <a:extLst>
              <a:ext uri="{FF2B5EF4-FFF2-40B4-BE49-F238E27FC236}">
                <a16:creationId xmlns:a16="http://schemas.microsoft.com/office/drawing/2014/main" xmlns="" id="{B06E7660-A24F-4CB3-A7F6-6CCE36B553A0}"/>
              </a:ext>
            </a:extLst>
          </p:cNvPr>
          <p:cNvSpPr txBox="1"/>
          <p:nvPr/>
        </p:nvSpPr>
        <p:spPr>
          <a:xfrm>
            <a:off x="8972749" y="923542"/>
            <a:ext cx="1904162" cy="472252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rmAutofit/>
          </a:bodyPr>
          <a:lstStyle/>
          <a:p>
            <a:pPr algn="ctr"/>
            <a:r>
              <a:rPr lang="ko-KR" altLang="en-US" sz="16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j-lt"/>
                <a:ea typeface="+mj-ea"/>
                <a:cs typeface="+mj-cs"/>
              </a:rPr>
              <a:t>필요자원</a:t>
            </a:r>
          </a:p>
        </p:txBody>
      </p:sp>
      <p:sp>
        <p:nvSpPr>
          <p:cNvPr id="135" name="TextBox 134">
            <a:extLst>
              <a:ext uri="{FF2B5EF4-FFF2-40B4-BE49-F238E27FC236}">
                <a16:creationId xmlns:a16="http://schemas.microsoft.com/office/drawing/2014/main" xmlns="" id="{B479A400-4105-4D52-8D40-CE0058450C16}"/>
              </a:ext>
            </a:extLst>
          </p:cNvPr>
          <p:cNvSpPr txBox="1"/>
          <p:nvPr/>
        </p:nvSpPr>
        <p:spPr>
          <a:xfrm>
            <a:off x="10876911" y="923542"/>
            <a:ext cx="888106" cy="472252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rmAutofit/>
          </a:bodyPr>
          <a:lstStyle/>
          <a:p>
            <a:pPr algn="ctr"/>
            <a:r>
              <a:rPr lang="ko-KR" altLang="en-US" sz="16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j-lt"/>
                <a:ea typeface="+mj-ea"/>
                <a:cs typeface="+mj-cs"/>
              </a:rPr>
              <a:t>우선순위</a:t>
            </a:r>
          </a:p>
        </p:txBody>
      </p:sp>
      <p:cxnSp>
        <p:nvCxnSpPr>
          <p:cNvPr id="121" name="직선 연결선 120">
            <a:extLst>
              <a:ext uri="{FF2B5EF4-FFF2-40B4-BE49-F238E27FC236}">
                <a16:creationId xmlns:a16="http://schemas.microsoft.com/office/drawing/2014/main" xmlns="" id="{39B774C8-DC53-4187-AFDF-86A70CE6B3AB}"/>
              </a:ext>
            </a:extLst>
          </p:cNvPr>
          <p:cNvCxnSpPr/>
          <p:nvPr/>
        </p:nvCxnSpPr>
        <p:spPr>
          <a:xfrm>
            <a:off x="5162914" y="1011314"/>
            <a:ext cx="0" cy="294945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29850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>
            <a:extLst>
              <a:ext uri="{FF2B5EF4-FFF2-40B4-BE49-F238E27FC236}">
                <a16:creationId xmlns:a16="http://schemas.microsoft.com/office/drawing/2014/main" xmlns="" id="{C73B1E5B-BB21-4D65-B417-F7A179821B85}"/>
              </a:ext>
            </a:extLst>
          </p:cNvPr>
          <p:cNvSpPr/>
          <p:nvPr/>
        </p:nvSpPr>
        <p:spPr>
          <a:xfrm>
            <a:off x="0" y="0"/>
            <a:ext cx="2314575" cy="6858000"/>
          </a:xfrm>
          <a:prstGeom prst="rect">
            <a:avLst/>
          </a:prstGeom>
          <a:solidFill>
            <a:srgbClr val="9DE1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</a:endParaRP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xmlns="" id="{9D477598-4162-4B03-A5FD-F0666C608D8C}"/>
              </a:ext>
            </a:extLst>
          </p:cNvPr>
          <p:cNvSpPr/>
          <p:nvPr/>
        </p:nvSpPr>
        <p:spPr>
          <a:xfrm>
            <a:off x="143811" y="149522"/>
            <a:ext cx="14830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274396"/>
                </a:solidFill>
              </a:rPr>
              <a:t>BCP</a:t>
            </a:r>
            <a:r>
              <a:rPr lang="en-US" altLang="ko-KR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274396"/>
                </a:solidFill>
              </a:rPr>
              <a:t> Process</a:t>
            </a:r>
            <a:endParaRPr lang="ko-KR" altLang="en-US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rgbClr val="274396"/>
              </a:solidFill>
            </a:endParaRPr>
          </a:p>
        </p:txBody>
      </p:sp>
      <p:cxnSp>
        <p:nvCxnSpPr>
          <p:cNvPr id="15" name="직선 연결선 14">
            <a:extLst>
              <a:ext uri="{FF2B5EF4-FFF2-40B4-BE49-F238E27FC236}">
                <a16:creationId xmlns:a16="http://schemas.microsoft.com/office/drawing/2014/main" xmlns="" id="{F6858A8B-33E0-4B00-9CEE-9F69BCC4BE38}"/>
              </a:ext>
            </a:extLst>
          </p:cNvPr>
          <p:cNvCxnSpPr/>
          <p:nvPr/>
        </p:nvCxnSpPr>
        <p:spPr>
          <a:xfrm>
            <a:off x="1604486" y="360609"/>
            <a:ext cx="809625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Box 42">
            <a:extLst>
              <a:ext uri="{FF2B5EF4-FFF2-40B4-BE49-F238E27FC236}">
                <a16:creationId xmlns:a16="http://schemas.microsoft.com/office/drawing/2014/main" xmlns="" id="{2449DF11-A6BA-4FB9-8B03-0890B0BC7F25}"/>
              </a:ext>
            </a:extLst>
          </p:cNvPr>
          <p:cNvSpPr txBox="1"/>
          <p:nvPr/>
        </p:nvSpPr>
        <p:spPr>
          <a:xfrm>
            <a:off x="3195682" y="354457"/>
            <a:ext cx="497764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4</a:t>
            </a:r>
            <a:r>
              <a:rPr lang="ko-KR" altLang="en-US" sz="32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단계</a:t>
            </a:r>
            <a:r>
              <a:rPr lang="ko-KR" altLang="en-US" sz="40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 위험요인</a:t>
            </a:r>
            <a:r>
              <a:rPr lang="ko-KR" altLang="en-US" sz="36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의</a:t>
            </a:r>
            <a:r>
              <a:rPr lang="ko-KR" altLang="en-US" sz="40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 분석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xmlns="" id="{EB8C862E-273F-4B25-9267-9ED407F510D1}"/>
              </a:ext>
            </a:extLst>
          </p:cNvPr>
          <p:cNvSpPr txBox="1"/>
          <p:nvPr/>
        </p:nvSpPr>
        <p:spPr>
          <a:xfrm>
            <a:off x="3243307" y="1227185"/>
            <a:ext cx="7470315" cy="14260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76225" indent="-276225">
              <a:spcBef>
                <a:spcPts val="800"/>
              </a:spcBef>
              <a:buBlip>
                <a:blip r:embed="rId2"/>
              </a:buBlip>
            </a:pPr>
            <a:r>
              <a:rPr lang="ko-KR" altLang="en-US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핵심업무별로 위험요인이 사업에 미칠 수 있는 영향과 발생 가능성을</a:t>
            </a:r>
            <a:r>
              <a:rPr lang="en-US" altLang="ko-KR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/>
            </a:r>
            <a:br>
              <a:rPr lang="en-US" altLang="ko-KR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r>
              <a:rPr lang="ko-KR" altLang="en-US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점검해 보십시오</a:t>
            </a:r>
            <a:endParaRPr lang="en-US" altLang="ko-KR" sz="2000" spc="-200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pPr marL="276225" indent="-276225">
              <a:spcBef>
                <a:spcPts val="800"/>
              </a:spcBef>
              <a:buBlip>
                <a:blip r:embed="rId2"/>
              </a:buBlip>
            </a:pPr>
            <a:r>
              <a:rPr lang="ko-KR" altLang="en-US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금전적 영향과 비금전적 영향 모두를 고려해 보고</a:t>
            </a:r>
            <a:r>
              <a:rPr lang="en-US" altLang="ko-KR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, </a:t>
            </a:r>
            <a:r>
              <a:rPr lang="ko-KR" altLang="en-US" sz="2000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피해발생 가능성과</a:t>
            </a:r>
            <a:r>
              <a:rPr lang="en-US" altLang="ko-KR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/>
            </a:r>
            <a:br>
              <a:rPr lang="en-US" altLang="ko-KR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r>
              <a:rPr lang="ko-KR" altLang="en-US" sz="2000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피해의 정도에 따라 대비가 필요한 순서대로 나열해보십시오</a:t>
            </a:r>
            <a:endParaRPr lang="en-US" altLang="ko-KR" sz="2000" spc="-200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62" name="직사각형 61">
            <a:extLst>
              <a:ext uri="{FF2B5EF4-FFF2-40B4-BE49-F238E27FC236}">
                <a16:creationId xmlns:a16="http://schemas.microsoft.com/office/drawing/2014/main" xmlns="" id="{F987CF24-A054-40CB-8A89-96E7819FBCB5}"/>
              </a:ext>
            </a:extLst>
          </p:cNvPr>
          <p:cNvSpPr/>
          <p:nvPr/>
        </p:nvSpPr>
        <p:spPr>
          <a:xfrm>
            <a:off x="8173327" y="591324"/>
            <a:ext cx="3993273" cy="358775"/>
          </a:xfrm>
          <a:prstGeom prst="rect">
            <a:avLst/>
          </a:prstGeom>
          <a:pattFill prst="wdUpDiag">
            <a:fgClr>
              <a:schemeClr val="tx2">
                <a:lumMod val="20000"/>
                <a:lumOff val="80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xmlns="" id="{8D4CBC58-97DF-49FE-88D1-AE55D7DDD795}"/>
              </a:ext>
            </a:extLst>
          </p:cNvPr>
          <p:cNvGrpSpPr/>
          <p:nvPr/>
        </p:nvGrpSpPr>
        <p:grpSpPr>
          <a:xfrm>
            <a:off x="3319633" y="2450186"/>
            <a:ext cx="8196566" cy="3207664"/>
            <a:chOff x="3319633" y="2450186"/>
            <a:chExt cx="8196566" cy="3207664"/>
          </a:xfrm>
        </p:grpSpPr>
        <p:sp>
          <p:nvSpPr>
            <p:cNvPr id="77" name="직사각형 76">
              <a:extLst>
                <a:ext uri="{FF2B5EF4-FFF2-40B4-BE49-F238E27FC236}">
                  <a16:creationId xmlns:a16="http://schemas.microsoft.com/office/drawing/2014/main" xmlns="" id="{B4E44CE5-022E-47C8-AF09-051518A59337}"/>
                </a:ext>
              </a:extLst>
            </p:cNvPr>
            <p:cNvSpPr/>
            <p:nvPr/>
          </p:nvSpPr>
          <p:spPr>
            <a:xfrm>
              <a:off x="3319633" y="2991489"/>
              <a:ext cx="8196566" cy="2666361"/>
            </a:xfrm>
            <a:prstGeom prst="rect">
              <a:avLst/>
            </a:prstGeom>
            <a:pattFill prst="lgGrid">
              <a:fgClr>
                <a:schemeClr val="bg1">
                  <a:lumMod val="95000"/>
                </a:schemeClr>
              </a:fgClr>
              <a:bgClr>
                <a:schemeClr val="bg1"/>
              </a:bgClr>
            </a:pattFill>
            <a:ln w="101600" cap="flat">
              <a:solidFill>
                <a:srgbClr val="CACDD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pic>
          <p:nvPicPr>
            <p:cNvPr id="78" name="그림 77">
              <a:extLst>
                <a:ext uri="{FF2B5EF4-FFF2-40B4-BE49-F238E27FC236}">
                  <a16:creationId xmlns:a16="http://schemas.microsoft.com/office/drawing/2014/main" xmlns="" id="{09F99F89-0A97-4776-BD17-582B8E94958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488313" y="2450186"/>
              <a:ext cx="810077" cy="810077"/>
            </a:xfrm>
            <a:prstGeom prst="rect">
              <a:avLst/>
            </a:prstGeom>
          </p:spPr>
        </p:pic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xmlns="" id="{86C29A7D-FD5F-4246-9385-6442403ADB5B}"/>
                </a:ext>
              </a:extLst>
            </p:cNvPr>
            <p:cNvSpPr txBox="1"/>
            <p:nvPr/>
          </p:nvSpPr>
          <p:spPr>
            <a:xfrm>
              <a:off x="3659463" y="3414164"/>
              <a:ext cx="7355219" cy="182101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274638" indent="-274638">
                <a:spcBef>
                  <a:spcPts val="2000"/>
                </a:spcBef>
                <a:buBlip>
                  <a:blip r:embed="rId4"/>
                </a:buBlip>
              </a:pPr>
              <a:r>
                <a:rPr lang="ko-KR" altLang="en-US" sz="2000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/>
                  </a:solidFill>
                  <a:latin typeface="+mj-lt"/>
                  <a:ea typeface="+mj-ea"/>
                  <a:cs typeface="+mj-cs"/>
                </a:rPr>
                <a:t>감염병이 확산된다면 핵심업무에 어떤 문제가 생길 지 예측</a:t>
              </a:r>
              <a:r>
                <a:rPr lang="en-US" altLang="ko-KR" sz="2000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/>
                  </a:solidFill>
                  <a:latin typeface="+mj-lt"/>
                  <a:ea typeface="+mj-ea"/>
                  <a:cs typeface="+mj-cs"/>
                </a:rPr>
                <a:t/>
              </a:r>
              <a:br>
                <a:rPr lang="en-US" altLang="ko-KR" sz="2000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/>
                  </a:solidFill>
                  <a:latin typeface="+mj-lt"/>
                  <a:ea typeface="+mj-ea"/>
                  <a:cs typeface="+mj-cs"/>
                </a:rPr>
              </a:br>
              <a:r>
                <a:rPr lang="en-US" altLang="ko-KR" sz="1900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/>
                  </a:solidFill>
                  <a:latin typeface="+mj-lt"/>
                  <a:ea typeface="+mj-ea"/>
                  <a:cs typeface="+mj-cs"/>
                </a:rPr>
                <a:t>(</a:t>
              </a:r>
              <a:r>
                <a:rPr lang="ko-KR" altLang="en-US" sz="1900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/>
                  </a:solidFill>
                  <a:latin typeface="+mj-lt"/>
                  <a:ea typeface="+mj-ea"/>
                  <a:cs typeface="+mj-cs"/>
                </a:rPr>
                <a:t>예 </a:t>
              </a:r>
              <a:r>
                <a:rPr lang="en-US" altLang="ko-KR" sz="1900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/>
                  </a:solidFill>
                  <a:latin typeface="+mj-lt"/>
                  <a:ea typeface="+mj-ea"/>
                  <a:cs typeface="+mj-cs"/>
                </a:rPr>
                <a:t>: </a:t>
              </a:r>
              <a:r>
                <a:rPr lang="ko-KR" altLang="en-US" sz="1900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/>
                  </a:solidFill>
                  <a:latin typeface="+mj-lt"/>
                  <a:ea typeface="+mj-ea"/>
                  <a:cs typeface="+mj-cs"/>
                </a:rPr>
                <a:t>직원 결근</a:t>
              </a:r>
              <a:r>
                <a:rPr lang="en-US" altLang="ko-KR" sz="1900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/>
                  </a:solidFill>
                  <a:latin typeface="+mj-lt"/>
                  <a:ea typeface="+mj-ea"/>
                  <a:cs typeface="+mj-cs"/>
                </a:rPr>
                <a:t>, </a:t>
              </a:r>
              <a:r>
                <a:rPr lang="ko-KR" altLang="en-US" sz="1900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/>
                  </a:solidFill>
                  <a:latin typeface="+mj-lt"/>
                  <a:ea typeface="+mj-ea"/>
                  <a:cs typeface="+mj-cs"/>
                </a:rPr>
                <a:t>원자재 수급 불가</a:t>
              </a:r>
              <a:r>
                <a:rPr lang="en-US" altLang="ko-KR" sz="1900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/>
                  </a:solidFill>
                  <a:latin typeface="+mj-lt"/>
                  <a:ea typeface="+mj-ea"/>
                  <a:cs typeface="+mj-cs"/>
                </a:rPr>
                <a:t>, </a:t>
              </a:r>
              <a:r>
                <a:rPr lang="ko-KR" altLang="en-US" sz="1900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/>
                  </a:solidFill>
                  <a:latin typeface="+mj-lt"/>
                  <a:ea typeface="+mj-ea"/>
                  <a:cs typeface="+mj-cs"/>
                </a:rPr>
                <a:t>해외 수주계약 이행 차질 등</a:t>
              </a:r>
              <a:r>
                <a:rPr lang="en-US" altLang="ko-KR" sz="1900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/>
                  </a:solidFill>
                  <a:latin typeface="+mj-lt"/>
                  <a:ea typeface="+mj-ea"/>
                  <a:cs typeface="+mj-cs"/>
                </a:rPr>
                <a:t>)</a:t>
              </a:r>
            </a:p>
            <a:p>
              <a:pPr marL="274638" indent="-274638">
                <a:spcBef>
                  <a:spcPts val="2000"/>
                </a:spcBef>
                <a:buBlip>
                  <a:blip r:embed="rId4"/>
                </a:buBlip>
              </a:pPr>
              <a:r>
                <a:rPr lang="ko-KR" altLang="en-US" sz="2000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/>
                  </a:solidFill>
                  <a:latin typeface="+mj-lt"/>
                  <a:ea typeface="+mj-ea"/>
                  <a:cs typeface="+mj-cs"/>
                </a:rPr>
                <a:t>인력</a:t>
              </a:r>
              <a:r>
                <a:rPr lang="en-US" altLang="ko-KR" sz="2000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/>
                  </a:solidFill>
                  <a:latin typeface="+mj-lt"/>
                  <a:ea typeface="+mj-ea"/>
                  <a:cs typeface="+mj-cs"/>
                </a:rPr>
                <a:t>, </a:t>
              </a:r>
              <a:r>
                <a:rPr lang="ko-KR" altLang="en-US" sz="2000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/>
                  </a:solidFill>
                  <a:latin typeface="+mj-lt"/>
                  <a:ea typeface="+mj-ea"/>
                  <a:cs typeface="+mj-cs"/>
                </a:rPr>
                <a:t>공급 협력사</a:t>
              </a:r>
              <a:r>
                <a:rPr lang="en-US" altLang="ko-KR" sz="2000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/>
                  </a:solidFill>
                  <a:latin typeface="+mj-lt"/>
                  <a:ea typeface="+mj-ea"/>
                  <a:cs typeface="+mj-cs"/>
                </a:rPr>
                <a:t>, </a:t>
              </a:r>
              <a:r>
                <a:rPr lang="ko-KR" altLang="en-US" sz="2000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/>
                  </a:solidFill>
                  <a:latin typeface="+mj-lt"/>
                  <a:ea typeface="+mj-ea"/>
                  <a:cs typeface="+mj-cs"/>
                </a:rPr>
                <a:t>생산설비 등 주요 자원별로 관련 위험요인을 나열</a:t>
              </a:r>
            </a:p>
            <a:p>
              <a:pPr marL="274638" indent="-274638">
                <a:spcBef>
                  <a:spcPts val="2000"/>
                </a:spcBef>
                <a:buBlip>
                  <a:blip r:embed="rId4"/>
                </a:buBlip>
              </a:pPr>
              <a:r>
                <a:rPr lang="ko-KR" altLang="en-US" sz="2000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tx2"/>
                  </a:solidFill>
                  <a:latin typeface="+mj-lt"/>
                  <a:ea typeface="+mj-ea"/>
                  <a:cs typeface="+mj-cs"/>
                </a:rPr>
                <a:t>어떠한 위험 요소가 가장 치명적인지 우선순위를 파악</a:t>
              </a:r>
            </a:p>
          </p:txBody>
        </p:sp>
      </p:grpSp>
      <p:grpSp>
        <p:nvGrpSpPr>
          <p:cNvPr id="3" name="그룹 2">
            <a:extLst>
              <a:ext uri="{FF2B5EF4-FFF2-40B4-BE49-F238E27FC236}">
                <a16:creationId xmlns:a16="http://schemas.microsoft.com/office/drawing/2014/main" xmlns="" id="{EF6D0DF0-477B-4996-AE0C-A27CCC3BD52E}"/>
              </a:ext>
            </a:extLst>
          </p:cNvPr>
          <p:cNvGrpSpPr/>
          <p:nvPr/>
        </p:nvGrpSpPr>
        <p:grpSpPr>
          <a:xfrm>
            <a:off x="143811" y="606821"/>
            <a:ext cx="2408680" cy="5943402"/>
            <a:chOff x="143811" y="606821"/>
            <a:chExt cx="2408680" cy="5943402"/>
          </a:xfrm>
        </p:grpSpPr>
        <p:grpSp>
          <p:nvGrpSpPr>
            <p:cNvPr id="9" name="그룹 8">
              <a:extLst>
                <a:ext uri="{FF2B5EF4-FFF2-40B4-BE49-F238E27FC236}">
                  <a16:creationId xmlns:a16="http://schemas.microsoft.com/office/drawing/2014/main" xmlns="" id="{09E1CA4F-F821-40AF-9B0D-296983044F2D}"/>
                </a:ext>
              </a:extLst>
            </p:cNvPr>
            <p:cNvGrpSpPr/>
            <p:nvPr/>
          </p:nvGrpSpPr>
          <p:grpSpPr>
            <a:xfrm>
              <a:off x="1446579" y="1231017"/>
              <a:ext cx="373063" cy="4583177"/>
              <a:chOff x="978995" y="841830"/>
              <a:chExt cx="373063" cy="4782849"/>
            </a:xfrm>
            <a:solidFill>
              <a:srgbClr val="C7EAFE"/>
            </a:solidFill>
          </p:grpSpPr>
          <p:sp>
            <p:nvSpPr>
              <p:cNvPr id="45" name="Freeform 8">
                <a:extLst>
                  <a:ext uri="{FF2B5EF4-FFF2-40B4-BE49-F238E27FC236}">
                    <a16:creationId xmlns:a16="http://schemas.microsoft.com/office/drawing/2014/main" xmlns="" id="{5B71382D-3D7C-4912-A5EE-60EC381177AF}"/>
                  </a:ext>
                </a:extLst>
              </p:cNvPr>
              <p:cNvSpPr>
                <a:spLocks/>
              </p:cNvSpPr>
              <p:nvPr/>
            </p:nvSpPr>
            <p:spPr bwMode="auto">
              <a:xfrm rot="5400000">
                <a:off x="1050433" y="5323053"/>
                <a:ext cx="230188" cy="373063"/>
              </a:xfrm>
              <a:custGeom>
                <a:avLst/>
                <a:gdLst>
                  <a:gd name="T0" fmla="*/ 269 w 2038"/>
                  <a:gd name="T1" fmla="*/ 2 h 3284"/>
                  <a:gd name="T2" fmla="*/ 335 w 2038"/>
                  <a:gd name="T3" fmla="*/ 19 h 3284"/>
                  <a:gd name="T4" fmla="*/ 395 w 2038"/>
                  <a:gd name="T5" fmla="*/ 56 h 3284"/>
                  <a:gd name="T6" fmla="*/ 1931 w 2038"/>
                  <a:gd name="T7" fmla="*/ 1437 h 3284"/>
                  <a:gd name="T8" fmla="*/ 1983 w 2038"/>
                  <a:gd name="T9" fmla="*/ 1484 h 3284"/>
                  <a:gd name="T10" fmla="*/ 2019 w 2038"/>
                  <a:gd name="T11" fmla="*/ 1544 h 3284"/>
                  <a:gd name="T12" fmla="*/ 2037 w 2038"/>
                  <a:gd name="T13" fmla="*/ 1611 h 3284"/>
                  <a:gd name="T14" fmla="*/ 2038 w 2038"/>
                  <a:gd name="T15" fmla="*/ 1639 h 3284"/>
                  <a:gd name="T16" fmla="*/ 2038 w 2038"/>
                  <a:gd name="T17" fmla="*/ 1644 h 3284"/>
                  <a:gd name="T18" fmla="*/ 2037 w 2038"/>
                  <a:gd name="T19" fmla="*/ 1674 h 3284"/>
                  <a:gd name="T20" fmla="*/ 2019 w 2038"/>
                  <a:gd name="T21" fmla="*/ 1739 h 3284"/>
                  <a:gd name="T22" fmla="*/ 1983 w 2038"/>
                  <a:gd name="T23" fmla="*/ 1799 h 3284"/>
                  <a:gd name="T24" fmla="*/ 1931 w 2038"/>
                  <a:gd name="T25" fmla="*/ 1847 h 3284"/>
                  <a:gd name="T26" fmla="*/ 395 w 2038"/>
                  <a:gd name="T27" fmla="*/ 3229 h 3284"/>
                  <a:gd name="T28" fmla="*/ 335 w 2038"/>
                  <a:gd name="T29" fmla="*/ 3265 h 3284"/>
                  <a:gd name="T30" fmla="*/ 269 w 2038"/>
                  <a:gd name="T31" fmla="*/ 3281 h 3284"/>
                  <a:gd name="T32" fmla="*/ 202 w 2038"/>
                  <a:gd name="T33" fmla="*/ 3280 h 3284"/>
                  <a:gd name="T34" fmla="*/ 138 w 2038"/>
                  <a:gd name="T35" fmla="*/ 3260 h 3284"/>
                  <a:gd name="T36" fmla="*/ 80 w 2038"/>
                  <a:gd name="T37" fmla="*/ 3221 h 3284"/>
                  <a:gd name="T38" fmla="*/ 35 w 2038"/>
                  <a:gd name="T39" fmla="*/ 3166 h 3284"/>
                  <a:gd name="T40" fmla="*/ 9 w 2038"/>
                  <a:gd name="T41" fmla="*/ 3102 h 3284"/>
                  <a:gd name="T42" fmla="*/ 0 w 2038"/>
                  <a:gd name="T43" fmla="*/ 3035 h 3284"/>
                  <a:gd name="T44" fmla="*/ 12 w 2038"/>
                  <a:gd name="T45" fmla="*/ 2969 h 3284"/>
                  <a:gd name="T46" fmla="*/ 41 w 2038"/>
                  <a:gd name="T47" fmla="*/ 2908 h 3284"/>
                  <a:gd name="T48" fmla="*/ 88 w 2038"/>
                  <a:gd name="T49" fmla="*/ 2856 h 3284"/>
                  <a:gd name="T50" fmla="*/ 88 w 2038"/>
                  <a:gd name="T51" fmla="*/ 429 h 3284"/>
                  <a:gd name="T52" fmla="*/ 41 w 2038"/>
                  <a:gd name="T53" fmla="*/ 376 h 3284"/>
                  <a:gd name="T54" fmla="*/ 12 w 2038"/>
                  <a:gd name="T55" fmla="*/ 314 h 3284"/>
                  <a:gd name="T56" fmla="*/ 0 w 2038"/>
                  <a:gd name="T57" fmla="*/ 248 h 3284"/>
                  <a:gd name="T58" fmla="*/ 9 w 2038"/>
                  <a:gd name="T59" fmla="*/ 181 h 3284"/>
                  <a:gd name="T60" fmla="*/ 35 w 2038"/>
                  <a:gd name="T61" fmla="*/ 117 h 3284"/>
                  <a:gd name="T62" fmla="*/ 80 w 2038"/>
                  <a:gd name="T63" fmla="*/ 62 h 3284"/>
                  <a:gd name="T64" fmla="*/ 138 w 2038"/>
                  <a:gd name="T65" fmla="*/ 24 h 3284"/>
                  <a:gd name="T66" fmla="*/ 202 w 2038"/>
                  <a:gd name="T67" fmla="*/ 4 h 32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2038" h="3284">
                    <a:moveTo>
                      <a:pt x="236" y="0"/>
                    </a:moveTo>
                    <a:lnTo>
                      <a:pt x="269" y="2"/>
                    </a:lnTo>
                    <a:lnTo>
                      <a:pt x="303" y="8"/>
                    </a:lnTo>
                    <a:lnTo>
                      <a:pt x="335" y="19"/>
                    </a:lnTo>
                    <a:lnTo>
                      <a:pt x="366" y="34"/>
                    </a:lnTo>
                    <a:lnTo>
                      <a:pt x="395" y="56"/>
                    </a:lnTo>
                    <a:lnTo>
                      <a:pt x="1915" y="1427"/>
                    </a:lnTo>
                    <a:lnTo>
                      <a:pt x="1931" y="1437"/>
                    </a:lnTo>
                    <a:lnTo>
                      <a:pt x="1958" y="1458"/>
                    </a:lnTo>
                    <a:lnTo>
                      <a:pt x="1983" y="1484"/>
                    </a:lnTo>
                    <a:lnTo>
                      <a:pt x="2003" y="1513"/>
                    </a:lnTo>
                    <a:lnTo>
                      <a:pt x="2019" y="1544"/>
                    </a:lnTo>
                    <a:lnTo>
                      <a:pt x="2031" y="1577"/>
                    </a:lnTo>
                    <a:lnTo>
                      <a:pt x="2037" y="1611"/>
                    </a:lnTo>
                    <a:lnTo>
                      <a:pt x="2038" y="1636"/>
                    </a:lnTo>
                    <a:lnTo>
                      <a:pt x="2038" y="1639"/>
                    </a:lnTo>
                    <a:lnTo>
                      <a:pt x="2038" y="1642"/>
                    </a:lnTo>
                    <a:lnTo>
                      <a:pt x="2038" y="1644"/>
                    </a:lnTo>
                    <a:lnTo>
                      <a:pt x="2038" y="1647"/>
                    </a:lnTo>
                    <a:lnTo>
                      <a:pt x="2037" y="1674"/>
                    </a:lnTo>
                    <a:lnTo>
                      <a:pt x="2031" y="1706"/>
                    </a:lnTo>
                    <a:lnTo>
                      <a:pt x="2019" y="1739"/>
                    </a:lnTo>
                    <a:lnTo>
                      <a:pt x="2003" y="1770"/>
                    </a:lnTo>
                    <a:lnTo>
                      <a:pt x="1983" y="1799"/>
                    </a:lnTo>
                    <a:lnTo>
                      <a:pt x="1958" y="1825"/>
                    </a:lnTo>
                    <a:lnTo>
                      <a:pt x="1931" y="1847"/>
                    </a:lnTo>
                    <a:lnTo>
                      <a:pt x="1915" y="1856"/>
                    </a:lnTo>
                    <a:lnTo>
                      <a:pt x="395" y="3229"/>
                    </a:lnTo>
                    <a:lnTo>
                      <a:pt x="366" y="3249"/>
                    </a:lnTo>
                    <a:lnTo>
                      <a:pt x="335" y="3265"/>
                    </a:lnTo>
                    <a:lnTo>
                      <a:pt x="303" y="3275"/>
                    </a:lnTo>
                    <a:lnTo>
                      <a:pt x="269" y="3281"/>
                    </a:lnTo>
                    <a:lnTo>
                      <a:pt x="236" y="3284"/>
                    </a:lnTo>
                    <a:lnTo>
                      <a:pt x="202" y="3280"/>
                    </a:lnTo>
                    <a:lnTo>
                      <a:pt x="169" y="3272"/>
                    </a:lnTo>
                    <a:lnTo>
                      <a:pt x="138" y="3260"/>
                    </a:lnTo>
                    <a:lnTo>
                      <a:pt x="107" y="3243"/>
                    </a:lnTo>
                    <a:lnTo>
                      <a:pt x="80" y="3221"/>
                    </a:lnTo>
                    <a:lnTo>
                      <a:pt x="55" y="3196"/>
                    </a:lnTo>
                    <a:lnTo>
                      <a:pt x="35" y="3166"/>
                    </a:lnTo>
                    <a:lnTo>
                      <a:pt x="19" y="3135"/>
                    </a:lnTo>
                    <a:lnTo>
                      <a:pt x="9" y="3102"/>
                    </a:lnTo>
                    <a:lnTo>
                      <a:pt x="1" y="3070"/>
                    </a:lnTo>
                    <a:lnTo>
                      <a:pt x="0" y="3035"/>
                    </a:lnTo>
                    <a:lnTo>
                      <a:pt x="3" y="3002"/>
                    </a:lnTo>
                    <a:lnTo>
                      <a:pt x="12" y="2969"/>
                    </a:lnTo>
                    <a:lnTo>
                      <a:pt x="24" y="2937"/>
                    </a:lnTo>
                    <a:lnTo>
                      <a:pt x="41" y="2908"/>
                    </a:lnTo>
                    <a:lnTo>
                      <a:pt x="62" y="2880"/>
                    </a:lnTo>
                    <a:lnTo>
                      <a:pt x="88" y="2856"/>
                    </a:lnTo>
                    <a:lnTo>
                      <a:pt x="1432" y="1642"/>
                    </a:lnTo>
                    <a:lnTo>
                      <a:pt x="88" y="429"/>
                    </a:lnTo>
                    <a:lnTo>
                      <a:pt x="62" y="403"/>
                    </a:lnTo>
                    <a:lnTo>
                      <a:pt x="41" y="376"/>
                    </a:lnTo>
                    <a:lnTo>
                      <a:pt x="24" y="346"/>
                    </a:lnTo>
                    <a:lnTo>
                      <a:pt x="12" y="314"/>
                    </a:lnTo>
                    <a:lnTo>
                      <a:pt x="3" y="282"/>
                    </a:lnTo>
                    <a:lnTo>
                      <a:pt x="0" y="248"/>
                    </a:lnTo>
                    <a:lnTo>
                      <a:pt x="1" y="215"/>
                    </a:lnTo>
                    <a:lnTo>
                      <a:pt x="9" y="181"/>
                    </a:lnTo>
                    <a:lnTo>
                      <a:pt x="19" y="149"/>
                    </a:lnTo>
                    <a:lnTo>
                      <a:pt x="35" y="117"/>
                    </a:lnTo>
                    <a:lnTo>
                      <a:pt x="55" y="88"/>
                    </a:lnTo>
                    <a:lnTo>
                      <a:pt x="80" y="62"/>
                    </a:lnTo>
                    <a:lnTo>
                      <a:pt x="107" y="41"/>
                    </a:lnTo>
                    <a:lnTo>
                      <a:pt x="138" y="24"/>
                    </a:lnTo>
                    <a:lnTo>
                      <a:pt x="169" y="11"/>
                    </a:lnTo>
                    <a:lnTo>
                      <a:pt x="202" y="4"/>
                    </a:lnTo>
                    <a:lnTo>
                      <a:pt x="236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indent="-457200" algn="ctr">
                  <a:spcBef>
                    <a:spcPct val="0"/>
                  </a:spcBef>
                </a:pPr>
                <a:endParaRPr lang="ko-KR" altLang="en-US">
                  <a:solidFill>
                    <a:schemeClr val="lt1"/>
                  </a:solidFill>
                </a:endParaRPr>
              </a:p>
            </p:txBody>
          </p:sp>
          <p:sp>
            <p:nvSpPr>
              <p:cNvPr id="44" name="직사각형 43">
                <a:extLst>
                  <a:ext uri="{FF2B5EF4-FFF2-40B4-BE49-F238E27FC236}">
                    <a16:creationId xmlns:a16="http://schemas.microsoft.com/office/drawing/2014/main" xmlns="" id="{C18D7781-8646-4981-9A0D-205E5F868A4B}"/>
                  </a:ext>
                </a:extLst>
              </p:cNvPr>
              <p:cNvSpPr/>
              <p:nvPr/>
            </p:nvSpPr>
            <p:spPr>
              <a:xfrm rot="5400000">
                <a:off x="-1188974" y="3132056"/>
                <a:ext cx="4714966" cy="134513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grpSp>
          <p:nvGrpSpPr>
            <p:cNvPr id="84" name="그룹 83">
              <a:extLst>
                <a:ext uri="{FF2B5EF4-FFF2-40B4-BE49-F238E27FC236}">
                  <a16:creationId xmlns:a16="http://schemas.microsoft.com/office/drawing/2014/main" xmlns="" id="{9B9A0CD7-2F2B-4135-B446-3C962470B81D}"/>
                </a:ext>
              </a:extLst>
            </p:cNvPr>
            <p:cNvGrpSpPr/>
            <p:nvPr/>
          </p:nvGrpSpPr>
          <p:grpSpPr>
            <a:xfrm>
              <a:off x="143811" y="4818277"/>
              <a:ext cx="749157" cy="584775"/>
              <a:chOff x="143811" y="618479"/>
              <a:chExt cx="749157" cy="584775"/>
            </a:xfrm>
          </p:grpSpPr>
          <p:sp>
            <p:nvSpPr>
              <p:cNvPr id="85" name="직사각형 84">
                <a:extLst>
                  <a:ext uri="{FF2B5EF4-FFF2-40B4-BE49-F238E27FC236}">
                    <a16:creationId xmlns:a16="http://schemas.microsoft.com/office/drawing/2014/main" xmlns="" id="{F4A71CB2-CD58-4AC4-BF96-B5B4109D9AB7}"/>
                  </a:ext>
                </a:extLst>
              </p:cNvPr>
              <p:cNvSpPr/>
              <p:nvPr/>
            </p:nvSpPr>
            <p:spPr>
              <a:xfrm>
                <a:off x="143811" y="618479"/>
                <a:ext cx="550279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ko-KR" sz="1400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rPr>
                  <a:t>S</a:t>
                </a:r>
                <a:r>
                  <a:rPr lang="en-US" altLang="ko-KR" sz="140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rPr>
                  <a:t>tep</a:t>
                </a:r>
                <a:r>
                  <a:rPr lang="en-US" altLang="ko-KR" sz="1400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rPr>
                  <a:t/>
                </a:r>
                <a:br>
                  <a:rPr lang="en-US" altLang="ko-KR" sz="1400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rPr>
                </a:br>
                <a:r>
                  <a:rPr lang="en-US" altLang="ko-KR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69D0E5"/>
                    </a:solidFill>
                  </a:rPr>
                  <a:t>0</a:t>
                </a:r>
                <a:r>
                  <a:rPr lang="en-US" altLang="ko-KR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rPr>
                  <a:t>5</a:t>
                </a:r>
                <a:endParaRPr lang="ko-KR" altLang="en-US" sz="14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25AEC1"/>
                  </a:solidFill>
                </a:endParaRPr>
              </a:p>
            </p:txBody>
          </p:sp>
          <p:cxnSp>
            <p:nvCxnSpPr>
              <p:cNvPr id="86" name="직선 연결선 85">
                <a:extLst>
                  <a:ext uri="{FF2B5EF4-FFF2-40B4-BE49-F238E27FC236}">
                    <a16:creationId xmlns:a16="http://schemas.microsoft.com/office/drawing/2014/main" xmlns="" id="{AD1D035A-42AE-4C06-B33A-32E7434FB39B}"/>
                  </a:ext>
                </a:extLst>
              </p:cNvPr>
              <p:cNvCxnSpPr/>
              <p:nvPr/>
            </p:nvCxnSpPr>
            <p:spPr>
              <a:xfrm>
                <a:off x="242887" y="654089"/>
                <a:ext cx="650081" cy="0"/>
              </a:xfrm>
              <a:prstGeom prst="line">
                <a:avLst/>
              </a:prstGeom>
              <a:ln w="9525">
                <a:solidFill>
                  <a:srgbClr val="42C7DE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7" name="직선 연결선 86">
                <a:extLst>
                  <a:ext uri="{FF2B5EF4-FFF2-40B4-BE49-F238E27FC236}">
                    <a16:creationId xmlns:a16="http://schemas.microsoft.com/office/drawing/2014/main" xmlns="" id="{F7F31A8F-833D-4FB5-A967-C032B4189B4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42887" y="654089"/>
                <a:ext cx="90488" cy="0"/>
              </a:xfrm>
              <a:prstGeom prst="line">
                <a:avLst/>
              </a:prstGeom>
              <a:ln w="31750">
                <a:solidFill>
                  <a:srgbClr val="42C7DE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88" name="그룹 87">
              <a:extLst>
                <a:ext uri="{FF2B5EF4-FFF2-40B4-BE49-F238E27FC236}">
                  <a16:creationId xmlns:a16="http://schemas.microsoft.com/office/drawing/2014/main" xmlns="" id="{819CC35A-878D-4CD4-911D-DA3B60ED07B0}"/>
                </a:ext>
              </a:extLst>
            </p:cNvPr>
            <p:cNvGrpSpPr/>
            <p:nvPr/>
          </p:nvGrpSpPr>
          <p:grpSpPr>
            <a:xfrm>
              <a:off x="143811" y="5870792"/>
              <a:ext cx="749157" cy="584775"/>
              <a:chOff x="143811" y="618479"/>
              <a:chExt cx="749157" cy="584775"/>
            </a:xfrm>
          </p:grpSpPr>
          <p:sp>
            <p:nvSpPr>
              <p:cNvPr id="89" name="직사각형 88">
                <a:extLst>
                  <a:ext uri="{FF2B5EF4-FFF2-40B4-BE49-F238E27FC236}">
                    <a16:creationId xmlns:a16="http://schemas.microsoft.com/office/drawing/2014/main" xmlns="" id="{6648AA36-EB13-4F0C-8A39-0583995DC7E4}"/>
                  </a:ext>
                </a:extLst>
              </p:cNvPr>
              <p:cNvSpPr/>
              <p:nvPr/>
            </p:nvSpPr>
            <p:spPr>
              <a:xfrm>
                <a:off x="143811" y="618479"/>
                <a:ext cx="550279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ko-KR" sz="1400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rPr>
                  <a:t>S</a:t>
                </a:r>
                <a:r>
                  <a:rPr lang="en-US" altLang="ko-KR" sz="140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rPr>
                  <a:t>tep</a:t>
                </a:r>
                <a:r>
                  <a:rPr lang="en-US" altLang="ko-KR" sz="1400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rPr>
                  <a:t/>
                </a:r>
                <a:br>
                  <a:rPr lang="en-US" altLang="ko-KR" sz="1400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rPr>
                </a:br>
                <a:r>
                  <a:rPr lang="en-US" altLang="ko-KR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69D0E5"/>
                    </a:solidFill>
                  </a:rPr>
                  <a:t>0</a:t>
                </a:r>
                <a:r>
                  <a:rPr lang="en-US" altLang="ko-KR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rPr>
                  <a:t>6</a:t>
                </a:r>
                <a:endParaRPr lang="ko-KR" altLang="en-US" sz="14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25AEC1"/>
                  </a:solidFill>
                </a:endParaRPr>
              </a:p>
            </p:txBody>
          </p:sp>
          <p:cxnSp>
            <p:nvCxnSpPr>
              <p:cNvPr id="90" name="직선 연결선 89">
                <a:extLst>
                  <a:ext uri="{FF2B5EF4-FFF2-40B4-BE49-F238E27FC236}">
                    <a16:creationId xmlns:a16="http://schemas.microsoft.com/office/drawing/2014/main" xmlns="" id="{88471E24-8E4B-42A5-BEED-332C65FDE732}"/>
                  </a:ext>
                </a:extLst>
              </p:cNvPr>
              <p:cNvCxnSpPr/>
              <p:nvPr/>
            </p:nvCxnSpPr>
            <p:spPr>
              <a:xfrm>
                <a:off x="242887" y="654089"/>
                <a:ext cx="650081" cy="0"/>
              </a:xfrm>
              <a:prstGeom prst="line">
                <a:avLst/>
              </a:prstGeom>
              <a:ln w="9525">
                <a:solidFill>
                  <a:srgbClr val="42C7DE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1" name="직선 연결선 90">
                <a:extLst>
                  <a:ext uri="{FF2B5EF4-FFF2-40B4-BE49-F238E27FC236}">
                    <a16:creationId xmlns:a16="http://schemas.microsoft.com/office/drawing/2014/main" xmlns="" id="{E84B359F-B88A-40A1-A6C4-9FF7FB02F93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42887" y="654089"/>
                <a:ext cx="90488" cy="0"/>
              </a:xfrm>
              <a:prstGeom prst="line">
                <a:avLst/>
              </a:prstGeom>
              <a:ln w="31750">
                <a:solidFill>
                  <a:srgbClr val="42C7DE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1" name="사각형: 둥근 모서리 40">
              <a:extLst>
                <a:ext uri="{FF2B5EF4-FFF2-40B4-BE49-F238E27FC236}">
                  <a16:creationId xmlns:a16="http://schemas.microsoft.com/office/drawing/2014/main" xmlns="" id="{CA0CA010-1A8F-407B-8C8F-D0D9FEA50D22}"/>
                </a:ext>
              </a:extLst>
            </p:cNvPr>
            <p:cNvSpPr/>
            <p:nvPr/>
          </p:nvSpPr>
          <p:spPr>
            <a:xfrm>
              <a:off x="701201" y="4810161"/>
              <a:ext cx="1851290" cy="689229"/>
            </a:xfrm>
            <a:prstGeom prst="roundRect">
              <a:avLst/>
            </a:prstGeom>
            <a:solidFill>
              <a:srgbClr val="C7EAFE"/>
            </a:solidFill>
            <a:ln w="25400">
              <a:solidFill>
                <a:srgbClr val="42C7D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04000" rtlCol="0" anchor="ctr"/>
            <a:lstStyle/>
            <a:p>
              <a:r>
                <a:rPr lang="ko-KR" altLang="en-US" sz="1600" b="1" spc="-18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accent1">
                      <a:lumMod val="75000"/>
                    </a:schemeClr>
                  </a:solidFill>
                </a:rPr>
                <a:t>대응방안 수립</a:t>
              </a:r>
            </a:p>
          </p:txBody>
        </p:sp>
        <p:sp>
          <p:nvSpPr>
            <p:cNvPr id="42" name="사각형: 둥근 모서리 41">
              <a:extLst>
                <a:ext uri="{FF2B5EF4-FFF2-40B4-BE49-F238E27FC236}">
                  <a16:creationId xmlns:a16="http://schemas.microsoft.com/office/drawing/2014/main" xmlns="" id="{7C482D6D-0875-4B13-A65C-7B8C508E7990}"/>
                </a:ext>
              </a:extLst>
            </p:cNvPr>
            <p:cNvSpPr/>
            <p:nvPr/>
          </p:nvSpPr>
          <p:spPr>
            <a:xfrm>
              <a:off x="701201" y="5860994"/>
              <a:ext cx="1851290" cy="689229"/>
            </a:xfrm>
            <a:prstGeom prst="roundRect">
              <a:avLst/>
            </a:prstGeom>
            <a:solidFill>
              <a:srgbClr val="C7EAFE"/>
            </a:solidFill>
            <a:ln w="25400">
              <a:solidFill>
                <a:srgbClr val="42C7D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04000" rtlCol="0" anchor="ctr"/>
            <a:lstStyle/>
            <a:p>
              <a:r>
                <a:rPr lang="ko-KR" altLang="en-US" sz="1600" b="1" spc="-18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accent1">
                      <a:lumMod val="75000"/>
                    </a:schemeClr>
                  </a:solidFill>
                </a:rPr>
                <a:t>업무분장</a:t>
              </a:r>
            </a:p>
          </p:txBody>
        </p:sp>
        <p:grpSp>
          <p:nvGrpSpPr>
            <p:cNvPr id="11" name="그룹 10">
              <a:extLst>
                <a:ext uri="{FF2B5EF4-FFF2-40B4-BE49-F238E27FC236}">
                  <a16:creationId xmlns:a16="http://schemas.microsoft.com/office/drawing/2014/main" xmlns="" id="{8E07DDB4-D853-4D64-9435-617BE940633F}"/>
                </a:ext>
              </a:extLst>
            </p:cNvPr>
            <p:cNvGrpSpPr/>
            <p:nvPr/>
          </p:nvGrpSpPr>
          <p:grpSpPr>
            <a:xfrm>
              <a:off x="143811" y="1657656"/>
              <a:ext cx="2408680" cy="689229"/>
              <a:chOff x="143811" y="1657656"/>
              <a:chExt cx="2408680" cy="689229"/>
            </a:xfrm>
          </p:grpSpPr>
          <p:grpSp>
            <p:nvGrpSpPr>
              <p:cNvPr id="72" name="그룹 71">
                <a:extLst>
                  <a:ext uri="{FF2B5EF4-FFF2-40B4-BE49-F238E27FC236}">
                    <a16:creationId xmlns:a16="http://schemas.microsoft.com/office/drawing/2014/main" xmlns="" id="{F2D123B8-336A-494E-A4A3-C215CAF9C20C}"/>
                  </a:ext>
                </a:extLst>
              </p:cNvPr>
              <p:cNvGrpSpPr/>
              <p:nvPr/>
            </p:nvGrpSpPr>
            <p:grpSpPr>
              <a:xfrm>
                <a:off x="143811" y="1667658"/>
                <a:ext cx="749157" cy="584775"/>
                <a:chOff x="143811" y="618479"/>
                <a:chExt cx="749157" cy="584775"/>
              </a:xfrm>
            </p:grpSpPr>
            <p:sp>
              <p:nvSpPr>
                <p:cNvPr id="73" name="직사각형 72">
                  <a:extLst>
                    <a:ext uri="{FF2B5EF4-FFF2-40B4-BE49-F238E27FC236}">
                      <a16:creationId xmlns:a16="http://schemas.microsoft.com/office/drawing/2014/main" xmlns="" id="{DAF3ACFB-19C5-4D71-A81D-F092C08429A5}"/>
                    </a:ext>
                  </a:extLst>
                </p:cNvPr>
                <p:cNvSpPr/>
                <p:nvPr/>
              </p:nvSpPr>
              <p:spPr>
                <a:xfrm>
                  <a:off x="143811" y="618479"/>
                  <a:ext cx="550279" cy="58477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altLang="ko-KR" sz="14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>S</a:t>
                  </a:r>
                  <a:r>
                    <a:rPr lang="en-US" altLang="ko-KR" sz="1400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>tep</a:t>
                  </a:r>
                  <a:r>
                    <a:rPr lang="en-US" altLang="ko-KR" sz="14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/>
                  </a:r>
                  <a:br>
                    <a:rPr lang="en-US" altLang="ko-KR" sz="14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</a:br>
                  <a:r>
                    <a:rPr lang="en-US" altLang="ko-KR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>02</a:t>
                  </a:r>
                  <a:endParaRPr lang="ko-KR" altLang="en-US" sz="140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endParaRPr>
                </a:p>
              </p:txBody>
            </p:sp>
            <p:cxnSp>
              <p:nvCxnSpPr>
                <p:cNvPr id="74" name="직선 연결선 73">
                  <a:extLst>
                    <a:ext uri="{FF2B5EF4-FFF2-40B4-BE49-F238E27FC236}">
                      <a16:creationId xmlns:a16="http://schemas.microsoft.com/office/drawing/2014/main" xmlns="" id="{32396562-7BDA-431E-9103-25CBE9758EDB}"/>
                    </a:ext>
                  </a:extLst>
                </p:cNvPr>
                <p:cNvCxnSpPr/>
                <p:nvPr/>
              </p:nvCxnSpPr>
              <p:spPr>
                <a:xfrm>
                  <a:off x="242887" y="654089"/>
                  <a:ext cx="650081" cy="0"/>
                </a:xfrm>
                <a:prstGeom prst="line">
                  <a:avLst/>
                </a:prstGeom>
                <a:ln w="9525">
                  <a:solidFill>
                    <a:srgbClr val="25AEC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5" name="직선 연결선 74">
                  <a:extLst>
                    <a:ext uri="{FF2B5EF4-FFF2-40B4-BE49-F238E27FC236}">
                      <a16:creationId xmlns:a16="http://schemas.microsoft.com/office/drawing/2014/main" xmlns="" id="{2D0F56DE-8731-4321-89C9-3CAC02B7D770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242887" y="654089"/>
                  <a:ext cx="90488" cy="0"/>
                </a:xfrm>
                <a:prstGeom prst="line">
                  <a:avLst/>
                </a:prstGeom>
                <a:ln w="31750">
                  <a:solidFill>
                    <a:srgbClr val="25AEC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56" name="사각형: 둥근 모서리 55">
                <a:extLst>
                  <a:ext uri="{FF2B5EF4-FFF2-40B4-BE49-F238E27FC236}">
                    <a16:creationId xmlns:a16="http://schemas.microsoft.com/office/drawing/2014/main" xmlns="" id="{BB86D9E4-BCB1-40D2-BC9D-B37B4639AB89}"/>
                  </a:ext>
                </a:extLst>
              </p:cNvPr>
              <p:cNvSpPr/>
              <p:nvPr/>
            </p:nvSpPr>
            <p:spPr>
              <a:xfrm>
                <a:off x="701201" y="1657656"/>
                <a:ext cx="1851290" cy="689229"/>
              </a:xfrm>
              <a:prstGeom prst="roundRect">
                <a:avLst/>
              </a:prstGeom>
              <a:solidFill>
                <a:srgbClr val="C7EAFE"/>
              </a:solidFill>
              <a:ln w="25400">
                <a:solidFill>
                  <a:srgbClr val="42C7DE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504000" rtlCol="0" anchor="ctr"/>
              <a:lstStyle/>
              <a:p>
                <a:r>
                  <a:rPr lang="ko-KR" altLang="en-US" sz="1600" b="1" spc="-18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chemeClr val="accent1">
                        <a:lumMod val="75000"/>
                      </a:schemeClr>
                    </a:solidFill>
                  </a:rPr>
                  <a:t>소통계획 수립</a:t>
                </a:r>
              </a:p>
            </p:txBody>
          </p:sp>
        </p:grpSp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xmlns="" id="{7FC44BAB-AC5A-49F0-A65F-8C155C0907AC}"/>
                </a:ext>
              </a:extLst>
            </p:cNvPr>
            <p:cNvGrpSpPr/>
            <p:nvPr/>
          </p:nvGrpSpPr>
          <p:grpSpPr>
            <a:xfrm>
              <a:off x="143811" y="3759326"/>
              <a:ext cx="2408680" cy="689229"/>
              <a:chOff x="296211" y="1810056"/>
              <a:chExt cx="2408680" cy="689229"/>
            </a:xfrm>
          </p:grpSpPr>
          <p:grpSp>
            <p:nvGrpSpPr>
              <p:cNvPr id="103" name="그룹 102">
                <a:extLst>
                  <a:ext uri="{FF2B5EF4-FFF2-40B4-BE49-F238E27FC236}">
                    <a16:creationId xmlns:a16="http://schemas.microsoft.com/office/drawing/2014/main" xmlns="" id="{8562147E-EEA2-4290-A14B-06BADEF3B792}"/>
                  </a:ext>
                </a:extLst>
              </p:cNvPr>
              <p:cNvGrpSpPr/>
              <p:nvPr/>
            </p:nvGrpSpPr>
            <p:grpSpPr>
              <a:xfrm>
                <a:off x="296211" y="1820058"/>
                <a:ext cx="749157" cy="584775"/>
                <a:chOff x="143811" y="618479"/>
                <a:chExt cx="749157" cy="584775"/>
              </a:xfrm>
            </p:grpSpPr>
            <p:sp>
              <p:nvSpPr>
                <p:cNvPr id="104" name="직사각형 103">
                  <a:extLst>
                    <a:ext uri="{FF2B5EF4-FFF2-40B4-BE49-F238E27FC236}">
                      <a16:creationId xmlns:a16="http://schemas.microsoft.com/office/drawing/2014/main" xmlns="" id="{D903DDC7-7672-450F-8B9A-3E50B8165CFC}"/>
                    </a:ext>
                  </a:extLst>
                </p:cNvPr>
                <p:cNvSpPr/>
                <p:nvPr/>
              </p:nvSpPr>
              <p:spPr>
                <a:xfrm>
                  <a:off x="143811" y="618479"/>
                  <a:ext cx="550279" cy="58477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altLang="ko-KR" sz="14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003A92"/>
                      </a:solidFill>
                    </a:rPr>
                    <a:t>S</a:t>
                  </a:r>
                  <a:r>
                    <a:rPr lang="en-US" altLang="ko-KR" sz="1400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003A92"/>
                      </a:solidFill>
                    </a:rPr>
                    <a:t>tep</a:t>
                  </a:r>
                  <a:r>
                    <a:rPr lang="en-US" altLang="ko-KR" sz="14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003A92"/>
                      </a:solidFill>
                    </a:rPr>
                    <a:t/>
                  </a:r>
                  <a:br>
                    <a:rPr lang="en-US" altLang="ko-KR" sz="14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003A92"/>
                      </a:solidFill>
                    </a:rPr>
                  </a:br>
                  <a:r>
                    <a:rPr lang="en-US" altLang="ko-KR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chemeClr val="accent5"/>
                      </a:solidFill>
                    </a:rPr>
                    <a:t>0</a:t>
                  </a:r>
                  <a:r>
                    <a:rPr lang="en-US" altLang="ko-KR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003A92"/>
                      </a:solidFill>
                    </a:rPr>
                    <a:t>4</a:t>
                  </a:r>
                  <a:endParaRPr lang="ko-KR" altLang="en-US" sz="140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003A92"/>
                    </a:solidFill>
                  </a:endParaRPr>
                </a:p>
              </p:txBody>
            </p:sp>
            <p:cxnSp>
              <p:nvCxnSpPr>
                <p:cNvPr id="105" name="직선 연결선 104">
                  <a:extLst>
                    <a:ext uri="{FF2B5EF4-FFF2-40B4-BE49-F238E27FC236}">
                      <a16:creationId xmlns:a16="http://schemas.microsoft.com/office/drawing/2014/main" xmlns="" id="{FA385CFE-9903-4781-AD36-37D8572E45D3}"/>
                    </a:ext>
                  </a:extLst>
                </p:cNvPr>
                <p:cNvCxnSpPr/>
                <p:nvPr/>
              </p:nvCxnSpPr>
              <p:spPr>
                <a:xfrm>
                  <a:off x="242887" y="654089"/>
                  <a:ext cx="650081" cy="0"/>
                </a:xfrm>
                <a:prstGeom prst="line">
                  <a:avLst/>
                </a:prstGeom>
                <a:ln w="9525">
                  <a:solidFill>
                    <a:srgbClr val="065DC7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6" name="직선 연결선 105">
                  <a:extLst>
                    <a:ext uri="{FF2B5EF4-FFF2-40B4-BE49-F238E27FC236}">
                      <a16:creationId xmlns:a16="http://schemas.microsoft.com/office/drawing/2014/main" xmlns="" id="{217E9B77-5230-4383-89A2-2B45708C77B2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242887" y="654089"/>
                  <a:ext cx="90488" cy="0"/>
                </a:xfrm>
                <a:prstGeom prst="line">
                  <a:avLst/>
                </a:prstGeom>
                <a:ln w="31750">
                  <a:solidFill>
                    <a:srgbClr val="065DC7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107" name="사각형: 둥근 모서리 106">
                <a:extLst>
                  <a:ext uri="{FF2B5EF4-FFF2-40B4-BE49-F238E27FC236}">
                    <a16:creationId xmlns:a16="http://schemas.microsoft.com/office/drawing/2014/main" xmlns="" id="{7AF047BD-6069-4445-A1D5-22A7FEE2D915}"/>
                  </a:ext>
                </a:extLst>
              </p:cNvPr>
              <p:cNvSpPr/>
              <p:nvPr/>
            </p:nvSpPr>
            <p:spPr>
              <a:xfrm>
                <a:off x="853601" y="1810056"/>
                <a:ext cx="1851290" cy="689229"/>
              </a:xfrm>
              <a:prstGeom prst="roundRect">
                <a:avLst/>
              </a:prstGeom>
              <a:solidFill>
                <a:schemeClr val="bg1"/>
              </a:solidFill>
              <a:ln w="25400">
                <a:solidFill>
                  <a:srgbClr val="065DC7"/>
                </a:solidFill>
              </a:ln>
              <a:effectLst>
                <a:outerShdw blurRad="25400" dist="101600" dir="2700000" algn="l" rotWithShape="0">
                  <a:prstClr val="black">
                    <a:alpha val="1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504000" rtlCol="0" anchor="ctr"/>
              <a:lstStyle/>
              <a:p>
                <a:r>
                  <a:rPr lang="ko-KR" altLang="en-US" sz="1600" b="1" spc="-18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003A92"/>
                    </a:solidFill>
                  </a:rPr>
                  <a:t>위험요인 분석</a:t>
                </a:r>
              </a:p>
            </p:txBody>
          </p:sp>
        </p:grpSp>
        <p:grpSp>
          <p:nvGrpSpPr>
            <p:cNvPr id="63" name="그룹 62">
              <a:extLst>
                <a:ext uri="{FF2B5EF4-FFF2-40B4-BE49-F238E27FC236}">
                  <a16:creationId xmlns:a16="http://schemas.microsoft.com/office/drawing/2014/main" xmlns="" id="{2C3689E0-73AF-4A9E-9436-FCAD1588ECC8}"/>
                </a:ext>
              </a:extLst>
            </p:cNvPr>
            <p:cNvGrpSpPr/>
            <p:nvPr/>
          </p:nvGrpSpPr>
          <p:grpSpPr>
            <a:xfrm>
              <a:off x="143811" y="606821"/>
              <a:ext cx="2408680" cy="689229"/>
              <a:chOff x="143811" y="606821"/>
              <a:chExt cx="2408680" cy="689229"/>
            </a:xfrm>
          </p:grpSpPr>
          <p:grpSp>
            <p:nvGrpSpPr>
              <p:cNvPr id="64" name="그룹 63">
                <a:extLst>
                  <a:ext uri="{FF2B5EF4-FFF2-40B4-BE49-F238E27FC236}">
                    <a16:creationId xmlns:a16="http://schemas.microsoft.com/office/drawing/2014/main" xmlns="" id="{2957A095-6CAC-49DE-B901-BCA9E316F05E}"/>
                  </a:ext>
                </a:extLst>
              </p:cNvPr>
              <p:cNvGrpSpPr/>
              <p:nvPr/>
            </p:nvGrpSpPr>
            <p:grpSpPr>
              <a:xfrm>
                <a:off x="143811" y="620860"/>
                <a:ext cx="749157" cy="584775"/>
                <a:chOff x="143811" y="618479"/>
                <a:chExt cx="749157" cy="584775"/>
              </a:xfrm>
            </p:grpSpPr>
            <p:sp>
              <p:nvSpPr>
                <p:cNvPr id="66" name="직사각형 65">
                  <a:extLst>
                    <a:ext uri="{FF2B5EF4-FFF2-40B4-BE49-F238E27FC236}">
                      <a16:creationId xmlns:a16="http://schemas.microsoft.com/office/drawing/2014/main" xmlns="" id="{BB5D8B7F-6B6D-4CDA-8AD2-5598E1BB2A72}"/>
                    </a:ext>
                  </a:extLst>
                </p:cNvPr>
                <p:cNvSpPr/>
                <p:nvPr/>
              </p:nvSpPr>
              <p:spPr>
                <a:xfrm>
                  <a:off x="143811" y="618479"/>
                  <a:ext cx="550279" cy="58477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altLang="ko-KR" sz="14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>S</a:t>
                  </a:r>
                  <a:r>
                    <a:rPr lang="en-US" altLang="ko-KR" sz="1400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>tep</a:t>
                  </a:r>
                  <a:r>
                    <a:rPr lang="en-US" altLang="ko-KR" sz="14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/>
                  </a:r>
                  <a:br>
                    <a:rPr lang="en-US" altLang="ko-KR" sz="14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</a:br>
                  <a:r>
                    <a:rPr lang="en-US" altLang="ko-KR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69D0E5"/>
                      </a:solidFill>
                    </a:rPr>
                    <a:t>0</a:t>
                  </a:r>
                  <a:r>
                    <a:rPr lang="en-US" altLang="ko-KR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>1</a:t>
                  </a:r>
                  <a:endParaRPr lang="ko-KR" altLang="en-US" sz="140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endParaRPr>
                </a:p>
              </p:txBody>
            </p:sp>
            <p:cxnSp>
              <p:nvCxnSpPr>
                <p:cNvPr id="70" name="직선 연결선 69">
                  <a:extLst>
                    <a:ext uri="{FF2B5EF4-FFF2-40B4-BE49-F238E27FC236}">
                      <a16:creationId xmlns:a16="http://schemas.microsoft.com/office/drawing/2014/main" xmlns="" id="{5BAA1083-A961-40E2-BD2B-5DFE709FCC5E}"/>
                    </a:ext>
                  </a:extLst>
                </p:cNvPr>
                <p:cNvCxnSpPr/>
                <p:nvPr/>
              </p:nvCxnSpPr>
              <p:spPr>
                <a:xfrm>
                  <a:off x="242887" y="654089"/>
                  <a:ext cx="650081" cy="0"/>
                </a:xfrm>
                <a:prstGeom prst="line">
                  <a:avLst/>
                </a:prstGeom>
                <a:ln w="9525">
                  <a:solidFill>
                    <a:srgbClr val="42C7DE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1" name="직선 연결선 70">
                  <a:extLst>
                    <a:ext uri="{FF2B5EF4-FFF2-40B4-BE49-F238E27FC236}">
                      <a16:creationId xmlns:a16="http://schemas.microsoft.com/office/drawing/2014/main" xmlns="" id="{84AB997E-325F-45F6-9A14-9D80B5E755F9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242887" y="654089"/>
                  <a:ext cx="90488" cy="0"/>
                </a:xfrm>
                <a:prstGeom prst="line">
                  <a:avLst/>
                </a:prstGeom>
                <a:ln w="31750">
                  <a:solidFill>
                    <a:srgbClr val="42C7DE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65" name="사각형: 둥근 모서리 64">
                <a:extLst>
                  <a:ext uri="{FF2B5EF4-FFF2-40B4-BE49-F238E27FC236}">
                    <a16:creationId xmlns:a16="http://schemas.microsoft.com/office/drawing/2014/main" xmlns="" id="{5442529D-B916-433E-853D-DA805EFAD0D2}"/>
                  </a:ext>
                </a:extLst>
              </p:cNvPr>
              <p:cNvSpPr/>
              <p:nvPr/>
            </p:nvSpPr>
            <p:spPr>
              <a:xfrm>
                <a:off x="701201" y="606821"/>
                <a:ext cx="1851290" cy="689229"/>
              </a:xfrm>
              <a:prstGeom prst="roundRect">
                <a:avLst/>
              </a:prstGeom>
              <a:solidFill>
                <a:srgbClr val="C7EAFE"/>
              </a:solidFill>
              <a:ln w="25400">
                <a:solidFill>
                  <a:srgbClr val="42C7DE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504000" rtlCol="0" anchor="ctr"/>
              <a:lstStyle/>
              <a:p>
                <a:r>
                  <a:rPr lang="ko-KR" altLang="en-US" sz="1600" b="1" spc="-18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chemeClr val="accent1">
                        <a:lumMod val="75000"/>
                      </a:schemeClr>
                    </a:solidFill>
                  </a:rPr>
                  <a:t>현황 파악</a:t>
                </a:r>
              </a:p>
            </p:txBody>
          </p:sp>
        </p:grpSp>
        <p:grpSp>
          <p:nvGrpSpPr>
            <p:cNvPr id="92" name="그룹 91">
              <a:extLst>
                <a:ext uri="{FF2B5EF4-FFF2-40B4-BE49-F238E27FC236}">
                  <a16:creationId xmlns:a16="http://schemas.microsoft.com/office/drawing/2014/main" xmlns="" id="{8DC15D3C-C190-4C5E-B0AF-16DE2217FD9B}"/>
                </a:ext>
              </a:extLst>
            </p:cNvPr>
            <p:cNvGrpSpPr/>
            <p:nvPr/>
          </p:nvGrpSpPr>
          <p:grpSpPr>
            <a:xfrm>
              <a:off x="143811" y="2708491"/>
              <a:ext cx="2408680" cy="689229"/>
              <a:chOff x="143811" y="2708491"/>
              <a:chExt cx="2408680" cy="689229"/>
            </a:xfrm>
          </p:grpSpPr>
          <p:grpSp>
            <p:nvGrpSpPr>
              <p:cNvPr id="94" name="그룹 93">
                <a:extLst>
                  <a:ext uri="{FF2B5EF4-FFF2-40B4-BE49-F238E27FC236}">
                    <a16:creationId xmlns:a16="http://schemas.microsoft.com/office/drawing/2014/main" xmlns="" id="{AED32702-ED01-4D4E-A863-7E8F22CBD1FC}"/>
                  </a:ext>
                </a:extLst>
              </p:cNvPr>
              <p:cNvGrpSpPr/>
              <p:nvPr/>
            </p:nvGrpSpPr>
            <p:grpSpPr>
              <a:xfrm>
                <a:off x="143811" y="2718015"/>
                <a:ext cx="749157" cy="584775"/>
                <a:chOff x="143811" y="618479"/>
                <a:chExt cx="749157" cy="584775"/>
              </a:xfrm>
            </p:grpSpPr>
            <p:sp>
              <p:nvSpPr>
                <p:cNvPr id="96" name="직사각형 95">
                  <a:extLst>
                    <a:ext uri="{FF2B5EF4-FFF2-40B4-BE49-F238E27FC236}">
                      <a16:creationId xmlns:a16="http://schemas.microsoft.com/office/drawing/2014/main" xmlns="" id="{33DA8B51-0BB3-424A-A363-A272276DF596}"/>
                    </a:ext>
                  </a:extLst>
                </p:cNvPr>
                <p:cNvSpPr/>
                <p:nvPr/>
              </p:nvSpPr>
              <p:spPr>
                <a:xfrm>
                  <a:off x="143811" y="618479"/>
                  <a:ext cx="550279" cy="58477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altLang="ko-KR" sz="14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>S</a:t>
                  </a:r>
                  <a:r>
                    <a:rPr lang="en-US" altLang="ko-KR" sz="1400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>tep</a:t>
                  </a:r>
                  <a:r>
                    <a:rPr lang="en-US" altLang="ko-KR" sz="14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/>
                  </a:r>
                  <a:br>
                    <a:rPr lang="en-US" altLang="ko-KR" sz="14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</a:br>
                  <a:r>
                    <a:rPr lang="en-US" altLang="ko-KR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69D0E5"/>
                      </a:solidFill>
                    </a:rPr>
                    <a:t>0</a:t>
                  </a:r>
                  <a:r>
                    <a:rPr lang="en-US" altLang="ko-KR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>3</a:t>
                  </a:r>
                  <a:endParaRPr lang="ko-KR" altLang="en-US" sz="140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endParaRPr>
                </a:p>
              </p:txBody>
            </p:sp>
            <p:cxnSp>
              <p:nvCxnSpPr>
                <p:cNvPr id="97" name="직선 연결선 96">
                  <a:extLst>
                    <a:ext uri="{FF2B5EF4-FFF2-40B4-BE49-F238E27FC236}">
                      <a16:creationId xmlns:a16="http://schemas.microsoft.com/office/drawing/2014/main" xmlns="" id="{A2E46107-011F-4115-9357-9B737E5CC969}"/>
                    </a:ext>
                  </a:extLst>
                </p:cNvPr>
                <p:cNvCxnSpPr/>
                <p:nvPr/>
              </p:nvCxnSpPr>
              <p:spPr>
                <a:xfrm>
                  <a:off x="242887" y="654089"/>
                  <a:ext cx="650081" cy="0"/>
                </a:xfrm>
                <a:prstGeom prst="line">
                  <a:avLst/>
                </a:prstGeom>
                <a:ln w="9525">
                  <a:solidFill>
                    <a:srgbClr val="42C7DE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8" name="직선 연결선 97">
                  <a:extLst>
                    <a:ext uri="{FF2B5EF4-FFF2-40B4-BE49-F238E27FC236}">
                      <a16:creationId xmlns:a16="http://schemas.microsoft.com/office/drawing/2014/main" xmlns="" id="{FBCD703B-82F6-4E57-B1D3-717678BC392D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242887" y="654089"/>
                  <a:ext cx="90488" cy="0"/>
                </a:xfrm>
                <a:prstGeom prst="line">
                  <a:avLst/>
                </a:prstGeom>
                <a:ln w="31750">
                  <a:solidFill>
                    <a:srgbClr val="42C7DE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95" name="사각형: 둥근 모서리 94">
                <a:extLst>
                  <a:ext uri="{FF2B5EF4-FFF2-40B4-BE49-F238E27FC236}">
                    <a16:creationId xmlns:a16="http://schemas.microsoft.com/office/drawing/2014/main" xmlns="" id="{27691292-7079-44E0-B646-4E5B28B6EE13}"/>
                  </a:ext>
                </a:extLst>
              </p:cNvPr>
              <p:cNvSpPr/>
              <p:nvPr/>
            </p:nvSpPr>
            <p:spPr>
              <a:xfrm>
                <a:off x="701201" y="2708491"/>
                <a:ext cx="1851290" cy="689229"/>
              </a:xfrm>
              <a:prstGeom prst="roundRect">
                <a:avLst/>
              </a:prstGeom>
              <a:solidFill>
                <a:srgbClr val="C7EAFE"/>
              </a:solidFill>
              <a:ln w="25400">
                <a:solidFill>
                  <a:srgbClr val="42C7DE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504000" rtlCol="0" anchor="ctr"/>
              <a:lstStyle/>
              <a:p>
                <a:r>
                  <a:rPr lang="ko-KR" altLang="en-US" sz="1600" b="1" spc="-18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chemeClr val="accent1">
                        <a:lumMod val="75000"/>
                      </a:schemeClr>
                    </a:solidFill>
                  </a:rPr>
                  <a:t>핵심업무</a:t>
                </a:r>
                <a:br>
                  <a:rPr lang="ko-KR" altLang="en-US" sz="1600" b="1" spc="-18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chemeClr val="accent1">
                        <a:lumMod val="75000"/>
                      </a:schemeClr>
                    </a:solidFill>
                  </a:rPr>
                </a:br>
                <a:r>
                  <a:rPr lang="ko-KR" altLang="en-US" sz="1600" b="1" spc="-18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chemeClr val="accent1">
                        <a:lumMod val="75000"/>
                      </a:schemeClr>
                    </a:solidFill>
                  </a:rPr>
                  <a:t>우선순위 결정</a:t>
                </a:r>
              </a:p>
            </p:txBody>
          </p:sp>
        </p:grpSp>
      </p:grpSp>
      <p:grpSp>
        <p:nvGrpSpPr>
          <p:cNvPr id="50" name="Group 11">
            <a:extLst>
              <a:ext uri="{FF2B5EF4-FFF2-40B4-BE49-F238E27FC236}">
                <a16:creationId xmlns:a16="http://schemas.microsoft.com/office/drawing/2014/main" xmlns="" id="{D2AE31A7-61E3-44EC-932A-ADE31B78513E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813554" y="1836053"/>
            <a:ext cx="362128" cy="349935"/>
            <a:chOff x="2580" y="1007"/>
            <a:chExt cx="594" cy="574"/>
          </a:xfrm>
          <a:solidFill>
            <a:srgbClr val="25AEC1"/>
          </a:solidFill>
        </p:grpSpPr>
        <p:sp>
          <p:nvSpPr>
            <p:cNvPr id="51" name="Freeform 12">
              <a:extLst>
                <a:ext uri="{FF2B5EF4-FFF2-40B4-BE49-F238E27FC236}">
                  <a16:creationId xmlns:a16="http://schemas.microsoft.com/office/drawing/2014/main" xmlns="" id="{C389B3B5-7DDC-4EC9-8673-2893EAB0486C}"/>
                </a:ext>
              </a:extLst>
            </p:cNvPr>
            <p:cNvSpPr>
              <a:spLocks/>
            </p:cNvSpPr>
            <p:nvPr/>
          </p:nvSpPr>
          <p:spPr bwMode="auto">
            <a:xfrm>
              <a:off x="2922" y="1075"/>
              <a:ext cx="177" cy="22"/>
            </a:xfrm>
            <a:custGeom>
              <a:avLst/>
              <a:gdLst>
                <a:gd name="T0" fmla="*/ 373 w 373"/>
                <a:gd name="T1" fmla="*/ 24 h 47"/>
                <a:gd name="T2" fmla="*/ 373 w 373"/>
                <a:gd name="T3" fmla="*/ 24 h 47"/>
                <a:gd name="T4" fmla="*/ 350 w 373"/>
                <a:gd name="T5" fmla="*/ 0 h 47"/>
                <a:gd name="T6" fmla="*/ 23 w 373"/>
                <a:gd name="T7" fmla="*/ 0 h 47"/>
                <a:gd name="T8" fmla="*/ 0 w 373"/>
                <a:gd name="T9" fmla="*/ 24 h 47"/>
                <a:gd name="T10" fmla="*/ 23 w 373"/>
                <a:gd name="T11" fmla="*/ 47 h 47"/>
                <a:gd name="T12" fmla="*/ 350 w 373"/>
                <a:gd name="T13" fmla="*/ 47 h 47"/>
                <a:gd name="T14" fmla="*/ 373 w 373"/>
                <a:gd name="T15" fmla="*/ 2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73" h="47">
                  <a:moveTo>
                    <a:pt x="373" y="24"/>
                  </a:moveTo>
                  <a:lnTo>
                    <a:pt x="373" y="24"/>
                  </a:lnTo>
                  <a:cubicBezTo>
                    <a:pt x="373" y="11"/>
                    <a:pt x="363" y="0"/>
                    <a:pt x="350" y="0"/>
                  </a:cubicBezTo>
                  <a:lnTo>
                    <a:pt x="23" y="0"/>
                  </a:lnTo>
                  <a:cubicBezTo>
                    <a:pt x="10" y="0"/>
                    <a:pt x="0" y="11"/>
                    <a:pt x="0" y="24"/>
                  </a:cubicBezTo>
                  <a:cubicBezTo>
                    <a:pt x="0" y="36"/>
                    <a:pt x="10" y="47"/>
                    <a:pt x="23" y="47"/>
                  </a:cubicBezTo>
                  <a:lnTo>
                    <a:pt x="350" y="47"/>
                  </a:lnTo>
                  <a:cubicBezTo>
                    <a:pt x="363" y="47"/>
                    <a:pt x="373" y="36"/>
                    <a:pt x="373" y="2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2" name="Freeform 13">
              <a:extLst>
                <a:ext uri="{FF2B5EF4-FFF2-40B4-BE49-F238E27FC236}">
                  <a16:creationId xmlns:a16="http://schemas.microsoft.com/office/drawing/2014/main" xmlns="" id="{09021492-32D7-46DE-91AA-3C2C0646FCE2}"/>
                </a:ext>
              </a:extLst>
            </p:cNvPr>
            <p:cNvSpPr>
              <a:spLocks/>
            </p:cNvSpPr>
            <p:nvPr/>
          </p:nvSpPr>
          <p:spPr bwMode="auto">
            <a:xfrm>
              <a:off x="2673" y="1213"/>
              <a:ext cx="238" cy="22"/>
            </a:xfrm>
            <a:custGeom>
              <a:avLst/>
              <a:gdLst>
                <a:gd name="T0" fmla="*/ 24 w 502"/>
                <a:gd name="T1" fmla="*/ 46 h 46"/>
                <a:gd name="T2" fmla="*/ 24 w 502"/>
                <a:gd name="T3" fmla="*/ 46 h 46"/>
                <a:gd name="T4" fmla="*/ 478 w 502"/>
                <a:gd name="T5" fmla="*/ 46 h 46"/>
                <a:gd name="T6" fmla="*/ 502 w 502"/>
                <a:gd name="T7" fmla="*/ 23 h 46"/>
                <a:gd name="T8" fmla="*/ 500 w 502"/>
                <a:gd name="T9" fmla="*/ 14 h 46"/>
                <a:gd name="T10" fmla="*/ 478 w 502"/>
                <a:gd name="T11" fmla="*/ 0 h 46"/>
                <a:gd name="T12" fmla="*/ 432 w 502"/>
                <a:gd name="T13" fmla="*/ 0 h 46"/>
                <a:gd name="T14" fmla="*/ 24 w 502"/>
                <a:gd name="T15" fmla="*/ 0 h 46"/>
                <a:gd name="T16" fmla="*/ 0 w 502"/>
                <a:gd name="T17" fmla="*/ 23 h 46"/>
                <a:gd name="T18" fmla="*/ 24 w 502"/>
                <a:gd name="T19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02" h="46">
                  <a:moveTo>
                    <a:pt x="24" y="46"/>
                  </a:moveTo>
                  <a:lnTo>
                    <a:pt x="24" y="46"/>
                  </a:lnTo>
                  <a:lnTo>
                    <a:pt x="478" y="46"/>
                  </a:lnTo>
                  <a:cubicBezTo>
                    <a:pt x="491" y="46"/>
                    <a:pt x="502" y="36"/>
                    <a:pt x="502" y="23"/>
                  </a:cubicBezTo>
                  <a:cubicBezTo>
                    <a:pt x="502" y="20"/>
                    <a:pt x="501" y="17"/>
                    <a:pt x="500" y="14"/>
                  </a:cubicBezTo>
                  <a:cubicBezTo>
                    <a:pt x="496" y="5"/>
                    <a:pt x="488" y="0"/>
                    <a:pt x="478" y="0"/>
                  </a:cubicBezTo>
                  <a:lnTo>
                    <a:pt x="432" y="0"/>
                  </a:lnTo>
                  <a:lnTo>
                    <a:pt x="24" y="0"/>
                  </a:lnTo>
                  <a:cubicBezTo>
                    <a:pt x="11" y="0"/>
                    <a:pt x="0" y="10"/>
                    <a:pt x="0" y="23"/>
                  </a:cubicBezTo>
                  <a:cubicBezTo>
                    <a:pt x="0" y="36"/>
                    <a:pt x="11" y="46"/>
                    <a:pt x="24" y="4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3" name="Freeform 14">
              <a:extLst>
                <a:ext uri="{FF2B5EF4-FFF2-40B4-BE49-F238E27FC236}">
                  <a16:creationId xmlns:a16="http://schemas.microsoft.com/office/drawing/2014/main" xmlns="" id="{AA8CB182-C85E-426F-8530-75C17761112E}"/>
                </a:ext>
              </a:extLst>
            </p:cNvPr>
            <p:cNvSpPr>
              <a:spLocks/>
            </p:cNvSpPr>
            <p:nvPr/>
          </p:nvSpPr>
          <p:spPr bwMode="auto">
            <a:xfrm>
              <a:off x="2673" y="1288"/>
              <a:ext cx="238" cy="22"/>
            </a:xfrm>
            <a:custGeom>
              <a:avLst/>
              <a:gdLst>
                <a:gd name="T0" fmla="*/ 502 w 502"/>
                <a:gd name="T1" fmla="*/ 24 h 47"/>
                <a:gd name="T2" fmla="*/ 502 w 502"/>
                <a:gd name="T3" fmla="*/ 24 h 47"/>
                <a:gd name="T4" fmla="*/ 478 w 502"/>
                <a:gd name="T5" fmla="*/ 0 h 47"/>
                <a:gd name="T6" fmla="*/ 24 w 502"/>
                <a:gd name="T7" fmla="*/ 0 h 47"/>
                <a:gd name="T8" fmla="*/ 0 w 502"/>
                <a:gd name="T9" fmla="*/ 24 h 47"/>
                <a:gd name="T10" fmla="*/ 24 w 502"/>
                <a:gd name="T11" fmla="*/ 47 h 47"/>
                <a:gd name="T12" fmla="*/ 478 w 502"/>
                <a:gd name="T13" fmla="*/ 47 h 47"/>
                <a:gd name="T14" fmla="*/ 502 w 502"/>
                <a:gd name="T15" fmla="*/ 2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02" h="47">
                  <a:moveTo>
                    <a:pt x="502" y="24"/>
                  </a:moveTo>
                  <a:lnTo>
                    <a:pt x="502" y="24"/>
                  </a:lnTo>
                  <a:cubicBezTo>
                    <a:pt x="502" y="11"/>
                    <a:pt x="491" y="0"/>
                    <a:pt x="478" y="0"/>
                  </a:cubicBezTo>
                  <a:lnTo>
                    <a:pt x="24" y="0"/>
                  </a:lnTo>
                  <a:cubicBezTo>
                    <a:pt x="11" y="0"/>
                    <a:pt x="0" y="11"/>
                    <a:pt x="0" y="24"/>
                  </a:cubicBezTo>
                  <a:cubicBezTo>
                    <a:pt x="0" y="36"/>
                    <a:pt x="11" y="47"/>
                    <a:pt x="24" y="47"/>
                  </a:cubicBezTo>
                  <a:lnTo>
                    <a:pt x="478" y="47"/>
                  </a:lnTo>
                  <a:cubicBezTo>
                    <a:pt x="491" y="47"/>
                    <a:pt x="502" y="36"/>
                    <a:pt x="502" y="2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4" name="Freeform 15">
              <a:extLst>
                <a:ext uri="{FF2B5EF4-FFF2-40B4-BE49-F238E27FC236}">
                  <a16:creationId xmlns:a16="http://schemas.microsoft.com/office/drawing/2014/main" xmlns="" id="{E7B5E7A2-D505-4FD9-8B0A-07D3D5C71C1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580" y="1007"/>
              <a:ext cx="594" cy="574"/>
            </a:xfrm>
            <a:custGeom>
              <a:avLst/>
              <a:gdLst>
                <a:gd name="T0" fmla="*/ 625 w 1249"/>
                <a:gd name="T1" fmla="*/ 99 h 1210"/>
                <a:gd name="T2" fmla="*/ 1135 w 1249"/>
                <a:gd name="T3" fmla="*/ 46 h 1210"/>
                <a:gd name="T4" fmla="*/ 1188 w 1249"/>
                <a:gd name="T5" fmla="*/ 349 h 1210"/>
                <a:gd name="T6" fmla="*/ 1023 w 1249"/>
                <a:gd name="T7" fmla="*/ 402 h 1210"/>
                <a:gd name="T8" fmla="*/ 1001 w 1249"/>
                <a:gd name="T9" fmla="*/ 434 h 1210"/>
                <a:gd name="T10" fmla="*/ 893 w 1249"/>
                <a:gd name="T11" fmla="*/ 444 h 1210"/>
                <a:gd name="T12" fmla="*/ 878 w 1249"/>
                <a:gd name="T13" fmla="*/ 303 h 1210"/>
                <a:gd name="T14" fmla="*/ 1093 w 1249"/>
                <a:gd name="T15" fmla="*/ 279 h 1210"/>
                <a:gd name="T16" fmla="*/ 835 w 1249"/>
                <a:gd name="T17" fmla="*/ 256 h 1210"/>
                <a:gd name="T18" fmla="*/ 625 w 1249"/>
                <a:gd name="T19" fmla="*/ 235 h 1210"/>
                <a:gd name="T20" fmla="*/ 569 w 1249"/>
                <a:gd name="T21" fmla="*/ 794 h 1210"/>
                <a:gd name="T22" fmla="*/ 556 w 1249"/>
                <a:gd name="T23" fmla="*/ 798 h 1210"/>
                <a:gd name="T24" fmla="*/ 306 w 1249"/>
                <a:gd name="T25" fmla="*/ 826 h 1210"/>
                <a:gd name="T26" fmla="*/ 284 w 1249"/>
                <a:gd name="T27" fmla="*/ 794 h 1210"/>
                <a:gd name="T28" fmla="*/ 46 w 1249"/>
                <a:gd name="T29" fmla="*/ 712 h 1210"/>
                <a:gd name="T30" fmla="*/ 129 w 1249"/>
                <a:gd name="T31" fmla="*/ 281 h 1210"/>
                <a:gd name="T32" fmla="*/ 602 w 1249"/>
                <a:gd name="T33" fmla="*/ 281 h 1210"/>
                <a:gd name="T34" fmla="*/ 720 w 1249"/>
                <a:gd name="T35" fmla="*/ 281 h 1210"/>
                <a:gd name="T36" fmla="*/ 819 w 1249"/>
                <a:gd name="T37" fmla="*/ 303 h 1210"/>
                <a:gd name="T38" fmla="*/ 847 w 1249"/>
                <a:gd name="T39" fmla="*/ 416 h 1210"/>
                <a:gd name="T40" fmla="*/ 847 w 1249"/>
                <a:gd name="T41" fmla="*/ 470 h 1210"/>
                <a:gd name="T42" fmla="*/ 717 w 1249"/>
                <a:gd name="T43" fmla="*/ 648 h 1210"/>
                <a:gd name="T44" fmla="*/ 686 w 1249"/>
                <a:gd name="T45" fmla="*/ 678 h 1210"/>
                <a:gd name="T46" fmla="*/ 569 w 1249"/>
                <a:gd name="T47" fmla="*/ 794 h 1210"/>
                <a:gd name="T48" fmla="*/ 1129 w 1249"/>
                <a:gd name="T49" fmla="*/ 1154 h 1210"/>
                <a:gd name="T50" fmla="*/ 900 w 1249"/>
                <a:gd name="T51" fmla="*/ 935 h 1210"/>
                <a:gd name="T52" fmla="*/ 858 w 1249"/>
                <a:gd name="T53" fmla="*/ 968 h 1210"/>
                <a:gd name="T54" fmla="*/ 793 w 1249"/>
                <a:gd name="T55" fmla="*/ 814 h 1210"/>
                <a:gd name="T56" fmla="*/ 751 w 1249"/>
                <a:gd name="T57" fmla="*/ 713 h 1210"/>
                <a:gd name="T58" fmla="*/ 859 w 1249"/>
                <a:gd name="T59" fmla="*/ 758 h 1210"/>
                <a:gd name="T60" fmla="*/ 1007 w 1249"/>
                <a:gd name="T61" fmla="*/ 819 h 1210"/>
                <a:gd name="T62" fmla="*/ 980 w 1249"/>
                <a:gd name="T63" fmla="*/ 879 h 1210"/>
                <a:gd name="T64" fmla="*/ 1129 w 1249"/>
                <a:gd name="T65" fmla="*/ 1154 h 1210"/>
                <a:gd name="T66" fmla="*/ 1242 w 1249"/>
                <a:gd name="T67" fmla="*/ 1074 h 1210"/>
                <a:gd name="T68" fmla="*/ 1064 w 1249"/>
                <a:gd name="T69" fmla="*/ 828 h 1210"/>
                <a:gd name="T70" fmla="*/ 1057 w 1249"/>
                <a:gd name="T71" fmla="*/ 790 h 1210"/>
                <a:gd name="T72" fmla="*/ 893 w 1249"/>
                <a:gd name="T73" fmla="*/ 712 h 1210"/>
                <a:gd name="T74" fmla="*/ 1076 w 1249"/>
                <a:gd name="T75" fmla="*/ 612 h 1210"/>
                <a:gd name="T76" fmla="*/ 1103 w 1249"/>
                <a:gd name="T77" fmla="*/ 610 h 1210"/>
                <a:gd name="T78" fmla="*/ 1057 w 1249"/>
                <a:gd name="T79" fmla="*/ 449 h 1210"/>
                <a:gd name="T80" fmla="*/ 1235 w 1249"/>
                <a:gd name="T81" fmla="*/ 349 h 1210"/>
                <a:gd name="T82" fmla="*/ 1135 w 1249"/>
                <a:gd name="T83" fmla="*/ 0 h 1210"/>
                <a:gd name="T84" fmla="*/ 578 w 1249"/>
                <a:gd name="T85" fmla="*/ 99 h 1210"/>
                <a:gd name="T86" fmla="*/ 129 w 1249"/>
                <a:gd name="T87" fmla="*/ 235 h 1210"/>
                <a:gd name="T88" fmla="*/ 0 w 1249"/>
                <a:gd name="T89" fmla="*/ 712 h 1210"/>
                <a:gd name="T90" fmla="*/ 250 w 1249"/>
                <a:gd name="T91" fmla="*/ 841 h 1210"/>
                <a:gd name="T92" fmla="*/ 179 w 1249"/>
                <a:gd name="T93" fmla="*/ 1068 h 1210"/>
                <a:gd name="T94" fmla="*/ 207 w 1249"/>
                <a:gd name="T95" fmla="*/ 1069 h 1210"/>
                <a:gd name="T96" fmla="*/ 754 w 1249"/>
                <a:gd name="T97" fmla="*/ 841 h 1210"/>
                <a:gd name="T98" fmla="*/ 845 w 1249"/>
                <a:gd name="T99" fmla="*/ 1032 h 1210"/>
                <a:gd name="T100" fmla="*/ 900 w 1249"/>
                <a:gd name="T101" fmla="*/ 991 h 1210"/>
                <a:gd name="T102" fmla="*/ 1129 w 1249"/>
                <a:gd name="T103" fmla="*/ 1210 h 1210"/>
                <a:gd name="T104" fmla="*/ 1242 w 1249"/>
                <a:gd name="T105" fmla="*/ 1107 h 1210"/>
                <a:gd name="T106" fmla="*/ 1242 w 1249"/>
                <a:gd name="T107" fmla="*/ 1074 h 1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49" h="1210">
                  <a:moveTo>
                    <a:pt x="625" y="99"/>
                  </a:moveTo>
                  <a:lnTo>
                    <a:pt x="625" y="99"/>
                  </a:lnTo>
                  <a:cubicBezTo>
                    <a:pt x="625" y="70"/>
                    <a:pt x="649" y="46"/>
                    <a:pt x="678" y="46"/>
                  </a:cubicBezTo>
                  <a:lnTo>
                    <a:pt x="1135" y="46"/>
                  </a:lnTo>
                  <a:cubicBezTo>
                    <a:pt x="1164" y="46"/>
                    <a:pt x="1188" y="70"/>
                    <a:pt x="1188" y="99"/>
                  </a:cubicBezTo>
                  <a:lnTo>
                    <a:pt x="1188" y="349"/>
                  </a:lnTo>
                  <a:cubicBezTo>
                    <a:pt x="1188" y="378"/>
                    <a:pt x="1164" y="402"/>
                    <a:pt x="1135" y="402"/>
                  </a:cubicBezTo>
                  <a:lnTo>
                    <a:pt x="1023" y="402"/>
                  </a:lnTo>
                  <a:cubicBezTo>
                    <a:pt x="1016" y="402"/>
                    <a:pt x="1008" y="406"/>
                    <a:pt x="1004" y="412"/>
                  </a:cubicBezTo>
                  <a:cubicBezTo>
                    <a:pt x="1000" y="419"/>
                    <a:pt x="999" y="427"/>
                    <a:pt x="1001" y="434"/>
                  </a:cubicBezTo>
                  <a:lnTo>
                    <a:pt x="1041" y="536"/>
                  </a:lnTo>
                  <a:lnTo>
                    <a:pt x="893" y="444"/>
                  </a:lnTo>
                  <a:lnTo>
                    <a:pt x="893" y="364"/>
                  </a:lnTo>
                  <a:cubicBezTo>
                    <a:pt x="893" y="342"/>
                    <a:pt x="888" y="321"/>
                    <a:pt x="878" y="303"/>
                  </a:cubicBezTo>
                  <a:lnTo>
                    <a:pt x="1070" y="303"/>
                  </a:lnTo>
                  <a:cubicBezTo>
                    <a:pt x="1083" y="303"/>
                    <a:pt x="1093" y="292"/>
                    <a:pt x="1093" y="279"/>
                  </a:cubicBezTo>
                  <a:cubicBezTo>
                    <a:pt x="1093" y="266"/>
                    <a:pt x="1083" y="256"/>
                    <a:pt x="1070" y="256"/>
                  </a:cubicBezTo>
                  <a:lnTo>
                    <a:pt x="835" y="256"/>
                  </a:lnTo>
                  <a:cubicBezTo>
                    <a:pt x="815" y="243"/>
                    <a:pt x="790" y="235"/>
                    <a:pt x="764" y="235"/>
                  </a:cubicBezTo>
                  <a:lnTo>
                    <a:pt x="625" y="235"/>
                  </a:lnTo>
                  <a:lnTo>
                    <a:pt x="625" y="99"/>
                  </a:lnTo>
                  <a:close/>
                  <a:moveTo>
                    <a:pt x="569" y="794"/>
                  </a:moveTo>
                  <a:lnTo>
                    <a:pt x="569" y="794"/>
                  </a:lnTo>
                  <a:cubicBezTo>
                    <a:pt x="564" y="794"/>
                    <a:pt x="560" y="796"/>
                    <a:pt x="556" y="798"/>
                  </a:cubicBezTo>
                  <a:lnTo>
                    <a:pt x="241" y="993"/>
                  </a:lnTo>
                  <a:lnTo>
                    <a:pt x="306" y="826"/>
                  </a:lnTo>
                  <a:cubicBezTo>
                    <a:pt x="309" y="819"/>
                    <a:pt x="308" y="811"/>
                    <a:pt x="303" y="804"/>
                  </a:cubicBezTo>
                  <a:cubicBezTo>
                    <a:pt x="299" y="798"/>
                    <a:pt x="292" y="794"/>
                    <a:pt x="284" y="794"/>
                  </a:cubicBezTo>
                  <a:lnTo>
                    <a:pt x="129" y="794"/>
                  </a:lnTo>
                  <a:cubicBezTo>
                    <a:pt x="83" y="794"/>
                    <a:pt x="46" y="757"/>
                    <a:pt x="46" y="712"/>
                  </a:cubicBezTo>
                  <a:lnTo>
                    <a:pt x="46" y="364"/>
                  </a:lnTo>
                  <a:cubicBezTo>
                    <a:pt x="46" y="318"/>
                    <a:pt x="83" y="281"/>
                    <a:pt x="129" y="281"/>
                  </a:cubicBezTo>
                  <a:lnTo>
                    <a:pt x="578" y="281"/>
                  </a:lnTo>
                  <a:lnTo>
                    <a:pt x="602" y="281"/>
                  </a:lnTo>
                  <a:lnTo>
                    <a:pt x="625" y="281"/>
                  </a:lnTo>
                  <a:lnTo>
                    <a:pt x="720" y="281"/>
                  </a:lnTo>
                  <a:lnTo>
                    <a:pt x="764" y="281"/>
                  </a:lnTo>
                  <a:cubicBezTo>
                    <a:pt x="785" y="281"/>
                    <a:pt x="805" y="289"/>
                    <a:pt x="819" y="303"/>
                  </a:cubicBezTo>
                  <a:cubicBezTo>
                    <a:pt x="836" y="318"/>
                    <a:pt x="847" y="340"/>
                    <a:pt x="847" y="364"/>
                  </a:cubicBezTo>
                  <a:lnTo>
                    <a:pt x="847" y="416"/>
                  </a:lnTo>
                  <a:lnTo>
                    <a:pt x="847" y="443"/>
                  </a:lnTo>
                  <a:lnTo>
                    <a:pt x="847" y="470"/>
                  </a:lnTo>
                  <a:lnTo>
                    <a:pt x="847" y="702"/>
                  </a:lnTo>
                  <a:lnTo>
                    <a:pt x="717" y="648"/>
                  </a:lnTo>
                  <a:cubicBezTo>
                    <a:pt x="708" y="644"/>
                    <a:pt x="698" y="646"/>
                    <a:pt x="691" y="653"/>
                  </a:cubicBezTo>
                  <a:cubicBezTo>
                    <a:pt x="684" y="659"/>
                    <a:pt x="682" y="669"/>
                    <a:pt x="686" y="678"/>
                  </a:cubicBezTo>
                  <a:lnTo>
                    <a:pt x="735" y="794"/>
                  </a:lnTo>
                  <a:lnTo>
                    <a:pt x="569" y="794"/>
                  </a:lnTo>
                  <a:close/>
                  <a:moveTo>
                    <a:pt x="1129" y="1154"/>
                  </a:moveTo>
                  <a:lnTo>
                    <a:pt x="1129" y="1154"/>
                  </a:lnTo>
                  <a:lnTo>
                    <a:pt x="917" y="942"/>
                  </a:lnTo>
                  <a:cubicBezTo>
                    <a:pt x="913" y="938"/>
                    <a:pt x="907" y="935"/>
                    <a:pt x="900" y="935"/>
                  </a:cubicBezTo>
                  <a:cubicBezTo>
                    <a:pt x="894" y="935"/>
                    <a:pt x="888" y="938"/>
                    <a:pt x="884" y="942"/>
                  </a:cubicBezTo>
                  <a:lnTo>
                    <a:pt x="858" y="968"/>
                  </a:lnTo>
                  <a:lnTo>
                    <a:pt x="802" y="835"/>
                  </a:lnTo>
                  <a:lnTo>
                    <a:pt x="793" y="814"/>
                  </a:lnTo>
                  <a:lnTo>
                    <a:pt x="784" y="792"/>
                  </a:lnTo>
                  <a:lnTo>
                    <a:pt x="751" y="713"/>
                  </a:lnTo>
                  <a:lnTo>
                    <a:pt x="838" y="749"/>
                  </a:lnTo>
                  <a:lnTo>
                    <a:pt x="859" y="758"/>
                  </a:lnTo>
                  <a:lnTo>
                    <a:pt x="881" y="767"/>
                  </a:lnTo>
                  <a:lnTo>
                    <a:pt x="1007" y="819"/>
                  </a:lnTo>
                  <a:lnTo>
                    <a:pt x="980" y="846"/>
                  </a:lnTo>
                  <a:cubicBezTo>
                    <a:pt x="971" y="855"/>
                    <a:pt x="971" y="870"/>
                    <a:pt x="980" y="879"/>
                  </a:cubicBezTo>
                  <a:lnTo>
                    <a:pt x="1193" y="1091"/>
                  </a:lnTo>
                  <a:lnTo>
                    <a:pt x="1129" y="1154"/>
                  </a:lnTo>
                  <a:close/>
                  <a:moveTo>
                    <a:pt x="1242" y="1074"/>
                  </a:moveTo>
                  <a:lnTo>
                    <a:pt x="1242" y="1074"/>
                  </a:lnTo>
                  <a:lnTo>
                    <a:pt x="1030" y="862"/>
                  </a:lnTo>
                  <a:lnTo>
                    <a:pt x="1064" y="828"/>
                  </a:lnTo>
                  <a:cubicBezTo>
                    <a:pt x="1070" y="822"/>
                    <a:pt x="1072" y="814"/>
                    <a:pt x="1071" y="807"/>
                  </a:cubicBezTo>
                  <a:cubicBezTo>
                    <a:pt x="1069" y="799"/>
                    <a:pt x="1064" y="793"/>
                    <a:pt x="1057" y="790"/>
                  </a:cubicBezTo>
                  <a:lnTo>
                    <a:pt x="893" y="721"/>
                  </a:lnTo>
                  <a:cubicBezTo>
                    <a:pt x="893" y="718"/>
                    <a:pt x="893" y="715"/>
                    <a:pt x="893" y="712"/>
                  </a:cubicBezTo>
                  <a:lnTo>
                    <a:pt x="893" y="499"/>
                  </a:lnTo>
                  <a:lnTo>
                    <a:pt x="1076" y="612"/>
                  </a:lnTo>
                  <a:cubicBezTo>
                    <a:pt x="1079" y="615"/>
                    <a:pt x="1084" y="616"/>
                    <a:pt x="1088" y="616"/>
                  </a:cubicBezTo>
                  <a:cubicBezTo>
                    <a:pt x="1093" y="616"/>
                    <a:pt x="1098" y="614"/>
                    <a:pt x="1103" y="610"/>
                  </a:cubicBezTo>
                  <a:cubicBezTo>
                    <a:pt x="1110" y="604"/>
                    <a:pt x="1113" y="593"/>
                    <a:pt x="1110" y="584"/>
                  </a:cubicBezTo>
                  <a:lnTo>
                    <a:pt x="1057" y="449"/>
                  </a:lnTo>
                  <a:lnTo>
                    <a:pt x="1135" y="449"/>
                  </a:lnTo>
                  <a:cubicBezTo>
                    <a:pt x="1190" y="449"/>
                    <a:pt x="1235" y="404"/>
                    <a:pt x="1235" y="349"/>
                  </a:cubicBezTo>
                  <a:lnTo>
                    <a:pt x="1235" y="99"/>
                  </a:lnTo>
                  <a:cubicBezTo>
                    <a:pt x="1235" y="44"/>
                    <a:pt x="1190" y="0"/>
                    <a:pt x="1135" y="0"/>
                  </a:cubicBezTo>
                  <a:lnTo>
                    <a:pt x="678" y="0"/>
                  </a:lnTo>
                  <a:cubicBezTo>
                    <a:pt x="623" y="0"/>
                    <a:pt x="578" y="44"/>
                    <a:pt x="578" y="99"/>
                  </a:cubicBezTo>
                  <a:lnTo>
                    <a:pt x="578" y="235"/>
                  </a:lnTo>
                  <a:lnTo>
                    <a:pt x="129" y="235"/>
                  </a:lnTo>
                  <a:cubicBezTo>
                    <a:pt x="57" y="235"/>
                    <a:pt x="0" y="293"/>
                    <a:pt x="0" y="364"/>
                  </a:cubicBezTo>
                  <a:lnTo>
                    <a:pt x="0" y="712"/>
                  </a:lnTo>
                  <a:cubicBezTo>
                    <a:pt x="0" y="783"/>
                    <a:pt x="57" y="841"/>
                    <a:pt x="129" y="841"/>
                  </a:cubicBezTo>
                  <a:lnTo>
                    <a:pt x="250" y="841"/>
                  </a:lnTo>
                  <a:lnTo>
                    <a:pt x="173" y="1041"/>
                  </a:lnTo>
                  <a:cubicBezTo>
                    <a:pt x="169" y="1051"/>
                    <a:pt x="172" y="1061"/>
                    <a:pt x="179" y="1068"/>
                  </a:cubicBezTo>
                  <a:cubicBezTo>
                    <a:pt x="184" y="1071"/>
                    <a:pt x="189" y="1073"/>
                    <a:pt x="194" y="1073"/>
                  </a:cubicBezTo>
                  <a:cubicBezTo>
                    <a:pt x="199" y="1073"/>
                    <a:pt x="203" y="1072"/>
                    <a:pt x="207" y="1069"/>
                  </a:cubicBezTo>
                  <a:lnTo>
                    <a:pt x="575" y="841"/>
                  </a:lnTo>
                  <a:lnTo>
                    <a:pt x="754" y="841"/>
                  </a:lnTo>
                  <a:lnTo>
                    <a:pt x="828" y="1018"/>
                  </a:lnTo>
                  <a:cubicBezTo>
                    <a:pt x="831" y="1025"/>
                    <a:pt x="837" y="1031"/>
                    <a:pt x="845" y="1032"/>
                  </a:cubicBezTo>
                  <a:cubicBezTo>
                    <a:pt x="853" y="1034"/>
                    <a:pt x="861" y="1031"/>
                    <a:pt x="866" y="1026"/>
                  </a:cubicBezTo>
                  <a:lnTo>
                    <a:pt x="900" y="991"/>
                  </a:lnTo>
                  <a:lnTo>
                    <a:pt x="1113" y="1204"/>
                  </a:lnTo>
                  <a:cubicBezTo>
                    <a:pt x="1117" y="1208"/>
                    <a:pt x="1123" y="1210"/>
                    <a:pt x="1129" y="1210"/>
                  </a:cubicBezTo>
                  <a:cubicBezTo>
                    <a:pt x="1135" y="1210"/>
                    <a:pt x="1141" y="1208"/>
                    <a:pt x="1146" y="1204"/>
                  </a:cubicBezTo>
                  <a:lnTo>
                    <a:pt x="1242" y="1107"/>
                  </a:lnTo>
                  <a:cubicBezTo>
                    <a:pt x="1246" y="1103"/>
                    <a:pt x="1249" y="1097"/>
                    <a:pt x="1249" y="1091"/>
                  </a:cubicBezTo>
                  <a:cubicBezTo>
                    <a:pt x="1249" y="1085"/>
                    <a:pt x="1246" y="1079"/>
                    <a:pt x="1242" y="107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55" name="Group 18">
            <a:extLst>
              <a:ext uri="{FF2B5EF4-FFF2-40B4-BE49-F238E27FC236}">
                <a16:creationId xmlns:a16="http://schemas.microsoft.com/office/drawing/2014/main" xmlns="" id="{8CE38DE6-F2B1-4171-BE2D-9E41F23DF9F4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800509" y="2834990"/>
            <a:ext cx="388218" cy="434290"/>
            <a:chOff x="4354" y="948"/>
            <a:chExt cx="514" cy="575"/>
          </a:xfrm>
          <a:solidFill>
            <a:srgbClr val="25AEC1"/>
          </a:solidFill>
        </p:grpSpPr>
        <p:sp>
          <p:nvSpPr>
            <p:cNvPr id="58" name="Freeform 19">
              <a:extLst>
                <a:ext uri="{FF2B5EF4-FFF2-40B4-BE49-F238E27FC236}">
                  <a16:creationId xmlns:a16="http://schemas.microsoft.com/office/drawing/2014/main" xmlns="" id="{1CB7751E-3301-4AC0-8DE5-4675EBFE2A82}"/>
                </a:ext>
              </a:extLst>
            </p:cNvPr>
            <p:cNvSpPr>
              <a:spLocks/>
            </p:cNvSpPr>
            <p:nvPr/>
          </p:nvSpPr>
          <p:spPr bwMode="auto">
            <a:xfrm>
              <a:off x="4501" y="1090"/>
              <a:ext cx="162" cy="16"/>
            </a:xfrm>
            <a:custGeom>
              <a:avLst/>
              <a:gdLst>
                <a:gd name="T0" fmla="*/ 473 w 473"/>
                <a:gd name="T1" fmla="*/ 0 h 47"/>
                <a:gd name="T2" fmla="*/ 473 w 473"/>
                <a:gd name="T3" fmla="*/ 0 h 47"/>
                <a:gd name="T4" fmla="*/ 0 w 473"/>
                <a:gd name="T5" fmla="*/ 0 h 47"/>
                <a:gd name="T6" fmla="*/ 0 w 473"/>
                <a:gd name="T7" fmla="*/ 47 h 47"/>
                <a:gd name="T8" fmla="*/ 473 w 473"/>
                <a:gd name="T9" fmla="*/ 47 h 47"/>
                <a:gd name="T10" fmla="*/ 473 w 473"/>
                <a:gd name="T11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73" h="47">
                  <a:moveTo>
                    <a:pt x="473" y="0"/>
                  </a:moveTo>
                  <a:lnTo>
                    <a:pt x="473" y="0"/>
                  </a:lnTo>
                  <a:lnTo>
                    <a:pt x="0" y="0"/>
                  </a:lnTo>
                  <a:lnTo>
                    <a:pt x="0" y="47"/>
                  </a:lnTo>
                  <a:lnTo>
                    <a:pt x="473" y="47"/>
                  </a:lnTo>
                  <a:lnTo>
                    <a:pt x="47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9" name="Freeform 20">
              <a:extLst>
                <a:ext uri="{FF2B5EF4-FFF2-40B4-BE49-F238E27FC236}">
                  <a16:creationId xmlns:a16="http://schemas.microsoft.com/office/drawing/2014/main" xmlns="" id="{96873D02-C254-4A65-968D-9272D6E94361}"/>
                </a:ext>
              </a:extLst>
            </p:cNvPr>
            <p:cNvSpPr>
              <a:spLocks/>
            </p:cNvSpPr>
            <p:nvPr/>
          </p:nvSpPr>
          <p:spPr bwMode="auto">
            <a:xfrm>
              <a:off x="4501" y="1123"/>
              <a:ext cx="162" cy="16"/>
            </a:xfrm>
            <a:custGeom>
              <a:avLst/>
              <a:gdLst>
                <a:gd name="T0" fmla="*/ 473 w 473"/>
                <a:gd name="T1" fmla="*/ 0 h 46"/>
                <a:gd name="T2" fmla="*/ 473 w 473"/>
                <a:gd name="T3" fmla="*/ 0 h 46"/>
                <a:gd name="T4" fmla="*/ 0 w 473"/>
                <a:gd name="T5" fmla="*/ 0 h 46"/>
                <a:gd name="T6" fmla="*/ 0 w 473"/>
                <a:gd name="T7" fmla="*/ 46 h 46"/>
                <a:gd name="T8" fmla="*/ 473 w 473"/>
                <a:gd name="T9" fmla="*/ 46 h 46"/>
                <a:gd name="T10" fmla="*/ 473 w 473"/>
                <a:gd name="T11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73" h="46">
                  <a:moveTo>
                    <a:pt x="473" y="0"/>
                  </a:moveTo>
                  <a:lnTo>
                    <a:pt x="473" y="0"/>
                  </a:lnTo>
                  <a:lnTo>
                    <a:pt x="0" y="0"/>
                  </a:lnTo>
                  <a:lnTo>
                    <a:pt x="0" y="46"/>
                  </a:lnTo>
                  <a:lnTo>
                    <a:pt x="473" y="46"/>
                  </a:lnTo>
                  <a:lnTo>
                    <a:pt x="47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0" name="Freeform 21">
              <a:extLst>
                <a:ext uri="{FF2B5EF4-FFF2-40B4-BE49-F238E27FC236}">
                  <a16:creationId xmlns:a16="http://schemas.microsoft.com/office/drawing/2014/main" xmlns="" id="{22CE4CF7-68D4-4CFF-901B-BB2F12A56E33}"/>
                </a:ext>
              </a:extLst>
            </p:cNvPr>
            <p:cNvSpPr>
              <a:spLocks/>
            </p:cNvSpPr>
            <p:nvPr/>
          </p:nvSpPr>
          <p:spPr bwMode="auto">
            <a:xfrm>
              <a:off x="4501" y="1156"/>
              <a:ext cx="95" cy="16"/>
            </a:xfrm>
            <a:custGeom>
              <a:avLst/>
              <a:gdLst>
                <a:gd name="T0" fmla="*/ 277 w 277"/>
                <a:gd name="T1" fmla="*/ 0 h 47"/>
                <a:gd name="T2" fmla="*/ 277 w 277"/>
                <a:gd name="T3" fmla="*/ 0 h 47"/>
                <a:gd name="T4" fmla="*/ 0 w 277"/>
                <a:gd name="T5" fmla="*/ 0 h 47"/>
                <a:gd name="T6" fmla="*/ 0 w 277"/>
                <a:gd name="T7" fmla="*/ 47 h 47"/>
                <a:gd name="T8" fmla="*/ 277 w 277"/>
                <a:gd name="T9" fmla="*/ 47 h 47"/>
                <a:gd name="T10" fmla="*/ 277 w 277"/>
                <a:gd name="T11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77" h="47">
                  <a:moveTo>
                    <a:pt x="277" y="0"/>
                  </a:moveTo>
                  <a:lnTo>
                    <a:pt x="277" y="0"/>
                  </a:lnTo>
                  <a:lnTo>
                    <a:pt x="0" y="0"/>
                  </a:lnTo>
                  <a:lnTo>
                    <a:pt x="0" y="47"/>
                  </a:lnTo>
                  <a:lnTo>
                    <a:pt x="277" y="47"/>
                  </a:lnTo>
                  <a:lnTo>
                    <a:pt x="27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1" name="Freeform 22">
              <a:extLst>
                <a:ext uri="{FF2B5EF4-FFF2-40B4-BE49-F238E27FC236}">
                  <a16:creationId xmlns:a16="http://schemas.microsoft.com/office/drawing/2014/main" xmlns="" id="{1CFE4858-3867-4CE5-9E0B-344B00EA9A99}"/>
                </a:ext>
              </a:extLst>
            </p:cNvPr>
            <p:cNvSpPr>
              <a:spLocks/>
            </p:cNvSpPr>
            <p:nvPr/>
          </p:nvSpPr>
          <p:spPr bwMode="auto">
            <a:xfrm>
              <a:off x="4386" y="1461"/>
              <a:ext cx="15" cy="17"/>
            </a:xfrm>
            <a:custGeom>
              <a:avLst/>
              <a:gdLst>
                <a:gd name="T0" fmla="*/ 0 w 46"/>
                <a:gd name="T1" fmla="*/ 48 h 48"/>
                <a:gd name="T2" fmla="*/ 0 w 46"/>
                <a:gd name="T3" fmla="*/ 48 h 48"/>
                <a:gd name="T4" fmla="*/ 46 w 46"/>
                <a:gd name="T5" fmla="*/ 48 h 48"/>
                <a:gd name="T6" fmla="*/ 46 w 46"/>
                <a:gd name="T7" fmla="*/ 0 h 48"/>
                <a:gd name="T8" fmla="*/ 0 w 46"/>
                <a:gd name="T9" fmla="*/ 0 h 48"/>
                <a:gd name="T10" fmla="*/ 0 w 46"/>
                <a:gd name="T11" fmla="*/ 48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6" h="48">
                  <a:moveTo>
                    <a:pt x="0" y="48"/>
                  </a:moveTo>
                  <a:lnTo>
                    <a:pt x="0" y="48"/>
                  </a:lnTo>
                  <a:lnTo>
                    <a:pt x="46" y="48"/>
                  </a:lnTo>
                  <a:lnTo>
                    <a:pt x="46" y="0"/>
                  </a:lnTo>
                  <a:lnTo>
                    <a:pt x="0" y="0"/>
                  </a:lnTo>
                  <a:lnTo>
                    <a:pt x="0" y="48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7" name="Freeform 23">
              <a:extLst>
                <a:ext uri="{FF2B5EF4-FFF2-40B4-BE49-F238E27FC236}">
                  <a16:creationId xmlns:a16="http://schemas.microsoft.com/office/drawing/2014/main" xmlns="" id="{B00FD7DE-D2CA-485E-ADF9-12C66314E83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54" y="948"/>
              <a:ext cx="514" cy="575"/>
            </a:xfrm>
            <a:custGeom>
              <a:avLst/>
              <a:gdLst>
                <a:gd name="T0" fmla="*/ 538 w 1507"/>
                <a:gd name="T1" fmla="*/ 324 h 1686"/>
                <a:gd name="T2" fmla="*/ 597 w 1507"/>
                <a:gd name="T3" fmla="*/ 1080 h 1686"/>
                <a:gd name="T4" fmla="*/ 444 w 1507"/>
                <a:gd name="T5" fmla="*/ 1048 h 1686"/>
                <a:gd name="T6" fmla="*/ 581 w 1507"/>
                <a:gd name="T7" fmla="*/ 894 h 1686"/>
                <a:gd name="T8" fmla="*/ 591 w 1507"/>
                <a:gd name="T9" fmla="*/ 753 h 1686"/>
                <a:gd name="T10" fmla="*/ 463 w 1507"/>
                <a:gd name="T11" fmla="*/ 736 h 1686"/>
                <a:gd name="T12" fmla="*/ 435 w 1507"/>
                <a:gd name="T13" fmla="*/ 761 h 1686"/>
                <a:gd name="T14" fmla="*/ 260 w 1507"/>
                <a:gd name="T15" fmla="*/ 706 h 1686"/>
                <a:gd name="T16" fmla="*/ 562 w 1507"/>
                <a:gd name="T17" fmla="*/ 371 h 1686"/>
                <a:gd name="T18" fmla="*/ 1071 w 1507"/>
                <a:gd name="T19" fmla="*/ 46 h 1686"/>
                <a:gd name="T20" fmla="*/ 742 w 1507"/>
                <a:gd name="T21" fmla="*/ 904 h 1686"/>
                <a:gd name="T22" fmla="*/ 620 w 1507"/>
                <a:gd name="T23" fmla="*/ 1080 h 1686"/>
                <a:gd name="T24" fmla="*/ 597 w 1507"/>
                <a:gd name="T25" fmla="*/ 1185 h 1686"/>
                <a:gd name="T26" fmla="*/ 528 w 1507"/>
                <a:gd name="T27" fmla="*/ 1381 h 1686"/>
                <a:gd name="T28" fmla="*/ 213 w 1507"/>
                <a:gd name="T29" fmla="*/ 764 h 1686"/>
                <a:gd name="T30" fmla="*/ 171 w 1507"/>
                <a:gd name="T31" fmla="*/ 1035 h 1686"/>
                <a:gd name="T32" fmla="*/ 213 w 1507"/>
                <a:gd name="T33" fmla="*/ 1028 h 1686"/>
                <a:gd name="T34" fmla="*/ 473 w 1507"/>
                <a:gd name="T35" fmla="*/ 790 h 1686"/>
                <a:gd name="T36" fmla="*/ 512 w 1507"/>
                <a:gd name="T37" fmla="*/ 762 h 1686"/>
                <a:gd name="T38" fmla="*/ 559 w 1507"/>
                <a:gd name="T39" fmla="*/ 805 h 1686"/>
                <a:gd name="T40" fmla="*/ 529 w 1507"/>
                <a:gd name="T41" fmla="*/ 889 h 1686"/>
                <a:gd name="T42" fmla="*/ 398 w 1507"/>
                <a:gd name="T43" fmla="*/ 1068 h 1686"/>
                <a:gd name="T44" fmla="*/ 427 w 1507"/>
                <a:gd name="T45" fmla="*/ 1126 h 1686"/>
                <a:gd name="T46" fmla="*/ 432 w 1507"/>
                <a:gd name="T47" fmla="*/ 1276 h 1686"/>
                <a:gd name="T48" fmla="*/ 474 w 1507"/>
                <a:gd name="T49" fmla="*/ 1126 h 1686"/>
                <a:gd name="T50" fmla="*/ 597 w 1507"/>
                <a:gd name="T51" fmla="*/ 1185 h 1686"/>
                <a:gd name="T52" fmla="*/ 789 w 1507"/>
                <a:gd name="T53" fmla="*/ 1418 h 1686"/>
                <a:gd name="T54" fmla="*/ 789 w 1507"/>
                <a:gd name="T55" fmla="*/ 1080 h 1686"/>
                <a:gd name="T56" fmla="*/ 1095 w 1507"/>
                <a:gd name="T57" fmla="*/ 927 h 1686"/>
                <a:gd name="T58" fmla="*/ 1350 w 1507"/>
                <a:gd name="T59" fmla="*/ 1384 h 1686"/>
                <a:gd name="T60" fmla="*/ 995 w 1507"/>
                <a:gd name="T61" fmla="*/ 1418 h 1686"/>
                <a:gd name="T62" fmla="*/ 1397 w 1507"/>
                <a:gd name="T63" fmla="*/ 1534 h 1686"/>
                <a:gd name="T64" fmla="*/ 1373 w 1507"/>
                <a:gd name="T65" fmla="*/ 1544 h 1686"/>
                <a:gd name="T66" fmla="*/ 1041 w 1507"/>
                <a:gd name="T67" fmla="*/ 1431 h 1686"/>
                <a:gd name="T68" fmla="*/ 1397 w 1507"/>
                <a:gd name="T69" fmla="*/ 1431 h 1686"/>
                <a:gd name="T70" fmla="*/ 1483 w 1507"/>
                <a:gd name="T71" fmla="*/ 1384 h 1686"/>
                <a:gd name="T72" fmla="*/ 1397 w 1507"/>
                <a:gd name="T73" fmla="*/ 904 h 1686"/>
                <a:gd name="T74" fmla="*/ 1118 w 1507"/>
                <a:gd name="T75" fmla="*/ 22 h 1686"/>
                <a:gd name="T76" fmla="*/ 557 w 1507"/>
                <a:gd name="T77" fmla="*/ 0 h 1686"/>
                <a:gd name="T78" fmla="*/ 550 w 1507"/>
                <a:gd name="T79" fmla="*/ 3 h 1686"/>
                <a:gd name="T80" fmla="*/ 220 w 1507"/>
                <a:gd name="T81" fmla="*/ 331 h 1686"/>
                <a:gd name="T82" fmla="*/ 216 w 1507"/>
                <a:gd name="T83" fmla="*/ 337 h 1686"/>
                <a:gd name="T84" fmla="*/ 213 w 1507"/>
                <a:gd name="T85" fmla="*/ 347 h 1686"/>
                <a:gd name="T86" fmla="*/ 53 w 1507"/>
                <a:gd name="T87" fmla="*/ 875 h 1686"/>
                <a:gd name="T88" fmla="*/ 0 w 1507"/>
                <a:gd name="T89" fmla="*/ 1404 h 1686"/>
                <a:gd name="T90" fmla="*/ 46 w 1507"/>
                <a:gd name="T91" fmla="*/ 1662 h 1686"/>
                <a:gd name="T92" fmla="*/ 270 w 1507"/>
                <a:gd name="T93" fmla="*/ 1427 h 1686"/>
                <a:gd name="T94" fmla="*/ 552 w 1507"/>
                <a:gd name="T95" fmla="*/ 1427 h 1686"/>
                <a:gd name="T96" fmla="*/ 584 w 1507"/>
                <a:gd name="T97" fmla="*/ 1662 h 1686"/>
                <a:gd name="T98" fmla="*/ 630 w 1507"/>
                <a:gd name="T99" fmla="*/ 1404 h 1686"/>
                <a:gd name="T100" fmla="*/ 575 w 1507"/>
                <a:gd name="T101" fmla="*/ 1325 h 1686"/>
                <a:gd name="T102" fmla="*/ 742 w 1507"/>
                <a:gd name="T103" fmla="*/ 1126 h 1686"/>
                <a:gd name="T104" fmla="*/ 865 w 1507"/>
                <a:gd name="T105" fmla="*/ 1591 h 1686"/>
                <a:gd name="T106" fmla="*/ 1384 w 1507"/>
                <a:gd name="T107" fmla="*/ 1591 h 1686"/>
                <a:gd name="T108" fmla="*/ 1507 w 1507"/>
                <a:gd name="T109" fmla="*/ 1407 h 16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507" h="1686">
                  <a:moveTo>
                    <a:pt x="538" y="79"/>
                  </a:moveTo>
                  <a:lnTo>
                    <a:pt x="538" y="79"/>
                  </a:lnTo>
                  <a:lnTo>
                    <a:pt x="538" y="324"/>
                  </a:lnTo>
                  <a:lnTo>
                    <a:pt x="293" y="324"/>
                  </a:lnTo>
                  <a:lnTo>
                    <a:pt x="538" y="79"/>
                  </a:lnTo>
                  <a:close/>
                  <a:moveTo>
                    <a:pt x="597" y="1080"/>
                  </a:moveTo>
                  <a:lnTo>
                    <a:pt x="597" y="1080"/>
                  </a:lnTo>
                  <a:lnTo>
                    <a:pt x="462" y="1080"/>
                  </a:lnTo>
                  <a:cubicBezTo>
                    <a:pt x="456" y="1066"/>
                    <a:pt x="450" y="1056"/>
                    <a:pt x="444" y="1048"/>
                  </a:cubicBezTo>
                  <a:lnTo>
                    <a:pt x="564" y="920"/>
                  </a:lnTo>
                  <a:cubicBezTo>
                    <a:pt x="564" y="920"/>
                    <a:pt x="565" y="919"/>
                    <a:pt x="565" y="918"/>
                  </a:cubicBezTo>
                  <a:cubicBezTo>
                    <a:pt x="566" y="917"/>
                    <a:pt x="573" y="908"/>
                    <a:pt x="581" y="894"/>
                  </a:cubicBezTo>
                  <a:cubicBezTo>
                    <a:pt x="584" y="887"/>
                    <a:pt x="588" y="880"/>
                    <a:pt x="591" y="871"/>
                  </a:cubicBezTo>
                  <a:cubicBezTo>
                    <a:pt x="595" y="863"/>
                    <a:pt x="598" y="855"/>
                    <a:pt x="600" y="846"/>
                  </a:cubicBezTo>
                  <a:cubicBezTo>
                    <a:pt x="608" y="817"/>
                    <a:pt x="609" y="783"/>
                    <a:pt x="591" y="753"/>
                  </a:cubicBezTo>
                  <a:cubicBezTo>
                    <a:pt x="573" y="726"/>
                    <a:pt x="552" y="717"/>
                    <a:pt x="537" y="715"/>
                  </a:cubicBezTo>
                  <a:cubicBezTo>
                    <a:pt x="509" y="710"/>
                    <a:pt x="484" y="722"/>
                    <a:pt x="471" y="730"/>
                  </a:cubicBezTo>
                  <a:cubicBezTo>
                    <a:pt x="467" y="733"/>
                    <a:pt x="464" y="735"/>
                    <a:pt x="463" y="736"/>
                  </a:cubicBezTo>
                  <a:cubicBezTo>
                    <a:pt x="463" y="736"/>
                    <a:pt x="462" y="736"/>
                    <a:pt x="462" y="737"/>
                  </a:cubicBezTo>
                  <a:lnTo>
                    <a:pt x="453" y="745"/>
                  </a:lnTo>
                  <a:lnTo>
                    <a:pt x="435" y="761"/>
                  </a:lnTo>
                  <a:lnTo>
                    <a:pt x="260" y="922"/>
                  </a:lnTo>
                  <a:lnTo>
                    <a:pt x="260" y="733"/>
                  </a:lnTo>
                  <a:lnTo>
                    <a:pt x="260" y="706"/>
                  </a:lnTo>
                  <a:lnTo>
                    <a:pt x="260" y="681"/>
                  </a:lnTo>
                  <a:lnTo>
                    <a:pt x="260" y="371"/>
                  </a:lnTo>
                  <a:lnTo>
                    <a:pt x="562" y="371"/>
                  </a:lnTo>
                  <a:cubicBezTo>
                    <a:pt x="575" y="371"/>
                    <a:pt x="585" y="360"/>
                    <a:pt x="585" y="347"/>
                  </a:cubicBezTo>
                  <a:lnTo>
                    <a:pt x="585" y="46"/>
                  </a:lnTo>
                  <a:lnTo>
                    <a:pt x="1071" y="46"/>
                  </a:lnTo>
                  <a:lnTo>
                    <a:pt x="1071" y="880"/>
                  </a:lnTo>
                  <a:lnTo>
                    <a:pt x="765" y="880"/>
                  </a:lnTo>
                  <a:cubicBezTo>
                    <a:pt x="753" y="880"/>
                    <a:pt x="742" y="891"/>
                    <a:pt x="742" y="904"/>
                  </a:cubicBezTo>
                  <a:lnTo>
                    <a:pt x="742" y="1080"/>
                  </a:lnTo>
                  <a:lnTo>
                    <a:pt x="643" y="1080"/>
                  </a:lnTo>
                  <a:lnTo>
                    <a:pt x="620" y="1080"/>
                  </a:lnTo>
                  <a:lnTo>
                    <a:pt x="597" y="1080"/>
                  </a:lnTo>
                  <a:close/>
                  <a:moveTo>
                    <a:pt x="597" y="1185"/>
                  </a:moveTo>
                  <a:lnTo>
                    <a:pt x="597" y="1185"/>
                  </a:lnTo>
                  <a:cubicBezTo>
                    <a:pt x="597" y="1188"/>
                    <a:pt x="604" y="1252"/>
                    <a:pt x="539" y="1292"/>
                  </a:cubicBezTo>
                  <a:cubicBezTo>
                    <a:pt x="533" y="1297"/>
                    <a:pt x="528" y="1304"/>
                    <a:pt x="528" y="1312"/>
                  </a:cubicBezTo>
                  <a:lnTo>
                    <a:pt x="528" y="1381"/>
                  </a:lnTo>
                  <a:lnTo>
                    <a:pt x="100" y="1381"/>
                  </a:lnTo>
                  <a:lnTo>
                    <a:pt x="100" y="883"/>
                  </a:lnTo>
                  <a:cubicBezTo>
                    <a:pt x="121" y="853"/>
                    <a:pt x="164" y="802"/>
                    <a:pt x="213" y="764"/>
                  </a:cubicBezTo>
                  <a:lnTo>
                    <a:pt x="213" y="964"/>
                  </a:lnTo>
                  <a:lnTo>
                    <a:pt x="173" y="1002"/>
                  </a:lnTo>
                  <a:cubicBezTo>
                    <a:pt x="163" y="1010"/>
                    <a:pt x="163" y="1025"/>
                    <a:pt x="171" y="1035"/>
                  </a:cubicBezTo>
                  <a:cubicBezTo>
                    <a:pt x="180" y="1044"/>
                    <a:pt x="195" y="1045"/>
                    <a:pt x="204" y="1036"/>
                  </a:cubicBezTo>
                  <a:lnTo>
                    <a:pt x="205" y="1035"/>
                  </a:lnTo>
                  <a:lnTo>
                    <a:pt x="213" y="1028"/>
                  </a:lnTo>
                  <a:lnTo>
                    <a:pt x="237" y="1006"/>
                  </a:lnTo>
                  <a:lnTo>
                    <a:pt x="260" y="985"/>
                  </a:lnTo>
                  <a:lnTo>
                    <a:pt x="473" y="790"/>
                  </a:lnTo>
                  <a:lnTo>
                    <a:pt x="490" y="774"/>
                  </a:lnTo>
                  <a:lnTo>
                    <a:pt x="492" y="772"/>
                  </a:lnTo>
                  <a:cubicBezTo>
                    <a:pt x="496" y="769"/>
                    <a:pt x="504" y="765"/>
                    <a:pt x="512" y="762"/>
                  </a:cubicBezTo>
                  <a:cubicBezTo>
                    <a:pt x="517" y="761"/>
                    <a:pt x="523" y="760"/>
                    <a:pt x="529" y="761"/>
                  </a:cubicBezTo>
                  <a:cubicBezTo>
                    <a:pt x="537" y="762"/>
                    <a:pt x="545" y="768"/>
                    <a:pt x="551" y="778"/>
                  </a:cubicBezTo>
                  <a:cubicBezTo>
                    <a:pt x="556" y="786"/>
                    <a:pt x="558" y="795"/>
                    <a:pt x="559" y="805"/>
                  </a:cubicBezTo>
                  <a:cubicBezTo>
                    <a:pt x="559" y="814"/>
                    <a:pt x="558" y="824"/>
                    <a:pt x="555" y="834"/>
                  </a:cubicBezTo>
                  <a:cubicBezTo>
                    <a:pt x="553" y="842"/>
                    <a:pt x="550" y="850"/>
                    <a:pt x="547" y="858"/>
                  </a:cubicBezTo>
                  <a:cubicBezTo>
                    <a:pt x="541" y="871"/>
                    <a:pt x="534" y="882"/>
                    <a:pt x="529" y="889"/>
                  </a:cubicBezTo>
                  <a:lnTo>
                    <a:pt x="394" y="1033"/>
                  </a:lnTo>
                  <a:cubicBezTo>
                    <a:pt x="390" y="1038"/>
                    <a:pt x="388" y="1045"/>
                    <a:pt x="388" y="1052"/>
                  </a:cubicBezTo>
                  <a:cubicBezTo>
                    <a:pt x="389" y="1058"/>
                    <a:pt x="393" y="1065"/>
                    <a:pt x="398" y="1068"/>
                  </a:cubicBezTo>
                  <a:cubicBezTo>
                    <a:pt x="399" y="1069"/>
                    <a:pt x="404" y="1072"/>
                    <a:pt x="409" y="1080"/>
                  </a:cubicBezTo>
                  <a:cubicBezTo>
                    <a:pt x="413" y="1085"/>
                    <a:pt x="418" y="1093"/>
                    <a:pt x="421" y="1103"/>
                  </a:cubicBezTo>
                  <a:cubicBezTo>
                    <a:pt x="424" y="1110"/>
                    <a:pt x="426" y="1117"/>
                    <a:pt x="427" y="1126"/>
                  </a:cubicBezTo>
                  <a:cubicBezTo>
                    <a:pt x="432" y="1152"/>
                    <a:pt x="431" y="1187"/>
                    <a:pt x="419" y="1235"/>
                  </a:cubicBezTo>
                  <a:cubicBezTo>
                    <a:pt x="418" y="1239"/>
                    <a:pt x="417" y="1243"/>
                    <a:pt x="416" y="1247"/>
                  </a:cubicBezTo>
                  <a:cubicBezTo>
                    <a:pt x="412" y="1260"/>
                    <a:pt x="420" y="1273"/>
                    <a:pt x="432" y="1276"/>
                  </a:cubicBezTo>
                  <a:cubicBezTo>
                    <a:pt x="434" y="1277"/>
                    <a:pt x="436" y="1277"/>
                    <a:pt x="438" y="1277"/>
                  </a:cubicBezTo>
                  <a:cubicBezTo>
                    <a:pt x="449" y="1277"/>
                    <a:pt x="458" y="1270"/>
                    <a:pt x="461" y="1260"/>
                  </a:cubicBezTo>
                  <a:cubicBezTo>
                    <a:pt x="477" y="1204"/>
                    <a:pt x="479" y="1160"/>
                    <a:pt x="474" y="1126"/>
                  </a:cubicBezTo>
                  <a:lnTo>
                    <a:pt x="597" y="1126"/>
                  </a:lnTo>
                  <a:lnTo>
                    <a:pt x="597" y="1182"/>
                  </a:lnTo>
                  <a:cubicBezTo>
                    <a:pt x="597" y="1183"/>
                    <a:pt x="597" y="1184"/>
                    <a:pt x="597" y="1185"/>
                  </a:cubicBezTo>
                  <a:close/>
                  <a:moveTo>
                    <a:pt x="870" y="1544"/>
                  </a:moveTo>
                  <a:lnTo>
                    <a:pt x="870" y="1544"/>
                  </a:lnTo>
                  <a:cubicBezTo>
                    <a:pt x="820" y="1522"/>
                    <a:pt x="789" y="1473"/>
                    <a:pt x="789" y="1418"/>
                  </a:cubicBezTo>
                  <a:lnTo>
                    <a:pt x="789" y="1126"/>
                  </a:lnTo>
                  <a:lnTo>
                    <a:pt x="789" y="1103"/>
                  </a:lnTo>
                  <a:lnTo>
                    <a:pt x="789" y="1080"/>
                  </a:lnTo>
                  <a:lnTo>
                    <a:pt x="789" y="927"/>
                  </a:lnTo>
                  <a:lnTo>
                    <a:pt x="1071" y="927"/>
                  </a:lnTo>
                  <a:lnTo>
                    <a:pt x="1095" y="927"/>
                  </a:lnTo>
                  <a:lnTo>
                    <a:pt x="1118" y="927"/>
                  </a:lnTo>
                  <a:lnTo>
                    <a:pt x="1350" y="927"/>
                  </a:lnTo>
                  <a:lnTo>
                    <a:pt x="1350" y="1384"/>
                  </a:lnTo>
                  <a:lnTo>
                    <a:pt x="1018" y="1384"/>
                  </a:lnTo>
                  <a:cubicBezTo>
                    <a:pt x="1005" y="1384"/>
                    <a:pt x="995" y="1394"/>
                    <a:pt x="995" y="1407"/>
                  </a:cubicBezTo>
                  <a:lnTo>
                    <a:pt x="995" y="1418"/>
                  </a:lnTo>
                  <a:cubicBezTo>
                    <a:pt x="995" y="1473"/>
                    <a:pt x="963" y="1522"/>
                    <a:pt x="914" y="1544"/>
                  </a:cubicBezTo>
                  <a:lnTo>
                    <a:pt x="870" y="1544"/>
                  </a:lnTo>
                  <a:close/>
                  <a:moveTo>
                    <a:pt x="1397" y="1534"/>
                  </a:moveTo>
                  <a:lnTo>
                    <a:pt x="1397" y="1534"/>
                  </a:lnTo>
                  <a:cubicBezTo>
                    <a:pt x="1391" y="1538"/>
                    <a:pt x="1385" y="1541"/>
                    <a:pt x="1379" y="1544"/>
                  </a:cubicBezTo>
                  <a:lnTo>
                    <a:pt x="1373" y="1544"/>
                  </a:lnTo>
                  <a:lnTo>
                    <a:pt x="1350" y="1544"/>
                  </a:lnTo>
                  <a:lnTo>
                    <a:pt x="992" y="1544"/>
                  </a:lnTo>
                  <a:cubicBezTo>
                    <a:pt x="1021" y="1513"/>
                    <a:pt x="1038" y="1474"/>
                    <a:pt x="1041" y="1431"/>
                  </a:cubicBezTo>
                  <a:lnTo>
                    <a:pt x="1350" y="1431"/>
                  </a:lnTo>
                  <a:lnTo>
                    <a:pt x="1373" y="1431"/>
                  </a:lnTo>
                  <a:lnTo>
                    <a:pt x="1397" y="1431"/>
                  </a:lnTo>
                  <a:lnTo>
                    <a:pt x="1460" y="1431"/>
                  </a:lnTo>
                  <a:cubicBezTo>
                    <a:pt x="1456" y="1473"/>
                    <a:pt x="1432" y="1511"/>
                    <a:pt x="1397" y="1534"/>
                  </a:cubicBezTo>
                  <a:close/>
                  <a:moveTo>
                    <a:pt x="1483" y="1384"/>
                  </a:moveTo>
                  <a:lnTo>
                    <a:pt x="1483" y="1384"/>
                  </a:lnTo>
                  <a:lnTo>
                    <a:pt x="1397" y="1384"/>
                  </a:lnTo>
                  <a:lnTo>
                    <a:pt x="1397" y="904"/>
                  </a:lnTo>
                  <a:cubicBezTo>
                    <a:pt x="1397" y="891"/>
                    <a:pt x="1386" y="880"/>
                    <a:pt x="1373" y="880"/>
                  </a:cubicBezTo>
                  <a:lnTo>
                    <a:pt x="1118" y="880"/>
                  </a:lnTo>
                  <a:lnTo>
                    <a:pt x="1118" y="22"/>
                  </a:lnTo>
                  <a:cubicBezTo>
                    <a:pt x="1118" y="9"/>
                    <a:pt x="1108" y="0"/>
                    <a:pt x="1095" y="0"/>
                  </a:cubicBezTo>
                  <a:lnTo>
                    <a:pt x="562" y="0"/>
                  </a:lnTo>
                  <a:cubicBezTo>
                    <a:pt x="560" y="0"/>
                    <a:pt x="559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555" y="1"/>
                    <a:pt x="553" y="1"/>
                    <a:pt x="552" y="2"/>
                  </a:cubicBezTo>
                  <a:cubicBezTo>
                    <a:pt x="551" y="3"/>
                    <a:pt x="551" y="3"/>
                    <a:pt x="550" y="3"/>
                  </a:cubicBezTo>
                  <a:cubicBezTo>
                    <a:pt x="548" y="4"/>
                    <a:pt x="547" y="5"/>
                    <a:pt x="545" y="7"/>
                  </a:cubicBezTo>
                  <a:lnTo>
                    <a:pt x="301" y="250"/>
                  </a:lnTo>
                  <a:lnTo>
                    <a:pt x="220" y="331"/>
                  </a:lnTo>
                  <a:cubicBezTo>
                    <a:pt x="220" y="331"/>
                    <a:pt x="220" y="331"/>
                    <a:pt x="220" y="331"/>
                  </a:cubicBezTo>
                  <a:cubicBezTo>
                    <a:pt x="219" y="332"/>
                    <a:pt x="217" y="334"/>
                    <a:pt x="216" y="336"/>
                  </a:cubicBezTo>
                  <a:cubicBezTo>
                    <a:pt x="216" y="336"/>
                    <a:pt x="216" y="337"/>
                    <a:pt x="216" y="337"/>
                  </a:cubicBezTo>
                  <a:cubicBezTo>
                    <a:pt x="215" y="339"/>
                    <a:pt x="214" y="341"/>
                    <a:pt x="214" y="343"/>
                  </a:cubicBezTo>
                  <a:lnTo>
                    <a:pt x="214" y="343"/>
                  </a:lnTo>
                  <a:cubicBezTo>
                    <a:pt x="213" y="344"/>
                    <a:pt x="213" y="346"/>
                    <a:pt x="213" y="347"/>
                  </a:cubicBezTo>
                  <a:lnTo>
                    <a:pt x="213" y="706"/>
                  </a:lnTo>
                  <a:cubicBezTo>
                    <a:pt x="128" y="762"/>
                    <a:pt x="61" y="857"/>
                    <a:pt x="58" y="862"/>
                  </a:cubicBezTo>
                  <a:cubicBezTo>
                    <a:pt x="55" y="866"/>
                    <a:pt x="53" y="871"/>
                    <a:pt x="53" y="875"/>
                  </a:cubicBezTo>
                  <a:lnTo>
                    <a:pt x="53" y="1381"/>
                  </a:lnTo>
                  <a:lnTo>
                    <a:pt x="23" y="1381"/>
                  </a:lnTo>
                  <a:cubicBezTo>
                    <a:pt x="10" y="1381"/>
                    <a:pt x="0" y="1391"/>
                    <a:pt x="0" y="1404"/>
                  </a:cubicBezTo>
                  <a:lnTo>
                    <a:pt x="0" y="1662"/>
                  </a:lnTo>
                  <a:cubicBezTo>
                    <a:pt x="0" y="1675"/>
                    <a:pt x="10" y="1686"/>
                    <a:pt x="23" y="1686"/>
                  </a:cubicBezTo>
                  <a:cubicBezTo>
                    <a:pt x="36" y="1686"/>
                    <a:pt x="46" y="1675"/>
                    <a:pt x="46" y="1662"/>
                  </a:cubicBezTo>
                  <a:lnTo>
                    <a:pt x="46" y="1427"/>
                  </a:lnTo>
                  <a:lnTo>
                    <a:pt x="68" y="1427"/>
                  </a:lnTo>
                  <a:lnTo>
                    <a:pt x="270" y="1427"/>
                  </a:lnTo>
                  <a:lnTo>
                    <a:pt x="479" y="1427"/>
                  </a:lnTo>
                  <a:lnTo>
                    <a:pt x="528" y="1427"/>
                  </a:lnTo>
                  <a:lnTo>
                    <a:pt x="552" y="1427"/>
                  </a:lnTo>
                  <a:lnTo>
                    <a:pt x="575" y="1427"/>
                  </a:lnTo>
                  <a:lnTo>
                    <a:pt x="584" y="1427"/>
                  </a:lnTo>
                  <a:lnTo>
                    <a:pt x="584" y="1662"/>
                  </a:lnTo>
                  <a:cubicBezTo>
                    <a:pt x="584" y="1675"/>
                    <a:pt x="594" y="1686"/>
                    <a:pt x="607" y="1686"/>
                  </a:cubicBezTo>
                  <a:cubicBezTo>
                    <a:pt x="620" y="1686"/>
                    <a:pt x="630" y="1675"/>
                    <a:pt x="630" y="1662"/>
                  </a:cubicBezTo>
                  <a:lnTo>
                    <a:pt x="630" y="1404"/>
                  </a:lnTo>
                  <a:cubicBezTo>
                    <a:pt x="630" y="1391"/>
                    <a:pt x="620" y="1381"/>
                    <a:pt x="607" y="1381"/>
                  </a:cubicBezTo>
                  <a:lnTo>
                    <a:pt x="575" y="1381"/>
                  </a:lnTo>
                  <a:lnTo>
                    <a:pt x="575" y="1325"/>
                  </a:lnTo>
                  <a:cubicBezTo>
                    <a:pt x="648" y="1272"/>
                    <a:pt x="645" y="1194"/>
                    <a:pt x="643" y="1181"/>
                  </a:cubicBezTo>
                  <a:lnTo>
                    <a:pt x="643" y="1126"/>
                  </a:lnTo>
                  <a:lnTo>
                    <a:pt x="742" y="1126"/>
                  </a:lnTo>
                  <a:lnTo>
                    <a:pt x="742" y="1418"/>
                  </a:lnTo>
                  <a:cubicBezTo>
                    <a:pt x="742" y="1493"/>
                    <a:pt x="787" y="1560"/>
                    <a:pt x="856" y="1589"/>
                  </a:cubicBezTo>
                  <a:cubicBezTo>
                    <a:pt x="859" y="1590"/>
                    <a:pt x="862" y="1591"/>
                    <a:pt x="865" y="1591"/>
                  </a:cubicBezTo>
                  <a:lnTo>
                    <a:pt x="919" y="1591"/>
                  </a:lnTo>
                  <a:lnTo>
                    <a:pt x="1373" y="1591"/>
                  </a:lnTo>
                  <a:lnTo>
                    <a:pt x="1384" y="1591"/>
                  </a:lnTo>
                  <a:cubicBezTo>
                    <a:pt x="1387" y="1591"/>
                    <a:pt x="1390" y="1590"/>
                    <a:pt x="1393" y="1589"/>
                  </a:cubicBezTo>
                  <a:cubicBezTo>
                    <a:pt x="1462" y="1560"/>
                    <a:pt x="1507" y="1493"/>
                    <a:pt x="1507" y="1418"/>
                  </a:cubicBezTo>
                  <a:lnTo>
                    <a:pt x="1507" y="1407"/>
                  </a:lnTo>
                  <a:cubicBezTo>
                    <a:pt x="1507" y="1394"/>
                    <a:pt x="1496" y="1384"/>
                    <a:pt x="1483" y="138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8" name="Freeform 24">
              <a:extLst>
                <a:ext uri="{FF2B5EF4-FFF2-40B4-BE49-F238E27FC236}">
                  <a16:creationId xmlns:a16="http://schemas.microsoft.com/office/drawing/2014/main" xmlns="" id="{36AB749F-4325-437B-A9ED-0E5561C29FC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637" y="1276"/>
              <a:ext cx="41" cy="41"/>
            </a:xfrm>
            <a:custGeom>
              <a:avLst/>
              <a:gdLst>
                <a:gd name="T0" fmla="*/ 47 w 121"/>
                <a:gd name="T1" fmla="*/ 47 h 121"/>
                <a:gd name="T2" fmla="*/ 47 w 121"/>
                <a:gd name="T3" fmla="*/ 47 h 121"/>
                <a:gd name="T4" fmla="*/ 74 w 121"/>
                <a:gd name="T5" fmla="*/ 47 h 121"/>
                <a:gd name="T6" fmla="*/ 74 w 121"/>
                <a:gd name="T7" fmla="*/ 74 h 121"/>
                <a:gd name="T8" fmla="*/ 47 w 121"/>
                <a:gd name="T9" fmla="*/ 74 h 121"/>
                <a:gd name="T10" fmla="*/ 47 w 121"/>
                <a:gd name="T11" fmla="*/ 47 h 121"/>
                <a:gd name="T12" fmla="*/ 98 w 121"/>
                <a:gd name="T13" fmla="*/ 0 h 121"/>
                <a:gd name="T14" fmla="*/ 98 w 121"/>
                <a:gd name="T15" fmla="*/ 0 h 121"/>
                <a:gd name="T16" fmla="*/ 23 w 121"/>
                <a:gd name="T17" fmla="*/ 0 h 121"/>
                <a:gd name="T18" fmla="*/ 0 w 121"/>
                <a:gd name="T19" fmla="*/ 23 h 121"/>
                <a:gd name="T20" fmla="*/ 0 w 121"/>
                <a:gd name="T21" fmla="*/ 98 h 121"/>
                <a:gd name="T22" fmla="*/ 13 w 121"/>
                <a:gd name="T23" fmla="*/ 119 h 121"/>
                <a:gd name="T24" fmla="*/ 23 w 121"/>
                <a:gd name="T25" fmla="*/ 121 h 121"/>
                <a:gd name="T26" fmla="*/ 98 w 121"/>
                <a:gd name="T27" fmla="*/ 121 h 121"/>
                <a:gd name="T28" fmla="*/ 108 w 121"/>
                <a:gd name="T29" fmla="*/ 119 h 121"/>
                <a:gd name="T30" fmla="*/ 121 w 121"/>
                <a:gd name="T31" fmla="*/ 98 h 121"/>
                <a:gd name="T32" fmla="*/ 121 w 121"/>
                <a:gd name="T33" fmla="*/ 23 h 121"/>
                <a:gd name="T34" fmla="*/ 98 w 121"/>
                <a:gd name="T35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21" h="121">
                  <a:moveTo>
                    <a:pt x="47" y="47"/>
                  </a:moveTo>
                  <a:lnTo>
                    <a:pt x="47" y="47"/>
                  </a:lnTo>
                  <a:lnTo>
                    <a:pt x="74" y="47"/>
                  </a:lnTo>
                  <a:lnTo>
                    <a:pt x="74" y="74"/>
                  </a:lnTo>
                  <a:lnTo>
                    <a:pt x="47" y="74"/>
                  </a:lnTo>
                  <a:lnTo>
                    <a:pt x="47" y="47"/>
                  </a:lnTo>
                  <a:close/>
                  <a:moveTo>
                    <a:pt x="98" y="0"/>
                  </a:moveTo>
                  <a:lnTo>
                    <a:pt x="98" y="0"/>
                  </a:lnTo>
                  <a:lnTo>
                    <a:pt x="23" y="0"/>
                  </a:lnTo>
                  <a:cubicBezTo>
                    <a:pt x="10" y="0"/>
                    <a:pt x="0" y="10"/>
                    <a:pt x="0" y="23"/>
                  </a:cubicBezTo>
                  <a:lnTo>
                    <a:pt x="0" y="98"/>
                  </a:lnTo>
                  <a:cubicBezTo>
                    <a:pt x="0" y="107"/>
                    <a:pt x="6" y="115"/>
                    <a:pt x="13" y="119"/>
                  </a:cubicBezTo>
                  <a:cubicBezTo>
                    <a:pt x="16" y="120"/>
                    <a:pt x="20" y="121"/>
                    <a:pt x="23" y="121"/>
                  </a:cubicBezTo>
                  <a:lnTo>
                    <a:pt x="98" y="121"/>
                  </a:lnTo>
                  <a:cubicBezTo>
                    <a:pt x="101" y="121"/>
                    <a:pt x="105" y="120"/>
                    <a:pt x="108" y="119"/>
                  </a:cubicBezTo>
                  <a:cubicBezTo>
                    <a:pt x="116" y="115"/>
                    <a:pt x="121" y="107"/>
                    <a:pt x="121" y="98"/>
                  </a:cubicBezTo>
                  <a:lnTo>
                    <a:pt x="121" y="23"/>
                  </a:lnTo>
                  <a:cubicBezTo>
                    <a:pt x="121" y="10"/>
                    <a:pt x="111" y="0"/>
                    <a:pt x="9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9" name="Freeform 25">
              <a:extLst>
                <a:ext uri="{FF2B5EF4-FFF2-40B4-BE49-F238E27FC236}">
                  <a16:creationId xmlns:a16="http://schemas.microsoft.com/office/drawing/2014/main" xmlns="" id="{E7206211-E15E-451E-BA42-B169424E3D58}"/>
                </a:ext>
              </a:extLst>
            </p:cNvPr>
            <p:cNvSpPr>
              <a:spLocks/>
            </p:cNvSpPr>
            <p:nvPr/>
          </p:nvSpPr>
          <p:spPr bwMode="auto">
            <a:xfrm>
              <a:off x="4681" y="1288"/>
              <a:ext cx="116" cy="16"/>
            </a:xfrm>
            <a:custGeom>
              <a:avLst/>
              <a:gdLst>
                <a:gd name="T0" fmla="*/ 137 w 341"/>
                <a:gd name="T1" fmla="*/ 47 h 47"/>
                <a:gd name="T2" fmla="*/ 137 w 341"/>
                <a:gd name="T3" fmla="*/ 47 h 47"/>
                <a:gd name="T4" fmla="*/ 160 w 341"/>
                <a:gd name="T5" fmla="*/ 47 h 47"/>
                <a:gd name="T6" fmla="*/ 341 w 341"/>
                <a:gd name="T7" fmla="*/ 47 h 47"/>
                <a:gd name="T8" fmla="*/ 341 w 341"/>
                <a:gd name="T9" fmla="*/ 23 h 47"/>
                <a:gd name="T10" fmla="*/ 341 w 341"/>
                <a:gd name="T11" fmla="*/ 0 h 47"/>
                <a:gd name="T12" fmla="*/ 160 w 341"/>
                <a:gd name="T13" fmla="*/ 0 h 47"/>
                <a:gd name="T14" fmla="*/ 137 w 341"/>
                <a:gd name="T15" fmla="*/ 0 h 47"/>
                <a:gd name="T16" fmla="*/ 113 w 341"/>
                <a:gd name="T17" fmla="*/ 0 h 47"/>
                <a:gd name="T18" fmla="*/ 0 w 341"/>
                <a:gd name="T19" fmla="*/ 0 h 47"/>
                <a:gd name="T20" fmla="*/ 0 w 341"/>
                <a:gd name="T21" fmla="*/ 23 h 47"/>
                <a:gd name="T22" fmla="*/ 0 w 341"/>
                <a:gd name="T23" fmla="*/ 47 h 47"/>
                <a:gd name="T24" fmla="*/ 113 w 341"/>
                <a:gd name="T25" fmla="*/ 47 h 47"/>
                <a:gd name="T26" fmla="*/ 137 w 341"/>
                <a:gd name="T27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41" h="47">
                  <a:moveTo>
                    <a:pt x="137" y="47"/>
                  </a:moveTo>
                  <a:lnTo>
                    <a:pt x="137" y="47"/>
                  </a:lnTo>
                  <a:lnTo>
                    <a:pt x="160" y="47"/>
                  </a:lnTo>
                  <a:lnTo>
                    <a:pt x="341" y="47"/>
                  </a:lnTo>
                  <a:lnTo>
                    <a:pt x="341" y="23"/>
                  </a:lnTo>
                  <a:lnTo>
                    <a:pt x="341" y="0"/>
                  </a:lnTo>
                  <a:lnTo>
                    <a:pt x="160" y="0"/>
                  </a:lnTo>
                  <a:lnTo>
                    <a:pt x="137" y="0"/>
                  </a:lnTo>
                  <a:lnTo>
                    <a:pt x="113" y="0"/>
                  </a:lnTo>
                  <a:lnTo>
                    <a:pt x="0" y="0"/>
                  </a:lnTo>
                  <a:lnTo>
                    <a:pt x="0" y="23"/>
                  </a:lnTo>
                  <a:lnTo>
                    <a:pt x="0" y="47"/>
                  </a:lnTo>
                  <a:lnTo>
                    <a:pt x="113" y="47"/>
                  </a:lnTo>
                  <a:lnTo>
                    <a:pt x="137" y="47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6" name="Freeform 26">
              <a:extLst>
                <a:ext uri="{FF2B5EF4-FFF2-40B4-BE49-F238E27FC236}">
                  <a16:creationId xmlns:a16="http://schemas.microsoft.com/office/drawing/2014/main" xmlns="" id="{82E6898B-FF60-4C84-9124-5565B1AAB75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637" y="1318"/>
              <a:ext cx="41" cy="41"/>
            </a:xfrm>
            <a:custGeom>
              <a:avLst/>
              <a:gdLst>
                <a:gd name="T0" fmla="*/ 74 w 121"/>
                <a:gd name="T1" fmla="*/ 74 h 121"/>
                <a:gd name="T2" fmla="*/ 74 w 121"/>
                <a:gd name="T3" fmla="*/ 74 h 121"/>
                <a:gd name="T4" fmla="*/ 47 w 121"/>
                <a:gd name="T5" fmla="*/ 74 h 121"/>
                <a:gd name="T6" fmla="*/ 47 w 121"/>
                <a:gd name="T7" fmla="*/ 47 h 121"/>
                <a:gd name="T8" fmla="*/ 74 w 121"/>
                <a:gd name="T9" fmla="*/ 47 h 121"/>
                <a:gd name="T10" fmla="*/ 74 w 121"/>
                <a:gd name="T11" fmla="*/ 74 h 121"/>
                <a:gd name="T12" fmla="*/ 98 w 121"/>
                <a:gd name="T13" fmla="*/ 0 h 121"/>
                <a:gd name="T14" fmla="*/ 98 w 121"/>
                <a:gd name="T15" fmla="*/ 0 h 121"/>
                <a:gd name="T16" fmla="*/ 23 w 121"/>
                <a:gd name="T17" fmla="*/ 0 h 121"/>
                <a:gd name="T18" fmla="*/ 1 w 121"/>
                <a:gd name="T19" fmla="*/ 18 h 121"/>
                <a:gd name="T20" fmla="*/ 0 w 121"/>
                <a:gd name="T21" fmla="*/ 23 h 121"/>
                <a:gd name="T22" fmla="*/ 0 w 121"/>
                <a:gd name="T23" fmla="*/ 41 h 121"/>
                <a:gd name="T24" fmla="*/ 0 w 121"/>
                <a:gd name="T25" fmla="*/ 98 h 121"/>
                <a:gd name="T26" fmla="*/ 23 w 121"/>
                <a:gd name="T27" fmla="*/ 121 h 121"/>
                <a:gd name="T28" fmla="*/ 98 w 121"/>
                <a:gd name="T29" fmla="*/ 121 h 121"/>
                <a:gd name="T30" fmla="*/ 121 w 121"/>
                <a:gd name="T31" fmla="*/ 98 h 121"/>
                <a:gd name="T32" fmla="*/ 121 w 121"/>
                <a:gd name="T33" fmla="*/ 41 h 121"/>
                <a:gd name="T34" fmla="*/ 121 w 121"/>
                <a:gd name="T35" fmla="*/ 23 h 121"/>
                <a:gd name="T36" fmla="*/ 120 w 121"/>
                <a:gd name="T37" fmla="*/ 18 h 121"/>
                <a:gd name="T38" fmla="*/ 98 w 121"/>
                <a:gd name="T39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21" h="121">
                  <a:moveTo>
                    <a:pt x="74" y="74"/>
                  </a:moveTo>
                  <a:lnTo>
                    <a:pt x="74" y="74"/>
                  </a:lnTo>
                  <a:lnTo>
                    <a:pt x="47" y="74"/>
                  </a:lnTo>
                  <a:lnTo>
                    <a:pt x="47" y="47"/>
                  </a:lnTo>
                  <a:lnTo>
                    <a:pt x="74" y="47"/>
                  </a:lnTo>
                  <a:lnTo>
                    <a:pt x="74" y="74"/>
                  </a:lnTo>
                  <a:close/>
                  <a:moveTo>
                    <a:pt x="98" y="0"/>
                  </a:moveTo>
                  <a:lnTo>
                    <a:pt x="98" y="0"/>
                  </a:lnTo>
                  <a:lnTo>
                    <a:pt x="23" y="0"/>
                  </a:lnTo>
                  <a:cubicBezTo>
                    <a:pt x="12" y="0"/>
                    <a:pt x="3" y="8"/>
                    <a:pt x="1" y="18"/>
                  </a:cubicBezTo>
                  <a:cubicBezTo>
                    <a:pt x="0" y="20"/>
                    <a:pt x="0" y="21"/>
                    <a:pt x="0" y="23"/>
                  </a:cubicBezTo>
                  <a:lnTo>
                    <a:pt x="0" y="41"/>
                  </a:lnTo>
                  <a:lnTo>
                    <a:pt x="0" y="98"/>
                  </a:lnTo>
                  <a:cubicBezTo>
                    <a:pt x="0" y="111"/>
                    <a:pt x="10" y="121"/>
                    <a:pt x="23" y="121"/>
                  </a:cubicBezTo>
                  <a:lnTo>
                    <a:pt x="98" y="121"/>
                  </a:lnTo>
                  <a:cubicBezTo>
                    <a:pt x="111" y="121"/>
                    <a:pt x="121" y="111"/>
                    <a:pt x="121" y="98"/>
                  </a:cubicBezTo>
                  <a:lnTo>
                    <a:pt x="121" y="41"/>
                  </a:lnTo>
                  <a:lnTo>
                    <a:pt x="121" y="23"/>
                  </a:lnTo>
                  <a:cubicBezTo>
                    <a:pt x="121" y="21"/>
                    <a:pt x="121" y="20"/>
                    <a:pt x="120" y="18"/>
                  </a:cubicBezTo>
                  <a:cubicBezTo>
                    <a:pt x="118" y="8"/>
                    <a:pt x="109" y="0"/>
                    <a:pt x="9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9" name="Freeform 27">
              <a:extLst>
                <a:ext uri="{FF2B5EF4-FFF2-40B4-BE49-F238E27FC236}">
                  <a16:creationId xmlns:a16="http://schemas.microsoft.com/office/drawing/2014/main" xmlns="" id="{556A98E3-1F02-4295-A305-9BB9C6FF8472}"/>
                </a:ext>
              </a:extLst>
            </p:cNvPr>
            <p:cNvSpPr>
              <a:spLocks/>
            </p:cNvSpPr>
            <p:nvPr/>
          </p:nvSpPr>
          <p:spPr bwMode="auto">
            <a:xfrm>
              <a:off x="4681" y="1331"/>
              <a:ext cx="116" cy="16"/>
            </a:xfrm>
            <a:custGeom>
              <a:avLst/>
              <a:gdLst>
                <a:gd name="T0" fmla="*/ 341 w 341"/>
                <a:gd name="T1" fmla="*/ 23 h 47"/>
                <a:gd name="T2" fmla="*/ 341 w 341"/>
                <a:gd name="T3" fmla="*/ 23 h 47"/>
                <a:gd name="T4" fmla="*/ 341 w 341"/>
                <a:gd name="T5" fmla="*/ 0 h 47"/>
                <a:gd name="T6" fmla="*/ 150 w 341"/>
                <a:gd name="T7" fmla="*/ 0 h 47"/>
                <a:gd name="T8" fmla="*/ 0 w 341"/>
                <a:gd name="T9" fmla="*/ 0 h 47"/>
                <a:gd name="T10" fmla="*/ 0 w 341"/>
                <a:gd name="T11" fmla="*/ 4 h 47"/>
                <a:gd name="T12" fmla="*/ 0 w 341"/>
                <a:gd name="T13" fmla="*/ 23 h 47"/>
                <a:gd name="T14" fmla="*/ 0 w 341"/>
                <a:gd name="T15" fmla="*/ 47 h 47"/>
                <a:gd name="T16" fmla="*/ 341 w 341"/>
                <a:gd name="T17" fmla="*/ 47 h 47"/>
                <a:gd name="T18" fmla="*/ 341 w 341"/>
                <a:gd name="T19" fmla="*/ 23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1" h="47">
                  <a:moveTo>
                    <a:pt x="341" y="23"/>
                  </a:moveTo>
                  <a:lnTo>
                    <a:pt x="341" y="23"/>
                  </a:lnTo>
                  <a:lnTo>
                    <a:pt x="341" y="0"/>
                  </a:lnTo>
                  <a:lnTo>
                    <a:pt x="150" y="0"/>
                  </a:lnTo>
                  <a:lnTo>
                    <a:pt x="0" y="0"/>
                  </a:lnTo>
                  <a:lnTo>
                    <a:pt x="0" y="4"/>
                  </a:lnTo>
                  <a:lnTo>
                    <a:pt x="0" y="23"/>
                  </a:lnTo>
                  <a:lnTo>
                    <a:pt x="0" y="47"/>
                  </a:lnTo>
                  <a:lnTo>
                    <a:pt x="341" y="47"/>
                  </a:lnTo>
                  <a:lnTo>
                    <a:pt x="341" y="2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80" name="Freeform 28">
              <a:extLst>
                <a:ext uri="{FF2B5EF4-FFF2-40B4-BE49-F238E27FC236}">
                  <a16:creationId xmlns:a16="http://schemas.microsoft.com/office/drawing/2014/main" xmlns="" id="{306C1278-D6A1-4C81-B271-3F847311A06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637" y="1360"/>
              <a:ext cx="41" cy="42"/>
            </a:xfrm>
            <a:custGeom>
              <a:avLst/>
              <a:gdLst>
                <a:gd name="T0" fmla="*/ 74 w 121"/>
                <a:gd name="T1" fmla="*/ 74 h 121"/>
                <a:gd name="T2" fmla="*/ 74 w 121"/>
                <a:gd name="T3" fmla="*/ 74 h 121"/>
                <a:gd name="T4" fmla="*/ 47 w 121"/>
                <a:gd name="T5" fmla="*/ 74 h 121"/>
                <a:gd name="T6" fmla="*/ 47 w 121"/>
                <a:gd name="T7" fmla="*/ 47 h 121"/>
                <a:gd name="T8" fmla="*/ 74 w 121"/>
                <a:gd name="T9" fmla="*/ 47 h 121"/>
                <a:gd name="T10" fmla="*/ 74 w 121"/>
                <a:gd name="T11" fmla="*/ 74 h 121"/>
                <a:gd name="T12" fmla="*/ 98 w 121"/>
                <a:gd name="T13" fmla="*/ 0 h 121"/>
                <a:gd name="T14" fmla="*/ 98 w 121"/>
                <a:gd name="T15" fmla="*/ 0 h 121"/>
                <a:gd name="T16" fmla="*/ 23 w 121"/>
                <a:gd name="T17" fmla="*/ 0 h 121"/>
                <a:gd name="T18" fmla="*/ 0 w 121"/>
                <a:gd name="T19" fmla="*/ 23 h 121"/>
                <a:gd name="T20" fmla="*/ 0 w 121"/>
                <a:gd name="T21" fmla="*/ 98 h 121"/>
                <a:gd name="T22" fmla="*/ 23 w 121"/>
                <a:gd name="T23" fmla="*/ 121 h 121"/>
                <a:gd name="T24" fmla="*/ 98 w 121"/>
                <a:gd name="T25" fmla="*/ 121 h 121"/>
                <a:gd name="T26" fmla="*/ 121 w 121"/>
                <a:gd name="T27" fmla="*/ 98 h 121"/>
                <a:gd name="T28" fmla="*/ 121 w 121"/>
                <a:gd name="T29" fmla="*/ 23 h 121"/>
                <a:gd name="T30" fmla="*/ 98 w 121"/>
                <a:gd name="T31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21" h="121">
                  <a:moveTo>
                    <a:pt x="74" y="74"/>
                  </a:moveTo>
                  <a:lnTo>
                    <a:pt x="74" y="74"/>
                  </a:lnTo>
                  <a:lnTo>
                    <a:pt x="47" y="74"/>
                  </a:lnTo>
                  <a:lnTo>
                    <a:pt x="47" y="47"/>
                  </a:lnTo>
                  <a:lnTo>
                    <a:pt x="74" y="47"/>
                  </a:lnTo>
                  <a:lnTo>
                    <a:pt x="74" y="74"/>
                  </a:lnTo>
                  <a:close/>
                  <a:moveTo>
                    <a:pt x="98" y="0"/>
                  </a:moveTo>
                  <a:lnTo>
                    <a:pt x="98" y="0"/>
                  </a:lnTo>
                  <a:lnTo>
                    <a:pt x="23" y="0"/>
                  </a:lnTo>
                  <a:cubicBezTo>
                    <a:pt x="10" y="0"/>
                    <a:pt x="0" y="10"/>
                    <a:pt x="0" y="23"/>
                  </a:cubicBezTo>
                  <a:lnTo>
                    <a:pt x="0" y="98"/>
                  </a:lnTo>
                  <a:cubicBezTo>
                    <a:pt x="0" y="111"/>
                    <a:pt x="10" y="121"/>
                    <a:pt x="23" y="121"/>
                  </a:cubicBezTo>
                  <a:lnTo>
                    <a:pt x="98" y="121"/>
                  </a:lnTo>
                  <a:cubicBezTo>
                    <a:pt x="111" y="121"/>
                    <a:pt x="121" y="111"/>
                    <a:pt x="121" y="98"/>
                  </a:cubicBezTo>
                  <a:lnTo>
                    <a:pt x="121" y="23"/>
                  </a:lnTo>
                  <a:cubicBezTo>
                    <a:pt x="121" y="10"/>
                    <a:pt x="111" y="0"/>
                    <a:pt x="9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81" name="Freeform 29">
              <a:extLst>
                <a:ext uri="{FF2B5EF4-FFF2-40B4-BE49-F238E27FC236}">
                  <a16:creationId xmlns:a16="http://schemas.microsoft.com/office/drawing/2014/main" xmlns="" id="{81A5CD4B-760F-484A-A648-6C28F0F26E51}"/>
                </a:ext>
              </a:extLst>
            </p:cNvPr>
            <p:cNvSpPr>
              <a:spLocks/>
            </p:cNvSpPr>
            <p:nvPr/>
          </p:nvSpPr>
          <p:spPr bwMode="auto">
            <a:xfrm>
              <a:off x="4681" y="1373"/>
              <a:ext cx="116" cy="16"/>
            </a:xfrm>
            <a:custGeom>
              <a:avLst/>
              <a:gdLst>
                <a:gd name="T0" fmla="*/ 341 w 341"/>
                <a:gd name="T1" fmla="*/ 24 h 47"/>
                <a:gd name="T2" fmla="*/ 341 w 341"/>
                <a:gd name="T3" fmla="*/ 24 h 47"/>
                <a:gd name="T4" fmla="*/ 341 w 341"/>
                <a:gd name="T5" fmla="*/ 0 h 47"/>
                <a:gd name="T6" fmla="*/ 0 w 341"/>
                <a:gd name="T7" fmla="*/ 0 h 47"/>
                <a:gd name="T8" fmla="*/ 0 w 341"/>
                <a:gd name="T9" fmla="*/ 24 h 47"/>
                <a:gd name="T10" fmla="*/ 0 w 341"/>
                <a:gd name="T11" fmla="*/ 47 h 47"/>
                <a:gd name="T12" fmla="*/ 341 w 341"/>
                <a:gd name="T13" fmla="*/ 47 h 47"/>
                <a:gd name="T14" fmla="*/ 341 w 341"/>
                <a:gd name="T15" fmla="*/ 2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41" h="47">
                  <a:moveTo>
                    <a:pt x="341" y="24"/>
                  </a:moveTo>
                  <a:lnTo>
                    <a:pt x="341" y="24"/>
                  </a:lnTo>
                  <a:lnTo>
                    <a:pt x="341" y="0"/>
                  </a:lnTo>
                  <a:lnTo>
                    <a:pt x="0" y="0"/>
                  </a:lnTo>
                  <a:lnTo>
                    <a:pt x="0" y="24"/>
                  </a:lnTo>
                  <a:lnTo>
                    <a:pt x="0" y="47"/>
                  </a:lnTo>
                  <a:lnTo>
                    <a:pt x="341" y="47"/>
                  </a:lnTo>
                  <a:lnTo>
                    <a:pt x="341" y="2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82" name="Group 32">
            <a:extLst>
              <a:ext uri="{FF2B5EF4-FFF2-40B4-BE49-F238E27FC236}">
                <a16:creationId xmlns:a16="http://schemas.microsoft.com/office/drawing/2014/main" xmlns="" id="{03E7E841-2143-43A8-90D6-1C4C281290B3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816105" y="6008134"/>
            <a:ext cx="357026" cy="373080"/>
            <a:chOff x="4414" y="2747"/>
            <a:chExt cx="556" cy="581"/>
          </a:xfrm>
          <a:solidFill>
            <a:srgbClr val="25AEC1"/>
          </a:solidFill>
        </p:grpSpPr>
        <p:sp>
          <p:nvSpPr>
            <p:cNvPr id="83" name="Freeform 33">
              <a:extLst>
                <a:ext uri="{FF2B5EF4-FFF2-40B4-BE49-F238E27FC236}">
                  <a16:creationId xmlns:a16="http://schemas.microsoft.com/office/drawing/2014/main" xmlns="" id="{4971C622-D7E2-4378-BABC-E34C8119602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414" y="2747"/>
              <a:ext cx="556" cy="581"/>
            </a:xfrm>
            <a:custGeom>
              <a:avLst/>
              <a:gdLst>
                <a:gd name="T0" fmla="*/ 694 w 1342"/>
                <a:gd name="T1" fmla="*/ 81 h 1393"/>
                <a:gd name="T2" fmla="*/ 1295 w 1342"/>
                <a:gd name="T3" fmla="*/ 81 h 1393"/>
                <a:gd name="T4" fmla="*/ 818 w 1342"/>
                <a:gd name="T5" fmla="*/ 959 h 1393"/>
                <a:gd name="T6" fmla="*/ 785 w 1342"/>
                <a:gd name="T7" fmla="*/ 635 h 1393"/>
                <a:gd name="T8" fmla="*/ 785 w 1342"/>
                <a:gd name="T9" fmla="*/ 1146 h 1393"/>
                <a:gd name="T10" fmla="*/ 738 w 1342"/>
                <a:gd name="T11" fmla="*/ 1171 h 1393"/>
                <a:gd name="T12" fmla="*/ 610 w 1342"/>
                <a:gd name="T13" fmla="*/ 1069 h 1393"/>
                <a:gd name="T14" fmla="*/ 685 w 1342"/>
                <a:gd name="T15" fmla="*/ 969 h 1393"/>
                <a:gd name="T16" fmla="*/ 762 w 1342"/>
                <a:gd name="T17" fmla="*/ 976 h 1393"/>
                <a:gd name="T18" fmla="*/ 819 w 1342"/>
                <a:gd name="T19" fmla="*/ 1069 h 1393"/>
                <a:gd name="T20" fmla="*/ 80 w 1342"/>
                <a:gd name="T21" fmla="*/ 992 h 1393"/>
                <a:gd name="T22" fmla="*/ 127 w 1342"/>
                <a:gd name="T23" fmla="*/ 967 h 1393"/>
                <a:gd name="T24" fmla="*/ 227 w 1342"/>
                <a:gd name="T25" fmla="*/ 998 h 1393"/>
                <a:gd name="T26" fmla="*/ 251 w 1342"/>
                <a:gd name="T27" fmla="*/ 1096 h 1393"/>
                <a:gd name="T28" fmla="*/ 104 w 1342"/>
                <a:gd name="T29" fmla="*/ 1162 h 1393"/>
                <a:gd name="T30" fmla="*/ 46 w 1342"/>
                <a:gd name="T31" fmla="*/ 1069 h 1393"/>
                <a:gd name="T32" fmla="*/ 127 w 1342"/>
                <a:gd name="T33" fmla="*/ 1218 h 1393"/>
                <a:gd name="T34" fmla="*/ 299 w 1342"/>
                <a:gd name="T35" fmla="*/ 1096 h 1393"/>
                <a:gd name="T36" fmla="*/ 738 w 1342"/>
                <a:gd name="T37" fmla="*/ 1218 h 1393"/>
                <a:gd name="T38" fmla="*/ 127 w 1342"/>
                <a:gd name="T39" fmla="*/ 1218 h 1393"/>
                <a:gd name="T40" fmla="*/ 496 w 1342"/>
                <a:gd name="T41" fmla="*/ 736 h 1393"/>
                <a:gd name="T42" fmla="*/ 300 w 1342"/>
                <a:gd name="T43" fmla="*/ 1049 h 1393"/>
                <a:gd name="T44" fmla="*/ 431 w 1342"/>
                <a:gd name="T45" fmla="*/ 750 h 1393"/>
                <a:gd name="T46" fmla="*/ 327 w 1342"/>
                <a:gd name="T47" fmla="*/ 599 h 1393"/>
                <a:gd name="T48" fmla="*/ 510 w 1342"/>
                <a:gd name="T49" fmla="*/ 667 h 1393"/>
                <a:gd name="T50" fmla="*/ 400 w 1342"/>
                <a:gd name="T51" fmla="*/ 699 h 1393"/>
                <a:gd name="T52" fmla="*/ 729 w 1342"/>
                <a:gd name="T53" fmla="*/ 635 h 1393"/>
                <a:gd name="T54" fmla="*/ 715 w 1342"/>
                <a:gd name="T55" fmla="*/ 918 h 1393"/>
                <a:gd name="T56" fmla="*/ 582 w 1342"/>
                <a:gd name="T57" fmla="*/ 599 h 1393"/>
                <a:gd name="T58" fmla="*/ 336 w 1342"/>
                <a:gd name="T59" fmla="*/ 717 h 1393"/>
                <a:gd name="T60" fmla="*/ 127 w 1342"/>
                <a:gd name="T61" fmla="*/ 920 h 1393"/>
                <a:gd name="T62" fmla="*/ 648 w 1342"/>
                <a:gd name="T63" fmla="*/ 553 h 1393"/>
                <a:gd name="T64" fmla="*/ 47 w 1342"/>
                <a:gd name="T65" fmla="*/ 392 h 1393"/>
                <a:gd name="T66" fmla="*/ 648 w 1342"/>
                <a:gd name="T67" fmla="*/ 384 h 1393"/>
                <a:gd name="T68" fmla="*/ 80 w 1342"/>
                <a:gd name="T69" fmla="*/ 935 h 1393"/>
                <a:gd name="T70" fmla="*/ 818 w 1342"/>
                <a:gd name="T71" fmla="*/ 1277 h 1393"/>
                <a:gd name="T72" fmla="*/ 116 w 1342"/>
                <a:gd name="T73" fmla="*/ 1346 h 1393"/>
                <a:gd name="T74" fmla="*/ 80 w 1342"/>
                <a:gd name="T75" fmla="*/ 1203 h 1393"/>
                <a:gd name="T76" fmla="*/ 762 w 1342"/>
                <a:gd name="T77" fmla="*/ 1285 h 1393"/>
                <a:gd name="T78" fmla="*/ 818 w 1342"/>
                <a:gd name="T79" fmla="*/ 1179 h 1393"/>
                <a:gd name="T80" fmla="*/ 1295 w 1342"/>
                <a:gd name="T81" fmla="*/ 553 h 1393"/>
                <a:gd name="T82" fmla="*/ 842 w 1342"/>
                <a:gd name="T83" fmla="*/ 588 h 1393"/>
                <a:gd name="T84" fmla="*/ 762 w 1342"/>
                <a:gd name="T85" fmla="*/ 588 h 1393"/>
                <a:gd name="T86" fmla="*/ 694 w 1342"/>
                <a:gd name="T87" fmla="*/ 553 h 1393"/>
                <a:gd name="T88" fmla="*/ 694 w 1342"/>
                <a:gd name="T89" fmla="*/ 384 h 1393"/>
                <a:gd name="T90" fmla="*/ 694 w 1342"/>
                <a:gd name="T91" fmla="*/ 276 h 1393"/>
                <a:gd name="T92" fmla="*/ 1295 w 1342"/>
                <a:gd name="T93" fmla="*/ 553 h 1393"/>
                <a:gd name="T94" fmla="*/ 729 w 1342"/>
                <a:gd name="T95" fmla="*/ 0 h 1393"/>
                <a:gd name="T96" fmla="*/ 648 w 1342"/>
                <a:gd name="T97" fmla="*/ 151 h 1393"/>
                <a:gd name="T98" fmla="*/ 1 w 1342"/>
                <a:gd name="T99" fmla="*/ 392 h 1393"/>
                <a:gd name="T100" fmla="*/ 1 w 1342"/>
                <a:gd name="T101" fmla="*/ 1086 h 1393"/>
                <a:gd name="T102" fmla="*/ 749 w 1342"/>
                <a:gd name="T103" fmla="*/ 1393 h 1393"/>
                <a:gd name="T104" fmla="*/ 866 w 1342"/>
                <a:gd name="T105" fmla="*/ 1069 h 1393"/>
                <a:gd name="T106" fmla="*/ 1260 w 1342"/>
                <a:gd name="T107" fmla="*/ 635 h 1393"/>
                <a:gd name="T108" fmla="*/ 1342 w 1342"/>
                <a:gd name="T109" fmla="*/ 104 h 1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342" h="1393">
                  <a:moveTo>
                    <a:pt x="694" y="104"/>
                  </a:moveTo>
                  <a:lnTo>
                    <a:pt x="694" y="104"/>
                  </a:lnTo>
                  <a:lnTo>
                    <a:pt x="694" y="81"/>
                  </a:lnTo>
                  <a:cubicBezTo>
                    <a:pt x="694" y="61"/>
                    <a:pt x="710" y="46"/>
                    <a:pt x="729" y="46"/>
                  </a:cubicBezTo>
                  <a:lnTo>
                    <a:pt x="1260" y="46"/>
                  </a:lnTo>
                  <a:cubicBezTo>
                    <a:pt x="1279" y="46"/>
                    <a:pt x="1295" y="61"/>
                    <a:pt x="1295" y="81"/>
                  </a:cubicBezTo>
                  <a:lnTo>
                    <a:pt x="1295" y="104"/>
                  </a:lnTo>
                  <a:lnTo>
                    <a:pt x="694" y="104"/>
                  </a:lnTo>
                  <a:close/>
                  <a:moveTo>
                    <a:pt x="818" y="959"/>
                  </a:moveTo>
                  <a:lnTo>
                    <a:pt x="818" y="959"/>
                  </a:lnTo>
                  <a:cubicBezTo>
                    <a:pt x="808" y="950"/>
                    <a:pt x="797" y="942"/>
                    <a:pt x="785" y="935"/>
                  </a:cubicBezTo>
                  <a:lnTo>
                    <a:pt x="785" y="635"/>
                  </a:lnTo>
                  <a:lnTo>
                    <a:pt x="818" y="635"/>
                  </a:lnTo>
                  <a:lnTo>
                    <a:pt x="818" y="959"/>
                  </a:lnTo>
                  <a:close/>
                  <a:moveTo>
                    <a:pt x="785" y="1146"/>
                  </a:moveTo>
                  <a:lnTo>
                    <a:pt x="785" y="1146"/>
                  </a:lnTo>
                  <a:cubicBezTo>
                    <a:pt x="778" y="1153"/>
                    <a:pt x="770" y="1158"/>
                    <a:pt x="762" y="1162"/>
                  </a:cubicBezTo>
                  <a:cubicBezTo>
                    <a:pt x="754" y="1166"/>
                    <a:pt x="747" y="1169"/>
                    <a:pt x="738" y="1171"/>
                  </a:cubicBezTo>
                  <a:cubicBezTo>
                    <a:pt x="731" y="1173"/>
                    <a:pt x="723" y="1174"/>
                    <a:pt x="715" y="1174"/>
                  </a:cubicBezTo>
                  <a:cubicBezTo>
                    <a:pt x="667" y="1174"/>
                    <a:pt x="626" y="1141"/>
                    <a:pt x="614" y="1096"/>
                  </a:cubicBezTo>
                  <a:cubicBezTo>
                    <a:pt x="612" y="1087"/>
                    <a:pt x="610" y="1078"/>
                    <a:pt x="610" y="1069"/>
                  </a:cubicBezTo>
                  <a:cubicBezTo>
                    <a:pt x="610" y="1062"/>
                    <a:pt x="611" y="1056"/>
                    <a:pt x="612" y="1049"/>
                  </a:cubicBezTo>
                  <a:cubicBezTo>
                    <a:pt x="617" y="1027"/>
                    <a:pt x="628" y="1007"/>
                    <a:pt x="644" y="992"/>
                  </a:cubicBezTo>
                  <a:cubicBezTo>
                    <a:pt x="656" y="982"/>
                    <a:pt x="669" y="974"/>
                    <a:pt x="685" y="969"/>
                  </a:cubicBezTo>
                  <a:cubicBezTo>
                    <a:pt x="694" y="966"/>
                    <a:pt x="704" y="965"/>
                    <a:pt x="715" y="965"/>
                  </a:cubicBezTo>
                  <a:cubicBezTo>
                    <a:pt x="723" y="965"/>
                    <a:pt x="731" y="966"/>
                    <a:pt x="738" y="967"/>
                  </a:cubicBezTo>
                  <a:cubicBezTo>
                    <a:pt x="747" y="969"/>
                    <a:pt x="754" y="972"/>
                    <a:pt x="762" y="976"/>
                  </a:cubicBezTo>
                  <a:cubicBezTo>
                    <a:pt x="770" y="980"/>
                    <a:pt x="778" y="986"/>
                    <a:pt x="785" y="992"/>
                  </a:cubicBezTo>
                  <a:cubicBezTo>
                    <a:pt x="803" y="1008"/>
                    <a:pt x="815" y="1030"/>
                    <a:pt x="818" y="1055"/>
                  </a:cubicBezTo>
                  <a:cubicBezTo>
                    <a:pt x="819" y="1060"/>
                    <a:pt x="819" y="1064"/>
                    <a:pt x="819" y="1069"/>
                  </a:cubicBezTo>
                  <a:cubicBezTo>
                    <a:pt x="819" y="1074"/>
                    <a:pt x="819" y="1078"/>
                    <a:pt x="818" y="1083"/>
                  </a:cubicBezTo>
                  <a:cubicBezTo>
                    <a:pt x="815" y="1108"/>
                    <a:pt x="803" y="1130"/>
                    <a:pt x="785" y="1146"/>
                  </a:cubicBezTo>
                  <a:close/>
                  <a:moveTo>
                    <a:pt x="80" y="992"/>
                  </a:moveTo>
                  <a:lnTo>
                    <a:pt x="80" y="992"/>
                  </a:lnTo>
                  <a:cubicBezTo>
                    <a:pt x="87" y="986"/>
                    <a:pt x="95" y="980"/>
                    <a:pt x="104" y="976"/>
                  </a:cubicBezTo>
                  <a:cubicBezTo>
                    <a:pt x="111" y="972"/>
                    <a:pt x="119" y="969"/>
                    <a:pt x="127" y="967"/>
                  </a:cubicBezTo>
                  <a:cubicBezTo>
                    <a:pt x="135" y="966"/>
                    <a:pt x="143" y="965"/>
                    <a:pt x="151" y="965"/>
                  </a:cubicBezTo>
                  <a:cubicBezTo>
                    <a:pt x="164" y="965"/>
                    <a:pt x="177" y="967"/>
                    <a:pt x="189" y="972"/>
                  </a:cubicBezTo>
                  <a:cubicBezTo>
                    <a:pt x="204" y="978"/>
                    <a:pt x="217" y="987"/>
                    <a:pt x="227" y="998"/>
                  </a:cubicBezTo>
                  <a:cubicBezTo>
                    <a:pt x="240" y="1012"/>
                    <a:pt x="249" y="1030"/>
                    <a:pt x="253" y="1049"/>
                  </a:cubicBezTo>
                  <a:cubicBezTo>
                    <a:pt x="254" y="1056"/>
                    <a:pt x="255" y="1062"/>
                    <a:pt x="255" y="1069"/>
                  </a:cubicBezTo>
                  <a:cubicBezTo>
                    <a:pt x="255" y="1078"/>
                    <a:pt x="254" y="1087"/>
                    <a:pt x="251" y="1096"/>
                  </a:cubicBezTo>
                  <a:cubicBezTo>
                    <a:pt x="240" y="1141"/>
                    <a:pt x="199" y="1174"/>
                    <a:pt x="151" y="1174"/>
                  </a:cubicBezTo>
                  <a:cubicBezTo>
                    <a:pt x="143" y="1174"/>
                    <a:pt x="135" y="1173"/>
                    <a:pt x="127" y="1171"/>
                  </a:cubicBezTo>
                  <a:cubicBezTo>
                    <a:pt x="119" y="1169"/>
                    <a:pt x="111" y="1166"/>
                    <a:pt x="104" y="1162"/>
                  </a:cubicBezTo>
                  <a:cubicBezTo>
                    <a:pt x="95" y="1158"/>
                    <a:pt x="87" y="1153"/>
                    <a:pt x="80" y="1146"/>
                  </a:cubicBezTo>
                  <a:cubicBezTo>
                    <a:pt x="63" y="1130"/>
                    <a:pt x="51" y="1108"/>
                    <a:pt x="47" y="1083"/>
                  </a:cubicBezTo>
                  <a:cubicBezTo>
                    <a:pt x="47" y="1079"/>
                    <a:pt x="46" y="1074"/>
                    <a:pt x="46" y="1069"/>
                  </a:cubicBezTo>
                  <a:cubicBezTo>
                    <a:pt x="46" y="1064"/>
                    <a:pt x="47" y="1060"/>
                    <a:pt x="47" y="1055"/>
                  </a:cubicBezTo>
                  <a:cubicBezTo>
                    <a:pt x="51" y="1030"/>
                    <a:pt x="63" y="1008"/>
                    <a:pt x="80" y="992"/>
                  </a:cubicBezTo>
                  <a:close/>
                  <a:moveTo>
                    <a:pt x="127" y="1218"/>
                  </a:moveTo>
                  <a:lnTo>
                    <a:pt x="127" y="1218"/>
                  </a:lnTo>
                  <a:cubicBezTo>
                    <a:pt x="135" y="1219"/>
                    <a:pt x="143" y="1220"/>
                    <a:pt x="151" y="1220"/>
                  </a:cubicBezTo>
                  <a:cubicBezTo>
                    <a:pt x="225" y="1220"/>
                    <a:pt x="287" y="1167"/>
                    <a:pt x="299" y="1096"/>
                  </a:cubicBezTo>
                  <a:lnTo>
                    <a:pt x="566" y="1096"/>
                  </a:lnTo>
                  <a:cubicBezTo>
                    <a:pt x="579" y="1167"/>
                    <a:pt x="641" y="1220"/>
                    <a:pt x="715" y="1220"/>
                  </a:cubicBezTo>
                  <a:cubicBezTo>
                    <a:pt x="723" y="1220"/>
                    <a:pt x="731" y="1219"/>
                    <a:pt x="738" y="1218"/>
                  </a:cubicBezTo>
                  <a:lnTo>
                    <a:pt x="738" y="1238"/>
                  </a:lnTo>
                  <a:lnTo>
                    <a:pt x="127" y="1238"/>
                  </a:lnTo>
                  <a:lnTo>
                    <a:pt x="127" y="1218"/>
                  </a:lnTo>
                  <a:close/>
                  <a:moveTo>
                    <a:pt x="431" y="750"/>
                  </a:moveTo>
                  <a:lnTo>
                    <a:pt x="431" y="750"/>
                  </a:lnTo>
                  <a:cubicBezTo>
                    <a:pt x="454" y="750"/>
                    <a:pt x="476" y="745"/>
                    <a:pt x="496" y="736"/>
                  </a:cubicBezTo>
                  <a:lnTo>
                    <a:pt x="620" y="951"/>
                  </a:lnTo>
                  <a:cubicBezTo>
                    <a:pt x="591" y="975"/>
                    <a:pt x="570" y="1010"/>
                    <a:pt x="565" y="1049"/>
                  </a:cubicBezTo>
                  <a:lnTo>
                    <a:pt x="300" y="1049"/>
                  </a:lnTo>
                  <a:cubicBezTo>
                    <a:pt x="296" y="1013"/>
                    <a:pt x="278" y="980"/>
                    <a:pt x="251" y="957"/>
                  </a:cubicBezTo>
                  <a:lnTo>
                    <a:pt x="376" y="740"/>
                  </a:lnTo>
                  <a:cubicBezTo>
                    <a:pt x="393" y="747"/>
                    <a:pt x="412" y="750"/>
                    <a:pt x="431" y="750"/>
                  </a:cubicBezTo>
                  <a:close/>
                  <a:moveTo>
                    <a:pt x="360" y="675"/>
                  </a:moveTo>
                  <a:lnTo>
                    <a:pt x="360" y="675"/>
                  </a:lnTo>
                  <a:cubicBezTo>
                    <a:pt x="340" y="656"/>
                    <a:pt x="327" y="629"/>
                    <a:pt x="327" y="599"/>
                  </a:cubicBezTo>
                  <a:cubicBezTo>
                    <a:pt x="327" y="542"/>
                    <a:pt x="374" y="495"/>
                    <a:pt x="431" y="495"/>
                  </a:cubicBezTo>
                  <a:cubicBezTo>
                    <a:pt x="489" y="495"/>
                    <a:pt x="536" y="542"/>
                    <a:pt x="536" y="599"/>
                  </a:cubicBezTo>
                  <a:cubicBezTo>
                    <a:pt x="536" y="625"/>
                    <a:pt x="526" y="649"/>
                    <a:pt x="510" y="667"/>
                  </a:cubicBezTo>
                  <a:cubicBezTo>
                    <a:pt x="500" y="679"/>
                    <a:pt x="487" y="689"/>
                    <a:pt x="473" y="695"/>
                  </a:cubicBezTo>
                  <a:cubicBezTo>
                    <a:pt x="460" y="701"/>
                    <a:pt x="446" y="704"/>
                    <a:pt x="431" y="704"/>
                  </a:cubicBezTo>
                  <a:cubicBezTo>
                    <a:pt x="420" y="704"/>
                    <a:pt x="410" y="702"/>
                    <a:pt x="400" y="699"/>
                  </a:cubicBezTo>
                  <a:cubicBezTo>
                    <a:pt x="385" y="694"/>
                    <a:pt x="371" y="686"/>
                    <a:pt x="360" y="675"/>
                  </a:cubicBezTo>
                  <a:close/>
                  <a:moveTo>
                    <a:pt x="729" y="635"/>
                  </a:moveTo>
                  <a:lnTo>
                    <a:pt x="729" y="635"/>
                  </a:lnTo>
                  <a:lnTo>
                    <a:pt x="738" y="635"/>
                  </a:lnTo>
                  <a:lnTo>
                    <a:pt x="738" y="920"/>
                  </a:lnTo>
                  <a:cubicBezTo>
                    <a:pt x="731" y="919"/>
                    <a:pt x="723" y="918"/>
                    <a:pt x="715" y="918"/>
                  </a:cubicBezTo>
                  <a:cubicBezTo>
                    <a:pt x="696" y="918"/>
                    <a:pt x="678" y="922"/>
                    <a:pt x="661" y="928"/>
                  </a:cubicBezTo>
                  <a:lnTo>
                    <a:pt x="535" y="709"/>
                  </a:lnTo>
                  <a:cubicBezTo>
                    <a:pt x="564" y="682"/>
                    <a:pt x="582" y="643"/>
                    <a:pt x="582" y="599"/>
                  </a:cubicBezTo>
                  <a:cubicBezTo>
                    <a:pt x="582" y="516"/>
                    <a:pt x="515" y="448"/>
                    <a:pt x="431" y="448"/>
                  </a:cubicBezTo>
                  <a:cubicBezTo>
                    <a:pt x="348" y="448"/>
                    <a:pt x="280" y="516"/>
                    <a:pt x="280" y="599"/>
                  </a:cubicBezTo>
                  <a:cubicBezTo>
                    <a:pt x="280" y="647"/>
                    <a:pt x="302" y="689"/>
                    <a:pt x="336" y="717"/>
                  </a:cubicBezTo>
                  <a:lnTo>
                    <a:pt x="212" y="931"/>
                  </a:lnTo>
                  <a:cubicBezTo>
                    <a:pt x="193" y="923"/>
                    <a:pt x="173" y="918"/>
                    <a:pt x="151" y="918"/>
                  </a:cubicBezTo>
                  <a:cubicBezTo>
                    <a:pt x="143" y="918"/>
                    <a:pt x="135" y="919"/>
                    <a:pt x="127" y="920"/>
                  </a:cubicBezTo>
                  <a:lnTo>
                    <a:pt x="127" y="430"/>
                  </a:lnTo>
                  <a:lnTo>
                    <a:pt x="648" y="430"/>
                  </a:lnTo>
                  <a:lnTo>
                    <a:pt x="648" y="553"/>
                  </a:lnTo>
                  <a:cubicBezTo>
                    <a:pt x="648" y="598"/>
                    <a:pt x="684" y="635"/>
                    <a:pt x="729" y="635"/>
                  </a:cubicBezTo>
                  <a:close/>
                  <a:moveTo>
                    <a:pt x="47" y="392"/>
                  </a:moveTo>
                  <a:lnTo>
                    <a:pt x="47" y="392"/>
                  </a:lnTo>
                  <a:cubicBezTo>
                    <a:pt x="47" y="354"/>
                    <a:pt x="78" y="323"/>
                    <a:pt x="116" y="323"/>
                  </a:cubicBezTo>
                  <a:lnTo>
                    <a:pt x="648" y="323"/>
                  </a:lnTo>
                  <a:lnTo>
                    <a:pt x="648" y="384"/>
                  </a:lnTo>
                  <a:lnTo>
                    <a:pt x="104" y="384"/>
                  </a:lnTo>
                  <a:cubicBezTo>
                    <a:pt x="91" y="384"/>
                    <a:pt x="80" y="394"/>
                    <a:pt x="80" y="407"/>
                  </a:cubicBezTo>
                  <a:lnTo>
                    <a:pt x="80" y="935"/>
                  </a:lnTo>
                  <a:cubicBezTo>
                    <a:pt x="68" y="942"/>
                    <a:pt x="57" y="950"/>
                    <a:pt x="47" y="959"/>
                  </a:cubicBezTo>
                  <a:lnTo>
                    <a:pt x="47" y="392"/>
                  </a:lnTo>
                  <a:close/>
                  <a:moveTo>
                    <a:pt x="818" y="1277"/>
                  </a:moveTo>
                  <a:lnTo>
                    <a:pt x="818" y="1277"/>
                  </a:lnTo>
                  <a:cubicBezTo>
                    <a:pt x="818" y="1315"/>
                    <a:pt x="787" y="1346"/>
                    <a:pt x="749" y="1346"/>
                  </a:cubicBezTo>
                  <a:lnTo>
                    <a:pt x="116" y="1346"/>
                  </a:lnTo>
                  <a:cubicBezTo>
                    <a:pt x="78" y="1346"/>
                    <a:pt x="47" y="1315"/>
                    <a:pt x="47" y="1277"/>
                  </a:cubicBezTo>
                  <a:lnTo>
                    <a:pt x="47" y="1179"/>
                  </a:lnTo>
                  <a:cubicBezTo>
                    <a:pt x="57" y="1188"/>
                    <a:pt x="68" y="1196"/>
                    <a:pt x="80" y="1203"/>
                  </a:cubicBezTo>
                  <a:lnTo>
                    <a:pt x="80" y="1262"/>
                  </a:lnTo>
                  <a:cubicBezTo>
                    <a:pt x="80" y="1274"/>
                    <a:pt x="91" y="1285"/>
                    <a:pt x="104" y="1285"/>
                  </a:cubicBezTo>
                  <a:lnTo>
                    <a:pt x="762" y="1285"/>
                  </a:lnTo>
                  <a:cubicBezTo>
                    <a:pt x="775" y="1285"/>
                    <a:pt x="785" y="1274"/>
                    <a:pt x="785" y="1262"/>
                  </a:cubicBezTo>
                  <a:lnTo>
                    <a:pt x="785" y="1203"/>
                  </a:lnTo>
                  <a:cubicBezTo>
                    <a:pt x="797" y="1196"/>
                    <a:pt x="808" y="1188"/>
                    <a:pt x="818" y="1179"/>
                  </a:cubicBezTo>
                  <a:lnTo>
                    <a:pt x="818" y="1277"/>
                  </a:lnTo>
                  <a:close/>
                  <a:moveTo>
                    <a:pt x="1295" y="553"/>
                  </a:moveTo>
                  <a:lnTo>
                    <a:pt x="1295" y="553"/>
                  </a:lnTo>
                  <a:cubicBezTo>
                    <a:pt x="1295" y="572"/>
                    <a:pt x="1279" y="588"/>
                    <a:pt x="1260" y="588"/>
                  </a:cubicBezTo>
                  <a:lnTo>
                    <a:pt x="865" y="588"/>
                  </a:lnTo>
                  <a:lnTo>
                    <a:pt x="842" y="588"/>
                  </a:lnTo>
                  <a:lnTo>
                    <a:pt x="818" y="588"/>
                  </a:lnTo>
                  <a:lnTo>
                    <a:pt x="785" y="588"/>
                  </a:lnTo>
                  <a:lnTo>
                    <a:pt x="762" y="588"/>
                  </a:lnTo>
                  <a:lnTo>
                    <a:pt x="738" y="588"/>
                  </a:lnTo>
                  <a:lnTo>
                    <a:pt x="729" y="588"/>
                  </a:lnTo>
                  <a:cubicBezTo>
                    <a:pt x="710" y="588"/>
                    <a:pt x="694" y="572"/>
                    <a:pt x="694" y="553"/>
                  </a:cubicBezTo>
                  <a:lnTo>
                    <a:pt x="694" y="430"/>
                  </a:lnTo>
                  <a:lnTo>
                    <a:pt x="694" y="407"/>
                  </a:lnTo>
                  <a:lnTo>
                    <a:pt x="694" y="384"/>
                  </a:lnTo>
                  <a:lnTo>
                    <a:pt x="694" y="323"/>
                  </a:lnTo>
                  <a:lnTo>
                    <a:pt x="694" y="299"/>
                  </a:lnTo>
                  <a:lnTo>
                    <a:pt x="694" y="276"/>
                  </a:lnTo>
                  <a:lnTo>
                    <a:pt x="694" y="151"/>
                  </a:lnTo>
                  <a:lnTo>
                    <a:pt x="1295" y="151"/>
                  </a:lnTo>
                  <a:lnTo>
                    <a:pt x="1295" y="553"/>
                  </a:lnTo>
                  <a:close/>
                  <a:moveTo>
                    <a:pt x="1260" y="0"/>
                  </a:moveTo>
                  <a:lnTo>
                    <a:pt x="1260" y="0"/>
                  </a:lnTo>
                  <a:lnTo>
                    <a:pt x="729" y="0"/>
                  </a:lnTo>
                  <a:cubicBezTo>
                    <a:pt x="684" y="0"/>
                    <a:pt x="648" y="36"/>
                    <a:pt x="648" y="81"/>
                  </a:cubicBezTo>
                  <a:lnTo>
                    <a:pt x="648" y="104"/>
                  </a:lnTo>
                  <a:lnTo>
                    <a:pt x="648" y="151"/>
                  </a:lnTo>
                  <a:lnTo>
                    <a:pt x="648" y="276"/>
                  </a:lnTo>
                  <a:lnTo>
                    <a:pt x="116" y="276"/>
                  </a:lnTo>
                  <a:cubicBezTo>
                    <a:pt x="52" y="276"/>
                    <a:pt x="1" y="328"/>
                    <a:pt x="1" y="392"/>
                  </a:cubicBezTo>
                  <a:lnTo>
                    <a:pt x="1" y="1052"/>
                  </a:lnTo>
                  <a:cubicBezTo>
                    <a:pt x="0" y="1058"/>
                    <a:pt x="0" y="1063"/>
                    <a:pt x="0" y="1069"/>
                  </a:cubicBezTo>
                  <a:cubicBezTo>
                    <a:pt x="0" y="1075"/>
                    <a:pt x="0" y="1081"/>
                    <a:pt x="1" y="1086"/>
                  </a:cubicBezTo>
                  <a:lnTo>
                    <a:pt x="1" y="1277"/>
                  </a:lnTo>
                  <a:cubicBezTo>
                    <a:pt x="1" y="1341"/>
                    <a:pt x="52" y="1393"/>
                    <a:pt x="116" y="1393"/>
                  </a:cubicBezTo>
                  <a:lnTo>
                    <a:pt x="749" y="1393"/>
                  </a:lnTo>
                  <a:cubicBezTo>
                    <a:pt x="813" y="1393"/>
                    <a:pt x="865" y="1341"/>
                    <a:pt x="865" y="1277"/>
                  </a:cubicBezTo>
                  <a:lnTo>
                    <a:pt x="865" y="1086"/>
                  </a:lnTo>
                  <a:cubicBezTo>
                    <a:pt x="866" y="1081"/>
                    <a:pt x="866" y="1075"/>
                    <a:pt x="866" y="1069"/>
                  </a:cubicBezTo>
                  <a:cubicBezTo>
                    <a:pt x="866" y="1063"/>
                    <a:pt x="866" y="1058"/>
                    <a:pt x="865" y="1052"/>
                  </a:cubicBezTo>
                  <a:lnTo>
                    <a:pt x="865" y="635"/>
                  </a:lnTo>
                  <a:lnTo>
                    <a:pt x="1260" y="635"/>
                  </a:lnTo>
                  <a:cubicBezTo>
                    <a:pt x="1305" y="635"/>
                    <a:pt x="1342" y="598"/>
                    <a:pt x="1342" y="553"/>
                  </a:cubicBezTo>
                  <a:lnTo>
                    <a:pt x="1342" y="151"/>
                  </a:lnTo>
                  <a:lnTo>
                    <a:pt x="1342" y="104"/>
                  </a:lnTo>
                  <a:lnTo>
                    <a:pt x="1342" y="81"/>
                  </a:lnTo>
                  <a:cubicBezTo>
                    <a:pt x="1342" y="36"/>
                    <a:pt x="1305" y="0"/>
                    <a:pt x="126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93" name="Freeform 34">
              <a:extLst>
                <a:ext uri="{FF2B5EF4-FFF2-40B4-BE49-F238E27FC236}">
                  <a16:creationId xmlns:a16="http://schemas.microsoft.com/office/drawing/2014/main" xmlns="" id="{670C7365-F94E-4FC5-91BD-9E2AD5372F57}"/>
                </a:ext>
              </a:extLst>
            </p:cNvPr>
            <p:cNvSpPr>
              <a:spLocks/>
            </p:cNvSpPr>
            <p:nvPr/>
          </p:nvSpPr>
          <p:spPr bwMode="auto">
            <a:xfrm>
              <a:off x="4722" y="2841"/>
              <a:ext cx="208" cy="20"/>
            </a:xfrm>
            <a:custGeom>
              <a:avLst/>
              <a:gdLst>
                <a:gd name="T0" fmla="*/ 501 w 501"/>
                <a:gd name="T1" fmla="*/ 24 h 47"/>
                <a:gd name="T2" fmla="*/ 501 w 501"/>
                <a:gd name="T3" fmla="*/ 24 h 47"/>
                <a:gd name="T4" fmla="*/ 501 w 501"/>
                <a:gd name="T5" fmla="*/ 0 h 47"/>
                <a:gd name="T6" fmla="*/ 0 w 501"/>
                <a:gd name="T7" fmla="*/ 0 h 47"/>
                <a:gd name="T8" fmla="*/ 0 w 501"/>
                <a:gd name="T9" fmla="*/ 24 h 47"/>
                <a:gd name="T10" fmla="*/ 0 w 501"/>
                <a:gd name="T11" fmla="*/ 47 h 47"/>
                <a:gd name="T12" fmla="*/ 501 w 501"/>
                <a:gd name="T13" fmla="*/ 47 h 47"/>
                <a:gd name="T14" fmla="*/ 501 w 501"/>
                <a:gd name="T15" fmla="*/ 2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01" h="47">
                  <a:moveTo>
                    <a:pt x="501" y="24"/>
                  </a:moveTo>
                  <a:lnTo>
                    <a:pt x="501" y="24"/>
                  </a:lnTo>
                  <a:lnTo>
                    <a:pt x="501" y="0"/>
                  </a:lnTo>
                  <a:lnTo>
                    <a:pt x="0" y="0"/>
                  </a:lnTo>
                  <a:lnTo>
                    <a:pt x="0" y="24"/>
                  </a:lnTo>
                  <a:lnTo>
                    <a:pt x="0" y="47"/>
                  </a:lnTo>
                  <a:lnTo>
                    <a:pt x="501" y="47"/>
                  </a:lnTo>
                  <a:lnTo>
                    <a:pt x="501" y="2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99" name="Freeform 35">
              <a:extLst>
                <a:ext uri="{FF2B5EF4-FFF2-40B4-BE49-F238E27FC236}">
                  <a16:creationId xmlns:a16="http://schemas.microsoft.com/office/drawing/2014/main" xmlns="" id="{C4ABA919-40D0-4783-B776-71A2EA44D551}"/>
                </a:ext>
              </a:extLst>
            </p:cNvPr>
            <p:cNvSpPr>
              <a:spLocks/>
            </p:cNvSpPr>
            <p:nvPr/>
          </p:nvSpPr>
          <p:spPr bwMode="auto">
            <a:xfrm>
              <a:off x="4722" y="2885"/>
              <a:ext cx="208" cy="20"/>
            </a:xfrm>
            <a:custGeom>
              <a:avLst/>
              <a:gdLst>
                <a:gd name="T0" fmla="*/ 97 w 501"/>
                <a:gd name="T1" fmla="*/ 47 h 47"/>
                <a:gd name="T2" fmla="*/ 97 w 501"/>
                <a:gd name="T3" fmla="*/ 47 h 47"/>
                <a:gd name="T4" fmla="*/ 120 w 501"/>
                <a:gd name="T5" fmla="*/ 47 h 47"/>
                <a:gd name="T6" fmla="*/ 501 w 501"/>
                <a:gd name="T7" fmla="*/ 47 h 47"/>
                <a:gd name="T8" fmla="*/ 501 w 501"/>
                <a:gd name="T9" fmla="*/ 24 h 47"/>
                <a:gd name="T10" fmla="*/ 501 w 501"/>
                <a:gd name="T11" fmla="*/ 0 h 47"/>
                <a:gd name="T12" fmla="*/ 104 w 501"/>
                <a:gd name="T13" fmla="*/ 0 h 47"/>
                <a:gd name="T14" fmla="*/ 75 w 501"/>
                <a:gd name="T15" fmla="*/ 0 h 47"/>
                <a:gd name="T16" fmla="*/ 38 w 501"/>
                <a:gd name="T17" fmla="*/ 0 h 47"/>
                <a:gd name="T18" fmla="*/ 0 w 501"/>
                <a:gd name="T19" fmla="*/ 0 h 47"/>
                <a:gd name="T20" fmla="*/ 0 w 501"/>
                <a:gd name="T21" fmla="*/ 24 h 47"/>
                <a:gd name="T22" fmla="*/ 0 w 501"/>
                <a:gd name="T23" fmla="*/ 47 h 47"/>
                <a:gd name="T24" fmla="*/ 73 w 501"/>
                <a:gd name="T25" fmla="*/ 47 h 47"/>
                <a:gd name="T26" fmla="*/ 97 w 501"/>
                <a:gd name="T27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01" h="47">
                  <a:moveTo>
                    <a:pt x="97" y="47"/>
                  </a:moveTo>
                  <a:lnTo>
                    <a:pt x="97" y="47"/>
                  </a:lnTo>
                  <a:lnTo>
                    <a:pt x="120" y="47"/>
                  </a:lnTo>
                  <a:lnTo>
                    <a:pt x="501" y="47"/>
                  </a:lnTo>
                  <a:lnTo>
                    <a:pt x="501" y="24"/>
                  </a:lnTo>
                  <a:lnTo>
                    <a:pt x="501" y="0"/>
                  </a:lnTo>
                  <a:lnTo>
                    <a:pt x="104" y="0"/>
                  </a:lnTo>
                  <a:lnTo>
                    <a:pt x="75" y="0"/>
                  </a:lnTo>
                  <a:lnTo>
                    <a:pt x="38" y="0"/>
                  </a:lnTo>
                  <a:lnTo>
                    <a:pt x="0" y="0"/>
                  </a:lnTo>
                  <a:lnTo>
                    <a:pt x="0" y="24"/>
                  </a:lnTo>
                  <a:lnTo>
                    <a:pt x="0" y="47"/>
                  </a:lnTo>
                  <a:lnTo>
                    <a:pt x="73" y="47"/>
                  </a:lnTo>
                  <a:lnTo>
                    <a:pt x="97" y="47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0" name="Freeform 36">
              <a:extLst>
                <a:ext uri="{FF2B5EF4-FFF2-40B4-BE49-F238E27FC236}">
                  <a16:creationId xmlns:a16="http://schemas.microsoft.com/office/drawing/2014/main" xmlns="" id="{64C13ADA-F9B5-41DE-B176-F8A272BAB6FA}"/>
                </a:ext>
              </a:extLst>
            </p:cNvPr>
            <p:cNvSpPr>
              <a:spLocks/>
            </p:cNvSpPr>
            <p:nvPr/>
          </p:nvSpPr>
          <p:spPr bwMode="auto">
            <a:xfrm>
              <a:off x="4722" y="2929"/>
              <a:ext cx="121" cy="20"/>
            </a:xfrm>
            <a:custGeom>
              <a:avLst/>
              <a:gdLst>
                <a:gd name="T0" fmla="*/ 41 w 291"/>
                <a:gd name="T1" fmla="*/ 47 h 47"/>
                <a:gd name="T2" fmla="*/ 41 w 291"/>
                <a:gd name="T3" fmla="*/ 47 h 47"/>
                <a:gd name="T4" fmla="*/ 74 w 291"/>
                <a:gd name="T5" fmla="*/ 47 h 47"/>
                <a:gd name="T6" fmla="*/ 98 w 291"/>
                <a:gd name="T7" fmla="*/ 47 h 47"/>
                <a:gd name="T8" fmla="*/ 121 w 291"/>
                <a:gd name="T9" fmla="*/ 47 h 47"/>
                <a:gd name="T10" fmla="*/ 291 w 291"/>
                <a:gd name="T11" fmla="*/ 47 h 47"/>
                <a:gd name="T12" fmla="*/ 291 w 291"/>
                <a:gd name="T13" fmla="*/ 24 h 47"/>
                <a:gd name="T14" fmla="*/ 291 w 291"/>
                <a:gd name="T15" fmla="*/ 0 h 47"/>
                <a:gd name="T16" fmla="*/ 121 w 291"/>
                <a:gd name="T17" fmla="*/ 0 h 47"/>
                <a:gd name="T18" fmla="*/ 98 w 291"/>
                <a:gd name="T19" fmla="*/ 0 h 47"/>
                <a:gd name="T20" fmla="*/ 74 w 291"/>
                <a:gd name="T21" fmla="*/ 0 h 47"/>
                <a:gd name="T22" fmla="*/ 41 w 291"/>
                <a:gd name="T23" fmla="*/ 0 h 47"/>
                <a:gd name="T24" fmla="*/ 18 w 291"/>
                <a:gd name="T25" fmla="*/ 0 h 47"/>
                <a:gd name="T26" fmla="*/ 0 w 291"/>
                <a:gd name="T27" fmla="*/ 0 h 47"/>
                <a:gd name="T28" fmla="*/ 0 w 291"/>
                <a:gd name="T29" fmla="*/ 24 h 47"/>
                <a:gd name="T30" fmla="*/ 0 w 291"/>
                <a:gd name="T31" fmla="*/ 47 h 47"/>
                <a:gd name="T32" fmla="*/ 18 w 291"/>
                <a:gd name="T33" fmla="*/ 47 h 47"/>
                <a:gd name="T34" fmla="*/ 41 w 291"/>
                <a:gd name="T35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91" h="47">
                  <a:moveTo>
                    <a:pt x="41" y="47"/>
                  </a:moveTo>
                  <a:lnTo>
                    <a:pt x="41" y="47"/>
                  </a:lnTo>
                  <a:lnTo>
                    <a:pt x="74" y="47"/>
                  </a:lnTo>
                  <a:lnTo>
                    <a:pt x="98" y="47"/>
                  </a:lnTo>
                  <a:lnTo>
                    <a:pt x="121" y="47"/>
                  </a:lnTo>
                  <a:lnTo>
                    <a:pt x="291" y="47"/>
                  </a:lnTo>
                  <a:lnTo>
                    <a:pt x="291" y="24"/>
                  </a:lnTo>
                  <a:lnTo>
                    <a:pt x="291" y="0"/>
                  </a:lnTo>
                  <a:lnTo>
                    <a:pt x="121" y="0"/>
                  </a:lnTo>
                  <a:lnTo>
                    <a:pt x="98" y="0"/>
                  </a:lnTo>
                  <a:lnTo>
                    <a:pt x="74" y="0"/>
                  </a:lnTo>
                  <a:lnTo>
                    <a:pt x="41" y="0"/>
                  </a:lnTo>
                  <a:lnTo>
                    <a:pt x="18" y="0"/>
                  </a:lnTo>
                  <a:lnTo>
                    <a:pt x="0" y="0"/>
                  </a:lnTo>
                  <a:lnTo>
                    <a:pt x="0" y="24"/>
                  </a:lnTo>
                  <a:lnTo>
                    <a:pt x="0" y="47"/>
                  </a:lnTo>
                  <a:lnTo>
                    <a:pt x="18" y="47"/>
                  </a:lnTo>
                  <a:lnTo>
                    <a:pt x="41" y="47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101" name="Group 52">
            <a:extLst>
              <a:ext uri="{FF2B5EF4-FFF2-40B4-BE49-F238E27FC236}">
                <a16:creationId xmlns:a16="http://schemas.microsoft.com/office/drawing/2014/main" xmlns="" id="{779CC616-E7B8-45EC-92A8-6C465421B806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803638" y="746908"/>
            <a:ext cx="381960" cy="378396"/>
            <a:chOff x="820" y="976"/>
            <a:chExt cx="643" cy="637"/>
          </a:xfrm>
          <a:solidFill>
            <a:srgbClr val="25AEC1"/>
          </a:solidFill>
        </p:grpSpPr>
        <p:sp>
          <p:nvSpPr>
            <p:cNvPr id="102" name="Freeform 53">
              <a:extLst>
                <a:ext uri="{FF2B5EF4-FFF2-40B4-BE49-F238E27FC236}">
                  <a16:creationId xmlns:a16="http://schemas.microsoft.com/office/drawing/2014/main" xmlns="" id="{92A495B3-D02D-4202-AE2C-82B13E7D41E9}"/>
                </a:ext>
              </a:extLst>
            </p:cNvPr>
            <p:cNvSpPr>
              <a:spLocks/>
            </p:cNvSpPr>
            <p:nvPr/>
          </p:nvSpPr>
          <p:spPr bwMode="auto">
            <a:xfrm>
              <a:off x="942" y="1309"/>
              <a:ext cx="399" cy="72"/>
            </a:xfrm>
            <a:custGeom>
              <a:avLst/>
              <a:gdLst>
                <a:gd name="T0" fmla="*/ 827 w 853"/>
                <a:gd name="T1" fmla="*/ 153 h 153"/>
                <a:gd name="T2" fmla="*/ 827 w 853"/>
                <a:gd name="T3" fmla="*/ 153 h 153"/>
                <a:gd name="T4" fmla="*/ 800 w 853"/>
                <a:gd name="T5" fmla="*/ 126 h 153"/>
                <a:gd name="T6" fmla="*/ 800 w 853"/>
                <a:gd name="T7" fmla="*/ 53 h 153"/>
                <a:gd name="T8" fmla="*/ 53 w 853"/>
                <a:gd name="T9" fmla="*/ 53 h 153"/>
                <a:gd name="T10" fmla="*/ 53 w 853"/>
                <a:gd name="T11" fmla="*/ 126 h 153"/>
                <a:gd name="T12" fmla="*/ 27 w 853"/>
                <a:gd name="T13" fmla="*/ 153 h 153"/>
                <a:gd name="T14" fmla="*/ 0 w 853"/>
                <a:gd name="T15" fmla="*/ 126 h 153"/>
                <a:gd name="T16" fmla="*/ 0 w 853"/>
                <a:gd name="T17" fmla="*/ 26 h 153"/>
                <a:gd name="T18" fmla="*/ 27 w 853"/>
                <a:gd name="T19" fmla="*/ 0 h 153"/>
                <a:gd name="T20" fmla="*/ 827 w 853"/>
                <a:gd name="T21" fmla="*/ 0 h 153"/>
                <a:gd name="T22" fmla="*/ 853 w 853"/>
                <a:gd name="T23" fmla="*/ 26 h 153"/>
                <a:gd name="T24" fmla="*/ 853 w 853"/>
                <a:gd name="T25" fmla="*/ 126 h 153"/>
                <a:gd name="T26" fmla="*/ 827 w 853"/>
                <a:gd name="T27" fmla="*/ 153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53" h="153">
                  <a:moveTo>
                    <a:pt x="827" y="153"/>
                  </a:moveTo>
                  <a:lnTo>
                    <a:pt x="827" y="153"/>
                  </a:lnTo>
                  <a:cubicBezTo>
                    <a:pt x="812" y="153"/>
                    <a:pt x="800" y="141"/>
                    <a:pt x="800" y="126"/>
                  </a:cubicBezTo>
                  <a:lnTo>
                    <a:pt x="800" y="53"/>
                  </a:lnTo>
                  <a:lnTo>
                    <a:pt x="53" y="53"/>
                  </a:lnTo>
                  <a:lnTo>
                    <a:pt x="53" y="126"/>
                  </a:lnTo>
                  <a:cubicBezTo>
                    <a:pt x="53" y="141"/>
                    <a:pt x="41" y="153"/>
                    <a:pt x="27" y="153"/>
                  </a:cubicBezTo>
                  <a:cubicBezTo>
                    <a:pt x="12" y="153"/>
                    <a:pt x="0" y="141"/>
                    <a:pt x="0" y="126"/>
                  </a:cubicBezTo>
                  <a:lnTo>
                    <a:pt x="0" y="26"/>
                  </a:lnTo>
                  <a:cubicBezTo>
                    <a:pt x="0" y="12"/>
                    <a:pt x="12" y="0"/>
                    <a:pt x="27" y="0"/>
                  </a:cubicBezTo>
                  <a:lnTo>
                    <a:pt x="827" y="0"/>
                  </a:lnTo>
                  <a:cubicBezTo>
                    <a:pt x="841" y="0"/>
                    <a:pt x="853" y="12"/>
                    <a:pt x="853" y="26"/>
                  </a:cubicBezTo>
                  <a:lnTo>
                    <a:pt x="853" y="126"/>
                  </a:lnTo>
                  <a:cubicBezTo>
                    <a:pt x="853" y="141"/>
                    <a:pt x="841" y="153"/>
                    <a:pt x="827" y="15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8" name="Freeform 54">
              <a:extLst>
                <a:ext uri="{FF2B5EF4-FFF2-40B4-BE49-F238E27FC236}">
                  <a16:creationId xmlns:a16="http://schemas.microsoft.com/office/drawing/2014/main" xmlns="" id="{3C470698-31AE-4C61-8E50-FBAF92BDA94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80" y="976"/>
              <a:ext cx="123" cy="129"/>
            </a:xfrm>
            <a:custGeom>
              <a:avLst/>
              <a:gdLst>
                <a:gd name="T0" fmla="*/ 132 w 263"/>
                <a:gd name="T1" fmla="*/ 52 h 275"/>
                <a:gd name="T2" fmla="*/ 132 w 263"/>
                <a:gd name="T3" fmla="*/ 52 h 275"/>
                <a:gd name="T4" fmla="*/ 54 w 263"/>
                <a:gd name="T5" fmla="*/ 137 h 275"/>
                <a:gd name="T6" fmla="*/ 132 w 263"/>
                <a:gd name="T7" fmla="*/ 221 h 275"/>
                <a:gd name="T8" fmla="*/ 210 w 263"/>
                <a:gd name="T9" fmla="*/ 137 h 275"/>
                <a:gd name="T10" fmla="*/ 132 w 263"/>
                <a:gd name="T11" fmla="*/ 52 h 275"/>
                <a:gd name="T12" fmla="*/ 132 w 263"/>
                <a:gd name="T13" fmla="*/ 275 h 275"/>
                <a:gd name="T14" fmla="*/ 132 w 263"/>
                <a:gd name="T15" fmla="*/ 275 h 275"/>
                <a:gd name="T16" fmla="*/ 0 w 263"/>
                <a:gd name="T17" fmla="*/ 137 h 275"/>
                <a:gd name="T18" fmla="*/ 132 w 263"/>
                <a:gd name="T19" fmla="*/ 0 h 275"/>
                <a:gd name="T20" fmla="*/ 263 w 263"/>
                <a:gd name="T21" fmla="*/ 137 h 275"/>
                <a:gd name="T22" fmla="*/ 132 w 263"/>
                <a:gd name="T23" fmla="*/ 275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63" h="275">
                  <a:moveTo>
                    <a:pt x="132" y="52"/>
                  </a:moveTo>
                  <a:lnTo>
                    <a:pt x="132" y="52"/>
                  </a:lnTo>
                  <a:cubicBezTo>
                    <a:pt x="89" y="52"/>
                    <a:pt x="54" y="90"/>
                    <a:pt x="54" y="137"/>
                  </a:cubicBezTo>
                  <a:cubicBezTo>
                    <a:pt x="54" y="183"/>
                    <a:pt x="89" y="221"/>
                    <a:pt x="132" y="221"/>
                  </a:cubicBezTo>
                  <a:cubicBezTo>
                    <a:pt x="175" y="221"/>
                    <a:pt x="210" y="183"/>
                    <a:pt x="210" y="137"/>
                  </a:cubicBezTo>
                  <a:cubicBezTo>
                    <a:pt x="210" y="90"/>
                    <a:pt x="175" y="52"/>
                    <a:pt x="132" y="52"/>
                  </a:cubicBezTo>
                  <a:close/>
                  <a:moveTo>
                    <a:pt x="132" y="275"/>
                  </a:moveTo>
                  <a:lnTo>
                    <a:pt x="132" y="275"/>
                  </a:lnTo>
                  <a:cubicBezTo>
                    <a:pt x="59" y="275"/>
                    <a:pt x="0" y="213"/>
                    <a:pt x="0" y="137"/>
                  </a:cubicBezTo>
                  <a:cubicBezTo>
                    <a:pt x="0" y="60"/>
                    <a:pt x="59" y="0"/>
                    <a:pt x="132" y="0"/>
                  </a:cubicBezTo>
                  <a:cubicBezTo>
                    <a:pt x="204" y="0"/>
                    <a:pt x="263" y="60"/>
                    <a:pt x="263" y="137"/>
                  </a:cubicBezTo>
                  <a:cubicBezTo>
                    <a:pt x="263" y="213"/>
                    <a:pt x="204" y="275"/>
                    <a:pt x="132" y="27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9" name="Freeform 55">
              <a:extLst>
                <a:ext uri="{FF2B5EF4-FFF2-40B4-BE49-F238E27FC236}">
                  <a16:creationId xmlns:a16="http://schemas.microsoft.com/office/drawing/2014/main" xmlns="" id="{467F115F-CE25-4526-9947-2FEF3C42798A}"/>
                </a:ext>
              </a:extLst>
            </p:cNvPr>
            <p:cNvSpPr>
              <a:spLocks/>
            </p:cNvSpPr>
            <p:nvPr/>
          </p:nvSpPr>
          <p:spPr bwMode="auto">
            <a:xfrm>
              <a:off x="992" y="1111"/>
              <a:ext cx="299" cy="147"/>
            </a:xfrm>
            <a:custGeom>
              <a:avLst/>
              <a:gdLst>
                <a:gd name="T0" fmla="*/ 612 w 639"/>
                <a:gd name="T1" fmla="*/ 313 h 313"/>
                <a:gd name="T2" fmla="*/ 612 w 639"/>
                <a:gd name="T3" fmla="*/ 313 h 313"/>
                <a:gd name="T4" fmla="*/ 586 w 639"/>
                <a:gd name="T5" fmla="*/ 286 h 313"/>
                <a:gd name="T6" fmla="*/ 586 w 639"/>
                <a:gd name="T7" fmla="*/ 188 h 313"/>
                <a:gd name="T8" fmla="*/ 450 w 639"/>
                <a:gd name="T9" fmla="*/ 53 h 313"/>
                <a:gd name="T10" fmla="*/ 189 w 639"/>
                <a:gd name="T11" fmla="*/ 53 h 313"/>
                <a:gd name="T12" fmla="*/ 54 w 639"/>
                <a:gd name="T13" fmla="*/ 188 h 313"/>
                <a:gd name="T14" fmla="*/ 54 w 639"/>
                <a:gd name="T15" fmla="*/ 286 h 313"/>
                <a:gd name="T16" fmla="*/ 27 w 639"/>
                <a:gd name="T17" fmla="*/ 313 h 313"/>
                <a:gd name="T18" fmla="*/ 0 w 639"/>
                <a:gd name="T19" fmla="*/ 286 h 313"/>
                <a:gd name="T20" fmla="*/ 0 w 639"/>
                <a:gd name="T21" fmla="*/ 188 h 313"/>
                <a:gd name="T22" fmla="*/ 189 w 639"/>
                <a:gd name="T23" fmla="*/ 0 h 313"/>
                <a:gd name="T24" fmla="*/ 450 w 639"/>
                <a:gd name="T25" fmla="*/ 0 h 313"/>
                <a:gd name="T26" fmla="*/ 639 w 639"/>
                <a:gd name="T27" fmla="*/ 188 h 313"/>
                <a:gd name="T28" fmla="*/ 639 w 639"/>
                <a:gd name="T29" fmla="*/ 286 h 313"/>
                <a:gd name="T30" fmla="*/ 612 w 639"/>
                <a:gd name="T31" fmla="*/ 313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39" h="313">
                  <a:moveTo>
                    <a:pt x="612" y="313"/>
                  </a:moveTo>
                  <a:lnTo>
                    <a:pt x="612" y="313"/>
                  </a:lnTo>
                  <a:cubicBezTo>
                    <a:pt x="598" y="313"/>
                    <a:pt x="586" y="301"/>
                    <a:pt x="586" y="286"/>
                  </a:cubicBezTo>
                  <a:lnTo>
                    <a:pt x="586" y="188"/>
                  </a:lnTo>
                  <a:cubicBezTo>
                    <a:pt x="586" y="114"/>
                    <a:pt x="525" y="53"/>
                    <a:pt x="450" y="53"/>
                  </a:cubicBezTo>
                  <a:lnTo>
                    <a:pt x="189" y="53"/>
                  </a:lnTo>
                  <a:cubicBezTo>
                    <a:pt x="114" y="53"/>
                    <a:pt x="54" y="114"/>
                    <a:pt x="54" y="188"/>
                  </a:cubicBezTo>
                  <a:lnTo>
                    <a:pt x="54" y="286"/>
                  </a:lnTo>
                  <a:cubicBezTo>
                    <a:pt x="54" y="301"/>
                    <a:pt x="42" y="313"/>
                    <a:pt x="27" y="313"/>
                  </a:cubicBezTo>
                  <a:cubicBezTo>
                    <a:pt x="12" y="313"/>
                    <a:pt x="0" y="301"/>
                    <a:pt x="0" y="286"/>
                  </a:cubicBezTo>
                  <a:lnTo>
                    <a:pt x="0" y="188"/>
                  </a:lnTo>
                  <a:cubicBezTo>
                    <a:pt x="0" y="84"/>
                    <a:pt x="85" y="0"/>
                    <a:pt x="189" y="0"/>
                  </a:cubicBezTo>
                  <a:lnTo>
                    <a:pt x="450" y="0"/>
                  </a:lnTo>
                  <a:cubicBezTo>
                    <a:pt x="554" y="0"/>
                    <a:pt x="639" y="84"/>
                    <a:pt x="639" y="188"/>
                  </a:cubicBezTo>
                  <a:lnTo>
                    <a:pt x="639" y="286"/>
                  </a:lnTo>
                  <a:cubicBezTo>
                    <a:pt x="639" y="301"/>
                    <a:pt x="627" y="313"/>
                    <a:pt x="612" y="31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10" name="Freeform 56">
              <a:extLst>
                <a:ext uri="{FF2B5EF4-FFF2-40B4-BE49-F238E27FC236}">
                  <a16:creationId xmlns:a16="http://schemas.microsoft.com/office/drawing/2014/main" xmlns="" id="{A828544C-7ABC-4E14-8489-EA142B094346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1" y="1184"/>
              <a:ext cx="24" cy="74"/>
            </a:xfrm>
            <a:custGeom>
              <a:avLst/>
              <a:gdLst>
                <a:gd name="T0" fmla="*/ 26 w 53"/>
                <a:gd name="T1" fmla="*/ 157 h 157"/>
                <a:gd name="T2" fmla="*/ 26 w 53"/>
                <a:gd name="T3" fmla="*/ 157 h 157"/>
                <a:gd name="T4" fmla="*/ 0 w 53"/>
                <a:gd name="T5" fmla="*/ 130 h 157"/>
                <a:gd name="T6" fmla="*/ 0 w 53"/>
                <a:gd name="T7" fmla="*/ 27 h 157"/>
                <a:gd name="T8" fmla="*/ 26 w 53"/>
                <a:gd name="T9" fmla="*/ 0 h 157"/>
                <a:gd name="T10" fmla="*/ 53 w 53"/>
                <a:gd name="T11" fmla="*/ 27 h 157"/>
                <a:gd name="T12" fmla="*/ 53 w 53"/>
                <a:gd name="T13" fmla="*/ 130 h 157"/>
                <a:gd name="T14" fmla="*/ 26 w 53"/>
                <a:gd name="T15" fmla="*/ 157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3" h="157">
                  <a:moveTo>
                    <a:pt x="26" y="157"/>
                  </a:moveTo>
                  <a:lnTo>
                    <a:pt x="26" y="157"/>
                  </a:lnTo>
                  <a:cubicBezTo>
                    <a:pt x="12" y="157"/>
                    <a:pt x="0" y="145"/>
                    <a:pt x="0" y="130"/>
                  </a:cubicBezTo>
                  <a:lnTo>
                    <a:pt x="0" y="27"/>
                  </a:lnTo>
                  <a:cubicBezTo>
                    <a:pt x="0" y="12"/>
                    <a:pt x="12" y="0"/>
                    <a:pt x="26" y="0"/>
                  </a:cubicBezTo>
                  <a:cubicBezTo>
                    <a:pt x="41" y="0"/>
                    <a:pt x="53" y="12"/>
                    <a:pt x="53" y="27"/>
                  </a:cubicBezTo>
                  <a:lnTo>
                    <a:pt x="53" y="130"/>
                  </a:lnTo>
                  <a:cubicBezTo>
                    <a:pt x="53" y="145"/>
                    <a:pt x="41" y="157"/>
                    <a:pt x="26" y="15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11" name="Freeform 57">
              <a:extLst>
                <a:ext uri="{FF2B5EF4-FFF2-40B4-BE49-F238E27FC236}">
                  <a16:creationId xmlns:a16="http://schemas.microsoft.com/office/drawing/2014/main" xmlns="" id="{9362B438-1CC8-4326-A0E0-1D084C09B1D6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8" y="1184"/>
              <a:ext cx="24" cy="74"/>
            </a:xfrm>
            <a:custGeom>
              <a:avLst/>
              <a:gdLst>
                <a:gd name="T0" fmla="*/ 27 w 53"/>
                <a:gd name="T1" fmla="*/ 157 h 157"/>
                <a:gd name="T2" fmla="*/ 27 w 53"/>
                <a:gd name="T3" fmla="*/ 157 h 157"/>
                <a:gd name="T4" fmla="*/ 0 w 53"/>
                <a:gd name="T5" fmla="*/ 130 h 157"/>
                <a:gd name="T6" fmla="*/ 0 w 53"/>
                <a:gd name="T7" fmla="*/ 27 h 157"/>
                <a:gd name="T8" fmla="*/ 27 w 53"/>
                <a:gd name="T9" fmla="*/ 0 h 157"/>
                <a:gd name="T10" fmla="*/ 53 w 53"/>
                <a:gd name="T11" fmla="*/ 27 h 157"/>
                <a:gd name="T12" fmla="*/ 53 w 53"/>
                <a:gd name="T13" fmla="*/ 130 h 157"/>
                <a:gd name="T14" fmla="*/ 27 w 53"/>
                <a:gd name="T15" fmla="*/ 157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3" h="157">
                  <a:moveTo>
                    <a:pt x="27" y="157"/>
                  </a:moveTo>
                  <a:lnTo>
                    <a:pt x="27" y="157"/>
                  </a:lnTo>
                  <a:cubicBezTo>
                    <a:pt x="12" y="157"/>
                    <a:pt x="0" y="145"/>
                    <a:pt x="0" y="130"/>
                  </a:cubicBezTo>
                  <a:lnTo>
                    <a:pt x="0" y="27"/>
                  </a:ln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3" y="12"/>
                    <a:pt x="53" y="27"/>
                  </a:cubicBezTo>
                  <a:lnTo>
                    <a:pt x="53" y="130"/>
                  </a:lnTo>
                  <a:cubicBezTo>
                    <a:pt x="53" y="145"/>
                    <a:pt x="42" y="157"/>
                    <a:pt x="27" y="15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12" name="Freeform 58">
              <a:extLst>
                <a:ext uri="{FF2B5EF4-FFF2-40B4-BE49-F238E27FC236}">
                  <a16:creationId xmlns:a16="http://schemas.microsoft.com/office/drawing/2014/main" xmlns="" id="{6103A703-C0C1-4948-BFF7-F0A94C8EB5B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98" y="1365"/>
              <a:ext cx="112" cy="118"/>
            </a:xfrm>
            <a:custGeom>
              <a:avLst/>
              <a:gdLst>
                <a:gd name="T0" fmla="*/ 120 w 240"/>
                <a:gd name="T1" fmla="*/ 54 h 252"/>
                <a:gd name="T2" fmla="*/ 120 w 240"/>
                <a:gd name="T3" fmla="*/ 54 h 252"/>
                <a:gd name="T4" fmla="*/ 54 w 240"/>
                <a:gd name="T5" fmla="*/ 126 h 252"/>
                <a:gd name="T6" fmla="*/ 120 w 240"/>
                <a:gd name="T7" fmla="*/ 199 h 252"/>
                <a:gd name="T8" fmla="*/ 187 w 240"/>
                <a:gd name="T9" fmla="*/ 126 h 252"/>
                <a:gd name="T10" fmla="*/ 120 w 240"/>
                <a:gd name="T11" fmla="*/ 54 h 252"/>
                <a:gd name="T12" fmla="*/ 120 w 240"/>
                <a:gd name="T13" fmla="*/ 252 h 252"/>
                <a:gd name="T14" fmla="*/ 120 w 240"/>
                <a:gd name="T15" fmla="*/ 252 h 252"/>
                <a:gd name="T16" fmla="*/ 0 w 240"/>
                <a:gd name="T17" fmla="*/ 126 h 252"/>
                <a:gd name="T18" fmla="*/ 120 w 240"/>
                <a:gd name="T19" fmla="*/ 0 h 252"/>
                <a:gd name="T20" fmla="*/ 240 w 240"/>
                <a:gd name="T21" fmla="*/ 126 h 252"/>
                <a:gd name="T22" fmla="*/ 120 w 240"/>
                <a:gd name="T23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0" h="252">
                  <a:moveTo>
                    <a:pt x="120" y="54"/>
                  </a:moveTo>
                  <a:lnTo>
                    <a:pt x="120" y="54"/>
                  </a:lnTo>
                  <a:cubicBezTo>
                    <a:pt x="83" y="54"/>
                    <a:pt x="54" y="86"/>
                    <a:pt x="54" y="126"/>
                  </a:cubicBezTo>
                  <a:cubicBezTo>
                    <a:pt x="54" y="166"/>
                    <a:pt x="83" y="199"/>
                    <a:pt x="120" y="199"/>
                  </a:cubicBezTo>
                  <a:cubicBezTo>
                    <a:pt x="157" y="199"/>
                    <a:pt x="187" y="166"/>
                    <a:pt x="187" y="126"/>
                  </a:cubicBezTo>
                  <a:cubicBezTo>
                    <a:pt x="187" y="86"/>
                    <a:pt x="157" y="54"/>
                    <a:pt x="120" y="54"/>
                  </a:cubicBezTo>
                  <a:close/>
                  <a:moveTo>
                    <a:pt x="120" y="252"/>
                  </a:moveTo>
                  <a:lnTo>
                    <a:pt x="120" y="252"/>
                  </a:lnTo>
                  <a:cubicBezTo>
                    <a:pt x="54" y="252"/>
                    <a:pt x="0" y="196"/>
                    <a:pt x="0" y="126"/>
                  </a:cubicBezTo>
                  <a:cubicBezTo>
                    <a:pt x="0" y="57"/>
                    <a:pt x="54" y="0"/>
                    <a:pt x="120" y="0"/>
                  </a:cubicBezTo>
                  <a:cubicBezTo>
                    <a:pt x="186" y="0"/>
                    <a:pt x="240" y="57"/>
                    <a:pt x="240" y="126"/>
                  </a:cubicBezTo>
                  <a:cubicBezTo>
                    <a:pt x="240" y="196"/>
                    <a:pt x="186" y="252"/>
                    <a:pt x="120" y="25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13" name="Freeform 59">
              <a:extLst>
                <a:ext uri="{FF2B5EF4-FFF2-40B4-BE49-F238E27FC236}">
                  <a16:creationId xmlns:a16="http://schemas.microsoft.com/office/drawing/2014/main" xmlns="" id="{17E9C4A4-793A-4135-AB53-A90681B2233B}"/>
                </a:ext>
              </a:extLst>
            </p:cNvPr>
            <p:cNvSpPr>
              <a:spLocks/>
            </p:cNvSpPr>
            <p:nvPr/>
          </p:nvSpPr>
          <p:spPr bwMode="auto">
            <a:xfrm>
              <a:off x="820" y="1486"/>
              <a:ext cx="269" cy="127"/>
            </a:xfrm>
            <a:custGeom>
              <a:avLst/>
              <a:gdLst>
                <a:gd name="T0" fmla="*/ 548 w 575"/>
                <a:gd name="T1" fmla="*/ 270 h 270"/>
                <a:gd name="T2" fmla="*/ 548 w 575"/>
                <a:gd name="T3" fmla="*/ 270 h 270"/>
                <a:gd name="T4" fmla="*/ 522 w 575"/>
                <a:gd name="T5" fmla="*/ 243 h 270"/>
                <a:gd name="T6" fmla="*/ 522 w 575"/>
                <a:gd name="T7" fmla="*/ 171 h 270"/>
                <a:gd name="T8" fmla="*/ 404 w 575"/>
                <a:gd name="T9" fmla="*/ 53 h 270"/>
                <a:gd name="T10" fmla="*/ 171 w 575"/>
                <a:gd name="T11" fmla="*/ 53 h 270"/>
                <a:gd name="T12" fmla="*/ 53 w 575"/>
                <a:gd name="T13" fmla="*/ 171 h 270"/>
                <a:gd name="T14" fmla="*/ 53 w 575"/>
                <a:gd name="T15" fmla="*/ 243 h 270"/>
                <a:gd name="T16" fmla="*/ 26 w 575"/>
                <a:gd name="T17" fmla="*/ 270 h 270"/>
                <a:gd name="T18" fmla="*/ 0 w 575"/>
                <a:gd name="T19" fmla="*/ 243 h 270"/>
                <a:gd name="T20" fmla="*/ 0 w 575"/>
                <a:gd name="T21" fmla="*/ 171 h 270"/>
                <a:gd name="T22" fmla="*/ 171 w 575"/>
                <a:gd name="T23" fmla="*/ 0 h 270"/>
                <a:gd name="T24" fmla="*/ 404 w 575"/>
                <a:gd name="T25" fmla="*/ 0 h 270"/>
                <a:gd name="T26" fmla="*/ 575 w 575"/>
                <a:gd name="T27" fmla="*/ 171 h 270"/>
                <a:gd name="T28" fmla="*/ 575 w 575"/>
                <a:gd name="T29" fmla="*/ 243 h 270"/>
                <a:gd name="T30" fmla="*/ 548 w 575"/>
                <a:gd name="T31" fmla="*/ 270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75" h="270">
                  <a:moveTo>
                    <a:pt x="548" y="270"/>
                  </a:moveTo>
                  <a:lnTo>
                    <a:pt x="548" y="270"/>
                  </a:lnTo>
                  <a:cubicBezTo>
                    <a:pt x="534" y="270"/>
                    <a:pt x="522" y="258"/>
                    <a:pt x="522" y="243"/>
                  </a:cubicBezTo>
                  <a:lnTo>
                    <a:pt x="522" y="171"/>
                  </a:lnTo>
                  <a:cubicBezTo>
                    <a:pt x="522" y="106"/>
                    <a:pt x="469" y="53"/>
                    <a:pt x="404" y="53"/>
                  </a:cubicBezTo>
                  <a:lnTo>
                    <a:pt x="171" y="53"/>
                  </a:lnTo>
                  <a:cubicBezTo>
                    <a:pt x="106" y="53"/>
                    <a:pt x="53" y="106"/>
                    <a:pt x="53" y="171"/>
                  </a:cubicBezTo>
                  <a:lnTo>
                    <a:pt x="53" y="243"/>
                  </a:lnTo>
                  <a:cubicBezTo>
                    <a:pt x="53" y="258"/>
                    <a:pt x="41" y="270"/>
                    <a:pt x="26" y="270"/>
                  </a:cubicBezTo>
                  <a:cubicBezTo>
                    <a:pt x="11" y="270"/>
                    <a:pt x="0" y="258"/>
                    <a:pt x="0" y="243"/>
                  </a:cubicBezTo>
                  <a:lnTo>
                    <a:pt x="0" y="171"/>
                  </a:lnTo>
                  <a:cubicBezTo>
                    <a:pt x="0" y="77"/>
                    <a:pt x="76" y="0"/>
                    <a:pt x="171" y="0"/>
                  </a:cubicBezTo>
                  <a:lnTo>
                    <a:pt x="404" y="0"/>
                  </a:lnTo>
                  <a:cubicBezTo>
                    <a:pt x="498" y="0"/>
                    <a:pt x="575" y="77"/>
                    <a:pt x="575" y="171"/>
                  </a:cubicBezTo>
                  <a:lnTo>
                    <a:pt x="575" y="243"/>
                  </a:lnTo>
                  <a:cubicBezTo>
                    <a:pt x="575" y="258"/>
                    <a:pt x="563" y="270"/>
                    <a:pt x="548" y="27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14" name="Freeform 60">
              <a:extLst>
                <a:ext uri="{FF2B5EF4-FFF2-40B4-BE49-F238E27FC236}">
                  <a16:creationId xmlns:a16="http://schemas.microsoft.com/office/drawing/2014/main" xmlns="" id="{7C06C1CA-1A06-42D0-B553-C7CD6251E68E}"/>
                </a:ext>
              </a:extLst>
            </p:cNvPr>
            <p:cNvSpPr>
              <a:spLocks/>
            </p:cNvSpPr>
            <p:nvPr/>
          </p:nvSpPr>
          <p:spPr bwMode="auto">
            <a:xfrm>
              <a:off x="871" y="1552"/>
              <a:ext cx="26" cy="61"/>
            </a:xfrm>
            <a:custGeom>
              <a:avLst/>
              <a:gdLst>
                <a:gd name="T0" fmla="*/ 27 w 54"/>
                <a:gd name="T1" fmla="*/ 130 h 130"/>
                <a:gd name="T2" fmla="*/ 27 w 54"/>
                <a:gd name="T3" fmla="*/ 130 h 130"/>
                <a:gd name="T4" fmla="*/ 0 w 54"/>
                <a:gd name="T5" fmla="*/ 103 h 130"/>
                <a:gd name="T6" fmla="*/ 0 w 54"/>
                <a:gd name="T7" fmla="*/ 27 h 130"/>
                <a:gd name="T8" fmla="*/ 27 w 54"/>
                <a:gd name="T9" fmla="*/ 0 h 130"/>
                <a:gd name="T10" fmla="*/ 54 w 54"/>
                <a:gd name="T11" fmla="*/ 27 h 130"/>
                <a:gd name="T12" fmla="*/ 54 w 54"/>
                <a:gd name="T13" fmla="*/ 103 h 130"/>
                <a:gd name="T14" fmla="*/ 27 w 54"/>
                <a:gd name="T15" fmla="*/ 13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4" h="130">
                  <a:moveTo>
                    <a:pt x="27" y="130"/>
                  </a:moveTo>
                  <a:lnTo>
                    <a:pt x="27" y="130"/>
                  </a:lnTo>
                  <a:cubicBezTo>
                    <a:pt x="12" y="130"/>
                    <a:pt x="0" y="118"/>
                    <a:pt x="0" y="103"/>
                  </a:cubicBezTo>
                  <a:lnTo>
                    <a:pt x="0" y="27"/>
                  </a:ln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4" y="12"/>
                    <a:pt x="54" y="27"/>
                  </a:cubicBezTo>
                  <a:lnTo>
                    <a:pt x="54" y="103"/>
                  </a:lnTo>
                  <a:cubicBezTo>
                    <a:pt x="54" y="118"/>
                    <a:pt x="42" y="130"/>
                    <a:pt x="27" y="13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15" name="Freeform 61">
              <a:extLst>
                <a:ext uri="{FF2B5EF4-FFF2-40B4-BE49-F238E27FC236}">
                  <a16:creationId xmlns:a16="http://schemas.microsoft.com/office/drawing/2014/main" xmlns="" id="{7D247E67-3071-45AB-8F7A-55A5D694B269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2" y="1552"/>
              <a:ext cx="25" cy="61"/>
            </a:xfrm>
            <a:custGeom>
              <a:avLst/>
              <a:gdLst>
                <a:gd name="T0" fmla="*/ 26 w 53"/>
                <a:gd name="T1" fmla="*/ 130 h 130"/>
                <a:gd name="T2" fmla="*/ 26 w 53"/>
                <a:gd name="T3" fmla="*/ 130 h 130"/>
                <a:gd name="T4" fmla="*/ 0 w 53"/>
                <a:gd name="T5" fmla="*/ 103 h 130"/>
                <a:gd name="T6" fmla="*/ 0 w 53"/>
                <a:gd name="T7" fmla="*/ 27 h 130"/>
                <a:gd name="T8" fmla="*/ 26 w 53"/>
                <a:gd name="T9" fmla="*/ 0 h 130"/>
                <a:gd name="T10" fmla="*/ 53 w 53"/>
                <a:gd name="T11" fmla="*/ 27 h 130"/>
                <a:gd name="T12" fmla="*/ 53 w 53"/>
                <a:gd name="T13" fmla="*/ 103 h 130"/>
                <a:gd name="T14" fmla="*/ 26 w 53"/>
                <a:gd name="T15" fmla="*/ 13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3" h="130">
                  <a:moveTo>
                    <a:pt x="26" y="130"/>
                  </a:moveTo>
                  <a:lnTo>
                    <a:pt x="26" y="130"/>
                  </a:lnTo>
                  <a:cubicBezTo>
                    <a:pt x="12" y="130"/>
                    <a:pt x="0" y="118"/>
                    <a:pt x="0" y="103"/>
                  </a:cubicBezTo>
                  <a:lnTo>
                    <a:pt x="0" y="27"/>
                  </a:lnTo>
                  <a:cubicBezTo>
                    <a:pt x="0" y="12"/>
                    <a:pt x="12" y="0"/>
                    <a:pt x="26" y="0"/>
                  </a:cubicBezTo>
                  <a:cubicBezTo>
                    <a:pt x="41" y="0"/>
                    <a:pt x="53" y="12"/>
                    <a:pt x="53" y="27"/>
                  </a:cubicBezTo>
                  <a:lnTo>
                    <a:pt x="53" y="103"/>
                  </a:lnTo>
                  <a:cubicBezTo>
                    <a:pt x="53" y="118"/>
                    <a:pt x="41" y="130"/>
                    <a:pt x="26" y="13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16" name="Freeform 62">
              <a:extLst>
                <a:ext uri="{FF2B5EF4-FFF2-40B4-BE49-F238E27FC236}">
                  <a16:creationId xmlns:a16="http://schemas.microsoft.com/office/drawing/2014/main" xmlns="" id="{D489D362-F664-4097-843F-99085DDA082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273" y="1365"/>
              <a:ext cx="112" cy="118"/>
            </a:xfrm>
            <a:custGeom>
              <a:avLst/>
              <a:gdLst>
                <a:gd name="T0" fmla="*/ 120 w 240"/>
                <a:gd name="T1" fmla="*/ 54 h 252"/>
                <a:gd name="T2" fmla="*/ 120 w 240"/>
                <a:gd name="T3" fmla="*/ 54 h 252"/>
                <a:gd name="T4" fmla="*/ 53 w 240"/>
                <a:gd name="T5" fmla="*/ 126 h 252"/>
                <a:gd name="T6" fmla="*/ 120 w 240"/>
                <a:gd name="T7" fmla="*/ 199 h 252"/>
                <a:gd name="T8" fmla="*/ 187 w 240"/>
                <a:gd name="T9" fmla="*/ 126 h 252"/>
                <a:gd name="T10" fmla="*/ 120 w 240"/>
                <a:gd name="T11" fmla="*/ 54 h 252"/>
                <a:gd name="T12" fmla="*/ 120 w 240"/>
                <a:gd name="T13" fmla="*/ 252 h 252"/>
                <a:gd name="T14" fmla="*/ 120 w 240"/>
                <a:gd name="T15" fmla="*/ 252 h 252"/>
                <a:gd name="T16" fmla="*/ 0 w 240"/>
                <a:gd name="T17" fmla="*/ 126 h 252"/>
                <a:gd name="T18" fmla="*/ 120 w 240"/>
                <a:gd name="T19" fmla="*/ 0 h 252"/>
                <a:gd name="T20" fmla="*/ 240 w 240"/>
                <a:gd name="T21" fmla="*/ 126 h 252"/>
                <a:gd name="T22" fmla="*/ 120 w 240"/>
                <a:gd name="T23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0" h="252">
                  <a:moveTo>
                    <a:pt x="120" y="54"/>
                  </a:moveTo>
                  <a:lnTo>
                    <a:pt x="120" y="54"/>
                  </a:lnTo>
                  <a:cubicBezTo>
                    <a:pt x="83" y="54"/>
                    <a:pt x="53" y="86"/>
                    <a:pt x="53" y="126"/>
                  </a:cubicBezTo>
                  <a:cubicBezTo>
                    <a:pt x="53" y="166"/>
                    <a:pt x="83" y="199"/>
                    <a:pt x="120" y="199"/>
                  </a:cubicBezTo>
                  <a:cubicBezTo>
                    <a:pt x="157" y="199"/>
                    <a:pt x="187" y="166"/>
                    <a:pt x="187" y="126"/>
                  </a:cubicBezTo>
                  <a:cubicBezTo>
                    <a:pt x="187" y="86"/>
                    <a:pt x="157" y="54"/>
                    <a:pt x="120" y="54"/>
                  </a:cubicBezTo>
                  <a:close/>
                  <a:moveTo>
                    <a:pt x="120" y="252"/>
                  </a:moveTo>
                  <a:lnTo>
                    <a:pt x="120" y="252"/>
                  </a:lnTo>
                  <a:cubicBezTo>
                    <a:pt x="54" y="252"/>
                    <a:pt x="0" y="196"/>
                    <a:pt x="0" y="126"/>
                  </a:cubicBezTo>
                  <a:cubicBezTo>
                    <a:pt x="0" y="57"/>
                    <a:pt x="54" y="0"/>
                    <a:pt x="120" y="0"/>
                  </a:cubicBezTo>
                  <a:cubicBezTo>
                    <a:pt x="186" y="0"/>
                    <a:pt x="240" y="57"/>
                    <a:pt x="240" y="126"/>
                  </a:cubicBezTo>
                  <a:cubicBezTo>
                    <a:pt x="240" y="196"/>
                    <a:pt x="186" y="252"/>
                    <a:pt x="120" y="25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17" name="Freeform 63">
              <a:extLst>
                <a:ext uri="{FF2B5EF4-FFF2-40B4-BE49-F238E27FC236}">
                  <a16:creationId xmlns:a16="http://schemas.microsoft.com/office/drawing/2014/main" xmlns="" id="{BE33D729-1442-49AB-AFB1-DF3C72B83590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4" y="1486"/>
              <a:ext cx="269" cy="127"/>
            </a:xfrm>
            <a:custGeom>
              <a:avLst/>
              <a:gdLst>
                <a:gd name="T0" fmla="*/ 549 w 576"/>
                <a:gd name="T1" fmla="*/ 270 h 270"/>
                <a:gd name="T2" fmla="*/ 549 w 576"/>
                <a:gd name="T3" fmla="*/ 270 h 270"/>
                <a:gd name="T4" fmla="*/ 522 w 576"/>
                <a:gd name="T5" fmla="*/ 243 h 270"/>
                <a:gd name="T6" fmla="*/ 522 w 576"/>
                <a:gd name="T7" fmla="*/ 171 h 270"/>
                <a:gd name="T8" fmla="*/ 405 w 576"/>
                <a:gd name="T9" fmla="*/ 53 h 270"/>
                <a:gd name="T10" fmla="*/ 171 w 576"/>
                <a:gd name="T11" fmla="*/ 53 h 270"/>
                <a:gd name="T12" fmla="*/ 54 w 576"/>
                <a:gd name="T13" fmla="*/ 171 h 270"/>
                <a:gd name="T14" fmla="*/ 54 w 576"/>
                <a:gd name="T15" fmla="*/ 243 h 270"/>
                <a:gd name="T16" fmla="*/ 27 w 576"/>
                <a:gd name="T17" fmla="*/ 270 h 270"/>
                <a:gd name="T18" fmla="*/ 0 w 576"/>
                <a:gd name="T19" fmla="*/ 243 h 270"/>
                <a:gd name="T20" fmla="*/ 0 w 576"/>
                <a:gd name="T21" fmla="*/ 171 h 270"/>
                <a:gd name="T22" fmla="*/ 171 w 576"/>
                <a:gd name="T23" fmla="*/ 0 h 270"/>
                <a:gd name="T24" fmla="*/ 405 w 576"/>
                <a:gd name="T25" fmla="*/ 0 h 270"/>
                <a:gd name="T26" fmla="*/ 576 w 576"/>
                <a:gd name="T27" fmla="*/ 171 h 270"/>
                <a:gd name="T28" fmla="*/ 576 w 576"/>
                <a:gd name="T29" fmla="*/ 243 h 270"/>
                <a:gd name="T30" fmla="*/ 549 w 576"/>
                <a:gd name="T31" fmla="*/ 270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76" h="270">
                  <a:moveTo>
                    <a:pt x="549" y="270"/>
                  </a:moveTo>
                  <a:lnTo>
                    <a:pt x="549" y="270"/>
                  </a:lnTo>
                  <a:cubicBezTo>
                    <a:pt x="534" y="270"/>
                    <a:pt x="522" y="258"/>
                    <a:pt x="522" y="243"/>
                  </a:cubicBezTo>
                  <a:lnTo>
                    <a:pt x="522" y="171"/>
                  </a:lnTo>
                  <a:cubicBezTo>
                    <a:pt x="522" y="106"/>
                    <a:pt x="470" y="53"/>
                    <a:pt x="405" y="53"/>
                  </a:cubicBezTo>
                  <a:lnTo>
                    <a:pt x="171" y="53"/>
                  </a:lnTo>
                  <a:cubicBezTo>
                    <a:pt x="106" y="53"/>
                    <a:pt x="54" y="106"/>
                    <a:pt x="54" y="171"/>
                  </a:cubicBezTo>
                  <a:lnTo>
                    <a:pt x="54" y="243"/>
                  </a:lnTo>
                  <a:cubicBezTo>
                    <a:pt x="54" y="258"/>
                    <a:pt x="42" y="270"/>
                    <a:pt x="27" y="270"/>
                  </a:cubicBezTo>
                  <a:cubicBezTo>
                    <a:pt x="12" y="270"/>
                    <a:pt x="0" y="258"/>
                    <a:pt x="0" y="243"/>
                  </a:cubicBezTo>
                  <a:lnTo>
                    <a:pt x="0" y="171"/>
                  </a:lnTo>
                  <a:cubicBezTo>
                    <a:pt x="0" y="77"/>
                    <a:pt x="77" y="0"/>
                    <a:pt x="171" y="0"/>
                  </a:cubicBezTo>
                  <a:lnTo>
                    <a:pt x="405" y="0"/>
                  </a:lnTo>
                  <a:cubicBezTo>
                    <a:pt x="499" y="0"/>
                    <a:pt x="576" y="77"/>
                    <a:pt x="576" y="171"/>
                  </a:cubicBezTo>
                  <a:lnTo>
                    <a:pt x="576" y="243"/>
                  </a:lnTo>
                  <a:cubicBezTo>
                    <a:pt x="576" y="258"/>
                    <a:pt x="564" y="270"/>
                    <a:pt x="549" y="27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18" name="Freeform 64">
              <a:extLst>
                <a:ext uri="{FF2B5EF4-FFF2-40B4-BE49-F238E27FC236}">
                  <a16:creationId xmlns:a16="http://schemas.microsoft.com/office/drawing/2014/main" xmlns="" id="{2C94AFA2-02DF-4538-A1F3-0CF50E7E906D}"/>
                </a:ext>
              </a:extLst>
            </p:cNvPr>
            <p:cNvSpPr>
              <a:spLocks/>
            </p:cNvSpPr>
            <p:nvPr/>
          </p:nvSpPr>
          <p:spPr bwMode="auto">
            <a:xfrm>
              <a:off x="1246" y="1552"/>
              <a:ext cx="25" cy="61"/>
            </a:xfrm>
            <a:custGeom>
              <a:avLst/>
              <a:gdLst>
                <a:gd name="T0" fmla="*/ 27 w 54"/>
                <a:gd name="T1" fmla="*/ 130 h 130"/>
                <a:gd name="T2" fmla="*/ 27 w 54"/>
                <a:gd name="T3" fmla="*/ 130 h 130"/>
                <a:gd name="T4" fmla="*/ 0 w 54"/>
                <a:gd name="T5" fmla="*/ 103 h 130"/>
                <a:gd name="T6" fmla="*/ 0 w 54"/>
                <a:gd name="T7" fmla="*/ 27 h 130"/>
                <a:gd name="T8" fmla="*/ 27 w 54"/>
                <a:gd name="T9" fmla="*/ 0 h 130"/>
                <a:gd name="T10" fmla="*/ 54 w 54"/>
                <a:gd name="T11" fmla="*/ 27 h 130"/>
                <a:gd name="T12" fmla="*/ 54 w 54"/>
                <a:gd name="T13" fmla="*/ 103 h 130"/>
                <a:gd name="T14" fmla="*/ 27 w 54"/>
                <a:gd name="T15" fmla="*/ 13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4" h="130">
                  <a:moveTo>
                    <a:pt x="27" y="130"/>
                  </a:moveTo>
                  <a:lnTo>
                    <a:pt x="27" y="130"/>
                  </a:lnTo>
                  <a:cubicBezTo>
                    <a:pt x="12" y="130"/>
                    <a:pt x="0" y="118"/>
                    <a:pt x="0" y="103"/>
                  </a:cubicBezTo>
                  <a:lnTo>
                    <a:pt x="0" y="27"/>
                  </a:ln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4" y="12"/>
                    <a:pt x="54" y="27"/>
                  </a:cubicBezTo>
                  <a:lnTo>
                    <a:pt x="54" y="103"/>
                  </a:lnTo>
                  <a:cubicBezTo>
                    <a:pt x="54" y="118"/>
                    <a:pt x="42" y="130"/>
                    <a:pt x="27" y="13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19" name="Freeform 65">
              <a:extLst>
                <a:ext uri="{FF2B5EF4-FFF2-40B4-BE49-F238E27FC236}">
                  <a16:creationId xmlns:a16="http://schemas.microsoft.com/office/drawing/2014/main" xmlns="" id="{4A348625-7401-4C6B-B6B2-D6F3268ACA10}"/>
                </a:ext>
              </a:extLst>
            </p:cNvPr>
            <p:cNvSpPr>
              <a:spLocks/>
            </p:cNvSpPr>
            <p:nvPr/>
          </p:nvSpPr>
          <p:spPr bwMode="auto">
            <a:xfrm>
              <a:off x="1386" y="1552"/>
              <a:ext cx="26" cy="61"/>
            </a:xfrm>
            <a:custGeom>
              <a:avLst/>
              <a:gdLst>
                <a:gd name="T0" fmla="*/ 27 w 54"/>
                <a:gd name="T1" fmla="*/ 130 h 130"/>
                <a:gd name="T2" fmla="*/ 27 w 54"/>
                <a:gd name="T3" fmla="*/ 130 h 130"/>
                <a:gd name="T4" fmla="*/ 0 w 54"/>
                <a:gd name="T5" fmla="*/ 103 h 130"/>
                <a:gd name="T6" fmla="*/ 0 w 54"/>
                <a:gd name="T7" fmla="*/ 27 h 130"/>
                <a:gd name="T8" fmla="*/ 27 w 54"/>
                <a:gd name="T9" fmla="*/ 0 h 130"/>
                <a:gd name="T10" fmla="*/ 54 w 54"/>
                <a:gd name="T11" fmla="*/ 27 h 130"/>
                <a:gd name="T12" fmla="*/ 54 w 54"/>
                <a:gd name="T13" fmla="*/ 103 h 130"/>
                <a:gd name="T14" fmla="*/ 27 w 54"/>
                <a:gd name="T15" fmla="*/ 13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4" h="130">
                  <a:moveTo>
                    <a:pt x="27" y="130"/>
                  </a:moveTo>
                  <a:lnTo>
                    <a:pt x="27" y="130"/>
                  </a:lnTo>
                  <a:cubicBezTo>
                    <a:pt x="12" y="130"/>
                    <a:pt x="0" y="118"/>
                    <a:pt x="0" y="103"/>
                  </a:cubicBezTo>
                  <a:lnTo>
                    <a:pt x="0" y="27"/>
                  </a:ln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4" y="12"/>
                    <a:pt x="54" y="27"/>
                  </a:cubicBezTo>
                  <a:lnTo>
                    <a:pt x="54" y="103"/>
                  </a:lnTo>
                  <a:cubicBezTo>
                    <a:pt x="54" y="118"/>
                    <a:pt x="42" y="130"/>
                    <a:pt x="27" y="13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20" name="Freeform 66">
              <a:extLst>
                <a:ext uri="{FF2B5EF4-FFF2-40B4-BE49-F238E27FC236}">
                  <a16:creationId xmlns:a16="http://schemas.microsoft.com/office/drawing/2014/main" xmlns="" id="{AA3D4EAD-1639-4CC1-AD35-AFC8F8D85301}"/>
                </a:ext>
              </a:extLst>
            </p:cNvPr>
            <p:cNvSpPr>
              <a:spLocks/>
            </p:cNvSpPr>
            <p:nvPr/>
          </p:nvSpPr>
          <p:spPr bwMode="auto">
            <a:xfrm>
              <a:off x="1129" y="1250"/>
              <a:ext cx="25" cy="81"/>
            </a:xfrm>
            <a:custGeom>
              <a:avLst/>
              <a:gdLst>
                <a:gd name="T0" fmla="*/ 27 w 53"/>
                <a:gd name="T1" fmla="*/ 174 h 174"/>
                <a:gd name="T2" fmla="*/ 27 w 53"/>
                <a:gd name="T3" fmla="*/ 174 h 174"/>
                <a:gd name="T4" fmla="*/ 0 w 53"/>
                <a:gd name="T5" fmla="*/ 147 h 174"/>
                <a:gd name="T6" fmla="*/ 0 w 53"/>
                <a:gd name="T7" fmla="*/ 27 h 174"/>
                <a:gd name="T8" fmla="*/ 27 w 53"/>
                <a:gd name="T9" fmla="*/ 0 h 174"/>
                <a:gd name="T10" fmla="*/ 53 w 53"/>
                <a:gd name="T11" fmla="*/ 27 h 174"/>
                <a:gd name="T12" fmla="*/ 53 w 53"/>
                <a:gd name="T13" fmla="*/ 147 h 174"/>
                <a:gd name="T14" fmla="*/ 27 w 53"/>
                <a:gd name="T15" fmla="*/ 17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3" h="174">
                  <a:moveTo>
                    <a:pt x="27" y="174"/>
                  </a:moveTo>
                  <a:lnTo>
                    <a:pt x="27" y="174"/>
                  </a:lnTo>
                  <a:cubicBezTo>
                    <a:pt x="12" y="174"/>
                    <a:pt x="0" y="162"/>
                    <a:pt x="0" y="147"/>
                  </a:cubicBezTo>
                  <a:lnTo>
                    <a:pt x="0" y="27"/>
                  </a:lnTo>
                  <a:cubicBezTo>
                    <a:pt x="0" y="12"/>
                    <a:pt x="12" y="0"/>
                    <a:pt x="27" y="0"/>
                  </a:cubicBezTo>
                  <a:cubicBezTo>
                    <a:pt x="41" y="0"/>
                    <a:pt x="53" y="12"/>
                    <a:pt x="53" y="27"/>
                  </a:cubicBezTo>
                  <a:lnTo>
                    <a:pt x="53" y="147"/>
                  </a:lnTo>
                  <a:cubicBezTo>
                    <a:pt x="53" y="162"/>
                    <a:pt x="41" y="174"/>
                    <a:pt x="27" y="17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pic>
        <p:nvPicPr>
          <p:cNvPr id="121" name="그래픽 120">
            <a:extLst>
              <a:ext uri="{FF2B5EF4-FFF2-40B4-BE49-F238E27FC236}">
                <a16:creationId xmlns:a16="http://schemas.microsoft.com/office/drawing/2014/main" xmlns="" id="{C3225BE6-ED15-4487-BFD1-604654202F7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806765" y="3976689"/>
            <a:ext cx="375707" cy="288156"/>
          </a:xfrm>
          <a:prstGeom prst="rect">
            <a:avLst/>
          </a:prstGeom>
        </p:spPr>
      </p:pic>
      <p:pic>
        <p:nvPicPr>
          <p:cNvPr id="122" name="그래픽 121">
            <a:extLst>
              <a:ext uri="{FF2B5EF4-FFF2-40B4-BE49-F238E27FC236}">
                <a16:creationId xmlns:a16="http://schemas.microsoft.com/office/drawing/2014/main" xmlns="" id="{127109DF-F52F-4150-98B2-11BA1C4B3C3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835839" y="4948143"/>
            <a:ext cx="317559" cy="409297"/>
          </a:xfrm>
          <a:prstGeom prst="rect">
            <a:avLst/>
          </a:prstGeom>
        </p:spPr>
      </p:pic>
      <p:grpSp>
        <p:nvGrpSpPr>
          <p:cNvPr id="5" name="그룹 4">
            <a:extLst>
              <a:ext uri="{FF2B5EF4-FFF2-40B4-BE49-F238E27FC236}">
                <a16:creationId xmlns:a16="http://schemas.microsoft.com/office/drawing/2014/main" xmlns="" id="{B6F6EB9F-EDF1-4DAB-90D4-CDFBB72BB438}"/>
              </a:ext>
            </a:extLst>
          </p:cNvPr>
          <p:cNvGrpSpPr/>
          <p:nvPr/>
        </p:nvGrpSpPr>
        <p:grpSpPr>
          <a:xfrm>
            <a:off x="9066737" y="4895908"/>
            <a:ext cx="2309158" cy="1505879"/>
            <a:chOff x="9418735" y="4895908"/>
            <a:chExt cx="2309158" cy="1505879"/>
          </a:xfrm>
        </p:grpSpPr>
        <p:pic>
          <p:nvPicPr>
            <p:cNvPr id="4" name="그래픽 3">
              <a:extLst>
                <a:ext uri="{FF2B5EF4-FFF2-40B4-BE49-F238E27FC236}">
                  <a16:creationId xmlns:a16="http://schemas.microsoft.com/office/drawing/2014/main" xmlns="" id="{3C306AE2-19EB-4B7A-A737-FED06FB6B90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96DAC541-7B7A-43D3-8B79-37D633B846F1}">
                  <asvg:svgBlip xmlns:asvg="http://schemas.microsoft.com/office/drawing/2016/SVG/main" xmlns="" r:embed="rId10"/>
                </a:ext>
              </a:extLst>
            </a:blip>
            <a:stretch>
              <a:fillRect/>
            </a:stretch>
          </p:blipFill>
          <p:spPr>
            <a:xfrm>
              <a:off x="10301471" y="4895908"/>
              <a:ext cx="1426422" cy="1395413"/>
            </a:xfrm>
            <a:prstGeom prst="rect">
              <a:avLst/>
            </a:prstGeom>
          </p:spPr>
        </p:pic>
        <p:pic>
          <p:nvPicPr>
            <p:cNvPr id="123" name="그래픽 122">
              <a:extLst>
                <a:ext uri="{FF2B5EF4-FFF2-40B4-BE49-F238E27FC236}">
                  <a16:creationId xmlns:a16="http://schemas.microsoft.com/office/drawing/2014/main" xmlns="" id="{8CD7BBC8-1B96-4651-9E9E-AF4183F0CB6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96DAC541-7B7A-43D3-8B79-37D633B846F1}">
                  <asvg:svgBlip xmlns:asvg="http://schemas.microsoft.com/office/drawing/2016/SVG/main" xmlns="" r:embed="rId10"/>
                </a:ext>
              </a:extLst>
            </a:blip>
            <a:stretch>
              <a:fillRect/>
            </a:stretch>
          </p:blipFill>
          <p:spPr>
            <a:xfrm rot="1890244">
              <a:off x="9418735" y="5743939"/>
              <a:ext cx="672467" cy="65784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024901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직사각형 24">
            <a:extLst>
              <a:ext uri="{FF2B5EF4-FFF2-40B4-BE49-F238E27FC236}">
                <a16:creationId xmlns:a16="http://schemas.microsoft.com/office/drawing/2014/main" xmlns="" id="{C73B1E5B-BB21-4D65-B417-F7A179821B85}"/>
              </a:ext>
            </a:extLst>
          </p:cNvPr>
          <p:cNvSpPr/>
          <p:nvPr/>
        </p:nvSpPr>
        <p:spPr>
          <a:xfrm>
            <a:off x="0" y="0"/>
            <a:ext cx="2314575" cy="6858000"/>
          </a:xfrm>
          <a:prstGeom prst="rect">
            <a:avLst/>
          </a:prstGeom>
          <a:solidFill>
            <a:srgbClr val="9DE1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</a:endParaRP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xmlns="" id="{9D477598-4162-4B03-A5FD-F0666C608D8C}"/>
              </a:ext>
            </a:extLst>
          </p:cNvPr>
          <p:cNvSpPr/>
          <p:nvPr/>
        </p:nvSpPr>
        <p:spPr>
          <a:xfrm>
            <a:off x="143811" y="149522"/>
            <a:ext cx="14830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274396"/>
                </a:solidFill>
              </a:rPr>
              <a:t>BCP</a:t>
            </a:r>
            <a:r>
              <a:rPr lang="en-US" altLang="ko-KR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274396"/>
                </a:solidFill>
              </a:rPr>
              <a:t> Process</a:t>
            </a:r>
            <a:endParaRPr lang="ko-KR" altLang="en-US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rgbClr val="274396"/>
              </a:solidFill>
            </a:endParaRPr>
          </a:p>
        </p:txBody>
      </p:sp>
      <p:cxnSp>
        <p:nvCxnSpPr>
          <p:cNvPr id="15" name="직선 연결선 14">
            <a:extLst>
              <a:ext uri="{FF2B5EF4-FFF2-40B4-BE49-F238E27FC236}">
                <a16:creationId xmlns:a16="http://schemas.microsoft.com/office/drawing/2014/main" xmlns="" id="{F6858A8B-33E0-4B00-9CEE-9F69BCC4BE38}"/>
              </a:ext>
            </a:extLst>
          </p:cNvPr>
          <p:cNvCxnSpPr/>
          <p:nvPr/>
        </p:nvCxnSpPr>
        <p:spPr>
          <a:xfrm>
            <a:off x="1604486" y="360609"/>
            <a:ext cx="809625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그룹 1">
            <a:extLst>
              <a:ext uri="{FF2B5EF4-FFF2-40B4-BE49-F238E27FC236}">
                <a16:creationId xmlns:a16="http://schemas.microsoft.com/office/drawing/2014/main" xmlns="" id="{C8E4B33C-8AEC-431C-9E6F-24D98C8FF72C}"/>
              </a:ext>
            </a:extLst>
          </p:cNvPr>
          <p:cNvGrpSpPr/>
          <p:nvPr/>
        </p:nvGrpSpPr>
        <p:grpSpPr>
          <a:xfrm>
            <a:off x="143811" y="606821"/>
            <a:ext cx="2408680" cy="5943402"/>
            <a:chOff x="143811" y="606821"/>
            <a:chExt cx="2408680" cy="5943402"/>
          </a:xfrm>
        </p:grpSpPr>
        <p:grpSp>
          <p:nvGrpSpPr>
            <p:cNvPr id="9" name="그룹 8">
              <a:extLst>
                <a:ext uri="{FF2B5EF4-FFF2-40B4-BE49-F238E27FC236}">
                  <a16:creationId xmlns:a16="http://schemas.microsoft.com/office/drawing/2014/main" xmlns="" id="{09E1CA4F-F821-40AF-9B0D-296983044F2D}"/>
                </a:ext>
              </a:extLst>
            </p:cNvPr>
            <p:cNvGrpSpPr/>
            <p:nvPr/>
          </p:nvGrpSpPr>
          <p:grpSpPr>
            <a:xfrm>
              <a:off x="1446579" y="1231017"/>
              <a:ext cx="373063" cy="4583177"/>
              <a:chOff x="978995" y="841830"/>
              <a:chExt cx="373063" cy="4782849"/>
            </a:xfrm>
            <a:solidFill>
              <a:srgbClr val="C7EAFE"/>
            </a:solidFill>
          </p:grpSpPr>
          <p:sp>
            <p:nvSpPr>
              <p:cNvPr id="45" name="Freeform 8">
                <a:extLst>
                  <a:ext uri="{FF2B5EF4-FFF2-40B4-BE49-F238E27FC236}">
                    <a16:creationId xmlns:a16="http://schemas.microsoft.com/office/drawing/2014/main" xmlns="" id="{5B71382D-3D7C-4912-A5EE-60EC381177AF}"/>
                  </a:ext>
                </a:extLst>
              </p:cNvPr>
              <p:cNvSpPr>
                <a:spLocks/>
              </p:cNvSpPr>
              <p:nvPr/>
            </p:nvSpPr>
            <p:spPr bwMode="auto">
              <a:xfrm rot="5400000">
                <a:off x="1050433" y="5323053"/>
                <a:ext cx="230188" cy="373063"/>
              </a:xfrm>
              <a:custGeom>
                <a:avLst/>
                <a:gdLst>
                  <a:gd name="T0" fmla="*/ 269 w 2038"/>
                  <a:gd name="T1" fmla="*/ 2 h 3284"/>
                  <a:gd name="T2" fmla="*/ 335 w 2038"/>
                  <a:gd name="T3" fmla="*/ 19 h 3284"/>
                  <a:gd name="T4" fmla="*/ 395 w 2038"/>
                  <a:gd name="T5" fmla="*/ 56 h 3284"/>
                  <a:gd name="T6" fmla="*/ 1931 w 2038"/>
                  <a:gd name="T7" fmla="*/ 1437 h 3284"/>
                  <a:gd name="T8" fmla="*/ 1983 w 2038"/>
                  <a:gd name="T9" fmla="*/ 1484 h 3284"/>
                  <a:gd name="T10" fmla="*/ 2019 w 2038"/>
                  <a:gd name="T11" fmla="*/ 1544 h 3284"/>
                  <a:gd name="T12" fmla="*/ 2037 w 2038"/>
                  <a:gd name="T13" fmla="*/ 1611 h 3284"/>
                  <a:gd name="T14" fmla="*/ 2038 w 2038"/>
                  <a:gd name="T15" fmla="*/ 1639 h 3284"/>
                  <a:gd name="T16" fmla="*/ 2038 w 2038"/>
                  <a:gd name="T17" fmla="*/ 1644 h 3284"/>
                  <a:gd name="T18" fmla="*/ 2037 w 2038"/>
                  <a:gd name="T19" fmla="*/ 1674 h 3284"/>
                  <a:gd name="T20" fmla="*/ 2019 w 2038"/>
                  <a:gd name="T21" fmla="*/ 1739 h 3284"/>
                  <a:gd name="T22" fmla="*/ 1983 w 2038"/>
                  <a:gd name="T23" fmla="*/ 1799 h 3284"/>
                  <a:gd name="T24" fmla="*/ 1931 w 2038"/>
                  <a:gd name="T25" fmla="*/ 1847 h 3284"/>
                  <a:gd name="T26" fmla="*/ 395 w 2038"/>
                  <a:gd name="T27" fmla="*/ 3229 h 3284"/>
                  <a:gd name="T28" fmla="*/ 335 w 2038"/>
                  <a:gd name="T29" fmla="*/ 3265 h 3284"/>
                  <a:gd name="T30" fmla="*/ 269 w 2038"/>
                  <a:gd name="T31" fmla="*/ 3281 h 3284"/>
                  <a:gd name="T32" fmla="*/ 202 w 2038"/>
                  <a:gd name="T33" fmla="*/ 3280 h 3284"/>
                  <a:gd name="T34" fmla="*/ 138 w 2038"/>
                  <a:gd name="T35" fmla="*/ 3260 h 3284"/>
                  <a:gd name="T36" fmla="*/ 80 w 2038"/>
                  <a:gd name="T37" fmla="*/ 3221 h 3284"/>
                  <a:gd name="T38" fmla="*/ 35 w 2038"/>
                  <a:gd name="T39" fmla="*/ 3166 h 3284"/>
                  <a:gd name="T40" fmla="*/ 9 w 2038"/>
                  <a:gd name="T41" fmla="*/ 3102 h 3284"/>
                  <a:gd name="T42" fmla="*/ 0 w 2038"/>
                  <a:gd name="T43" fmla="*/ 3035 h 3284"/>
                  <a:gd name="T44" fmla="*/ 12 w 2038"/>
                  <a:gd name="T45" fmla="*/ 2969 h 3284"/>
                  <a:gd name="T46" fmla="*/ 41 w 2038"/>
                  <a:gd name="T47" fmla="*/ 2908 h 3284"/>
                  <a:gd name="T48" fmla="*/ 88 w 2038"/>
                  <a:gd name="T49" fmla="*/ 2856 h 3284"/>
                  <a:gd name="T50" fmla="*/ 88 w 2038"/>
                  <a:gd name="T51" fmla="*/ 429 h 3284"/>
                  <a:gd name="T52" fmla="*/ 41 w 2038"/>
                  <a:gd name="T53" fmla="*/ 376 h 3284"/>
                  <a:gd name="T54" fmla="*/ 12 w 2038"/>
                  <a:gd name="T55" fmla="*/ 314 h 3284"/>
                  <a:gd name="T56" fmla="*/ 0 w 2038"/>
                  <a:gd name="T57" fmla="*/ 248 h 3284"/>
                  <a:gd name="T58" fmla="*/ 9 w 2038"/>
                  <a:gd name="T59" fmla="*/ 181 h 3284"/>
                  <a:gd name="T60" fmla="*/ 35 w 2038"/>
                  <a:gd name="T61" fmla="*/ 117 h 3284"/>
                  <a:gd name="T62" fmla="*/ 80 w 2038"/>
                  <a:gd name="T63" fmla="*/ 62 h 3284"/>
                  <a:gd name="T64" fmla="*/ 138 w 2038"/>
                  <a:gd name="T65" fmla="*/ 24 h 3284"/>
                  <a:gd name="T66" fmla="*/ 202 w 2038"/>
                  <a:gd name="T67" fmla="*/ 4 h 32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2038" h="3284">
                    <a:moveTo>
                      <a:pt x="236" y="0"/>
                    </a:moveTo>
                    <a:lnTo>
                      <a:pt x="269" y="2"/>
                    </a:lnTo>
                    <a:lnTo>
                      <a:pt x="303" y="8"/>
                    </a:lnTo>
                    <a:lnTo>
                      <a:pt x="335" y="19"/>
                    </a:lnTo>
                    <a:lnTo>
                      <a:pt x="366" y="34"/>
                    </a:lnTo>
                    <a:lnTo>
                      <a:pt x="395" y="56"/>
                    </a:lnTo>
                    <a:lnTo>
                      <a:pt x="1915" y="1427"/>
                    </a:lnTo>
                    <a:lnTo>
                      <a:pt x="1931" y="1437"/>
                    </a:lnTo>
                    <a:lnTo>
                      <a:pt x="1958" y="1458"/>
                    </a:lnTo>
                    <a:lnTo>
                      <a:pt x="1983" y="1484"/>
                    </a:lnTo>
                    <a:lnTo>
                      <a:pt x="2003" y="1513"/>
                    </a:lnTo>
                    <a:lnTo>
                      <a:pt x="2019" y="1544"/>
                    </a:lnTo>
                    <a:lnTo>
                      <a:pt x="2031" y="1577"/>
                    </a:lnTo>
                    <a:lnTo>
                      <a:pt x="2037" y="1611"/>
                    </a:lnTo>
                    <a:lnTo>
                      <a:pt x="2038" y="1636"/>
                    </a:lnTo>
                    <a:lnTo>
                      <a:pt x="2038" y="1639"/>
                    </a:lnTo>
                    <a:lnTo>
                      <a:pt x="2038" y="1642"/>
                    </a:lnTo>
                    <a:lnTo>
                      <a:pt x="2038" y="1644"/>
                    </a:lnTo>
                    <a:lnTo>
                      <a:pt x="2038" y="1647"/>
                    </a:lnTo>
                    <a:lnTo>
                      <a:pt x="2037" y="1674"/>
                    </a:lnTo>
                    <a:lnTo>
                      <a:pt x="2031" y="1706"/>
                    </a:lnTo>
                    <a:lnTo>
                      <a:pt x="2019" y="1739"/>
                    </a:lnTo>
                    <a:lnTo>
                      <a:pt x="2003" y="1770"/>
                    </a:lnTo>
                    <a:lnTo>
                      <a:pt x="1983" y="1799"/>
                    </a:lnTo>
                    <a:lnTo>
                      <a:pt x="1958" y="1825"/>
                    </a:lnTo>
                    <a:lnTo>
                      <a:pt x="1931" y="1847"/>
                    </a:lnTo>
                    <a:lnTo>
                      <a:pt x="1915" y="1856"/>
                    </a:lnTo>
                    <a:lnTo>
                      <a:pt x="395" y="3229"/>
                    </a:lnTo>
                    <a:lnTo>
                      <a:pt x="366" y="3249"/>
                    </a:lnTo>
                    <a:lnTo>
                      <a:pt x="335" y="3265"/>
                    </a:lnTo>
                    <a:lnTo>
                      <a:pt x="303" y="3275"/>
                    </a:lnTo>
                    <a:lnTo>
                      <a:pt x="269" y="3281"/>
                    </a:lnTo>
                    <a:lnTo>
                      <a:pt x="236" y="3284"/>
                    </a:lnTo>
                    <a:lnTo>
                      <a:pt x="202" y="3280"/>
                    </a:lnTo>
                    <a:lnTo>
                      <a:pt x="169" y="3272"/>
                    </a:lnTo>
                    <a:lnTo>
                      <a:pt x="138" y="3260"/>
                    </a:lnTo>
                    <a:lnTo>
                      <a:pt x="107" y="3243"/>
                    </a:lnTo>
                    <a:lnTo>
                      <a:pt x="80" y="3221"/>
                    </a:lnTo>
                    <a:lnTo>
                      <a:pt x="55" y="3196"/>
                    </a:lnTo>
                    <a:lnTo>
                      <a:pt x="35" y="3166"/>
                    </a:lnTo>
                    <a:lnTo>
                      <a:pt x="19" y="3135"/>
                    </a:lnTo>
                    <a:lnTo>
                      <a:pt x="9" y="3102"/>
                    </a:lnTo>
                    <a:lnTo>
                      <a:pt x="1" y="3070"/>
                    </a:lnTo>
                    <a:lnTo>
                      <a:pt x="0" y="3035"/>
                    </a:lnTo>
                    <a:lnTo>
                      <a:pt x="3" y="3002"/>
                    </a:lnTo>
                    <a:lnTo>
                      <a:pt x="12" y="2969"/>
                    </a:lnTo>
                    <a:lnTo>
                      <a:pt x="24" y="2937"/>
                    </a:lnTo>
                    <a:lnTo>
                      <a:pt x="41" y="2908"/>
                    </a:lnTo>
                    <a:lnTo>
                      <a:pt x="62" y="2880"/>
                    </a:lnTo>
                    <a:lnTo>
                      <a:pt x="88" y="2856"/>
                    </a:lnTo>
                    <a:lnTo>
                      <a:pt x="1432" y="1642"/>
                    </a:lnTo>
                    <a:lnTo>
                      <a:pt x="88" y="429"/>
                    </a:lnTo>
                    <a:lnTo>
                      <a:pt x="62" y="403"/>
                    </a:lnTo>
                    <a:lnTo>
                      <a:pt x="41" y="376"/>
                    </a:lnTo>
                    <a:lnTo>
                      <a:pt x="24" y="346"/>
                    </a:lnTo>
                    <a:lnTo>
                      <a:pt x="12" y="314"/>
                    </a:lnTo>
                    <a:lnTo>
                      <a:pt x="3" y="282"/>
                    </a:lnTo>
                    <a:lnTo>
                      <a:pt x="0" y="248"/>
                    </a:lnTo>
                    <a:lnTo>
                      <a:pt x="1" y="215"/>
                    </a:lnTo>
                    <a:lnTo>
                      <a:pt x="9" y="181"/>
                    </a:lnTo>
                    <a:lnTo>
                      <a:pt x="19" y="149"/>
                    </a:lnTo>
                    <a:lnTo>
                      <a:pt x="35" y="117"/>
                    </a:lnTo>
                    <a:lnTo>
                      <a:pt x="55" y="88"/>
                    </a:lnTo>
                    <a:lnTo>
                      <a:pt x="80" y="62"/>
                    </a:lnTo>
                    <a:lnTo>
                      <a:pt x="107" y="41"/>
                    </a:lnTo>
                    <a:lnTo>
                      <a:pt x="138" y="24"/>
                    </a:lnTo>
                    <a:lnTo>
                      <a:pt x="169" y="11"/>
                    </a:lnTo>
                    <a:lnTo>
                      <a:pt x="202" y="4"/>
                    </a:lnTo>
                    <a:lnTo>
                      <a:pt x="236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indent="-457200" algn="ctr">
                  <a:spcBef>
                    <a:spcPct val="0"/>
                  </a:spcBef>
                </a:pPr>
                <a:endParaRPr lang="ko-KR" altLang="en-US">
                  <a:solidFill>
                    <a:schemeClr val="lt1"/>
                  </a:solidFill>
                </a:endParaRPr>
              </a:p>
            </p:txBody>
          </p:sp>
          <p:sp>
            <p:nvSpPr>
              <p:cNvPr id="44" name="직사각형 43">
                <a:extLst>
                  <a:ext uri="{FF2B5EF4-FFF2-40B4-BE49-F238E27FC236}">
                    <a16:creationId xmlns:a16="http://schemas.microsoft.com/office/drawing/2014/main" xmlns="" id="{C18D7781-8646-4981-9A0D-205E5F868A4B}"/>
                  </a:ext>
                </a:extLst>
              </p:cNvPr>
              <p:cNvSpPr/>
              <p:nvPr/>
            </p:nvSpPr>
            <p:spPr>
              <a:xfrm rot="5400000">
                <a:off x="-1188974" y="3132056"/>
                <a:ext cx="4714966" cy="134513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grpSp>
          <p:nvGrpSpPr>
            <p:cNvPr id="88" name="그룹 87">
              <a:extLst>
                <a:ext uri="{FF2B5EF4-FFF2-40B4-BE49-F238E27FC236}">
                  <a16:creationId xmlns:a16="http://schemas.microsoft.com/office/drawing/2014/main" xmlns="" id="{819CC35A-878D-4CD4-911D-DA3B60ED07B0}"/>
                </a:ext>
              </a:extLst>
            </p:cNvPr>
            <p:cNvGrpSpPr/>
            <p:nvPr/>
          </p:nvGrpSpPr>
          <p:grpSpPr>
            <a:xfrm>
              <a:off x="143811" y="5870792"/>
              <a:ext cx="749157" cy="584775"/>
              <a:chOff x="143811" y="618479"/>
              <a:chExt cx="749157" cy="584775"/>
            </a:xfrm>
          </p:grpSpPr>
          <p:sp>
            <p:nvSpPr>
              <p:cNvPr id="89" name="직사각형 88">
                <a:extLst>
                  <a:ext uri="{FF2B5EF4-FFF2-40B4-BE49-F238E27FC236}">
                    <a16:creationId xmlns:a16="http://schemas.microsoft.com/office/drawing/2014/main" xmlns="" id="{6648AA36-EB13-4F0C-8A39-0583995DC7E4}"/>
                  </a:ext>
                </a:extLst>
              </p:cNvPr>
              <p:cNvSpPr/>
              <p:nvPr/>
            </p:nvSpPr>
            <p:spPr>
              <a:xfrm>
                <a:off x="143811" y="618479"/>
                <a:ext cx="550279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ko-KR" sz="1400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rPr>
                  <a:t>S</a:t>
                </a:r>
                <a:r>
                  <a:rPr lang="en-US" altLang="ko-KR" sz="140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rPr>
                  <a:t>tep</a:t>
                </a:r>
                <a:r>
                  <a:rPr lang="en-US" altLang="ko-KR" sz="1400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rPr>
                  <a:t/>
                </a:r>
                <a:br>
                  <a:rPr lang="en-US" altLang="ko-KR" sz="1400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rPr>
                </a:br>
                <a:r>
                  <a:rPr lang="en-US" altLang="ko-KR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69D0E5"/>
                    </a:solidFill>
                  </a:rPr>
                  <a:t>0</a:t>
                </a:r>
                <a:r>
                  <a:rPr lang="en-US" altLang="ko-KR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rPr>
                  <a:t>6</a:t>
                </a:r>
                <a:endParaRPr lang="ko-KR" altLang="en-US" sz="14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25AEC1"/>
                  </a:solidFill>
                </a:endParaRPr>
              </a:p>
            </p:txBody>
          </p:sp>
          <p:cxnSp>
            <p:nvCxnSpPr>
              <p:cNvPr id="90" name="직선 연결선 89">
                <a:extLst>
                  <a:ext uri="{FF2B5EF4-FFF2-40B4-BE49-F238E27FC236}">
                    <a16:creationId xmlns:a16="http://schemas.microsoft.com/office/drawing/2014/main" xmlns="" id="{88471E24-8E4B-42A5-BEED-332C65FDE732}"/>
                  </a:ext>
                </a:extLst>
              </p:cNvPr>
              <p:cNvCxnSpPr/>
              <p:nvPr/>
            </p:nvCxnSpPr>
            <p:spPr>
              <a:xfrm>
                <a:off x="242887" y="654089"/>
                <a:ext cx="650081" cy="0"/>
              </a:xfrm>
              <a:prstGeom prst="line">
                <a:avLst/>
              </a:prstGeom>
              <a:ln w="9525">
                <a:solidFill>
                  <a:srgbClr val="42C7DE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1" name="직선 연결선 90">
                <a:extLst>
                  <a:ext uri="{FF2B5EF4-FFF2-40B4-BE49-F238E27FC236}">
                    <a16:creationId xmlns:a16="http://schemas.microsoft.com/office/drawing/2014/main" xmlns="" id="{E84B359F-B88A-40A1-A6C4-9FF7FB02F93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42887" y="654089"/>
                <a:ext cx="90488" cy="0"/>
              </a:xfrm>
              <a:prstGeom prst="line">
                <a:avLst/>
              </a:prstGeom>
              <a:ln w="31750">
                <a:solidFill>
                  <a:srgbClr val="42C7DE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" name="그룹 3">
              <a:extLst>
                <a:ext uri="{FF2B5EF4-FFF2-40B4-BE49-F238E27FC236}">
                  <a16:creationId xmlns:a16="http://schemas.microsoft.com/office/drawing/2014/main" xmlns="" id="{DFD5F4B0-77E6-4FFC-BA4E-B43F9836834F}"/>
                </a:ext>
              </a:extLst>
            </p:cNvPr>
            <p:cNvGrpSpPr/>
            <p:nvPr/>
          </p:nvGrpSpPr>
          <p:grpSpPr>
            <a:xfrm>
              <a:off x="143811" y="4810161"/>
              <a:ext cx="2408680" cy="689229"/>
              <a:chOff x="143811" y="4810161"/>
              <a:chExt cx="2408680" cy="689229"/>
            </a:xfrm>
          </p:grpSpPr>
          <p:grpSp>
            <p:nvGrpSpPr>
              <p:cNvPr id="84" name="그룹 83">
                <a:extLst>
                  <a:ext uri="{FF2B5EF4-FFF2-40B4-BE49-F238E27FC236}">
                    <a16:creationId xmlns:a16="http://schemas.microsoft.com/office/drawing/2014/main" xmlns="" id="{9B9A0CD7-2F2B-4135-B446-3C962470B81D}"/>
                  </a:ext>
                </a:extLst>
              </p:cNvPr>
              <p:cNvGrpSpPr/>
              <p:nvPr/>
            </p:nvGrpSpPr>
            <p:grpSpPr>
              <a:xfrm>
                <a:off x="143811" y="4818277"/>
                <a:ext cx="749157" cy="584775"/>
                <a:chOff x="143811" y="618479"/>
                <a:chExt cx="749157" cy="584775"/>
              </a:xfrm>
            </p:grpSpPr>
            <p:sp>
              <p:nvSpPr>
                <p:cNvPr id="85" name="직사각형 84">
                  <a:extLst>
                    <a:ext uri="{FF2B5EF4-FFF2-40B4-BE49-F238E27FC236}">
                      <a16:creationId xmlns:a16="http://schemas.microsoft.com/office/drawing/2014/main" xmlns="" id="{F4A71CB2-CD58-4AC4-BF96-B5B4109D9AB7}"/>
                    </a:ext>
                  </a:extLst>
                </p:cNvPr>
                <p:cNvSpPr/>
                <p:nvPr/>
              </p:nvSpPr>
              <p:spPr>
                <a:xfrm>
                  <a:off x="143811" y="618479"/>
                  <a:ext cx="550279" cy="58477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altLang="ko-KR" sz="14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>S</a:t>
                  </a:r>
                  <a:r>
                    <a:rPr lang="en-US" altLang="ko-KR" sz="1400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>tep</a:t>
                  </a:r>
                  <a:r>
                    <a:rPr lang="en-US" altLang="ko-KR" sz="14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/>
                  </a:r>
                  <a:br>
                    <a:rPr lang="en-US" altLang="ko-KR" sz="14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</a:br>
                  <a:r>
                    <a:rPr lang="en-US" altLang="ko-KR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69D0E5"/>
                      </a:solidFill>
                    </a:rPr>
                    <a:t>0</a:t>
                  </a:r>
                  <a:r>
                    <a:rPr lang="en-US" altLang="ko-KR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>5</a:t>
                  </a:r>
                  <a:endParaRPr lang="ko-KR" altLang="en-US" sz="140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endParaRPr>
                </a:p>
              </p:txBody>
            </p:sp>
            <p:cxnSp>
              <p:nvCxnSpPr>
                <p:cNvPr id="86" name="직선 연결선 85">
                  <a:extLst>
                    <a:ext uri="{FF2B5EF4-FFF2-40B4-BE49-F238E27FC236}">
                      <a16:creationId xmlns:a16="http://schemas.microsoft.com/office/drawing/2014/main" xmlns="" id="{AD1D035A-42AE-4C06-B33A-32E7434FB39B}"/>
                    </a:ext>
                  </a:extLst>
                </p:cNvPr>
                <p:cNvCxnSpPr/>
                <p:nvPr/>
              </p:nvCxnSpPr>
              <p:spPr>
                <a:xfrm>
                  <a:off x="242887" y="654089"/>
                  <a:ext cx="650081" cy="0"/>
                </a:xfrm>
                <a:prstGeom prst="line">
                  <a:avLst/>
                </a:prstGeom>
                <a:ln w="9525">
                  <a:solidFill>
                    <a:srgbClr val="42C7DE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7" name="직선 연결선 86">
                  <a:extLst>
                    <a:ext uri="{FF2B5EF4-FFF2-40B4-BE49-F238E27FC236}">
                      <a16:creationId xmlns:a16="http://schemas.microsoft.com/office/drawing/2014/main" xmlns="" id="{F7F31A8F-833D-4FB5-A967-C032B4189B4B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242887" y="654089"/>
                  <a:ext cx="90488" cy="0"/>
                </a:xfrm>
                <a:prstGeom prst="line">
                  <a:avLst/>
                </a:prstGeom>
                <a:ln w="31750">
                  <a:solidFill>
                    <a:srgbClr val="42C7DE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41" name="사각형: 둥근 모서리 40">
                <a:extLst>
                  <a:ext uri="{FF2B5EF4-FFF2-40B4-BE49-F238E27FC236}">
                    <a16:creationId xmlns:a16="http://schemas.microsoft.com/office/drawing/2014/main" xmlns="" id="{CA0CA010-1A8F-407B-8C8F-D0D9FEA50D22}"/>
                  </a:ext>
                </a:extLst>
              </p:cNvPr>
              <p:cNvSpPr/>
              <p:nvPr/>
            </p:nvSpPr>
            <p:spPr>
              <a:xfrm>
                <a:off x="701201" y="4810161"/>
                <a:ext cx="1851290" cy="689229"/>
              </a:xfrm>
              <a:prstGeom prst="roundRect">
                <a:avLst/>
              </a:prstGeom>
              <a:solidFill>
                <a:srgbClr val="C7EAFE"/>
              </a:solidFill>
              <a:ln w="25400">
                <a:solidFill>
                  <a:srgbClr val="42C7DE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504000" rtlCol="0" anchor="ctr"/>
              <a:lstStyle/>
              <a:p>
                <a:r>
                  <a:rPr lang="ko-KR" altLang="en-US" sz="1600" b="1" spc="-18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chemeClr val="accent1">
                        <a:lumMod val="75000"/>
                      </a:schemeClr>
                    </a:solidFill>
                  </a:rPr>
                  <a:t>대응방안 수립</a:t>
                </a:r>
              </a:p>
            </p:txBody>
          </p:sp>
        </p:grpSp>
        <p:sp>
          <p:nvSpPr>
            <p:cNvPr id="42" name="사각형: 둥근 모서리 41">
              <a:extLst>
                <a:ext uri="{FF2B5EF4-FFF2-40B4-BE49-F238E27FC236}">
                  <a16:creationId xmlns:a16="http://schemas.microsoft.com/office/drawing/2014/main" xmlns="" id="{7C482D6D-0875-4B13-A65C-7B8C508E7990}"/>
                </a:ext>
              </a:extLst>
            </p:cNvPr>
            <p:cNvSpPr/>
            <p:nvPr/>
          </p:nvSpPr>
          <p:spPr>
            <a:xfrm>
              <a:off x="701201" y="5860994"/>
              <a:ext cx="1851290" cy="689229"/>
            </a:xfrm>
            <a:prstGeom prst="roundRect">
              <a:avLst/>
            </a:prstGeom>
            <a:solidFill>
              <a:srgbClr val="C7EAFE"/>
            </a:solidFill>
            <a:ln w="25400">
              <a:solidFill>
                <a:srgbClr val="42C7D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04000" rtlCol="0" anchor="ctr"/>
            <a:lstStyle/>
            <a:p>
              <a:r>
                <a:rPr lang="ko-KR" altLang="en-US" sz="1600" b="1" spc="-18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accent1">
                      <a:lumMod val="75000"/>
                    </a:schemeClr>
                  </a:solidFill>
                </a:rPr>
                <a:t>업무분장</a:t>
              </a:r>
            </a:p>
          </p:txBody>
        </p:sp>
        <p:grpSp>
          <p:nvGrpSpPr>
            <p:cNvPr id="11" name="그룹 10">
              <a:extLst>
                <a:ext uri="{FF2B5EF4-FFF2-40B4-BE49-F238E27FC236}">
                  <a16:creationId xmlns:a16="http://schemas.microsoft.com/office/drawing/2014/main" xmlns="" id="{8E07DDB4-D853-4D64-9435-617BE940633F}"/>
                </a:ext>
              </a:extLst>
            </p:cNvPr>
            <p:cNvGrpSpPr/>
            <p:nvPr/>
          </p:nvGrpSpPr>
          <p:grpSpPr>
            <a:xfrm>
              <a:off x="143811" y="1657656"/>
              <a:ext cx="2408680" cy="689229"/>
              <a:chOff x="143811" y="1657656"/>
              <a:chExt cx="2408680" cy="689229"/>
            </a:xfrm>
          </p:grpSpPr>
          <p:grpSp>
            <p:nvGrpSpPr>
              <p:cNvPr id="72" name="그룹 71">
                <a:extLst>
                  <a:ext uri="{FF2B5EF4-FFF2-40B4-BE49-F238E27FC236}">
                    <a16:creationId xmlns:a16="http://schemas.microsoft.com/office/drawing/2014/main" xmlns="" id="{F2D123B8-336A-494E-A4A3-C215CAF9C20C}"/>
                  </a:ext>
                </a:extLst>
              </p:cNvPr>
              <p:cNvGrpSpPr/>
              <p:nvPr/>
            </p:nvGrpSpPr>
            <p:grpSpPr>
              <a:xfrm>
                <a:off x="143811" y="1667658"/>
                <a:ext cx="749157" cy="584775"/>
                <a:chOff x="143811" y="618479"/>
                <a:chExt cx="749157" cy="584775"/>
              </a:xfrm>
            </p:grpSpPr>
            <p:sp>
              <p:nvSpPr>
                <p:cNvPr id="73" name="직사각형 72">
                  <a:extLst>
                    <a:ext uri="{FF2B5EF4-FFF2-40B4-BE49-F238E27FC236}">
                      <a16:creationId xmlns:a16="http://schemas.microsoft.com/office/drawing/2014/main" xmlns="" id="{DAF3ACFB-19C5-4D71-A81D-F092C08429A5}"/>
                    </a:ext>
                  </a:extLst>
                </p:cNvPr>
                <p:cNvSpPr/>
                <p:nvPr/>
              </p:nvSpPr>
              <p:spPr>
                <a:xfrm>
                  <a:off x="143811" y="618479"/>
                  <a:ext cx="550279" cy="58477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altLang="ko-KR" sz="14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>S</a:t>
                  </a:r>
                  <a:r>
                    <a:rPr lang="en-US" altLang="ko-KR" sz="1400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>tep</a:t>
                  </a:r>
                  <a:r>
                    <a:rPr lang="en-US" altLang="ko-KR" sz="14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/>
                  </a:r>
                  <a:br>
                    <a:rPr lang="en-US" altLang="ko-KR" sz="14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</a:br>
                  <a:r>
                    <a:rPr lang="en-US" altLang="ko-KR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>02</a:t>
                  </a:r>
                  <a:endParaRPr lang="ko-KR" altLang="en-US" sz="140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endParaRPr>
                </a:p>
              </p:txBody>
            </p:sp>
            <p:cxnSp>
              <p:nvCxnSpPr>
                <p:cNvPr id="74" name="직선 연결선 73">
                  <a:extLst>
                    <a:ext uri="{FF2B5EF4-FFF2-40B4-BE49-F238E27FC236}">
                      <a16:creationId xmlns:a16="http://schemas.microsoft.com/office/drawing/2014/main" xmlns="" id="{32396562-7BDA-431E-9103-25CBE9758EDB}"/>
                    </a:ext>
                  </a:extLst>
                </p:cNvPr>
                <p:cNvCxnSpPr/>
                <p:nvPr/>
              </p:nvCxnSpPr>
              <p:spPr>
                <a:xfrm>
                  <a:off x="242887" y="654089"/>
                  <a:ext cx="650081" cy="0"/>
                </a:xfrm>
                <a:prstGeom prst="line">
                  <a:avLst/>
                </a:prstGeom>
                <a:ln w="9525">
                  <a:solidFill>
                    <a:srgbClr val="25AEC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5" name="직선 연결선 74">
                  <a:extLst>
                    <a:ext uri="{FF2B5EF4-FFF2-40B4-BE49-F238E27FC236}">
                      <a16:creationId xmlns:a16="http://schemas.microsoft.com/office/drawing/2014/main" xmlns="" id="{2D0F56DE-8731-4321-89C9-3CAC02B7D770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242887" y="654089"/>
                  <a:ext cx="90488" cy="0"/>
                </a:xfrm>
                <a:prstGeom prst="line">
                  <a:avLst/>
                </a:prstGeom>
                <a:ln w="31750">
                  <a:solidFill>
                    <a:srgbClr val="25AEC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56" name="사각형: 둥근 모서리 55">
                <a:extLst>
                  <a:ext uri="{FF2B5EF4-FFF2-40B4-BE49-F238E27FC236}">
                    <a16:creationId xmlns:a16="http://schemas.microsoft.com/office/drawing/2014/main" xmlns="" id="{BB86D9E4-BCB1-40D2-BC9D-B37B4639AB89}"/>
                  </a:ext>
                </a:extLst>
              </p:cNvPr>
              <p:cNvSpPr/>
              <p:nvPr/>
            </p:nvSpPr>
            <p:spPr>
              <a:xfrm>
                <a:off x="701201" y="1657656"/>
                <a:ext cx="1851290" cy="689229"/>
              </a:xfrm>
              <a:prstGeom prst="roundRect">
                <a:avLst/>
              </a:prstGeom>
              <a:solidFill>
                <a:srgbClr val="C7EAFE"/>
              </a:solidFill>
              <a:ln w="25400">
                <a:solidFill>
                  <a:srgbClr val="42C7DE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504000" rtlCol="0" anchor="ctr"/>
              <a:lstStyle/>
              <a:p>
                <a:r>
                  <a:rPr lang="ko-KR" altLang="en-US" sz="1600" b="1" spc="-18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chemeClr val="accent1">
                        <a:lumMod val="75000"/>
                      </a:schemeClr>
                    </a:solidFill>
                  </a:rPr>
                  <a:t>소통계획 수립</a:t>
                </a:r>
              </a:p>
            </p:txBody>
          </p:sp>
        </p:grpSp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xmlns="" id="{7FC44BAB-AC5A-49F0-A65F-8C155C0907AC}"/>
                </a:ext>
              </a:extLst>
            </p:cNvPr>
            <p:cNvGrpSpPr/>
            <p:nvPr/>
          </p:nvGrpSpPr>
          <p:grpSpPr>
            <a:xfrm>
              <a:off x="143811" y="3759326"/>
              <a:ext cx="2408680" cy="689229"/>
              <a:chOff x="296211" y="1810056"/>
              <a:chExt cx="2408680" cy="689229"/>
            </a:xfrm>
          </p:grpSpPr>
          <p:grpSp>
            <p:nvGrpSpPr>
              <p:cNvPr id="103" name="그룹 102">
                <a:extLst>
                  <a:ext uri="{FF2B5EF4-FFF2-40B4-BE49-F238E27FC236}">
                    <a16:creationId xmlns:a16="http://schemas.microsoft.com/office/drawing/2014/main" xmlns="" id="{8562147E-EEA2-4290-A14B-06BADEF3B792}"/>
                  </a:ext>
                </a:extLst>
              </p:cNvPr>
              <p:cNvGrpSpPr/>
              <p:nvPr/>
            </p:nvGrpSpPr>
            <p:grpSpPr>
              <a:xfrm>
                <a:off x="296211" y="1820058"/>
                <a:ext cx="749157" cy="584775"/>
                <a:chOff x="143811" y="618479"/>
                <a:chExt cx="749157" cy="584775"/>
              </a:xfrm>
            </p:grpSpPr>
            <p:sp>
              <p:nvSpPr>
                <p:cNvPr id="104" name="직사각형 103">
                  <a:extLst>
                    <a:ext uri="{FF2B5EF4-FFF2-40B4-BE49-F238E27FC236}">
                      <a16:creationId xmlns:a16="http://schemas.microsoft.com/office/drawing/2014/main" xmlns="" id="{D903DDC7-7672-450F-8B9A-3E50B8165CFC}"/>
                    </a:ext>
                  </a:extLst>
                </p:cNvPr>
                <p:cNvSpPr/>
                <p:nvPr/>
              </p:nvSpPr>
              <p:spPr>
                <a:xfrm>
                  <a:off x="143811" y="618479"/>
                  <a:ext cx="550279" cy="58477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altLang="ko-KR" sz="14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003A92"/>
                      </a:solidFill>
                    </a:rPr>
                    <a:t>S</a:t>
                  </a:r>
                  <a:r>
                    <a:rPr lang="en-US" altLang="ko-KR" sz="1400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003A92"/>
                      </a:solidFill>
                    </a:rPr>
                    <a:t>tep</a:t>
                  </a:r>
                  <a:r>
                    <a:rPr lang="en-US" altLang="ko-KR" sz="14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003A92"/>
                      </a:solidFill>
                    </a:rPr>
                    <a:t/>
                  </a:r>
                  <a:br>
                    <a:rPr lang="en-US" altLang="ko-KR" sz="14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003A92"/>
                      </a:solidFill>
                    </a:rPr>
                  </a:br>
                  <a:r>
                    <a:rPr lang="en-US" altLang="ko-KR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chemeClr val="accent5"/>
                      </a:solidFill>
                    </a:rPr>
                    <a:t>0</a:t>
                  </a:r>
                  <a:r>
                    <a:rPr lang="en-US" altLang="ko-KR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003A92"/>
                      </a:solidFill>
                    </a:rPr>
                    <a:t>4</a:t>
                  </a:r>
                  <a:endParaRPr lang="ko-KR" altLang="en-US" sz="140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003A92"/>
                    </a:solidFill>
                  </a:endParaRPr>
                </a:p>
              </p:txBody>
            </p:sp>
            <p:cxnSp>
              <p:nvCxnSpPr>
                <p:cNvPr id="105" name="직선 연결선 104">
                  <a:extLst>
                    <a:ext uri="{FF2B5EF4-FFF2-40B4-BE49-F238E27FC236}">
                      <a16:creationId xmlns:a16="http://schemas.microsoft.com/office/drawing/2014/main" xmlns="" id="{FA385CFE-9903-4781-AD36-37D8572E45D3}"/>
                    </a:ext>
                  </a:extLst>
                </p:cNvPr>
                <p:cNvCxnSpPr/>
                <p:nvPr/>
              </p:nvCxnSpPr>
              <p:spPr>
                <a:xfrm>
                  <a:off x="242887" y="654089"/>
                  <a:ext cx="650081" cy="0"/>
                </a:xfrm>
                <a:prstGeom prst="line">
                  <a:avLst/>
                </a:prstGeom>
                <a:ln w="9525">
                  <a:solidFill>
                    <a:srgbClr val="065DC7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6" name="직선 연결선 105">
                  <a:extLst>
                    <a:ext uri="{FF2B5EF4-FFF2-40B4-BE49-F238E27FC236}">
                      <a16:creationId xmlns:a16="http://schemas.microsoft.com/office/drawing/2014/main" xmlns="" id="{217E9B77-5230-4383-89A2-2B45708C77B2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242887" y="654089"/>
                  <a:ext cx="90488" cy="0"/>
                </a:xfrm>
                <a:prstGeom prst="line">
                  <a:avLst/>
                </a:prstGeom>
                <a:ln w="31750">
                  <a:solidFill>
                    <a:srgbClr val="065DC7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107" name="사각형: 둥근 모서리 106">
                <a:extLst>
                  <a:ext uri="{FF2B5EF4-FFF2-40B4-BE49-F238E27FC236}">
                    <a16:creationId xmlns:a16="http://schemas.microsoft.com/office/drawing/2014/main" xmlns="" id="{7AF047BD-6069-4445-A1D5-22A7FEE2D915}"/>
                  </a:ext>
                </a:extLst>
              </p:cNvPr>
              <p:cNvSpPr/>
              <p:nvPr/>
            </p:nvSpPr>
            <p:spPr>
              <a:xfrm>
                <a:off x="853601" y="1810056"/>
                <a:ext cx="1851290" cy="689229"/>
              </a:xfrm>
              <a:prstGeom prst="roundRect">
                <a:avLst/>
              </a:prstGeom>
              <a:solidFill>
                <a:schemeClr val="bg1"/>
              </a:solidFill>
              <a:ln w="25400">
                <a:solidFill>
                  <a:srgbClr val="065DC7"/>
                </a:solidFill>
              </a:ln>
              <a:effectLst>
                <a:outerShdw blurRad="25400" dist="101600" dir="2700000" algn="l" rotWithShape="0">
                  <a:prstClr val="black">
                    <a:alpha val="1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504000" rtlCol="0" anchor="ctr"/>
              <a:lstStyle/>
              <a:p>
                <a:r>
                  <a:rPr lang="ko-KR" altLang="en-US" sz="1600" b="1" spc="-18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003A92"/>
                    </a:solidFill>
                  </a:rPr>
                  <a:t>위험요인 분석</a:t>
                </a:r>
              </a:p>
            </p:txBody>
          </p:sp>
        </p:grpSp>
        <p:grpSp>
          <p:nvGrpSpPr>
            <p:cNvPr id="63" name="그룹 62">
              <a:extLst>
                <a:ext uri="{FF2B5EF4-FFF2-40B4-BE49-F238E27FC236}">
                  <a16:creationId xmlns:a16="http://schemas.microsoft.com/office/drawing/2014/main" xmlns="" id="{2C3689E0-73AF-4A9E-9436-FCAD1588ECC8}"/>
                </a:ext>
              </a:extLst>
            </p:cNvPr>
            <p:cNvGrpSpPr/>
            <p:nvPr/>
          </p:nvGrpSpPr>
          <p:grpSpPr>
            <a:xfrm>
              <a:off x="143811" y="606821"/>
              <a:ext cx="2408680" cy="689229"/>
              <a:chOff x="143811" y="606821"/>
              <a:chExt cx="2408680" cy="689229"/>
            </a:xfrm>
          </p:grpSpPr>
          <p:grpSp>
            <p:nvGrpSpPr>
              <p:cNvPr id="64" name="그룹 63">
                <a:extLst>
                  <a:ext uri="{FF2B5EF4-FFF2-40B4-BE49-F238E27FC236}">
                    <a16:creationId xmlns:a16="http://schemas.microsoft.com/office/drawing/2014/main" xmlns="" id="{2957A095-6CAC-49DE-B901-BCA9E316F05E}"/>
                  </a:ext>
                </a:extLst>
              </p:cNvPr>
              <p:cNvGrpSpPr/>
              <p:nvPr/>
            </p:nvGrpSpPr>
            <p:grpSpPr>
              <a:xfrm>
                <a:off x="143811" y="620860"/>
                <a:ext cx="749157" cy="584775"/>
                <a:chOff x="143811" y="618479"/>
                <a:chExt cx="749157" cy="584775"/>
              </a:xfrm>
            </p:grpSpPr>
            <p:sp>
              <p:nvSpPr>
                <p:cNvPr id="66" name="직사각형 65">
                  <a:extLst>
                    <a:ext uri="{FF2B5EF4-FFF2-40B4-BE49-F238E27FC236}">
                      <a16:creationId xmlns:a16="http://schemas.microsoft.com/office/drawing/2014/main" xmlns="" id="{BB5D8B7F-6B6D-4CDA-8AD2-5598E1BB2A72}"/>
                    </a:ext>
                  </a:extLst>
                </p:cNvPr>
                <p:cNvSpPr/>
                <p:nvPr/>
              </p:nvSpPr>
              <p:spPr>
                <a:xfrm>
                  <a:off x="143811" y="618479"/>
                  <a:ext cx="550279" cy="58477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altLang="ko-KR" sz="14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>S</a:t>
                  </a:r>
                  <a:r>
                    <a:rPr lang="en-US" altLang="ko-KR" sz="1400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>tep</a:t>
                  </a:r>
                  <a:r>
                    <a:rPr lang="en-US" altLang="ko-KR" sz="14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/>
                  </a:r>
                  <a:br>
                    <a:rPr lang="en-US" altLang="ko-KR" sz="14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</a:br>
                  <a:r>
                    <a:rPr lang="en-US" altLang="ko-KR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69D0E5"/>
                      </a:solidFill>
                    </a:rPr>
                    <a:t>0</a:t>
                  </a:r>
                  <a:r>
                    <a:rPr lang="en-US" altLang="ko-KR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>1</a:t>
                  </a:r>
                  <a:endParaRPr lang="ko-KR" altLang="en-US" sz="140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endParaRPr>
                </a:p>
              </p:txBody>
            </p:sp>
            <p:cxnSp>
              <p:nvCxnSpPr>
                <p:cNvPr id="70" name="직선 연결선 69">
                  <a:extLst>
                    <a:ext uri="{FF2B5EF4-FFF2-40B4-BE49-F238E27FC236}">
                      <a16:creationId xmlns:a16="http://schemas.microsoft.com/office/drawing/2014/main" xmlns="" id="{5BAA1083-A961-40E2-BD2B-5DFE709FCC5E}"/>
                    </a:ext>
                  </a:extLst>
                </p:cNvPr>
                <p:cNvCxnSpPr/>
                <p:nvPr/>
              </p:nvCxnSpPr>
              <p:spPr>
                <a:xfrm>
                  <a:off x="242887" y="654089"/>
                  <a:ext cx="650081" cy="0"/>
                </a:xfrm>
                <a:prstGeom prst="line">
                  <a:avLst/>
                </a:prstGeom>
                <a:ln w="9525">
                  <a:solidFill>
                    <a:srgbClr val="42C7DE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1" name="직선 연결선 70">
                  <a:extLst>
                    <a:ext uri="{FF2B5EF4-FFF2-40B4-BE49-F238E27FC236}">
                      <a16:creationId xmlns:a16="http://schemas.microsoft.com/office/drawing/2014/main" xmlns="" id="{84AB997E-325F-45F6-9A14-9D80B5E755F9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242887" y="654089"/>
                  <a:ext cx="90488" cy="0"/>
                </a:xfrm>
                <a:prstGeom prst="line">
                  <a:avLst/>
                </a:prstGeom>
                <a:ln w="31750">
                  <a:solidFill>
                    <a:srgbClr val="42C7DE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65" name="사각형: 둥근 모서리 64">
                <a:extLst>
                  <a:ext uri="{FF2B5EF4-FFF2-40B4-BE49-F238E27FC236}">
                    <a16:creationId xmlns:a16="http://schemas.microsoft.com/office/drawing/2014/main" xmlns="" id="{5442529D-B916-433E-853D-DA805EFAD0D2}"/>
                  </a:ext>
                </a:extLst>
              </p:cNvPr>
              <p:cNvSpPr/>
              <p:nvPr/>
            </p:nvSpPr>
            <p:spPr>
              <a:xfrm>
                <a:off x="701201" y="606821"/>
                <a:ext cx="1851290" cy="689229"/>
              </a:xfrm>
              <a:prstGeom prst="roundRect">
                <a:avLst/>
              </a:prstGeom>
              <a:solidFill>
                <a:srgbClr val="C7EAFE"/>
              </a:solidFill>
              <a:ln w="25400">
                <a:solidFill>
                  <a:srgbClr val="42C7DE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504000" rtlCol="0" anchor="ctr"/>
              <a:lstStyle/>
              <a:p>
                <a:r>
                  <a:rPr lang="ko-KR" altLang="en-US" sz="1600" b="1" spc="-18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chemeClr val="accent1">
                        <a:lumMod val="75000"/>
                      </a:schemeClr>
                    </a:solidFill>
                  </a:rPr>
                  <a:t>현황 파악</a:t>
                </a:r>
              </a:p>
            </p:txBody>
          </p:sp>
        </p:grpSp>
        <p:grpSp>
          <p:nvGrpSpPr>
            <p:cNvPr id="92" name="그룹 91">
              <a:extLst>
                <a:ext uri="{FF2B5EF4-FFF2-40B4-BE49-F238E27FC236}">
                  <a16:creationId xmlns:a16="http://schemas.microsoft.com/office/drawing/2014/main" xmlns="" id="{8DC15D3C-C190-4C5E-B0AF-16DE2217FD9B}"/>
                </a:ext>
              </a:extLst>
            </p:cNvPr>
            <p:cNvGrpSpPr/>
            <p:nvPr/>
          </p:nvGrpSpPr>
          <p:grpSpPr>
            <a:xfrm>
              <a:off x="143811" y="2708491"/>
              <a:ext cx="2408680" cy="689229"/>
              <a:chOff x="143811" y="2708491"/>
              <a:chExt cx="2408680" cy="689229"/>
            </a:xfrm>
          </p:grpSpPr>
          <p:grpSp>
            <p:nvGrpSpPr>
              <p:cNvPr id="94" name="그룹 93">
                <a:extLst>
                  <a:ext uri="{FF2B5EF4-FFF2-40B4-BE49-F238E27FC236}">
                    <a16:creationId xmlns:a16="http://schemas.microsoft.com/office/drawing/2014/main" xmlns="" id="{AED32702-ED01-4D4E-A863-7E8F22CBD1FC}"/>
                  </a:ext>
                </a:extLst>
              </p:cNvPr>
              <p:cNvGrpSpPr/>
              <p:nvPr/>
            </p:nvGrpSpPr>
            <p:grpSpPr>
              <a:xfrm>
                <a:off x="143811" y="2718015"/>
                <a:ext cx="749157" cy="584775"/>
                <a:chOff x="143811" y="618479"/>
                <a:chExt cx="749157" cy="584775"/>
              </a:xfrm>
            </p:grpSpPr>
            <p:sp>
              <p:nvSpPr>
                <p:cNvPr id="96" name="직사각형 95">
                  <a:extLst>
                    <a:ext uri="{FF2B5EF4-FFF2-40B4-BE49-F238E27FC236}">
                      <a16:creationId xmlns:a16="http://schemas.microsoft.com/office/drawing/2014/main" xmlns="" id="{33DA8B51-0BB3-424A-A363-A272276DF596}"/>
                    </a:ext>
                  </a:extLst>
                </p:cNvPr>
                <p:cNvSpPr/>
                <p:nvPr/>
              </p:nvSpPr>
              <p:spPr>
                <a:xfrm>
                  <a:off x="143811" y="618479"/>
                  <a:ext cx="550279" cy="58477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altLang="ko-KR" sz="14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>S</a:t>
                  </a:r>
                  <a:r>
                    <a:rPr lang="en-US" altLang="ko-KR" sz="1400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>tep</a:t>
                  </a:r>
                  <a:r>
                    <a:rPr lang="en-US" altLang="ko-KR" sz="14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/>
                  </a:r>
                  <a:br>
                    <a:rPr lang="en-US" altLang="ko-KR" sz="14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</a:br>
                  <a:r>
                    <a:rPr lang="en-US" altLang="ko-KR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69D0E5"/>
                      </a:solidFill>
                    </a:rPr>
                    <a:t>0</a:t>
                  </a:r>
                  <a:r>
                    <a:rPr lang="en-US" altLang="ko-KR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>3</a:t>
                  </a:r>
                  <a:endParaRPr lang="ko-KR" altLang="en-US" sz="140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endParaRPr>
                </a:p>
              </p:txBody>
            </p:sp>
            <p:cxnSp>
              <p:nvCxnSpPr>
                <p:cNvPr id="97" name="직선 연결선 96">
                  <a:extLst>
                    <a:ext uri="{FF2B5EF4-FFF2-40B4-BE49-F238E27FC236}">
                      <a16:creationId xmlns:a16="http://schemas.microsoft.com/office/drawing/2014/main" xmlns="" id="{A2E46107-011F-4115-9357-9B737E5CC969}"/>
                    </a:ext>
                  </a:extLst>
                </p:cNvPr>
                <p:cNvCxnSpPr/>
                <p:nvPr/>
              </p:nvCxnSpPr>
              <p:spPr>
                <a:xfrm>
                  <a:off x="242887" y="654089"/>
                  <a:ext cx="650081" cy="0"/>
                </a:xfrm>
                <a:prstGeom prst="line">
                  <a:avLst/>
                </a:prstGeom>
                <a:ln w="9525">
                  <a:solidFill>
                    <a:srgbClr val="42C7DE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8" name="직선 연결선 97">
                  <a:extLst>
                    <a:ext uri="{FF2B5EF4-FFF2-40B4-BE49-F238E27FC236}">
                      <a16:creationId xmlns:a16="http://schemas.microsoft.com/office/drawing/2014/main" xmlns="" id="{FBCD703B-82F6-4E57-B1D3-717678BC392D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242887" y="654089"/>
                  <a:ext cx="90488" cy="0"/>
                </a:xfrm>
                <a:prstGeom prst="line">
                  <a:avLst/>
                </a:prstGeom>
                <a:ln w="31750">
                  <a:solidFill>
                    <a:srgbClr val="42C7DE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95" name="사각형: 둥근 모서리 94">
                <a:extLst>
                  <a:ext uri="{FF2B5EF4-FFF2-40B4-BE49-F238E27FC236}">
                    <a16:creationId xmlns:a16="http://schemas.microsoft.com/office/drawing/2014/main" xmlns="" id="{27691292-7079-44E0-B646-4E5B28B6EE13}"/>
                  </a:ext>
                </a:extLst>
              </p:cNvPr>
              <p:cNvSpPr/>
              <p:nvPr/>
            </p:nvSpPr>
            <p:spPr>
              <a:xfrm>
                <a:off x="701201" y="2708491"/>
                <a:ext cx="1851290" cy="689229"/>
              </a:xfrm>
              <a:prstGeom prst="roundRect">
                <a:avLst/>
              </a:prstGeom>
              <a:solidFill>
                <a:srgbClr val="C7EAFE"/>
              </a:solidFill>
              <a:ln w="25400">
                <a:solidFill>
                  <a:srgbClr val="42C7DE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504000" rtlCol="0" anchor="ctr"/>
              <a:lstStyle/>
              <a:p>
                <a:r>
                  <a:rPr lang="ko-KR" altLang="en-US" sz="1600" b="1" spc="-18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chemeClr val="accent1">
                        <a:lumMod val="75000"/>
                      </a:schemeClr>
                    </a:solidFill>
                  </a:rPr>
                  <a:t>핵심업무</a:t>
                </a:r>
                <a:br>
                  <a:rPr lang="ko-KR" altLang="en-US" sz="1600" b="1" spc="-18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chemeClr val="accent1">
                        <a:lumMod val="75000"/>
                      </a:schemeClr>
                    </a:solidFill>
                  </a:rPr>
                </a:br>
                <a:r>
                  <a:rPr lang="ko-KR" altLang="en-US" sz="1600" b="1" spc="-18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chemeClr val="accent1">
                        <a:lumMod val="75000"/>
                      </a:schemeClr>
                    </a:solidFill>
                  </a:rPr>
                  <a:t>우선순위 결정</a:t>
                </a:r>
              </a:p>
            </p:txBody>
          </p:sp>
        </p:grpSp>
      </p:grpSp>
      <p:grpSp>
        <p:nvGrpSpPr>
          <p:cNvPr id="3" name="그룹 2">
            <a:extLst>
              <a:ext uri="{FF2B5EF4-FFF2-40B4-BE49-F238E27FC236}">
                <a16:creationId xmlns:a16="http://schemas.microsoft.com/office/drawing/2014/main" xmlns="" id="{3DC60166-7E2F-456E-9EE9-1428AC3DF742}"/>
              </a:ext>
            </a:extLst>
          </p:cNvPr>
          <p:cNvGrpSpPr/>
          <p:nvPr/>
        </p:nvGrpSpPr>
        <p:grpSpPr>
          <a:xfrm>
            <a:off x="3015776" y="228600"/>
            <a:ext cx="9176225" cy="584775"/>
            <a:chOff x="3015776" y="228600"/>
            <a:chExt cx="9176225" cy="584775"/>
          </a:xfrm>
        </p:grpSpPr>
        <p:sp>
          <p:nvSpPr>
            <p:cNvPr id="50" name="TextBox 49">
              <a:extLst>
                <a:ext uri="{FF2B5EF4-FFF2-40B4-BE49-F238E27FC236}">
                  <a16:creationId xmlns:a16="http://schemas.microsoft.com/office/drawing/2014/main" xmlns="" id="{8424DA24-F5E5-4E16-B19D-F8632F31D2CB}"/>
                </a:ext>
              </a:extLst>
            </p:cNvPr>
            <p:cNvSpPr txBox="1"/>
            <p:nvPr/>
          </p:nvSpPr>
          <p:spPr>
            <a:xfrm>
              <a:off x="3015776" y="228600"/>
              <a:ext cx="4003019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3200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000B75"/>
                  </a:solidFill>
                  <a:latin typeface="+mj-lt"/>
                  <a:ea typeface="+mj-ea"/>
                  <a:cs typeface="+mj-cs"/>
                </a:rPr>
                <a:t>사업별 위험요인 분석 </a:t>
              </a:r>
            </a:p>
          </p:txBody>
        </p:sp>
        <p:sp>
          <p:nvSpPr>
            <p:cNvPr id="51" name="직사각형 50">
              <a:extLst>
                <a:ext uri="{FF2B5EF4-FFF2-40B4-BE49-F238E27FC236}">
                  <a16:creationId xmlns:a16="http://schemas.microsoft.com/office/drawing/2014/main" xmlns="" id="{24B6FEEB-45AA-4AE7-9534-12110163A905}"/>
                </a:ext>
              </a:extLst>
            </p:cNvPr>
            <p:cNvSpPr/>
            <p:nvPr/>
          </p:nvSpPr>
          <p:spPr>
            <a:xfrm>
              <a:off x="6929439" y="419100"/>
              <a:ext cx="5262562" cy="182880"/>
            </a:xfrm>
            <a:prstGeom prst="rect">
              <a:avLst/>
            </a:prstGeom>
            <a:pattFill prst="wdUpDiag">
              <a:fgClr>
                <a:schemeClr val="tx2">
                  <a:lumMod val="20000"/>
                  <a:lumOff val="80000"/>
                </a:schemeClr>
              </a:fgClr>
              <a:bgClr>
                <a:schemeClr val="bg1"/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49" name="Group 11">
            <a:extLst>
              <a:ext uri="{FF2B5EF4-FFF2-40B4-BE49-F238E27FC236}">
                <a16:creationId xmlns:a16="http://schemas.microsoft.com/office/drawing/2014/main" xmlns="" id="{D0FABDCA-FCF7-4DC4-8BD4-053CFC5775FE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813554" y="1836053"/>
            <a:ext cx="362128" cy="349935"/>
            <a:chOff x="2580" y="1007"/>
            <a:chExt cx="594" cy="574"/>
          </a:xfrm>
          <a:solidFill>
            <a:srgbClr val="25AEC1"/>
          </a:solidFill>
        </p:grpSpPr>
        <p:sp>
          <p:nvSpPr>
            <p:cNvPr id="53" name="Freeform 12">
              <a:extLst>
                <a:ext uri="{FF2B5EF4-FFF2-40B4-BE49-F238E27FC236}">
                  <a16:creationId xmlns:a16="http://schemas.microsoft.com/office/drawing/2014/main" xmlns="" id="{BE647039-55B1-44B1-896F-5EB6A82FE2CD}"/>
                </a:ext>
              </a:extLst>
            </p:cNvPr>
            <p:cNvSpPr>
              <a:spLocks/>
            </p:cNvSpPr>
            <p:nvPr/>
          </p:nvSpPr>
          <p:spPr bwMode="auto">
            <a:xfrm>
              <a:off x="2922" y="1075"/>
              <a:ext cx="177" cy="22"/>
            </a:xfrm>
            <a:custGeom>
              <a:avLst/>
              <a:gdLst>
                <a:gd name="T0" fmla="*/ 373 w 373"/>
                <a:gd name="T1" fmla="*/ 24 h 47"/>
                <a:gd name="T2" fmla="*/ 373 w 373"/>
                <a:gd name="T3" fmla="*/ 24 h 47"/>
                <a:gd name="T4" fmla="*/ 350 w 373"/>
                <a:gd name="T5" fmla="*/ 0 h 47"/>
                <a:gd name="T6" fmla="*/ 23 w 373"/>
                <a:gd name="T7" fmla="*/ 0 h 47"/>
                <a:gd name="T8" fmla="*/ 0 w 373"/>
                <a:gd name="T9" fmla="*/ 24 h 47"/>
                <a:gd name="T10" fmla="*/ 23 w 373"/>
                <a:gd name="T11" fmla="*/ 47 h 47"/>
                <a:gd name="T12" fmla="*/ 350 w 373"/>
                <a:gd name="T13" fmla="*/ 47 h 47"/>
                <a:gd name="T14" fmla="*/ 373 w 373"/>
                <a:gd name="T15" fmla="*/ 2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73" h="47">
                  <a:moveTo>
                    <a:pt x="373" y="24"/>
                  </a:moveTo>
                  <a:lnTo>
                    <a:pt x="373" y="24"/>
                  </a:lnTo>
                  <a:cubicBezTo>
                    <a:pt x="373" y="11"/>
                    <a:pt x="363" y="0"/>
                    <a:pt x="350" y="0"/>
                  </a:cubicBezTo>
                  <a:lnTo>
                    <a:pt x="23" y="0"/>
                  </a:lnTo>
                  <a:cubicBezTo>
                    <a:pt x="10" y="0"/>
                    <a:pt x="0" y="11"/>
                    <a:pt x="0" y="24"/>
                  </a:cubicBezTo>
                  <a:cubicBezTo>
                    <a:pt x="0" y="36"/>
                    <a:pt x="10" y="47"/>
                    <a:pt x="23" y="47"/>
                  </a:cubicBezTo>
                  <a:lnTo>
                    <a:pt x="350" y="47"/>
                  </a:lnTo>
                  <a:cubicBezTo>
                    <a:pt x="363" y="47"/>
                    <a:pt x="373" y="36"/>
                    <a:pt x="373" y="2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5" name="Freeform 13">
              <a:extLst>
                <a:ext uri="{FF2B5EF4-FFF2-40B4-BE49-F238E27FC236}">
                  <a16:creationId xmlns:a16="http://schemas.microsoft.com/office/drawing/2014/main" xmlns="" id="{78D2B41E-FB0C-4532-B284-B2D7DA569423}"/>
                </a:ext>
              </a:extLst>
            </p:cNvPr>
            <p:cNvSpPr>
              <a:spLocks/>
            </p:cNvSpPr>
            <p:nvPr/>
          </p:nvSpPr>
          <p:spPr bwMode="auto">
            <a:xfrm>
              <a:off x="2673" y="1213"/>
              <a:ext cx="238" cy="22"/>
            </a:xfrm>
            <a:custGeom>
              <a:avLst/>
              <a:gdLst>
                <a:gd name="T0" fmla="*/ 24 w 502"/>
                <a:gd name="T1" fmla="*/ 46 h 46"/>
                <a:gd name="T2" fmla="*/ 24 w 502"/>
                <a:gd name="T3" fmla="*/ 46 h 46"/>
                <a:gd name="T4" fmla="*/ 478 w 502"/>
                <a:gd name="T5" fmla="*/ 46 h 46"/>
                <a:gd name="T6" fmla="*/ 502 w 502"/>
                <a:gd name="T7" fmla="*/ 23 h 46"/>
                <a:gd name="T8" fmla="*/ 500 w 502"/>
                <a:gd name="T9" fmla="*/ 14 h 46"/>
                <a:gd name="T10" fmla="*/ 478 w 502"/>
                <a:gd name="T11" fmla="*/ 0 h 46"/>
                <a:gd name="T12" fmla="*/ 432 w 502"/>
                <a:gd name="T13" fmla="*/ 0 h 46"/>
                <a:gd name="T14" fmla="*/ 24 w 502"/>
                <a:gd name="T15" fmla="*/ 0 h 46"/>
                <a:gd name="T16" fmla="*/ 0 w 502"/>
                <a:gd name="T17" fmla="*/ 23 h 46"/>
                <a:gd name="T18" fmla="*/ 24 w 502"/>
                <a:gd name="T19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02" h="46">
                  <a:moveTo>
                    <a:pt x="24" y="46"/>
                  </a:moveTo>
                  <a:lnTo>
                    <a:pt x="24" y="46"/>
                  </a:lnTo>
                  <a:lnTo>
                    <a:pt x="478" y="46"/>
                  </a:lnTo>
                  <a:cubicBezTo>
                    <a:pt x="491" y="46"/>
                    <a:pt x="502" y="36"/>
                    <a:pt x="502" y="23"/>
                  </a:cubicBezTo>
                  <a:cubicBezTo>
                    <a:pt x="502" y="20"/>
                    <a:pt x="501" y="17"/>
                    <a:pt x="500" y="14"/>
                  </a:cubicBezTo>
                  <a:cubicBezTo>
                    <a:pt x="496" y="5"/>
                    <a:pt x="488" y="0"/>
                    <a:pt x="478" y="0"/>
                  </a:cubicBezTo>
                  <a:lnTo>
                    <a:pt x="432" y="0"/>
                  </a:lnTo>
                  <a:lnTo>
                    <a:pt x="24" y="0"/>
                  </a:lnTo>
                  <a:cubicBezTo>
                    <a:pt x="11" y="0"/>
                    <a:pt x="0" y="10"/>
                    <a:pt x="0" y="23"/>
                  </a:cubicBezTo>
                  <a:cubicBezTo>
                    <a:pt x="0" y="36"/>
                    <a:pt x="11" y="46"/>
                    <a:pt x="24" y="4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7" name="Freeform 14">
              <a:extLst>
                <a:ext uri="{FF2B5EF4-FFF2-40B4-BE49-F238E27FC236}">
                  <a16:creationId xmlns:a16="http://schemas.microsoft.com/office/drawing/2014/main" xmlns="" id="{8F0D95A5-BFAF-4E14-BFA3-41CB3A589130}"/>
                </a:ext>
              </a:extLst>
            </p:cNvPr>
            <p:cNvSpPr>
              <a:spLocks/>
            </p:cNvSpPr>
            <p:nvPr/>
          </p:nvSpPr>
          <p:spPr bwMode="auto">
            <a:xfrm>
              <a:off x="2673" y="1288"/>
              <a:ext cx="238" cy="22"/>
            </a:xfrm>
            <a:custGeom>
              <a:avLst/>
              <a:gdLst>
                <a:gd name="T0" fmla="*/ 502 w 502"/>
                <a:gd name="T1" fmla="*/ 24 h 47"/>
                <a:gd name="T2" fmla="*/ 502 w 502"/>
                <a:gd name="T3" fmla="*/ 24 h 47"/>
                <a:gd name="T4" fmla="*/ 478 w 502"/>
                <a:gd name="T5" fmla="*/ 0 h 47"/>
                <a:gd name="T6" fmla="*/ 24 w 502"/>
                <a:gd name="T7" fmla="*/ 0 h 47"/>
                <a:gd name="T8" fmla="*/ 0 w 502"/>
                <a:gd name="T9" fmla="*/ 24 h 47"/>
                <a:gd name="T10" fmla="*/ 24 w 502"/>
                <a:gd name="T11" fmla="*/ 47 h 47"/>
                <a:gd name="T12" fmla="*/ 478 w 502"/>
                <a:gd name="T13" fmla="*/ 47 h 47"/>
                <a:gd name="T14" fmla="*/ 502 w 502"/>
                <a:gd name="T15" fmla="*/ 2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02" h="47">
                  <a:moveTo>
                    <a:pt x="502" y="24"/>
                  </a:moveTo>
                  <a:lnTo>
                    <a:pt x="502" y="24"/>
                  </a:lnTo>
                  <a:cubicBezTo>
                    <a:pt x="502" y="11"/>
                    <a:pt x="491" y="0"/>
                    <a:pt x="478" y="0"/>
                  </a:cubicBezTo>
                  <a:lnTo>
                    <a:pt x="24" y="0"/>
                  </a:lnTo>
                  <a:cubicBezTo>
                    <a:pt x="11" y="0"/>
                    <a:pt x="0" y="11"/>
                    <a:pt x="0" y="24"/>
                  </a:cubicBezTo>
                  <a:cubicBezTo>
                    <a:pt x="0" y="36"/>
                    <a:pt x="11" y="47"/>
                    <a:pt x="24" y="47"/>
                  </a:cubicBezTo>
                  <a:lnTo>
                    <a:pt x="478" y="47"/>
                  </a:lnTo>
                  <a:cubicBezTo>
                    <a:pt x="491" y="47"/>
                    <a:pt x="502" y="36"/>
                    <a:pt x="502" y="2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8" name="Freeform 15">
              <a:extLst>
                <a:ext uri="{FF2B5EF4-FFF2-40B4-BE49-F238E27FC236}">
                  <a16:creationId xmlns:a16="http://schemas.microsoft.com/office/drawing/2014/main" xmlns="" id="{6417AD99-28D7-4B7B-8102-791E8970853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580" y="1007"/>
              <a:ext cx="594" cy="574"/>
            </a:xfrm>
            <a:custGeom>
              <a:avLst/>
              <a:gdLst>
                <a:gd name="T0" fmla="*/ 625 w 1249"/>
                <a:gd name="T1" fmla="*/ 99 h 1210"/>
                <a:gd name="T2" fmla="*/ 1135 w 1249"/>
                <a:gd name="T3" fmla="*/ 46 h 1210"/>
                <a:gd name="T4" fmla="*/ 1188 w 1249"/>
                <a:gd name="T5" fmla="*/ 349 h 1210"/>
                <a:gd name="T6" fmla="*/ 1023 w 1249"/>
                <a:gd name="T7" fmla="*/ 402 h 1210"/>
                <a:gd name="T8" fmla="*/ 1001 w 1249"/>
                <a:gd name="T9" fmla="*/ 434 h 1210"/>
                <a:gd name="T10" fmla="*/ 893 w 1249"/>
                <a:gd name="T11" fmla="*/ 444 h 1210"/>
                <a:gd name="T12" fmla="*/ 878 w 1249"/>
                <a:gd name="T13" fmla="*/ 303 h 1210"/>
                <a:gd name="T14" fmla="*/ 1093 w 1249"/>
                <a:gd name="T15" fmla="*/ 279 h 1210"/>
                <a:gd name="T16" fmla="*/ 835 w 1249"/>
                <a:gd name="T17" fmla="*/ 256 h 1210"/>
                <a:gd name="T18" fmla="*/ 625 w 1249"/>
                <a:gd name="T19" fmla="*/ 235 h 1210"/>
                <a:gd name="T20" fmla="*/ 569 w 1249"/>
                <a:gd name="T21" fmla="*/ 794 h 1210"/>
                <a:gd name="T22" fmla="*/ 556 w 1249"/>
                <a:gd name="T23" fmla="*/ 798 h 1210"/>
                <a:gd name="T24" fmla="*/ 306 w 1249"/>
                <a:gd name="T25" fmla="*/ 826 h 1210"/>
                <a:gd name="T26" fmla="*/ 284 w 1249"/>
                <a:gd name="T27" fmla="*/ 794 h 1210"/>
                <a:gd name="T28" fmla="*/ 46 w 1249"/>
                <a:gd name="T29" fmla="*/ 712 h 1210"/>
                <a:gd name="T30" fmla="*/ 129 w 1249"/>
                <a:gd name="T31" fmla="*/ 281 h 1210"/>
                <a:gd name="T32" fmla="*/ 602 w 1249"/>
                <a:gd name="T33" fmla="*/ 281 h 1210"/>
                <a:gd name="T34" fmla="*/ 720 w 1249"/>
                <a:gd name="T35" fmla="*/ 281 h 1210"/>
                <a:gd name="T36" fmla="*/ 819 w 1249"/>
                <a:gd name="T37" fmla="*/ 303 h 1210"/>
                <a:gd name="T38" fmla="*/ 847 w 1249"/>
                <a:gd name="T39" fmla="*/ 416 h 1210"/>
                <a:gd name="T40" fmla="*/ 847 w 1249"/>
                <a:gd name="T41" fmla="*/ 470 h 1210"/>
                <a:gd name="T42" fmla="*/ 717 w 1249"/>
                <a:gd name="T43" fmla="*/ 648 h 1210"/>
                <a:gd name="T44" fmla="*/ 686 w 1249"/>
                <a:gd name="T45" fmla="*/ 678 h 1210"/>
                <a:gd name="T46" fmla="*/ 569 w 1249"/>
                <a:gd name="T47" fmla="*/ 794 h 1210"/>
                <a:gd name="T48" fmla="*/ 1129 w 1249"/>
                <a:gd name="T49" fmla="*/ 1154 h 1210"/>
                <a:gd name="T50" fmla="*/ 900 w 1249"/>
                <a:gd name="T51" fmla="*/ 935 h 1210"/>
                <a:gd name="T52" fmla="*/ 858 w 1249"/>
                <a:gd name="T53" fmla="*/ 968 h 1210"/>
                <a:gd name="T54" fmla="*/ 793 w 1249"/>
                <a:gd name="T55" fmla="*/ 814 h 1210"/>
                <a:gd name="T56" fmla="*/ 751 w 1249"/>
                <a:gd name="T57" fmla="*/ 713 h 1210"/>
                <a:gd name="T58" fmla="*/ 859 w 1249"/>
                <a:gd name="T59" fmla="*/ 758 h 1210"/>
                <a:gd name="T60" fmla="*/ 1007 w 1249"/>
                <a:gd name="T61" fmla="*/ 819 h 1210"/>
                <a:gd name="T62" fmla="*/ 980 w 1249"/>
                <a:gd name="T63" fmla="*/ 879 h 1210"/>
                <a:gd name="T64" fmla="*/ 1129 w 1249"/>
                <a:gd name="T65" fmla="*/ 1154 h 1210"/>
                <a:gd name="T66" fmla="*/ 1242 w 1249"/>
                <a:gd name="T67" fmla="*/ 1074 h 1210"/>
                <a:gd name="T68" fmla="*/ 1064 w 1249"/>
                <a:gd name="T69" fmla="*/ 828 h 1210"/>
                <a:gd name="T70" fmla="*/ 1057 w 1249"/>
                <a:gd name="T71" fmla="*/ 790 h 1210"/>
                <a:gd name="T72" fmla="*/ 893 w 1249"/>
                <a:gd name="T73" fmla="*/ 712 h 1210"/>
                <a:gd name="T74" fmla="*/ 1076 w 1249"/>
                <a:gd name="T75" fmla="*/ 612 h 1210"/>
                <a:gd name="T76" fmla="*/ 1103 w 1249"/>
                <a:gd name="T77" fmla="*/ 610 h 1210"/>
                <a:gd name="T78" fmla="*/ 1057 w 1249"/>
                <a:gd name="T79" fmla="*/ 449 h 1210"/>
                <a:gd name="T80" fmla="*/ 1235 w 1249"/>
                <a:gd name="T81" fmla="*/ 349 h 1210"/>
                <a:gd name="T82" fmla="*/ 1135 w 1249"/>
                <a:gd name="T83" fmla="*/ 0 h 1210"/>
                <a:gd name="T84" fmla="*/ 578 w 1249"/>
                <a:gd name="T85" fmla="*/ 99 h 1210"/>
                <a:gd name="T86" fmla="*/ 129 w 1249"/>
                <a:gd name="T87" fmla="*/ 235 h 1210"/>
                <a:gd name="T88" fmla="*/ 0 w 1249"/>
                <a:gd name="T89" fmla="*/ 712 h 1210"/>
                <a:gd name="T90" fmla="*/ 250 w 1249"/>
                <a:gd name="T91" fmla="*/ 841 h 1210"/>
                <a:gd name="T92" fmla="*/ 179 w 1249"/>
                <a:gd name="T93" fmla="*/ 1068 h 1210"/>
                <a:gd name="T94" fmla="*/ 207 w 1249"/>
                <a:gd name="T95" fmla="*/ 1069 h 1210"/>
                <a:gd name="T96" fmla="*/ 754 w 1249"/>
                <a:gd name="T97" fmla="*/ 841 h 1210"/>
                <a:gd name="T98" fmla="*/ 845 w 1249"/>
                <a:gd name="T99" fmla="*/ 1032 h 1210"/>
                <a:gd name="T100" fmla="*/ 900 w 1249"/>
                <a:gd name="T101" fmla="*/ 991 h 1210"/>
                <a:gd name="T102" fmla="*/ 1129 w 1249"/>
                <a:gd name="T103" fmla="*/ 1210 h 1210"/>
                <a:gd name="T104" fmla="*/ 1242 w 1249"/>
                <a:gd name="T105" fmla="*/ 1107 h 1210"/>
                <a:gd name="T106" fmla="*/ 1242 w 1249"/>
                <a:gd name="T107" fmla="*/ 1074 h 1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49" h="1210">
                  <a:moveTo>
                    <a:pt x="625" y="99"/>
                  </a:moveTo>
                  <a:lnTo>
                    <a:pt x="625" y="99"/>
                  </a:lnTo>
                  <a:cubicBezTo>
                    <a:pt x="625" y="70"/>
                    <a:pt x="649" y="46"/>
                    <a:pt x="678" y="46"/>
                  </a:cubicBezTo>
                  <a:lnTo>
                    <a:pt x="1135" y="46"/>
                  </a:lnTo>
                  <a:cubicBezTo>
                    <a:pt x="1164" y="46"/>
                    <a:pt x="1188" y="70"/>
                    <a:pt x="1188" y="99"/>
                  </a:cubicBezTo>
                  <a:lnTo>
                    <a:pt x="1188" y="349"/>
                  </a:lnTo>
                  <a:cubicBezTo>
                    <a:pt x="1188" y="378"/>
                    <a:pt x="1164" y="402"/>
                    <a:pt x="1135" y="402"/>
                  </a:cubicBezTo>
                  <a:lnTo>
                    <a:pt x="1023" y="402"/>
                  </a:lnTo>
                  <a:cubicBezTo>
                    <a:pt x="1016" y="402"/>
                    <a:pt x="1008" y="406"/>
                    <a:pt x="1004" y="412"/>
                  </a:cubicBezTo>
                  <a:cubicBezTo>
                    <a:pt x="1000" y="419"/>
                    <a:pt x="999" y="427"/>
                    <a:pt x="1001" y="434"/>
                  </a:cubicBezTo>
                  <a:lnTo>
                    <a:pt x="1041" y="536"/>
                  </a:lnTo>
                  <a:lnTo>
                    <a:pt x="893" y="444"/>
                  </a:lnTo>
                  <a:lnTo>
                    <a:pt x="893" y="364"/>
                  </a:lnTo>
                  <a:cubicBezTo>
                    <a:pt x="893" y="342"/>
                    <a:pt x="888" y="321"/>
                    <a:pt x="878" y="303"/>
                  </a:cubicBezTo>
                  <a:lnTo>
                    <a:pt x="1070" y="303"/>
                  </a:lnTo>
                  <a:cubicBezTo>
                    <a:pt x="1083" y="303"/>
                    <a:pt x="1093" y="292"/>
                    <a:pt x="1093" y="279"/>
                  </a:cubicBezTo>
                  <a:cubicBezTo>
                    <a:pt x="1093" y="266"/>
                    <a:pt x="1083" y="256"/>
                    <a:pt x="1070" y="256"/>
                  </a:cubicBezTo>
                  <a:lnTo>
                    <a:pt x="835" y="256"/>
                  </a:lnTo>
                  <a:cubicBezTo>
                    <a:pt x="815" y="243"/>
                    <a:pt x="790" y="235"/>
                    <a:pt x="764" y="235"/>
                  </a:cubicBezTo>
                  <a:lnTo>
                    <a:pt x="625" y="235"/>
                  </a:lnTo>
                  <a:lnTo>
                    <a:pt x="625" y="99"/>
                  </a:lnTo>
                  <a:close/>
                  <a:moveTo>
                    <a:pt x="569" y="794"/>
                  </a:moveTo>
                  <a:lnTo>
                    <a:pt x="569" y="794"/>
                  </a:lnTo>
                  <a:cubicBezTo>
                    <a:pt x="564" y="794"/>
                    <a:pt x="560" y="796"/>
                    <a:pt x="556" y="798"/>
                  </a:cubicBezTo>
                  <a:lnTo>
                    <a:pt x="241" y="993"/>
                  </a:lnTo>
                  <a:lnTo>
                    <a:pt x="306" y="826"/>
                  </a:lnTo>
                  <a:cubicBezTo>
                    <a:pt x="309" y="819"/>
                    <a:pt x="308" y="811"/>
                    <a:pt x="303" y="804"/>
                  </a:cubicBezTo>
                  <a:cubicBezTo>
                    <a:pt x="299" y="798"/>
                    <a:pt x="292" y="794"/>
                    <a:pt x="284" y="794"/>
                  </a:cubicBezTo>
                  <a:lnTo>
                    <a:pt x="129" y="794"/>
                  </a:lnTo>
                  <a:cubicBezTo>
                    <a:pt x="83" y="794"/>
                    <a:pt x="46" y="757"/>
                    <a:pt x="46" y="712"/>
                  </a:cubicBezTo>
                  <a:lnTo>
                    <a:pt x="46" y="364"/>
                  </a:lnTo>
                  <a:cubicBezTo>
                    <a:pt x="46" y="318"/>
                    <a:pt x="83" y="281"/>
                    <a:pt x="129" y="281"/>
                  </a:cubicBezTo>
                  <a:lnTo>
                    <a:pt x="578" y="281"/>
                  </a:lnTo>
                  <a:lnTo>
                    <a:pt x="602" y="281"/>
                  </a:lnTo>
                  <a:lnTo>
                    <a:pt x="625" y="281"/>
                  </a:lnTo>
                  <a:lnTo>
                    <a:pt x="720" y="281"/>
                  </a:lnTo>
                  <a:lnTo>
                    <a:pt x="764" y="281"/>
                  </a:lnTo>
                  <a:cubicBezTo>
                    <a:pt x="785" y="281"/>
                    <a:pt x="805" y="289"/>
                    <a:pt x="819" y="303"/>
                  </a:cubicBezTo>
                  <a:cubicBezTo>
                    <a:pt x="836" y="318"/>
                    <a:pt x="847" y="340"/>
                    <a:pt x="847" y="364"/>
                  </a:cubicBezTo>
                  <a:lnTo>
                    <a:pt x="847" y="416"/>
                  </a:lnTo>
                  <a:lnTo>
                    <a:pt x="847" y="443"/>
                  </a:lnTo>
                  <a:lnTo>
                    <a:pt x="847" y="470"/>
                  </a:lnTo>
                  <a:lnTo>
                    <a:pt x="847" y="702"/>
                  </a:lnTo>
                  <a:lnTo>
                    <a:pt x="717" y="648"/>
                  </a:lnTo>
                  <a:cubicBezTo>
                    <a:pt x="708" y="644"/>
                    <a:pt x="698" y="646"/>
                    <a:pt x="691" y="653"/>
                  </a:cubicBezTo>
                  <a:cubicBezTo>
                    <a:pt x="684" y="659"/>
                    <a:pt x="682" y="669"/>
                    <a:pt x="686" y="678"/>
                  </a:cubicBezTo>
                  <a:lnTo>
                    <a:pt x="735" y="794"/>
                  </a:lnTo>
                  <a:lnTo>
                    <a:pt x="569" y="794"/>
                  </a:lnTo>
                  <a:close/>
                  <a:moveTo>
                    <a:pt x="1129" y="1154"/>
                  </a:moveTo>
                  <a:lnTo>
                    <a:pt x="1129" y="1154"/>
                  </a:lnTo>
                  <a:lnTo>
                    <a:pt x="917" y="942"/>
                  </a:lnTo>
                  <a:cubicBezTo>
                    <a:pt x="913" y="938"/>
                    <a:pt x="907" y="935"/>
                    <a:pt x="900" y="935"/>
                  </a:cubicBezTo>
                  <a:cubicBezTo>
                    <a:pt x="894" y="935"/>
                    <a:pt x="888" y="938"/>
                    <a:pt x="884" y="942"/>
                  </a:cubicBezTo>
                  <a:lnTo>
                    <a:pt x="858" y="968"/>
                  </a:lnTo>
                  <a:lnTo>
                    <a:pt x="802" y="835"/>
                  </a:lnTo>
                  <a:lnTo>
                    <a:pt x="793" y="814"/>
                  </a:lnTo>
                  <a:lnTo>
                    <a:pt x="784" y="792"/>
                  </a:lnTo>
                  <a:lnTo>
                    <a:pt x="751" y="713"/>
                  </a:lnTo>
                  <a:lnTo>
                    <a:pt x="838" y="749"/>
                  </a:lnTo>
                  <a:lnTo>
                    <a:pt x="859" y="758"/>
                  </a:lnTo>
                  <a:lnTo>
                    <a:pt x="881" y="767"/>
                  </a:lnTo>
                  <a:lnTo>
                    <a:pt x="1007" y="819"/>
                  </a:lnTo>
                  <a:lnTo>
                    <a:pt x="980" y="846"/>
                  </a:lnTo>
                  <a:cubicBezTo>
                    <a:pt x="971" y="855"/>
                    <a:pt x="971" y="870"/>
                    <a:pt x="980" y="879"/>
                  </a:cubicBezTo>
                  <a:lnTo>
                    <a:pt x="1193" y="1091"/>
                  </a:lnTo>
                  <a:lnTo>
                    <a:pt x="1129" y="1154"/>
                  </a:lnTo>
                  <a:close/>
                  <a:moveTo>
                    <a:pt x="1242" y="1074"/>
                  </a:moveTo>
                  <a:lnTo>
                    <a:pt x="1242" y="1074"/>
                  </a:lnTo>
                  <a:lnTo>
                    <a:pt x="1030" y="862"/>
                  </a:lnTo>
                  <a:lnTo>
                    <a:pt x="1064" y="828"/>
                  </a:lnTo>
                  <a:cubicBezTo>
                    <a:pt x="1070" y="822"/>
                    <a:pt x="1072" y="814"/>
                    <a:pt x="1071" y="807"/>
                  </a:cubicBezTo>
                  <a:cubicBezTo>
                    <a:pt x="1069" y="799"/>
                    <a:pt x="1064" y="793"/>
                    <a:pt x="1057" y="790"/>
                  </a:cubicBezTo>
                  <a:lnTo>
                    <a:pt x="893" y="721"/>
                  </a:lnTo>
                  <a:cubicBezTo>
                    <a:pt x="893" y="718"/>
                    <a:pt x="893" y="715"/>
                    <a:pt x="893" y="712"/>
                  </a:cubicBezTo>
                  <a:lnTo>
                    <a:pt x="893" y="499"/>
                  </a:lnTo>
                  <a:lnTo>
                    <a:pt x="1076" y="612"/>
                  </a:lnTo>
                  <a:cubicBezTo>
                    <a:pt x="1079" y="615"/>
                    <a:pt x="1084" y="616"/>
                    <a:pt x="1088" y="616"/>
                  </a:cubicBezTo>
                  <a:cubicBezTo>
                    <a:pt x="1093" y="616"/>
                    <a:pt x="1098" y="614"/>
                    <a:pt x="1103" y="610"/>
                  </a:cubicBezTo>
                  <a:cubicBezTo>
                    <a:pt x="1110" y="604"/>
                    <a:pt x="1113" y="593"/>
                    <a:pt x="1110" y="584"/>
                  </a:cubicBezTo>
                  <a:lnTo>
                    <a:pt x="1057" y="449"/>
                  </a:lnTo>
                  <a:lnTo>
                    <a:pt x="1135" y="449"/>
                  </a:lnTo>
                  <a:cubicBezTo>
                    <a:pt x="1190" y="449"/>
                    <a:pt x="1235" y="404"/>
                    <a:pt x="1235" y="349"/>
                  </a:cubicBezTo>
                  <a:lnTo>
                    <a:pt x="1235" y="99"/>
                  </a:lnTo>
                  <a:cubicBezTo>
                    <a:pt x="1235" y="44"/>
                    <a:pt x="1190" y="0"/>
                    <a:pt x="1135" y="0"/>
                  </a:cubicBezTo>
                  <a:lnTo>
                    <a:pt x="678" y="0"/>
                  </a:lnTo>
                  <a:cubicBezTo>
                    <a:pt x="623" y="0"/>
                    <a:pt x="578" y="44"/>
                    <a:pt x="578" y="99"/>
                  </a:cubicBezTo>
                  <a:lnTo>
                    <a:pt x="578" y="235"/>
                  </a:lnTo>
                  <a:lnTo>
                    <a:pt x="129" y="235"/>
                  </a:lnTo>
                  <a:cubicBezTo>
                    <a:pt x="57" y="235"/>
                    <a:pt x="0" y="293"/>
                    <a:pt x="0" y="364"/>
                  </a:cubicBezTo>
                  <a:lnTo>
                    <a:pt x="0" y="712"/>
                  </a:lnTo>
                  <a:cubicBezTo>
                    <a:pt x="0" y="783"/>
                    <a:pt x="57" y="841"/>
                    <a:pt x="129" y="841"/>
                  </a:cubicBezTo>
                  <a:lnTo>
                    <a:pt x="250" y="841"/>
                  </a:lnTo>
                  <a:lnTo>
                    <a:pt x="173" y="1041"/>
                  </a:lnTo>
                  <a:cubicBezTo>
                    <a:pt x="169" y="1051"/>
                    <a:pt x="172" y="1061"/>
                    <a:pt x="179" y="1068"/>
                  </a:cubicBezTo>
                  <a:cubicBezTo>
                    <a:pt x="184" y="1071"/>
                    <a:pt x="189" y="1073"/>
                    <a:pt x="194" y="1073"/>
                  </a:cubicBezTo>
                  <a:cubicBezTo>
                    <a:pt x="199" y="1073"/>
                    <a:pt x="203" y="1072"/>
                    <a:pt x="207" y="1069"/>
                  </a:cubicBezTo>
                  <a:lnTo>
                    <a:pt x="575" y="841"/>
                  </a:lnTo>
                  <a:lnTo>
                    <a:pt x="754" y="841"/>
                  </a:lnTo>
                  <a:lnTo>
                    <a:pt x="828" y="1018"/>
                  </a:lnTo>
                  <a:cubicBezTo>
                    <a:pt x="831" y="1025"/>
                    <a:pt x="837" y="1031"/>
                    <a:pt x="845" y="1032"/>
                  </a:cubicBezTo>
                  <a:cubicBezTo>
                    <a:pt x="853" y="1034"/>
                    <a:pt x="861" y="1031"/>
                    <a:pt x="866" y="1026"/>
                  </a:cubicBezTo>
                  <a:lnTo>
                    <a:pt x="900" y="991"/>
                  </a:lnTo>
                  <a:lnTo>
                    <a:pt x="1113" y="1204"/>
                  </a:lnTo>
                  <a:cubicBezTo>
                    <a:pt x="1117" y="1208"/>
                    <a:pt x="1123" y="1210"/>
                    <a:pt x="1129" y="1210"/>
                  </a:cubicBezTo>
                  <a:cubicBezTo>
                    <a:pt x="1135" y="1210"/>
                    <a:pt x="1141" y="1208"/>
                    <a:pt x="1146" y="1204"/>
                  </a:cubicBezTo>
                  <a:lnTo>
                    <a:pt x="1242" y="1107"/>
                  </a:lnTo>
                  <a:cubicBezTo>
                    <a:pt x="1246" y="1103"/>
                    <a:pt x="1249" y="1097"/>
                    <a:pt x="1249" y="1091"/>
                  </a:cubicBezTo>
                  <a:cubicBezTo>
                    <a:pt x="1249" y="1085"/>
                    <a:pt x="1246" y="1079"/>
                    <a:pt x="1242" y="107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59" name="Group 18">
            <a:extLst>
              <a:ext uri="{FF2B5EF4-FFF2-40B4-BE49-F238E27FC236}">
                <a16:creationId xmlns:a16="http://schemas.microsoft.com/office/drawing/2014/main" xmlns="" id="{EDCE1230-E42F-4C13-9777-8B357906DAFF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800509" y="2834990"/>
            <a:ext cx="388218" cy="434290"/>
            <a:chOff x="4354" y="948"/>
            <a:chExt cx="514" cy="575"/>
          </a:xfrm>
          <a:solidFill>
            <a:srgbClr val="25AEC1"/>
          </a:solidFill>
        </p:grpSpPr>
        <p:sp>
          <p:nvSpPr>
            <p:cNvPr id="60" name="Freeform 19">
              <a:extLst>
                <a:ext uri="{FF2B5EF4-FFF2-40B4-BE49-F238E27FC236}">
                  <a16:creationId xmlns:a16="http://schemas.microsoft.com/office/drawing/2014/main" xmlns="" id="{BA887565-26B8-402F-9162-F3C4C6779A92}"/>
                </a:ext>
              </a:extLst>
            </p:cNvPr>
            <p:cNvSpPr>
              <a:spLocks/>
            </p:cNvSpPr>
            <p:nvPr/>
          </p:nvSpPr>
          <p:spPr bwMode="auto">
            <a:xfrm>
              <a:off x="4501" y="1090"/>
              <a:ext cx="162" cy="16"/>
            </a:xfrm>
            <a:custGeom>
              <a:avLst/>
              <a:gdLst>
                <a:gd name="T0" fmla="*/ 473 w 473"/>
                <a:gd name="T1" fmla="*/ 0 h 47"/>
                <a:gd name="T2" fmla="*/ 473 w 473"/>
                <a:gd name="T3" fmla="*/ 0 h 47"/>
                <a:gd name="T4" fmla="*/ 0 w 473"/>
                <a:gd name="T5" fmla="*/ 0 h 47"/>
                <a:gd name="T6" fmla="*/ 0 w 473"/>
                <a:gd name="T7" fmla="*/ 47 h 47"/>
                <a:gd name="T8" fmla="*/ 473 w 473"/>
                <a:gd name="T9" fmla="*/ 47 h 47"/>
                <a:gd name="T10" fmla="*/ 473 w 473"/>
                <a:gd name="T11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73" h="47">
                  <a:moveTo>
                    <a:pt x="473" y="0"/>
                  </a:moveTo>
                  <a:lnTo>
                    <a:pt x="473" y="0"/>
                  </a:lnTo>
                  <a:lnTo>
                    <a:pt x="0" y="0"/>
                  </a:lnTo>
                  <a:lnTo>
                    <a:pt x="0" y="47"/>
                  </a:lnTo>
                  <a:lnTo>
                    <a:pt x="473" y="47"/>
                  </a:lnTo>
                  <a:lnTo>
                    <a:pt x="47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1" name="Freeform 20">
              <a:extLst>
                <a:ext uri="{FF2B5EF4-FFF2-40B4-BE49-F238E27FC236}">
                  <a16:creationId xmlns:a16="http://schemas.microsoft.com/office/drawing/2014/main" xmlns="" id="{C4FA136B-A42B-4531-8E65-9B16699408CB}"/>
                </a:ext>
              </a:extLst>
            </p:cNvPr>
            <p:cNvSpPr>
              <a:spLocks/>
            </p:cNvSpPr>
            <p:nvPr/>
          </p:nvSpPr>
          <p:spPr bwMode="auto">
            <a:xfrm>
              <a:off x="4501" y="1123"/>
              <a:ext cx="162" cy="16"/>
            </a:xfrm>
            <a:custGeom>
              <a:avLst/>
              <a:gdLst>
                <a:gd name="T0" fmla="*/ 473 w 473"/>
                <a:gd name="T1" fmla="*/ 0 h 46"/>
                <a:gd name="T2" fmla="*/ 473 w 473"/>
                <a:gd name="T3" fmla="*/ 0 h 46"/>
                <a:gd name="T4" fmla="*/ 0 w 473"/>
                <a:gd name="T5" fmla="*/ 0 h 46"/>
                <a:gd name="T6" fmla="*/ 0 w 473"/>
                <a:gd name="T7" fmla="*/ 46 h 46"/>
                <a:gd name="T8" fmla="*/ 473 w 473"/>
                <a:gd name="T9" fmla="*/ 46 h 46"/>
                <a:gd name="T10" fmla="*/ 473 w 473"/>
                <a:gd name="T11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73" h="46">
                  <a:moveTo>
                    <a:pt x="473" y="0"/>
                  </a:moveTo>
                  <a:lnTo>
                    <a:pt x="473" y="0"/>
                  </a:lnTo>
                  <a:lnTo>
                    <a:pt x="0" y="0"/>
                  </a:lnTo>
                  <a:lnTo>
                    <a:pt x="0" y="46"/>
                  </a:lnTo>
                  <a:lnTo>
                    <a:pt x="473" y="46"/>
                  </a:lnTo>
                  <a:lnTo>
                    <a:pt x="47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2" name="Freeform 21">
              <a:extLst>
                <a:ext uri="{FF2B5EF4-FFF2-40B4-BE49-F238E27FC236}">
                  <a16:creationId xmlns:a16="http://schemas.microsoft.com/office/drawing/2014/main" xmlns="" id="{9DF0E33A-3CF3-4D09-94E3-31480C65844B}"/>
                </a:ext>
              </a:extLst>
            </p:cNvPr>
            <p:cNvSpPr>
              <a:spLocks/>
            </p:cNvSpPr>
            <p:nvPr/>
          </p:nvSpPr>
          <p:spPr bwMode="auto">
            <a:xfrm>
              <a:off x="4501" y="1156"/>
              <a:ext cx="95" cy="16"/>
            </a:xfrm>
            <a:custGeom>
              <a:avLst/>
              <a:gdLst>
                <a:gd name="T0" fmla="*/ 277 w 277"/>
                <a:gd name="T1" fmla="*/ 0 h 47"/>
                <a:gd name="T2" fmla="*/ 277 w 277"/>
                <a:gd name="T3" fmla="*/ 0 h 47"/>
                <a:gd name="T4" fmla="*/ 0 w 277"/>
                <a:gd name="T5" fmla="*/ 0 h 47"/>
                <a:gd name="T6" fmla="*/ 0 w 277"/>
                <a:gd name="T7" fmla="*/ 47 h 47"/>
                <a:gd name="T8" fmla="*/ 277 w 277"/>
                <a:gd name="T9" fmla="*/ 47 h 47"/>
                <a:gd name="T10" fmla="*/ 277 w 277"/>
                <a:gd name="T11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77" h="47">
                  <a:moveTo>
                    <a:pt x="277" y="0"/>
                  </a:moveTo>
                  <a:lnTo>
                    <a:pt x="277" y="0"/>
                  </a:lnTo>
                  <a:lnTo>
                    <a:pt x="0" y="0"/>
                  </a:lnTo>
                  <a:lnTo>
                    <a:pt x="0" y="47"/>
                  </a:lnTo>
                  <a:lnTo>
                    <a:pt x="277" y="47"/>
                  </a:lnTo>
                  <a:lnTo>
                    <a:pt x="27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7" name="Freeform 22">
              <a:extLst>
                <a:ext uri="{FF2B5EF4-FFF2-40B4-BE49-F238E27FC236}">
                  <a16:creationId xmlns:a16="http://schemas.microsoft.com/office/drawing/2014/main" xmlns="" id="{5440F477-11A7-4469-A906-ADCF201CDA0C}"/>
                </a:ext>
              </a:extLst>
            </p:cNvPr>
            <p:cNvSpPr>
              <a:spLocks/>
            </p:cNvSpPr>
            <p:nvPr/>
          </p:nvSpPr>
          <p:spPr bwMode="auto">
            <a:xfrm>
              <a:off x="4386" y="1461"/>
              <a:ext cx="15" cy="17"/>
            </a:xfrm>
            <a:custGeom>
              <a:avLst/>
              <a:gdLst>
                <a:gd name="T0" fmla="*/ 0 w 46"/>
                <a:gd name="T1" fmla="*/ 48 h 48"/>
                <a:gd name="T2" fmla="*/ 0 w 46"/>
                <a:gd name="T3" fmla="*/ 48 h 48"/>
                <a:gd name="T4" fmla="*/ 46 w 46"/>
                <a:gd name="T5" fmla="*/ 48 h 48"/>
                <a:gd name="T6" fmla="*/ 46 w 46"/>
                <a:gd name="T7" fmla="*/ 0 h 48"/>
                <a:gd name="T8" fmla="*/ 0 w 46"/>
                <a:gd name="T9" fmla="*/ 0 h 48"/>
                <a:gd name="T10" fmla="*/ 0 w 46"/>
                <a:gd name="T11" fmla="*/ 48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6" h="48">
                  <a:moveTo>
                    <a:pt x="0" y="48"/>
                  </a:moveTo>
                  <a:lnTo>
                    <a:pt x="0" y="48"/>
                  </a:lnTo>
                  <a:lnTo>
                    <a:pt x="46" y="48"/>
                  </a:lnTo>
                  <a:lnTo>
                    <a:pt x="46" y="0"/>
                  </a:lnTo>
                  <a:lnTo>
                    <a:pt x="0" y="0"/>
                  </a:lnTo>
                  <a:lnTo>
                    <a:pt x="0" y="48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8" name="Freeform 23">
              <a:extLst>
                <a:ext uri="{FF2B5EF4-FFF2-40B4-BE49-F238E27FC236}">
                  <a16:creationId xmlns:a16="http://schemas.microsoft.com/office/drawing/2014/main" xmlns="" id="{924384A7-FAAE-4DBD-95C1-10FEC33C74B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54" y="948"/>
              <a:ext cx="514" cy="575"/>
            </a:xfrm>
            <a:custGeom>
              <a:avLst/>
              <a:gdLst>
                <a:gd name="T0" fmla="*/ 538 w 1507"/>
                <a:gd name="T1" fmla="*/ 324 h 1686"/>
                <a:gd name="T2" fmla="*/ 597 w 1507"/>
                <a:gd name="T3" fmla="*/ 1080 h 1686"/>
                <a:gd name="T4" fmla="*/ 444 w 1507"/>
                <a:gd name="T5" fmla="*/ 1048 h 1686"/>
                <a:gd name="T6" fmla="*/ 581 w 1507"/>
                <a:gd name="T7" fmla="*/ 894 h 1686"/>
                <a:gd name="T8" fmla="*/ 591 w 1507"/>
                <a:gd name="T9" fmla="*/ 753 h 1686"/>
                <a:gd name="T10" fmla="*/ 463 w 1507"/>
                <a:gd name="T11" fmla="*/ 736 h 1686"/>
                <a:gd name="T12" fmla="*/ 435 w 1507"/>
                <a:gd name="T13" fmla="*/ 761 h 1686"/>
                <a:gd name="T14" fmla="*/ 260 w 1507"/>
                <a:gd name="T15" fmla="*/ 706 h 1686"/>
                <a:gd name="T16" fmla="*/ 562 w 1507"/>
                <a:gd name="T17" fmla="*/ 371 h 1686"/>
                <a:gd name="T18" fmla="*/ 1071 w 1507"/>
                <a:gd name="T19" fmla="*/ 46 h 1686"/>
                <a:gd name="T20" fmla="*/ 742 w 1507"/>
                <a:gd name="T21" fmla="*/ 904 h 1686"/>
                <a:gd name="T22" fmla="*/ 620 w 1507"/>
                <a:gd name="T23" fmla="*/ 1080 h 1686"/>
                <a:gd name="T24" fmla="*/ 597 w 1507"/>
                <a:gd name="T25" fmla="*/ 1185 h 1686"/>
                <a:gd name="T26" fmla="*/ 528 w 1507"/>
                <a:gd name="T27" fmla="*/ 1381 h 1686"/>
                <a:gd name="T28" fmla="*/ 213 w 1507"/>
                <a:gd name="T29" fmla="*/ 764 h 1686"/>
                <a:gd name="T30" fmla="*/ 171 w 1507"/>
                <a:gd name="T31" fmla="*/ 1035 h 1686"/>
                <a:gd name="T32" fmla="*/ 213 w 1507"/>
                <a:gd name="T33" fmla="*/ 1028 h 1686"/>
                <a:gd name="T34" fmla="*/ 473 w 1507"/>
                <a:gd name="T35" fmla="*/ 790 h 1686"/>
                <a:gd name="T36" fmla="*/ 512 w 1507"/>
                <a:gd name="T37" fmla="*/ 762 h 1686"/>
                <a:gd name="T38" fmla="*/ 559 w 1507"/>
                <a:gd name="T39" fmla="*/ 805 h 1686"/>
                <a:gd name="T40" fmla="*/ 529 w 1507"/>
                <a:gd name="T41" fmla="*/ 889 h 1686"/>
                <a:gd name="T42" fmla="*/ 398 w 1507"/>
                <a:gd name="T43" fmla="*/ 1068 h 1686"/>
                <a:gd name="T44" fmla="*/ 427 w 1507"/>
                <a:gd name="T45" fmla="*/ 1126 h 1686"/>
                <a:gd name="T46" fmla="*/ 432 w 1507"/>
                <a:gd name="T47" fmla="*/ 1276 h 1686"/>
                <a:gd name="T48" fmla="*/ 474 w 1507"/>
                <a:gd name="T49" fmla="*/ 1126 h 1686"/>
                <a:gd name="T50" fmla="*/ 597 w 1507"/>
                <a:gd name="T51" fmla="*/ 1185 h 1686"/>
                <a:gd name="T52" fmla="*/ 789 w 1507"/>
                <a:gd name="T53" fmla="*/ 1418 h 1686"/>
                <a:gd name="T54" fmla="*/ 789 w 1507"/>
                <a:gd name="T55" fmla="*/ 1080 h 1686"/>
                <a:gd name="T56" fmla="*/ 1095 w 1507"/>
                <a:gd name="T57" fmla="*/ 927 h 1686"/>
                <a:gd name="T58" fmla="*/ 1350 w 1507"/>
                <a:gd name="T59" fmla="*/ 1384 h 1686"/>
                <a:gd name="T60" fmla="*/ 995 w 1507"/>
                <a:gd name="T61" fmla="*/ 1418 h 1686"/>
                <a:gd name="T62" fmla="*/ 1397 w 1507"/>
                <a:gd name="T63" fmla="*/ 1534 h 1686"/>
                <a:gd name="T64" fmla="*/ 1373 w 1507"/>
                <a:gd name="T65" fmla="*/ 1544 h 1686"/>
                <a:gd name="T66" fmla="*/ 1041 w 1507"/>
                <a:gd name="T67" fmla="*/ 1431 h 1686"/>
                <a:gd name="T68" fmla="*/ 1397 w 1507"/>
                <a:gd name="T69" fmla="*/ 1431 h 1686"/>
                <a:gd name="T70" fmla="*/ 1483 w 1507"/>
                <a:gd name="T71" fmla="*/ 1384 h 1686"/>
                <a:gd name="T72" fmla="*/ 1397 w 1507"/>
                <a:gd name="T73" fmla="*/ 904 h 1686"/>
                <a:gd name="T74" fmla="*/ 1118 w 1507"/>
                <a:gd name="T75" fmla="*/ 22 h 1686"/>
                <a:gd name="T76" fmla="*/ 557 w 1507"/>
                <a:gd name="T77" fmla="*/ 0 h 1686"/>
                <a:gd name="T78" fmla="*/ 550 w 1507"/>
                <a:gd name="T79" fmla="*/ 3 h 1686"/>
                <a:gd name="T80" fmla="*/ 220 w 1507"/>
                <a:gd name="T81" fmla="*/ 331 h 1686"/>
                <a:gd name="T82" fmla="*/ 216 w 1507"/>
                <a:gd name="T83" fmla="*/ 337 h 1686"/>
                <a:gd name="T84" fmla="*/ 213 w 1507"/>
                <a:gd name="T85" fmla="*/ 347 h 1686"/>
                <a:gd name="T86" fmla="*/ 53 w 1507"/>
                <a:gd name="T87" fmla="*/ 875 h 1686"/>
                <a:gd name="T88" fmla="*/ 0 w 1507"/>
                <a:gd name="T89" fmla="*/ 1404 h 1686"/>
                <a:gd name="T90" fmla="*/ 46 w 1507"/>
                <a:gd name="T91" fmla="*/ 1662 h 1686"/>
                <a:gd name="T92" fmla="*/ 270 w 1507"/>
                <a:gd name="T93" fmla="*/ 1427 h 1686"/>
                <a:gd name="T94" fmla="*/ 552 w 1507"/>
                <a:gd name="T95" fmla="*/ 1427 h 1686"/>
                <a:gd name="T96" fmla="*/ 584 w 1507"/>
                <a:gd name="T97" fmla="*/ 1662 h 1686"/>
                <a:gd name="T98" fmla="*/ 630 w 1507"/>
                <a:gd name="T99" fmla="*/ 1404 h 1686"/>
                <a:gd name="T100" fmla="*/ 575 w 1507"/>
                <a:gd name="T101" fmla="*/ 1325 h 1686"/>
                <a:gd name="T102" fmla="*/ 742 w 1507"/>
                <a:gd name="T103" fmla="*/ 1126 h 1686"/>
                <a:gd name="T104" fmla="*/ 865 w 1507"/>
                <a:gd name="T105" fmla="*/ 1591 h 1686"/>
                <a:gd name="T106" fmla="*/ 1384 w 1507"/>
                <a:gd name="T107" fmla="*/ 1591 h 1686"/>
                <a:gd name="T108" fmla="*/ 1507 w 1507"/>
                <a:gd name="T109" fmla="*/ 1407 h 16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507" h="1686">
                  <a:moveTo>
                    <a:pt x="538" y="79"/>
                  </a:moveTo>
                  <a:lnTo>
                    <a:pt x="538" y="79"/>
                  </a:lnTo>
                  <a:lnTo>
                    <a:pt x="538" y="324"/>
                  </a:lnTo>
                  <a:lnTo>
                    <a:pt x="293" y="324"/>
                  </a:lnTo>
                  <a:lnTo>
                    <a:pt x="538" y="79"/>
                  </a:lnTo>
                  <a:close/>
                  <a:moveTo>
                    <a:pt x="597" y="1080"/>
                  </a:moveTo>
                  <a:lnTo>
                    <a:pt x="597" y="1080"/>
                  </a:lnTo>
                  <a:lnTo>
                    <a:pt x="462" y="1080"/>
                  </a:lnTo>
                  <a:cubicBezTo>
                    <a:pt x="456" y="1066"/>
                    <a:pt x="450" y="1056"/>
                    <a:pt x="444" y="1048"/>
                  </a:cubicBezTo>
                  <a:lnTo>
                    <a:pt x="564" y="920"/>
                  </a:lnTo>
                  <a:cubicBezTo>
                    <a:pt x="564" y="920"/>
                    <a:pt x="565" y="919"/>
                    <a:pt x="565" y="918"/>
                  </a:cubicBezTo>
                  <a:cubicBezTo>
                    <a:pt x="566" y="917"/>
                    <a:pt x="573" y="908"/>
                    <a:pt x="581" y="894"/>
                  </a:cubicBezTo>
                  <a:cubicBezTo>
                    <a:pt x="584" y="887"/>
                    <a:pt x="588" y="880"/>
                    <a:pt x="591" y="871"/>
                  </a:cubicBezTo>
                  <a:cubicBezTo>
                    <a:pt x="595" y="863"/>
                    <a:pt x="598" y="855"/>
                    <a:pt x="600" y="846"/>
                  </a:cubicBezTo>
                  <a:cubicBezTo>
                    <a:pt x="608" y="817"/>
                    <a:pt x="609" y="783"/>
                    <a:pt x="591" y="753"/>
                  </a:cubicBezTo>
                  <a:cubicBezTo>
                    <a:pt x="573" y="726"/>
                    <a:pt x="552" y="717"/>
                    <a:pt x="537" y="715"/>
                  </a:cubicBezTo>
                  <a:cubicBezTo>
                    <a:pt x="509" y="710"/>
                    <a:pt x="484" y="722"/>
                    <a:pt x="471" y="730"/>
                  </a:cubicBezTo>
                  <a:cubicBezTo>
                    <a:pt x="467" y="733"/>
                    <a:pt x="464" y="735"/>
                    <a:pt x="463" y="736"/>
                  </a:cubicBezTo>
                  <a:cubicBezTo>
                    <a:pt x="463" y="736"/>
                    <a:pt x="462" y="736"/>
                    <a:pt x="462" y="737"/>
                  </a:cubicBezTo>
                  <a:lnTo>
                    <a:pt x="453" y="745"/>
                  </a:lnTo>
                  <a:lnTo>
                    <a:pt x="435" y="761"/>
                  </a:lnTo>
                  <a:lnTo>
                    <a:pt x="260" y="922"/>
                  </a:lnTo>
                  <a:lnTo>
                    <a:pt x="260" y="733"/>
                  </a:lnTo>
                  <a:lnTo>
                    <a:pt x="260" y="706"/>
                  </a:lnTo>
                  <a:lnTo>
                    <a:pt x="260" y="681"/>
                  </a:lnTo>
                  <a:lnTo>
                    <a:pt x="260" y="371"/>
                  </a:lnTo>
                  <a:lnTo>
                    <a:pt x="562" y="371"/>
                  </a:lnTo>
                  <a:cubicBezTo>
                    <a:pt x="575" y="371"/>
                    <a:pt x="585" y="360"/>
                    <a:pt x="585" y="347"/>
                  </a:cubicBezTo>
                  <a:lnTo>
                    <a:pt x="585" y="46"/>
                  </a:lnTo>
                  <a:lnTo>
                    <a:pt x="1071" y="46"/>
                  </a:lnTo>
                  <a:lnTo>
                    <a:pt x="1071" y="880"/>
                  </a:lnTo>
                  <a:lnTo>
                    <a:pt x="765" y="880"/>
                  </a:lnTo>
                  <a:cubicBezTo>
                    <a:pt x="753" y="880"/>
                    <a:pt x="742" y="891"/>
                    <a:pt x="742" y="904"/>
                  </a:cubicBezTo>
                  <a:lnTo>
                    <a:pt x="742" y="1080"/>
                  </a:lnTo>
                  <a:lnTo>
                    <a:pt x="643" y="1080"/>
                  </a:lnTo>
                  <a:lnTo>
                    <a:pt x="620" y="1080"/>
                  </a:lnTo>
                  <a:lnTo>
                    <a:pt x="597" y="1080"/>
                  </a:lnTo>
                  <a:close/>
                  <a:moveTo>
                    <a:pt x="597" y="1185"/>
                  </a:moveTo>
                  <a:lnTo>
                    <a:pt x="597" y="1185"/>
                  </a:lnTo>
                  <a:cubicBezTo>
                    <a:pt x="597" y="1188"/>
                    <a:pt x="604" y="1252"/>
                    <a:pt x="539" y="1292"/>
                  </a:cubicBezTo>
                  <a:cubicBezTo>
                    <a:pt x="533" y="1297"/>
                    <a:pt x="528" y="1304"/>
                    <a:pt x="528" y="1312"/>
                  </a:cubicBezTo>
                  <a:lnTo>
                    <a:pt x="528" y="1381"/>
                  </a:lnTo>
                  <a:lnTo>
                    <a:pt x="100" y="1381"/>
                  </a:lnTo>
                  <a:lnTo>
                    <a:pt x="100" y="883"/>
                  </a:lnTo>
                  <a:cubicBezTo>
                    <a:pt x="121" y="853"/>
                    <a:pt x="164" y="802"/>
                    <a:pt x="213" y="764"/>
                  </a:cubicBezTo>
                  <a:lnTo>
                    <a:pt x="213" y="964"/>
                  </a:lnTo>
                  <a:lnTo>
                    <a:pt x="173" y="1002"/>
                  </a:lnTo>
                  <a:cubicBezTo>
                    <a:pt x="163" y="1010"/>
                    <a:pt x="163" y="1025"/>
                    <a:pt x="171" y="1035"/>
                  </a:cubicBezTo>
                  <a:cubicBezTo>
                    <a:pt x="180" y="1044"/>
                    <a:pt x="195" y="1045"/>
                    <a:pt x="204" y="1036"/>
                  </a:cubicBezTo>
                  <a:lnTo>
                    <a:pt x="205" y="1035"/>
                  </a:lnTo>
                  <a:lnTo>
                    <a:pt x="213" y="1028"/>
                  </a:lnTo>
                  <a:lnTo>
                    <a:pt x="237" y="1006"/>
                  </a:lnTo>
                  <a:lnTo>
                    <a:pt x="260" y="985"/>
                  </a:lnTo>
                  <a:lnTo>
                    <a:pt x="473" y="790"/>
                  </a:lnTo>
                  <a:lnTo>
                    <a:pt x="490" y="774"/>
                  </a:lnTo>
                  <a:lnTo>
                    <a:pt x="492" y="772"/>
                  </a:lnTo>
                  <a:cubicBezTo>
                    <a:pt x="496" y="769"/>
                    <a:pt x="504" y="765"/>
                    <a:pt x="512" y="762"/>
                  </a:cubicBezTo>
                  <a:cubicBezTo>
                    <a:pt x="517" y="761"/>
                    <a:pt x="523" y="760"/>
                    <a:pt x="529" y="761"/>
                  </a:cubicBezTo>
                  <a:cubicBezTo>
                    <a:pt x="537" y="762"/>
                    <a:pt x="545" y="768"/>
                    <a:pt x="551" y="778"/>
                  </a:cubicBezTo>
                  <a:cubicBezTo>
                    <a:pt x="556" y="786"/>
                    <a:pt x="558" y="795"/>
                    <a:pt x="559" y="805"/>
                  </a:cubicBezTo>
                  <a:cubicBezTo>
                    <a:pt x="559" y="814"/>
                    <a:pt x="558" y="824"/>
                    <a:pt x="555" y="834"/>
                  </a:cubicBezTo>
                  <a:cubicBezTo>
                    <a:pt x="553" y="842"/>
                    <a:pt x="550" y="850"/>
                    <a:pt x="547" y="858"/>
                  </a:cubicBezTo>
                  <a:cubicBezTo>
                    <a:pt x="541" y="871"/>
                    <a:pt x="534" y="882"/>
                    <a:pt x="529" y="889"/>
                  </a:cubicBezTo>
                  <a:lnTo>
                    <a:pt x="394" y="1033"/>
                  </a:lnTo>
                  <a:cubicBezTo>
                    <a:pt x="390" y="1038"/>
                    <a:pt x="388" y="1045"/>
                    <a:pt x="388" y="1052"/>
                  </a:cubicBezTo>
                  <a:cubicBezTo>
                    <a:pt x="389" y="1058"/>
                    <a:pt x="393" y="1065"/>
                    <a:pt x="398" y="1068"/>
                  </a:cubicBezTo>
                  <a:cubicBezTo>
                    <a:pt x="399" y="1069"/>
                    <a:pt x="404" y="1072"/>
                    <a:pt x="409" y="1080"/>
                  </a:cubicBezTo>
                  <a:cubicBezTo>
                    <a:pt x="413" y="1085"/>
                    <a:pt x="418" y="1093"/>
                    <a:pt x="421" y="1103"/>
                  </a:cubicBezTo>
                  <a:cubicBezTo>
                    <a:pt x="424" y="1110"/>
                    <a:pt x="426" y="1117"/>
                    <a:pt x="427" y="1126"/>
                  </a:cubicBezTo>
                  <a:cubicBezTo>
                    <a:pt x="432" y="1152"/>
                    <a:pt x="431" y="1187"/>
                    <a:pt x="419" y="1235"/>
                  </a:cubicBezTo>
                  <a:cubicBezTo>
                    <a:pt x="418" y="1239"/>
                    <a:pt x="417" y="1243"/>
                    <a:pt x="416" y="1247"/>
                  </a:cubicBezTo>
                  <a:cubicBezTo>
                    <a:pt x="412" y="1260"/>
                    <a:pt x="420" y="1273"/>
                    <a:pt x="432" y="1276"/>
                  </a:cubicBezTo>
                  <a:cubicBezTo>
                    <a:pt x="434" y="1277"/>
                    <a:pt x="436" y="1277"/>
                    <a:pt x="438" y="1277"/>
                  </a:cubicBezTo>
                  <a:cubicBezTo>
                    <a:pt x="449" y="1277"/>
                    <a:pt x="458" y="1270"/>
                    <a:pt x="461" y="1260"/>
                  </a:cubicBezTo>
                  <a:cubicBezTo>
                    <a:pt x="477" y="1204"/>
                    <a:pt x="479" y="1160"/>
                    <a:pt x="474" y="1126"/>
                  </a:cubicBezTo>
                  <a:lnTo>
                    <a:pt x="597" y="1126"/>
                  </a:lnTo>
                  <a:lnTo>
                    <a:pt x="597" y="1182"/>
                  </a:lnTo>
                  <a:cubicBezTo>
                    <a:pt x="597" y="1183"/>
                    <a:pt x="597" y="1184"/>
                    <a:pt x="597" y="1185"/>
                  </a:cubicBezTo>
                  <a:close/>
                  <a:moveTo>
                    <a:pt x="870" y="1544"/>
                  </a:moveTo>
                  <a:lnTo>
                    <a:pt x="870" y="1544"/>
                  </a:lnTo>
                  <a:cubicBezTo>
                    <a:pt x="820" y="1522"/>
                    <a:pt x="789" y="1473"/>
                    <a:pt x="789" y="1418"/>
                  </a:cubicBezTo>
                  <a:lnTo>
                    <a:pt x="789" y="1126"/>
                  </a:lnTo>
                  <a:lnTo>
                    <a:pt x="789" y="1103"/>
                  </a:lnTo>
                  <a:lnTo>
                    <a:pt x="789" y="1080"/>
                  </a:lnTo>
                  <a:lnTo>
                    <a:pt x="789" y="927"/>
                  </a:lnTo>
                  <a:lnTo>
                    <a:pt x="1071" y="927"/>
                  </a:lnTo>
                  <a:lnTo>
                    <a:pt x="1095" y="927"/>
                  </a:lnTo>
                  <a:lnTo>
                    <a:pt x="1118" y="927"/>
                  </a:lnTo>
                  <a:lnTo>
                    <a:pt x="1350" y="927"/>
                  </a:lnTo>
                  <a:lnTo>
                    <a:pt x="1350" y="1384"/>
                  </a:lnTo>
                  <a:lnTo>
                    <a:pt x="1018" y="1384"/>
                  </a:lnTo>
                  <a:cubicBezTo>
                    <a:pt x="1005" y="1384"/>
                    <a:pt x="995" y="1394"/>
                    <a:pt x="995" y="1407"/>
                  </a:cubicBezTo>
                  <a:lnTo>
                    <a:pt x="995" y="1418"/>
                  </a:lnTo>
                  <a:cubicBezTo>
                    <a:pt x="995" y="1473"/>
                    <a:pt x="963" y="1522"/>
                    <a:pt x="914" y="1544"/>
                  </a:cubicBezTo>
                  <a:lnTo>
                    <a:pt x="870" y="1544"/>
                  </a:lnTo>
                  <a:close/>
                  <a:moveTo>
                    <a:pt x="1397" y="1534"/>
                  </a:moveTo>
                  <a:lnTo>
                    <a:pt x="1397" y="1534"/>
                  </a:lnTo>
                  <a:cubicBezTo>
                    <a:pt x="1391" y="1538"/>
                    <a:pt x="1385" y="1541"/>
                    <a:pt x="1379" y="1544"/>
                  </a:cubicBezTo>
                  <a:lnTo>
                    <a:pt x="1373" y="1544"/>
                  </a:lnTo>
                  <a:lnTo>
                    <a:pt x="1350" y="1544"/>
                  </a:lnTo>
                  <a:lnTo>
                    <a:pt x="992" y="1544"/>
                  </a:lnTo>
                  <a:cubicBezTo>
                    <a:pt x="1021" y="1513"/>
                    <a:pt x="1038" y="1474"/>
                    <a:pt x="1041" y="1431"/>
                  </a:cubicBezTo>
                  <a:lnTo>
                    <a:pt x="1350" y="1431"/>
                  </a:lnTo>
                  <a:lnTo>
                    <a:pt x="1373" y="1431"/>
                  </a:lnTo>
                  <a:lnTo>
                    <a:pt x="1397" y="1431"/>
                  </a:lnTo>
                  <a:lnTo>
                    <a:pt x="1460" y="1431"/>
                  </a:lnTo>
                  <a:cubicBezTo>
                    <a:pt x="1456" y="1473"/>
                    <a:pt x="1432" y="1511"/>
                    <a:pt x="1397" y="1534"/>
                  </a:cubicBezTo>
                  <a:close/>
                  <a:moveTo>
                    <a:pt x="1483" y="1384"/>
                  </a:moveTo>
                  <a:lnTo>
                    <a:pt x="1483" y="1384"/>
                  </a:lnTo>
                  <a:lnTo>
                    <a:pt x="1397" y="1384"/>
                  </a:lnTo>
                  <a:lnTo>
                    <a:pt x="1397" y="904"/>
                  </a:lnTo>
                  <a:cubicBezTo>
                    <a:pt x="1397" y="891"/>
                    <a:pt x="1386" y="880"/>
                    <a:pt x="1373" y="880"/>
                  </a:cubicBezTo>
                  <a:lnTo>
                    <a:pt x="1118" y="880"/>
                  </a:lnTo>
                  <a:lnTo>
                    <a:pt x="1118" y="22"/>
                  </a:lnTo>
                  <a:cubicBezTo>
                    <a:pt x="1118" y="9"/>
                    <a:pt x="1108" y="0"/>
                    <a:pt x="1095" y="0"/>
                  </a:cubicBezTo>
                  <a:lnTo>
                    <a:pt x="562" y="0"/>
                  </a:lnTo>
                  <a:cubicBezTo>
                    <a:pt x="560" y="0"/>
                    <a:pt x="559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555" y="1"/>
                    <a:pt x="553" y="1"/>
                    <a:pt x="552" y="2"/>
                  </a:cubicBezTo>
                  <a:cubicBezTo>
                    <a:pt x="551" y="3"/>
                    <a:pt x="551" y="3"/>
                    <a:pt x="550" y="3"/>
                  </a:cubicBezTo>
                  <a:cubicBezTo>
                    <a:pt x="548" y="4"/>
                    <a:pt x="547" y="5"/>
                    <a:pt x="545" y="7"/>
                  </a:cubicBezTo>
                  <a:lnTo>
                    <a:pt x="301" y="250"/>
                  </a:lnTo>
                  <a:lnTo>
                    <a:pt x="220" y="331"/>
                  </a:lnTo>
                  <a:cubicBezTo>
                    <a:pt x="220" y="331"/>
                    <a:pt x="220" y="331"/>
                    <a:pt x="220" y="331"/>
                  </a:cubicBezTo>
                  <a:cubicBezTo>
                    <a:pt x="219" y="332"/>
                    <a:pt x="217" y="334"/>
                    <a:pt x="216" y="336"/>
                  </a:cubicBezTo>
                  <a:cubicBezTo>
                    <a:pt x="216" y="336"/>
                    <a:pt x="216" y="337"/>
                    <a:pt x="216" y="337"/>
                  </a:cubicBezTo>
                  <a:cubicBezTo>
                    <a:pt x="215" y="339"/>
                    <a:pt x="214" y="341"/>
                    <a:pt x="214" y="343"/>
                  </a:cubicBezTo>
                  <a:lnTo>
                    <a:pt x="214" y="343"/>
                  </a:lnTo>
                  <a:cubicBezTo>
                    <a:pt x="213" y="344"/>
                    <a:pt x="213" y="346"/>
                    <a:pt x="213" y="347"/>
                  </a:cubicBezTo>
                  <a:lnTo>
                    <a:pt x="213" y="706"/>
                  </a:lnTo>
                  <a:cubicBezTo>
                    <a:pt x="128" y="762"/>
                    <a:pt x="61" y="857"/>
                    <a:pt x="58" y="862"/>
                  </a:cubicBezTo>
                  <a:cubicBezTo>
                    <a:pt x="55" y="866"/>
                    <a:pt x="53" y="871"/>
                    <a:pt x="53" y="875"/>
                  </a:cubicBezTo>
                  <a:lnTo>
                    <a:pt x="53" y="1381"/>
                  </a:lnTo>
                  <a:lnTo>
                    <a:pt x="23" y="1381"/>
                  </a:lnTo>
                  <a:cubicBezTo>
                    <a:pt x="10" y="1381"/>
                    <a:pt x="0" y="1391"/>
                    <a:pt x="0" y="1404"/>
                  </a:cubicBezTo>
                  <a:lnTo>
                    <a:pt x="0" y="1662"/>
                  </a:lnTo>
                  <a:cubicBezTo>
                    <a:pt x="0" y="1675"/>
                    <a:pt x="10" y="1686"/>
                    <a:pt x="23" y="1686"/>
                  </a:cubicBezTo>
                  <a:cubicBezTo>
                    <a:pt x="36" y="1686"/>
                    <a:pt x="46" y="1675"/>
                    <a:pt x="46" y="1662"/>
                  </a:cubicBezTo>
                  <a:lnTo>
                    <a:pt x="46" y="1427"/>
                  </a:lnTo>
                  <a:lnTo>
                    <a:pt x="68" y="1427"/>
                  </a:lnTo>
                  <a:lnTo>
                    <a:pt x="270" y="1427"/>
                  </a:lnTo>
                  <a:lnTo>
                    <a:pt x="479" y="1427"/>
                  </a:lnTo>
                  <a:lnTo>
                    <a:pt x="528" y="1427"/>
                  </a:lnTo>
                  <a:lnTo>
                    <a:pt x="552" y="1427"/>
                  </a:lnTo>
                  <a:lnTo>
                    <a:pt x="575" y="1427"/>
                  </a:lnTo>
                  <a:lnTo>
                    <a:pt x="584" y="1427"/>
                  </a:lnTo>
                  <a:lnTo>
                    <a:pt x="584" y="1662"/>
                  </a:lnTo>
                  <a:cubicBezTo>
                    <a:pt x="584" y="1675"/>
                    <a:pt x="594" y="1686"/>
                    <a:pt x="607" y="1686"/>
                  </a:cubicBezTo>
                  <a:cubicBezTo>
                    <a:pt x="620" y="1686"/>
                    <a:pt x="630" y="1675"/>
                    <a:pt x="630" y="1662"/>
                  </a:cubicBezTo>
                  <a:lnTo>
                    <a:pt x="630" y="1404"/>
                  </a:lnTo>
                  <a:cubicBezTo>
                    <a:pt x="630" y="1391"/>
                    <a:pt x="620" y="1381"/>
                    <a:pt x="607" y="1381"/>
                  </a:cubicBezTo>
                  <a:lnTo>
                    <a:pt x="575" y="1381"/>
                  </a:lnTo>
                  <a:lnTo>
                    <a:pt x="575" y="1325"/>
                  </a:lnTo>
                  <a:cubicBezTo>
                    <a:pt x="648" y="1272"/>
                    <a:pt x="645" y="1194"/>
                    <a:pt x="643" y="1181"/>
                  </a:cubicBezTo>
                  <a:lnTo>
                    <a:pt x="643" y="1126"/>
                  </a:lnTo>
                  <a:lnTo>
                    <a:pt x="742" y="1126"/>
                  </a:lnTo>
                  <a:lnTo>
                    <a:pt x="742" y="1418"/>
                  </a:lnTo>
                  <a:cubicBezTo>
                    <a:pt x="742" y="1493"/>
                    <a:pt x="787" y="1560"/>
                    <a:pt x="856" y="1589"/>
                  </a:cubicBezTo>
                  <a:cubicBezTo>
                    <a:pt x="859" y="1590"/>
                    <a:pt x="862" y="1591"/>
                    <a:pt x="865" y="1591"/>
                  </a:cubicBezTo>
                  <a:lnTo>
                    <a:pt x="919" y="1591"/>
                  </a:lnTo>
                  <a:lnTo>
                    <a:pt x="1373" y="1591"/>
                  </a:lnTo>
                  <a:lnTo>
                    <a:pt x="1384" y="1591"/>
                  </a:lnTo>
                  <a:cubicBezTo>
                    <a:pt x="1387" y="1591"/>
                    <a:pt x="1390" y="1590"/>
                    <a:pt x="1393" y="1589"/>
                  </a:cubicBezTo>
                  <a:cubicBezTo>
                    <a:pt x="1462" y="1560"/>
                    <a:pt x="1507" y="1493"/>
                    <a:pt x="1507" y="1418"/>
                  </a:cubicBezTo>
                  <a:lnTo>
                    <a:pt x="1507" y="1407"/>
                  </a:lnTo>
                  <a:cubicBezTo>
                    <a:pt x="1507" y="1394"/>
                    <a:pt x="1496" y="1384"/>
                    <a:pt x="1483" y="138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9" name="Freeform 24">
              <a:extLst>
                <a:ext uri="{FF2B5EF4-FFF2-40B4-BE49-F238E27FC236}">
                  <a16:creationId xmlns:a16="http://schemas.microsoft.com/office/drawing/2014/main" xmlns="" id="{85C2B448-E82F-4721-B89A-E2311DFF196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637" y="1276"/>
              <a:ext cx="41" cy="41"/>
            </a:xfrm>
            <a:custGeom>
              <a:avLst/>
              <a:gdLst>
                <a:gd name="T0" fmla="*/ 47 w 121"/>
                <a:gd name="T1" fmla="*/ 47 h 121"/>
                <a:gd name="T2" fmla="*/ 47 w 121"/>
                <a:gd name="T3" fmla="*/ 47 h 121"/>
                <a:gd name="T4" fmla="*/ 74 w 121"/>
                <a:gd name="T5" fmla="*/ 47 h 121"/>
                <a:gd name="T6" fmla="*/ 74 w 121"/>
                <a:gd name="T7" fmla="*/ 74 h 121"/>
                <a:gd name="T8" fmla="*/ 47 w 121"/>
                <a:gd name="T9" fmla="*/ 74 h 121"/>
                <a:gd name="T10" fmla="*/ 47 w 121"/>
                <a:gd name="T11" fmla="*/ 47 h 121"/>
                <a:gd name="T12" fmla="*/ 98 w 121"/>
                <a:gd name="T13" fmla="*/ 0 h 121"/>
                <a:gd name="T14" fmla="*/ 98 w 121"/>
                <a:gd name="T15" fmla="*/ 0 h 121"/>
                <a:gd name="T16" fmla="*/ 23 w 121"/>
                <a:gd name="T17" fmla="*/ 0 h 121"/>
                <a:gd name="T18" fmla="*/ 0 w 121"/>
                <a:gd name="T19" fmla="*/ 23 h 121"/>
                <a:gd name="T20" fmla="*/ 0 w 121"/>
                <a:gd name="T21" fmla="*/ 98 h 121"/>
                <a:gd name="T22" fmla="*/ 13 w 121"/>
                <a:gd name="T23" fmla="*/ 119 h 121"/>
                <a:gd name="T24" fmla="*/ 23 w 121"/>
                <a:gd name="T25" fmla="*/ 121 h 121"/>
                <a:gd name="T26" fmla="*/ 98 w 121"/>
                <a:gd name="T27" fmla="*/ 121 h 121"/>
                <a:gd name="T28" fmla="*/ 108 w 121"/>
                <a:gd name="T29" fmla="*/ 119 h 121"/>
                <a:gd name="T30" fmla="*/ 121 w 121"/>
                <a:gd name="T31" fmla="*/ 98 h 121"/>
                <a:gd name="T32" fmla="*/ 121 w 121"/>
                <a:gd name="T33" fmla="*/ 23 h 121"/>
                <a:gd name="T34" fmla="*/ 98 w 121"/>
                <a:gd name="T35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21" h="121">
                  <a:moveTo>
                    <a:pt x="47" y="47"/>
                  </a:moveTo>
                  <a:lnTo>
                    <a:pt x="47" y="47"/>
                  </a:lnTo>
                  <a:lnTo>
                    <a:pt x="74" y="47"/>
                  </a:lnTo>
                  <a:lnTo>
                    <a:pt x="74" y="74"/>
                  </a:lnTo>
                  <a:lnTo>
                    <a:pt x="47" y="74"/>
                  </a:lnTo>
                  <a:lnTo>
                    <a:pt x="47" y="47"/>
                  </a:lnTo>
                  <a:close/>
                  <a:moveTo>
                    <a:pt x="98" y="0"/>
                  </a:moveTo>
                  <a:lnTo>
                    <a:pt x="98" y="0"/>
                  </a:lnTo>
                  <a:lnTo>
                    <a:pt x="23" y="0"/>
                  </a:lnTo>
                  <a:cubicBezTo>
                    <a:pt x="10" y="0"/>
                    <a:pt x="0" y="10"/>
                    <a:pt x="0" y="23"/>
                  </a:cubicBezTo>
                  <a:lnTo>
                    <a:pt x="0" y="98"/>
                  </a:lnTo>
                  <a:cubicBezTo>
                    <a:pt x="0" y="107"/>
                    <a:pt x="6" y="115"/>
                    <a:pt x="13" y="119"/>
                  </a:cubicBezTo>
                  <a:cubicBezTo>
                    <a:pt x="16" y="120"/>
                    <a:pt x="20" y="121"/>
                    <a:pt x="23" y="121"/>
                  </a:cubicBezTo>
                  <a:lnTo>
                    <a:pt x="98" y="121"/>
                  </a:lnTo>
                  <a:cubicBezTo>
                    <a:pt x="101" y="121"/>
                    <a:pt x="105" y="120"/>
                    <a:pt x="108" y="119"/>
                  </a:cubicBezTo>
                  <a:cubicBezTo>
                    <a:pt x="116" y="115"/>
                    <a:pt x="121" y="107"/>
                    <a:pt x="121" y="98"/>
                  </a:cubicBezTo>
                  <a:lnTo>
                    <a:pt x="121" y="23"/>
                  </a:lnTo>
                  <a:cubicBezTo>
                    <a:pt x="121" y="10"/>
                    <a:pt x="111" y="0"/>
                    <a:pt x="9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6" name="Freeform 25">
              <a:extLst>
                <a:ext uri="{FF2B5EF4-FFF2-40B4-BE49-F238E27FC236}">
                  <a16:creationId xmlns:a16="http://schemas.microsoft.com/office/drawing/2014/main" xmlns="" id="{C54521E6-6D12-41D3-ACCC-B88485D26262}"/>
                </a:ext>
              </a:extLst>
            </p:cNvPr>
            <p:cNvSpPr>
              <a:spLocks/>
            </p:cNvSpPr>
            <p:nvPr/>
          </p:nvSpPr>
          <p:spPr bwMode="auto">
            <a:xfrm>
              <a:off x="4681" y="1288"/>
              <a:ext cx="116" cy="16"/>
            </a:xfrm>
            <a:custGeom>
              <a:avLst/>
              <a:gdLst>
                <a:gd name="T0" fmla="*/ 137 w 341"/>
                <a:gd name="T1" fmla="*/ 47 h 47"/>
                <a:gd name="T2" fmla="*/ 137 w 341"/>
                <a:gd name="T3" fmla="*/ 47 h 47"/>
                <a:gd name="T4" fmla="*/ 160 w 341"/>
                <a:gd name="T5" fmla="*/ 47 h 47"/>
                <a:gd name="T6" fmla="*/ 341 w 341"/>
                <a:gd name="T7" fmla="*/ 47 h 47"/>
                <a:gd name="T8" fmla="*/ 341 w 341"/>
                <a:gd name="T9" fmla="*/ 23 h 47"/>
                <a:gd name="T10" fmla="*/ 341 w 341"/>
                <a:gd name="T11" fmla="*/ 0 h 47"/>
                <a:gd name="T12" fmla="*/ 160 w 341"/>
                <a:gd name="T13" fmla="*/ 0 h 47"/>
                <a:gd name="T14" fmla="*/ 137 w 341"/>
                <a:gd name="T15" fmla="*/ 0 h 47"/>
                <a:gd name="T16" fmla="*/ 113 w 341"/>
                <a:gd name="T17" fmla="*/ 0 h 47"/>
                <a:gd name="T18" fmla="*/ 0 w 341"/>
                <a:gd name="T19" fmla="*/ 0 h 47"/>
                <a:gd name="T20" fmla="*/ 0 w 341"/>
                <a:gd name="T21" fmla="*/ 23 h 47"/>
                <a:gd name="T22" fmla="*/ 0 w 341"/>
                <a:gd name="T23" fmla="*/ 47 h 47"/>
                <a:gd name="T24" fmla="*/ 113 w 341"/>
                <a:gd name="T25" fmla="*/ 47 h 47"/>
                <a:gd name="T26" fmla="*/ 137 w 341"/>
                <a:gd name="T27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41" h="47">
                  <a:moveTo>
                    <a:pt x="137" y="47"/>
                  </a:moveTo>
                  <a:lnTo>
                    <a:pt x="137" y="47"/>
                  </a:lnTo>
                  <a:lnTo>
                    <a:pt x="160" y="47"/>
                  </a:lnTo>
                  <a:lnTo>
                    <a:pt x="341" y="47"/>
                  </a:lnTo>
                  <a:lnTo>
                    <a:pt x="341" y="23"/>
                  </a:lnTo>
                  <a:lnTo>
                    <a:pt x="341" y="0"/>
                  </a:lnTo>
                  <a:lnTo>
                    <a:pt x="160" y="0"/>
                  </a:lnTo>
                  <a:lnTo>
                    <a:pt x="137" y="0"/>
                  </a:lnTo>
                  <a:lnTo>
                    <a:pt x="113" y="0"/>
                  </a:lnTo>
                  <a:lnTo>
                    <a:pt x="0" y="0"/>
                  </a:lnTo>
                  <a:lnTo>
                    <a:pt x="0" y="23"/>
                  </a:lnTo>
                  <a:lnTo>
                    <a:pt x="0" y="47"/>
                  </a:lnTo>
                  <a:lnTo>
                    <a:pt x="113" y="47"/>
                  </a:lnTo>
                  <a:lnTo>
                    <a:pt x="137" y="47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7" name="Freeform 26">
              <a:extLst>
                <a:ext uri="{FF2B5EF4-FFF2-40B4-BE49-F238E27FC236}">
                  <a16:creationId xmlns:a16="http://schemas.microsoft.com/office/drawing/2014/main" xmlns="" id="{DB4BE659-D3BE-495E-A873-EE30BF9F19A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637" y="1318"/>
              <a:ext cx="41" cy="41"/>
            </a:xfrm>
            <a:custGeom>
              <a:avLst/>
              <a:gdLst>
                <a:gd name="T0" fmla="*/ 74 w 121"/>
                <a:gd name="T1" fmla="*/ 74 h 121"/>
                <a:gd name="T2" fmla="*/ 74 w 121"/>
                <a:gd name="T3" fmla="*/ 74 h 121"/>
                <a:gd name="T4" fmla="*/ 47 w 121"/>
                <a:gd name="T5" fmla="*/ 74 h 121"/>
                <a:gd name="T6" fmla="*/ 47 w 121"/>
                <a:gd name="T7" fmla="*/ 47 h 121"/>
                <a:gd name="T8" fmla="*/ 74 w 121"/>
                <a:gd name="T9" fmla="*/ 47 h 121"/>
                <a:gd name="T10" fmla="*/ 74 w 121"/>
                <a:gd name="T11" fmla="*/ 74 h 121"/>
                <a:gd name="T12" fmla="*/ 98 w 121"/>
                <a:gd name="T13" fmla="*/ 0 h 121"/>
                <a:gd name="T14" fmla="*/ 98 w 121"/>
                <a:gd name="T15" fmla="*/ 0 h 121"/>
                <a:gd name="T16" fmla="*/ 23 w 121"/>
                <a:gd name="T17" fmla="*/ 0 h 121"/>
                <a:gd name="T18" fmla="*/ 1 w 121"/>
                <a:gd name="T19" fmla="*/ 18 h 121"/>
                <a:gd name="T20" fmla="*/ 0 w 121"/>
                <a:gd name="T21" fmla="*/ 23 h 121"/>
                <a:gd name="T22" fmla="*/ 0 w 121"/>
                <a:gd name="T23" fmla="*/ 41 h 121"/>
                <a:gd name="T24" fmla="*/ 0 w 121"/>
                <a:gd name="T25" fmla="*/ 98 h 121"/>
                <a:gd name="T26" fmla="*/ 23 w 121"/>
                <a:gd name="T27" fmla="*/ 121 h 121"/>
                <a:gd name="T28" fmla="*/ 98 w 121"/>
                <a:gd name="T29" fmla="*/ 121 h 121"/>
                <a:gd name="T30" fmla="*/ 121 w 121"/>
                <a:gd name="T31" fmla="*/ 98 h 121"/>
                <a:gd name="T32" fmla="*/ 121 w 121"/>
                <a:gd name="T33" fmla="*/ 41 h 121"/>
                <a:gd name="T34" fmla="*/ 121 w 121"/>
                <a:gd name="T35" fmla="*/ 23 h 121"/>
                <a:gd name="T36" fmla="*/ 120 w 121"/>
                <a:gd name="T37" fmla="*/ 18 h 121"/>
                <a:gd name="T38" fmla="*/ 98 w 121"/>
                <a:gd name="T39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21" h="121">
                  <a:moveTo>
                    <a:pt x="74" y="74"/>
                  </a:moveTo>
                  <a:lnTo>
                    <a:pt x="74" y="74"/>
                  </a:lnTo>
                  <a:lnTo>
                    <a:pt x="47" y="74"/>
                  </a:lnTo>
                  <a:lnTo>
                    <a:pt x="47" y="47"/>
                  </a:lnTo>
                  <a:lnTo>
                    <a:pt x="74" y="47"/>
                  </a:lnTo>
                  <a:lnTo>
                    <a:pt x="74" y="74"/>
                  </a:lnTo>
                  <a:close/>
                  <a:moveTo>
                    <a:pt x="98" y="0"/>
                  </a:moveTo>
                  <a:lnTo>
                    <a:pt x="98" y="0"/>
                  </a:lnTo>
                  <a:lnTo>
                    <a:pt x="23" y="0"/>
                  </a:lnTo>
                  <a:cubicBezTo>
                    <a:pt x="12" y="0"/>
                    <a:pt x="3" y="8"/>
                    <a:pt x="1" y="18"/>
                  </a:cubicBezTo>
                  <a:cubicBezTo>
                    <a:pt x="0" y="20"/>
                    <a:pt x="0" y="21"/>
                    <a:pt x="0" y="23"/>
                  </a:cubicBezTo>
                  <a:lnTo>
                    <a:pt x="0" y="41"/>
                  </a:lnTo>
                  <a:lnTo>
                    <a:pt x="0" y="98"/>
                  </a:lnTo>
                  <a:cubicBezTo>
                    <a:pt x="0" y="111"/>
                    <a:pt x="10" y="121"/>
                    <a:pt x="23" y="121"/>
                  </a:cubicBezTo>
                  <a:lnTo>
                    <a:pt x="98" y="121"/>
                  </a:lnTo>
                  <a:cubicBezTo>
                    <a:pt x="111" y="121"/>
                    <a:pt x="121" y="111"/>
                    <a:pt x="121" y="98"/>
                  </a:cubicBezTo>
                  <a:lnTo>
                    <a:pt x="121" y="41"/>
                  </a:lnTo>
                  <a:lnTo>
                    <a:pt x="121" y="23"/>
                  </a:lnTo>
                  <a:cubicBezTo>
                    <a:pt x="121" y="21"/>
                    <a:pt x="121" y="20"/>
                    <a:pt x="120" y="18"/>
                  </a:cubicBezTo>
                  <a:cubicBezTo>
                    <a:pt x="118" y="8"/>
                    <a:pt x="109" y="0"/>
                    <a:pt x="9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8" name="Freeform 27">
              <a:extLst>
                <a:ext uri="{FF2B5EF4-FFF2-40B4-BE49-F238E27FC236}">
                  <a16:creationId xmlns:a16="http://schemas.microsoft.com/office/drawing/2014/main" xmlns="" id="{20FC134B-5804-43A5-9643-F1AB2924802C}"/>
                </a:ext>
              </a:extLst>
            </p:cNvPr>
            <p:cNvSpPr>
              <a:spLocks/>
            </p:cNvSpPr>
            <p:nvPr/>
          </p:nvSpPr>
          <p:spPr bwMode="auto">
            <a:xfrm>
              <a:off x="4681" y="1331"/>
              <a:ext cx="116" cy="16"/>
            </a:xfrm>
            <a:custGeom>
              <a:avLst/>
              <a:gdLst>
                <a:gd name="T0" fmla="*/ 341 w 341"/>
                <a:gd name="T1" fmla="*/ 23 h 47"/>
                <a:gd name="T2" fmla="*/ 341 w 341"/>
                <a:gd name="T3" fmla="*/ 23 h 47"/>
                <a:gd name="T4" fmla="*/ 341 w 341"/>
                <a:gd name="T5" fmla="*/ 0 h 47"/>
                <a:gd name="T6" fmla="*/ 150 w 341"/>
                <a:gd name="T7" fmla="*/ 0 h 47"/>
                <a:gd name="T8" fmla="*/ 0 w 341"/>
                <a:gd name="T9" fmla="*/ 0 h 47"/>
                <a:gd name="T10" fmla="*/ 0 w 341"/>
                <a:gd name="T11" fmla="*/ 4 h 47"/>
                <a:gd name="T12" fmla="*/ 0 w 341"/>
                <a:gd name="T13" fmla="*/ 23 h 47"/>
                <a:gd name="T14" fmla="*/ 0 w 341"/>
                <a:gd name="T15" fmla="*/ 47 h 47"/>
                <a:gd name="T16" fmla="*/ 341 w 341"/>
                <a:gd name="T17" fmla="*/ 47 h 47"/>
                <a:gd name="T18" fmla="*/ 341 w 341"/>
                <a:gd name="T19" fmla="*/ 23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1" h="47">
                  <a:moveTo>
                    <a:pt x="341" y="23"/>
                  </a:moveTo>
                  <a:lnTo>
                    <a:pt x="341" y="23"/>
                  </a:lnTo>
                  <a:lnTo>
                    <a:pt x="341" y="0"/>
                  </a:lnTo>
                  <a:lnTo>
                    <a:pt x="150" y="0"/>
                  </a:lnTo>
                  <a:lnTo>
                    <a:pt x="0" y="0"/>
                  </a:lnTo>
                  <a:lnTo>
                    <a:pt x="0" y="4"/>
                  </a:lnTo>
                  <a:lnTo>
                    <a:pt x="0" y="23"/>
                  </a:lnTo>
                  <a:lnTo>
                    <a:pt x="0" y="47"/>
                  </a:lnTo>
                  <a:lnTo>
                    <a:pt x="341" y="47"/>
                  </a:lnTo>
                  <a:lnTo>
                    <a:pt x="341" y="2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9" name="Freeform 28">
              <a:extLst>
                <a:ext uri="{FF2B5EF4-FFF2-40B4-BE49-F238E27FC236}">
                  <a16:creationId xmlns:a16="http://schemas.microsoft.com/office/drawing/2014/main" xmlns="" id="{3B409065-5E7A-44CD-A03A-5BF4A2DA4C7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637" y="1360"/>
              <a:ext cx="41" cy="42"/>
            </a:xfrm>
            <a:custGeom>
              <a:avLst/>
              <a:gdLst>
                <a:gd name="T0" fmla="*/ 74 w 121"/>
                <a:gd name="T1" fmla="*/ 74 h 121"/>
                <a:gd name="T2" fmla="*/ 74 w 121"/>
                <a:gd name="T3" fmla="*/ 74 h 121"/>
                <a:gd name="T4" fmla="*/ 47 w 121"/>
                <a:gd name="T5" fmla="*/ 74 h 121"/>
                <a:gd name="T6" fmla="*/ 47 w 121"/>
                <a:gd name="T7" fmla="*/ 47 h 121"/>
                <a:gd name="T8" fmla="*/ 74 w 121"/>
                <a:gd name="T9" fmla="*/ 47 h 121"/>
                <a:gd name="T10" fmla="*/ 74 w 121"/>
                <a:gd name="T11" fmla="*/ 74 h 121"/>
                <a:gd name="T12" fmla="*/ 98 w 121"/>
                <a:gd name="T13" fmla="*/ 0 h 121"/>
                <a:gd name="T14" fmla="*/ 98 w 121"/>
                <a:gd name="T15" fmla="*/ 0 h 121"/>
                <a:gd name="T16" fmla="*/ 23 w 121"/>
                <a:gd name="T17" fmla="*/ 0 h 121"/>
                <a:gd name="T18" fmla="*/ 0 w 121"/>
                <a:gd name="T19" fmla="*/ 23 h 121"/>
                <a:gd name="T20" fmla="*/ 0 w 121"/>
                <a:gd name="T21" fmla="*/ 98 h 121"/>
                <a:gd name="T22" fmla="*/ 23 w 121"/>
                <a:gd name="T23" fmla="*/ 121 h 121"/>
                <a:gd name="T24" fmla="*/ 98 w 121"/>
                <a:gd name="T25" fmla="*/ 121 h 121"/>
                <a:gd name="T26" fmla="*/ 121 w 121"/>
                <a:gd name="T27" fmla="*/ 98 h 121"/>
                <a:gd name="T28" fmla="*/ 121 w 121"/>
                <a:gd name="T29" fmla="*/ 23 h 121"/>
                <a:gd name="T30" fmla="*/ 98 w 121"/>
                <a:gd name="T31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21" h="121">
                  <a:moveTo>
                    <a:pt x="74" y="74"/>
                  </a:moveTo>
                  <a:lnTo>
                    <a:pt x="74" y="74"/>
                  </a:lnTo>
                  <a:lnTo>
                    <a:pt x="47" y="74"/>
                  </a:lnTo>
                  <a:lnTo>
                    <a:pt x="47" y="47"/>
                  </a:lnTo>
                  <a:lnTo>
                    <a:pt x="74" y="47"/>
                  </a:lnTo>
                  <a:lnTo>
                    <a:pt x="74" y="74"/>
                  </a:lnTo>
                  <a:close/>
                  <a:moveTo>
                    <a:pt x="98" y="0"/>
                  </a:moveTo>
                  <a:lnTo>
                    <a:pt x="98" y="0"/>
                  </a:lnTo>
                  <a:lnTo>
                    <a:pt x="23" y="0"/>
                  </a:lnTo>
                  <a:cubicBezTo>
                    <a:pt x="10" y="0"/>
                    <a:pt x="0" y="10"/>
                    <a:pt x="0" y="23"/>
                  </a:cubicBezTo>
                  <a:lnTo>
                    <a:pt x="0" y="98"/>
                  </a:lnTo>
                  <a:cubicBezTo>
                    <a:pt x="0" y="111"/>
                    <a:pt x="10" y="121"/>
                    <a:pt x="23" y="121"/>
                  </a:cubicBezTo>
                  <a:lnTo>
                    <a:pt x="98" y="121"/>
                  </a:lnTo>
                  <a:cubicBezTo>
                    <a:pt x="111" y="121"/>
                    <a:pt x="121" y="111"/>
                    <a:pt x="121" y="98"/>
                  </a:cubicBezTo>
                  <a:lnTo>
                    <a:pt x="121" y="23"/>
                  </a:lnTo>
                  <a:cubicBezTo>
                    <a:pt x="121" y="10"/>
                    <a:pt x="111" y="0"/>
                    <a:pt x="9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80" name="Freeform 29">
              <a:extLst>
                <a:ext uri="{FF2B5EF4-FFF2-40B4-BE49-F238E27FC236}">
                  <a16:creationId xmlns:a16="http://schemas.microsoft.com/office/drawing/2014/main" xmlns="" id="{820734C5-D592-4638-9812-695B766147BE}"/>
                </a:ext>
              </a:extLst>
            </p:cNvPr>
            <p:cNvSpPr>
              <a:spLocks/>
            </p:cNvSpPr>
            <p:nvPr/>
          </p:nvSpPr>
          <p:spPr bwMode="auto">
            <a:xfrm>
              <a:off x="4681" y="1373"/>
              <a:ext cx="116" cy="16"/>
            </a:xfrm>
            <a:custGeom>
              <a:avLst/>
              <a:gdLst>
                <a:gd name="T0" fmla="*/ 341 w 341"/>
                <a:gd name="T1" fmla="*/ 24 h 47"/>
                <a:gd name="T2" fmla="*/ 341 w 341"/>
                <a:gd name="T3" fmla="*/ 24 h 47"/>
                <a:gd name="T4" fmla="*/ 341 w 341"/>
                <a:gd name="T5" fmla="*/ 0 h 47"/>
                <a:gd name="T6" fmla="*/ 0 w 341"/>
                <a:gd name="T7" fmla="*/ 0 h 47"/>
                <a:gd name="T8" fmla="*/ 0 w 341"/>
                <a:gd name="T9" fmla="*/ 24 h 47"/>
                <a:gd name="T10" fmla="*/ 0 w 341"/>
                <a:gd name="T11" fmla="*/ 47 h 47"/>
                <a:gd name="T12" fmla="*/ 341 w 341"/>
                <a:gd name="T13" fmla="*/ 47 h 47"/>
                <a:gd name="T14" fmla="*/ 341 w 341"/>
                <a:gd name="T15" fmla="*/ 2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41" h="47">
                  <a:moveTo>
                    <a:pt x="341" y="24"/>
                  </a:moveTo>
                  <a:lnTo>
                    <a:pt x="341" y="24"/>
                  </a:lnTo>
                  <a:lnTo>
                    <a:pt x="341" y="0"/>
                  </a:lnTo>
                  <a:lnTo>
                    <a:pt x="0" y="0"/>
                  </a:lnTo>
                  <a:lnTo>
                    <a:pt x="0" y="24"/>
                  </a:lnTo>
                  <a:lnTo>
                    <a:pt x="0" y="47"/>
                  </a:lnTo>
                  <a:lnTo>
                    <a:pt x="341" y="47"/>
                  </a:lnTo>
                  <a:lnTo>
                    <a:pt x="341" y="2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81" name="Group 32">
            <a:extLst>
              <a:ext uri="{FF2B5EF4-FFF2-40B4-BE49-F238E27FC236}">
                <a16:creationId xmlns:a16="http://schemas.microsoft.com/office/drawing/2014/main" xmlns="" id="{713BB96E-7DEB-4147-915A-1B2E0C727197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816105" y="6008134"/>
            <a:ext cx="357026" cy="373080"/>
            <a:chOff x="4414" y="2747"/>
            <a:chExt cx="556" cy="581"/>
          </a:xfrm>
          <a:solidFill>
            <a:srgbClr val="25AEC1"/>
          </a:solidFill>
        </p:grpSpPr>
        <p:sp>
          <p:nvSpPr>
            <p:cNvPr id="82" name="Freeform 33">
              <a:extLst>
                <a:ext uri="{FF2B5EF4-FFF2-40B4-BE49-F238E27FC236}">
                  <a16:creationId xmlns:a16="http://schemas.microsoft.com/office/drawing/2014/main" xmlns="" id="{6307DC6E-F6E8-488F-8B57-35B505451FA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414" y="2747"/>
              <a:ext cx="556" cy="581"/>
            </a:xfrm>
            <a:custGeom>
              <a:avLst/>
              <a:gdLst>
                <a:gd name="T0" fmla="*/ 694 w 1342"/>
                <a:gd name="T1" fmla="*/ 81 h 1393"/>
                <a:gd name="T2" fmla="*/ 1295 w 1342"/>
                <a:gd name="T3" fmla="*/ 81 h 1393"/>
                <a:gd name="T4" fmla="*/ 818 w 1342"/>
                <a:gd name="T5" fmla="*/ 959 h 1393"/>
                <a:gd name="T6" fmla="*/ 785 w 1342"/>
                <a:gd name="T7" fmla="*/ 635 h 1393"/>
                <a:gd name="T8" fmla="*/ 785 w 1342"/>
                <a:gd name="T9" fmla="*/ 1146 h 1393"/>
                <a:gd name="T10" fmla="*/ 738 w 1342"/>
                <a:gd name="T11" fmla="*/ 1171 h 1393"/>
                <a:gd name="T12" fmla="*/ 610 w 1342"/>
                <a:gd name="T13" fmla="*/ 1069 h 1393"/>
                <a:gd name="T14" fmla="*/ 685 w 1342"/>
                <a:gd name="T15" fmla="*/ 969 h 1393"/>
                <a:gd name="T16" fmla="*/ 762 w 1342"/>
                <a:gd name="T17" fmla="*/ 976 h 1393"/>
                <a:gd name="T18" fmla="*/ 819 w 1342"/>
                <a:gd name="T19" fmla="*/ 1069 h 1393"/>
                <a:gd name="T20" fmla="*/ 80 w 1342"/>
                <a:gd name="T21" fmla="*/ 992 h 1393"/>
                <a:gd name="T22" fmla="*/ 127 w 1342"/>
                <a:gd name="T23" fmla="*/ 967 h 1393"/>
                <a:gd name="T24" fmla="*/ 227 w 1342"/>
                <a:gd name="T25" fmla="*/ 998 h 1393"/>
                <a:gd name="T26" fmla="*/ 251 w 1342"/>
                <a:gd name="T27" fmla="*/ 1096 h 1393"/>
                <a:gd name="T28" fmla="*/ 104 w 1342"/>
                <a:gd name="T29" fmla="*/ 1162 h 1393"/>
                <a:gd name="T30" fmla="*/ 46 w 1342"/>
                <a:gd name="T31" fmla="*/ 1069 h 1393"/>
                <a:gd name="T32" fmla="*/ 127 w 1342"/>
                <a:gd name="T33" fmla="*/ 1218 h 1393"/>
                <a:gd name="T34" fmla="*/ 299 w 1342"/>
                <a:gd name="T35" fmla="*/ 1096 h 1393"/>
                <a:gd name="T36" fmla="*/ 738 w 1342"/>
                <a:gd name="T37" fmla="*/ 1218 h 1393"/>
                <a:gd name="T38" fmla="*/ 127 w 1342"/>
                <a:gd name="T39" fmla="*/ 1218 h 1393"/>
                <a:gd name="T40" fmla="*/ 496 w 1342"/>
                <a:gd name="T41" fmla="*/ 736 h 1393"/>
                <a:gd name="T42" fmla="*/ 300 w 1342"/>
                <a:gd name="T43" fmla="*/ 1049 h 1393"/>
                <a:gd name="T44" fmla="*/ 431 w 1342"/>
                <a:gd name="T45" fmla="*/ 750 h 1393"/>
                <a:gd name="T46" fmla="*/ 327 w 1342"/>
                <a:gd name="T47" fmla="*/ 599 h 1393"/>
                <a:gd name="T48" fmla="*/ 510 w 1342"/>
                <a:gd name="T49" fmla="*/ 667 h 1393"/>
                <a:gd name="T50" fmla="*/ 400 w 1342"/>
                <a:gd name="T51" fmla="*/ 699 h 1393"/>
                <a:gd name="T52" fmla="*/ 729 w 1342"/>
                <a:gd name="T53" fmla="*/ 635 h 1393"/>
                <a:gd name="T54" fmla="*/ 715 w 1342"/>
                <a:gd name="T55" fmla="*/ 918 h 1393"/>
                <a:gd name="T56" fmla="*/ 582 w 1342"/>
                <a:gd name="T57" fmla="*/ 599 h 1393"/>
                <a:gd name="T58" fmla="*/ 336 w 1342"/>
                <a:gd name="T59" fmla="*/ 717 h 1393"/>
                <a:gd name="T60" fmla="*/ 127 w 1342"/>
                <a:gd name="T61" fmla="*/ 920 h 1393"/>
                <a:gd name="T62" fmla="*/ 648 w 1342"/>
                <a:gd name="T63" fmla="*/ 553 h 1393"/>
                <a:gd name="T64" fmla="*/ 47 w 1342"/>
                <a:gd name="T65" fmla="*/ 392 h 1393"/>
                <a:gd name="T66" fmla="*/ 648 w 1342"/>
                <a:gd name="T67" fmla="*/ 384 h 1393"/>
                <a:gd name="T68" fmla="*/ 80 w 1342"/>
                <a:gd name="T69" fmla="*/ 935 h 1393"/>
                <a:gd name="T70" fmla="*/ 818 w 1342"/>
                <a:gd name="T71" fmla="*/ 1277 h 1393"/>
                <a:gd name="T72" fmla="*/ 116 w 1342"/>
                <a:gd name="T73" fmla="*/ 1346 h 1393"/>
                <a:gd name="T74" fmla="*/ 80 w 1342"/>
                <a:gd name="T75" fmla="*/ 1203 h 1393"/>
                <a:gd name="T76" fmla="*/ 762 w 1342"/>
                <a:gd name="T77" fmla="*/ 1285 h 1393"/>
                <a:gd name="T78" fmla="*/ 818 w 1342"/>
                <a:gd name="T79" fmla="*/ 1179 h 1393"/>
                <a:gd name="T80" fmla="*/ 1295 w 1342"/>
                <a:gd name="T81" fmla="*/ 553 h 1393"/>
                <a:gd name="T82" fmla="*/ 842 w 1342"/>
                <a:gd name="T83" fmla="*/ 588 h 1393"/>
                <a:gd name="T84" fmla="*/ 762 w 1342"/>
                <a:gd name="T85" fmla="*/ 588 h 1393"/>
                <a:gd name="T86" fmla="*/ 694 w 1342"/>
                <a:gd name="T87" fmla="*/ 553 h 1393"/>
                <a:gd name="T88" fmla="*/ 694 w 1342"/>
                <a:gd name="T89" fmla="*/ 384 h 1393"/>
                <a:gd name="T90" fmla="*/ 694 w 1342"/>
                <a:gd name="T91" fmla="*/ 276 h 1393"/>
                <a:gd name="T92" fmla="*/ 1295 w 1342"/>
                <a:gd name="T93" fmla="*/ 553 h 1393"/>
                <a:gd name="T94" fmla="*/ 729 w 1342"/>
                <a:gd name="T95" fmla="*/ 0 h 1393"/>
                <a:gd name="T96" fmla="*/ 648 w 1342"/>
                <a:gd name="T97" fmla="*/ 151 h 1393"/>
                <a:gd name="T98" fmla="*/ 1 w 1342"/>
                <a:gd name="T99" fmla="*/ 392 h 1393"/>
                <a:gd name="T100" fmla="*/ 1 w 1342"/>
                <a:gd name="T101" fmla="*/ 1086 h 1393"/>
                <a:gd name="T102" fmla="*/ 749 w 1342"/>
                <a:gd name="T103" fmla="*/ 1393 h 1393"/>
                <a:gd name="T104" fmla="*/ 866 w 1342"/>
                <a:gd name="T105" fmla="*/ 1069 h 1393"/>
                <a:gd name="T106" fmla="*/ 1260 w 1342"/>
                <a:gd name="T107" fmla="*/ 635 h 1393"/>
                <a:gd name="T108" fmla="*/ 1342 w 1342"/>
                <a:gd name="T109" fmla="*/ 104 h 1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342" h="1393">
                  <a:moveTo>
                    <a:pt x="694" y="104"/>
                  </a:moveTo>
                  <a:lnTo>
                    <a:pt x="694" y="104"/>
                  </a:lnTo>
                  <a:lnTo>
                    <a:pt x="694" y="81"/>
                  </a:lnTo>
                  <a:cubicBezTo>
                    <a:pt x="694" y="61"/>
                    <a:pt x="710" y="46"/>
                    <a:pt x="729" y="46"/>
                  </a:cubicBezTo>
                  <a:lnTo>
                    <a:pt x="1260" y="46"/>
                  </a:lnTo>
                  <a:cubicBezTo>
                    <a:pt x="1279" y="46"/>
                    <a:pt x="1295" y="61"/>
                    <a:pt x="1295" y="81"/>
                  </a:cubicBezTo>
                  <a:lnTo>
                    <a:pt x="1295" y="104"/>
                  </a:lnTo>
                  <a:lnTo>
                    <a:pt x="694" y="104"/>
                  </a:lnTo>
                  <a:close/>
                  <a:moveTo>
                    <a:pt x="818" y="959"/>
                  </a:moveTo>
                  <a:lnTo>
                    <a:pt x="818" y="959"/>
                  </a:lnTo>
                  <a:cubicBezTo>
                    <a:pt x="808" y="950"/>
                    <a:pt x="797" y="942"/>
                    <a:pt x="785" y="935"/>
                  </a:cubicBezTo>
                  <a:lnTo>
                    <a:pt x="785" y="635"/>
                  </a:lnTo>
                  <a:lnTo>
                    <a:pt x="818" y="635"/>
                  </a:lnTo>
                  <a:lnTo>
                    <a:pt x="818" y="959"/>
                  </a:lnTo>
                  <a:close/>
                  <a:moveTo>
                    <a:pt x="785" y="1146"/>
                  </a:moveTo>
                  <a:lnTo>
                    <a:pt x="785" y="1146"/>
                  </a:lnTo>
                  <a:cubicBezTo>
                    <a:pt x="778" y="1153"/>
                    <a:pt x="770" y="1158"/>
                    <a:pt x="762" y="1162"/>
                  </a:cubicBezTo>
                  <a:cubicBezTo>
                    <a:pt x="754" y="1166"/>
                    <a:pt x="747" y="1169"/>
                    <a:pt x="738" y="1171"/>
                  </a:cubicBezTo>
                  <a:cubicBezTo>
                    <a:pt x="731" y="1173"/>
                    <a:pt x="723" y="1174"/>
                    <a:pt x="715" y="1174"/>
                  </a:cubicBezTo>
                  <a:cubicBezTo>
                    <a:pt x="667" y="1174"/>
                    <a:pt x="626" y="1141"/>
                    <a:pt x="614" y="1096"/>
                  </a:cubicBezTo>
                  <a:cubicBezTo>
                    <a:pt x="612" y="1087"/>
                    <a:pt x="610" y="1078"/>
                    <a:pt x="610" y="1069"/>
                  </a:cubicBezTo>
                  <a:cubicBezTo>
                    <a:pt x="610" y="1062"/>
                    <a:pt x="611" y="1056"/>
                    <a:pt x="612" y="1049"/>
                  </a:cubicBezTo>
                  <a:cubicBezTo>
                    <a:pt x="617" y="1027"/>
                    <a:pt x="628" y="1007"/>
                    <a:pt x="644" y="992"/>
                  </a:cubicBezTo>
                  <a:cubicBezTo>
                    <a:pt x="656" y="982"/>
                    <a:pt x="669" y="974"/>
                    <a:pt x="685" y="969"/>
                  </a:cubicBezTo>
                  <a:cubicBezTo>
                    <a:pt x="694" y="966"/>
                    <a:pt x="704" y="965"/>
                    <a:pt x="715" y="965"/>
                  </a:cubicBezTo>
                  <a:cubicBezTo>
                    <a:pt x="723" y="965"/>
                    <a:pt x="731" y="966"/>
                    <a:pt x="738" y="967"/>
                  </a:cubicBezTo>
                  <a:cubicBezTo>
                    <a:pt x="747" y="969"/>
                    <a:pt x="754" y="972"/>
                    <a:pt x="762" y="976"/>
                  </a:cubicBezTo>
                  <a:cubicBezTo>
                    <a:pt x="770" y="980"/>
                    <a:pt x="778" y="986"/>
                    <a:pt x="785" y="992"/>
                  </a:cubicBezTo>
                  <a:cubicBezTo>
                    <a:pt x="803" y="1008"/>
                    <a:pt x="815" y="1030"/>
                    <a:pt x="818" y="1055"/>
                  </a:cubicBezTo>
                  <a:cubicBezTo>
                    <a:pt x="819" y="1060"/>
                    <a:pt x="819" y="1064"/>
                    <a:pt x="819" y="1069"/>
                  </a:cubicBezTo>
                  <a:cubicBezTo>
                    <a:pt x="819" y="1074"/>
                    <a:pt x="819" y="1078"/>
                    <a:pt x="818" y="1083"/>
                  </a:cubicBezTo>
                  <a:cubicBezTo>
                    <a:pt x="815" y="1108"/>
                    <a:pt x="803" y="1130"/>
                    <a:pt x="785" y="1146"/>
                  </a:cubicBezTo>
                  <a:close/>
                  <a:moveTo>
                    <a:pt x="80" y="992"/>
                  </a:moveTo>
                  <a:lnTo>
                    <a:pt x="80" y="992"/>
                  </a:lnTo>
                  <a:cubicBezTo>
                    <a:pt x="87" y="986"/>
                    <a:pt x="95" y="980"/>
                    <a:pt x="104" y="976"/>
                  </a:cubicBezTo>
                  <a:cubicBezTo>
                    <a:pt x="111" y="972"/>
                    <a:pt x="119" y="969"/>
                    <a:pt x="127" y="967"/>
                  </a:cubicBezTo>
                  <a:cubicBezTo>
                    <a:pt x="135" y="966"/>
                    <a:pt x="143" y="965"/>
                    <a:pt x="151" y="965"/>
                  </a:cubicBezTo>
                  <a:cubicBezTo>
                    <a:pt x="164" y="965"/>
                    <a:pt x="177" y="967"/>
                    <a:pt x="189" y="972"/>
                  </a:cubicBezTo>
                  <a:cubicBezTo>
                    <a:pt x="204" y="978"/>
                    <a:pt x="217" y="987"/>
                    <a:pt x="227" y="998"/>
                  </a:cubicBezTo>
                  <a:cubicBezTo>
                    <a:pt x="240" y="1012"/>
                    <a:pt x="249" y="1030"/>
                    <a:pt x="253" y="1049"/>
                  </a:cubicBezTo>
                  <a:cubicBezTo>
                    <a:pt x="254" y="1056"/>
                    <a:pt x="255" y="1062"/>
                    <a:pt x="255" y="1069"/>
                  </a:cubicBezTo>
                  <a:cubicBezTo>
                    <a:pt x="255" y="1078"/>
                    <a:pt x="254" y="1087"/>
                    <a:pt x="251" y="1096"/>
                  </a:cubicBezTo>
                  <a:cubicBezTo>
                    <a:pt x="240" y="1141"/>
                    <a:pt x="199" y="1174"/>
                    <a:pt x="151" y="1174"/>
                  </a:cubicBezTo>
                  <a:cubicBezTo>
                    <a:pt x="143" y="1174"/>
                    <a:pt x="135" y="1173"/>
                    <a:pt x="127" y="1171"/>
                  </a:cubicBezTo>
                  <a:cubicBezTo>
                    <a:pt x="119" y="1169"/>
                    <a:pt x="111" y="1166"/>
                    <a:pt x="104" y="1162"/>
                  </a:cubicBezTo>
                  <a:cubicBezTo>
                    <a:pt x="95" y="1158"/>
                    <a:pt x="87" y="1153"/>
                    <a:pt x="80" y="1146"/>
                  </a:cubicBezTo>
                  <a:cubicBezTo>
                    <a:pt x="63" y="1130"/>
                    <a:pt x="51" y="1108"/>
                    <a:pt x="47" y="1083"/>
                  </a:cubicBezTo>
                  <a:cubicBezTo>
                    <a:pt x="47" y="1079"/>
                    <a:pt x="46" y="1074"/>
                    <a:pt x="46" y="1069"/>
                  </a:cubicBezTo>
                  <a:cubicBezTo>
                    <a:pt x="46" y="1064"/>
                    <a:pt x="47" y="1060"/>
                    <a:pt x="47" y="1055"/>
                  </a:cubicBezTo>
                  <a:cubicBezTo>
                    <a:pt x="51" y="1030"/>
                    <a:pt x="63" y="1008"/>
                    <a:pt x="80" y="992"/>
                  </a:cubicBezTo>
                  <a:close/>
                  <a:moveTo>
                    <a:pt x="127" y="1218"/>
                  </a:moveTo>
                  <a:lnTo>
                    <a:pt x="127" y="1218"/>
                  </a:lnTo>
                  <a:cubicBezTo>
                    <a:pt x="135" y="1219"/>
                    <a:pt x="143" y="1220"/>
                    <a:pt x="151" y="1220"/>
                  </a:cubicBezTo>
                  <a:cubicBezTo>
                    <a:pt x="225" y="1220"/>
                    <a:pt x="287" y="1167"/>
                    <a:pt x="299" y="1096"/>
                  </a:cubicBezTo>
                  <a:lnTo>
                    <a:pt x="566" y="1096"/>
                  </a:lnTo>
                  <a:cubicBezTo>
                    <a:pt x="579" y="1167"/>
                    <a:pt x="641" y="1220"/>
                    <a:pt x="715" y="1220"/>
                  </a:cubicBezTo>
                  <a:cubicBezTo>
                    <a:pt x="723" y="1220"/>
                    <a:pt x="731" y="1219"/>
                    <a:pt x="738" y="1218"/>
                  </a:cubicBezTo>
                  <a:lnTo>
                    <a:pt x="738" y="1238"/>
                  </a:lnTo>
                  <a:lnTo>
                    <a:pt x="127" y="1238"/>
                  </a:lnTo>
                  <a:lnTo>
                    <a:pt x="127" y="1218"/>
                  </a:lnTo>
                  <a:close/>
                  <a:moveTo>
                    <a:pt x="431" y="750"/>
                  </a:moveTo>
                  <a:lnTo>
                    <a:pt x="431" y="750"/>
                  </a:lnTo>
                  <a:cubicBezTo>
                    <a:pt x="454" y="750"/>
                    <a:pt x="476" y="745"/>
                    <a:pt x="496" y="736"/>
                  </a:cubicBezTo>
                  <a:lnTo>
                    <a:pt x="620" y="951"/>
                  </a:lnTo>
                  <a:cubicBezTo>
                    <a:pt x="591" y="975"/>
                    <a:pt x="570" y="1010"/>
                    <a:pt x="565" y="1049"/>
                  </a:cubicBezTo>
                  <a:lnTo>
                    <a:pt x="300" y="1049"/>
                  </a:lnTo>
                  <a:cubicBezTo>
                    <a:pt x="296" y="1013"/>
                    <a:pt x="278" y="980"/>
                    <a:pt x="251" y="957"/>
                  </a:cubicBezTo>
                  <a:lnTo>
                    <a:pt x="376" y="740"/>
                  </a:lnTo>
                  <a:cubicBezTo>
                    <a:pt x="393" y="747"/>
                    <a:pt x="412" y="750"/>
                    <a:pt x="431" y="750"/>
                  </a:cubicBezTo>
                  <a:close/>
                  <a:moveTo>
                    <a:pt x="360" y="675"/>
                  </a:moveTo>
                  <a:lnTo>
                    <a:pt x="360" y="675"/>
                  </a:lnTo>
                  <a:cubicBezTo>
                    <a:pt x="340" y="656"/>
                    <a:pt x="327" y="629"/>
                    <a:pt x="327" y="599"/>
                  </a:cubicBezTo>
                  <a:cubicBezTo>
                    <a:pt x="327" y="542"/>
                    <a:pt x="374" y="495"/>
                    <a:pt x="431" y="495"/>
                  </a:cubicBezTo>
                  <a:cubicBezTo>
                    <a:pt x="489" y="495"/>
                    <a:pt x="536" y="542"/>
                    <a:pt x="536" y="599"/>
                  </a:cubicBezTo>
                  <a:cubicBezTo>
                    <a:pt x="536" y="625"/>
                    <a:pt x="526" y="649"/>
                    <a:pt x="510" y="667"/>
                  </a:cubicBezTo>
                  <a:cubicBezTo>
                    <a:pt x="500" y="679"/>
                    <a:pt x="487" y="689"/>
                    <a:pt x="473" y="695"/>
                  </a:cubicBezTo>
                  <a:cubicBezTo>
                    <a:pt x="460" y="701"/>
                    <a:pt x="446" y="704"/>
                    <a:pt x="431" y="704"/>
                  </a:cubicBezTo>
                  <a:cubicBezTo>
                    <a:pt x="420" y="704"/>
                    <a:pt x="410" y="702"/>
                    <a:pt x="400" y="699"/>
                  </a:cubicBezTo>
                  <a:cubicBezTo>
                    <a:pt x="385" y="694"/>
                    <a:pt x="371" y="686"/>
                    <a:pt x="360" y="675"/>
                  </a:cubicBezTo>
                  <a:close/>
                  <a:moveTo>
                    <a:pt x="729" y="635"/>
                  </a:moveTo>
                  <a:lnTo>
                    <a:pt x="729" y="635"/>
                  </a:lnTo>
                  <a:lnTo>
                    <a:pt x="738" y="635"/>
                  </a:lnTo>
                  <a:lnTo>
                    <a:pt x="738" y="920"/>
                  </a:lnTo>
                  <a:cubicBezTo>
                    <a:pt x="731" y="919"/>
                    <a:pt x="723" y="918"/>
                    <a:pt x="715" y="918"/>
                  </a:cubicBezTo>
                  <a:cubicBezTo>
                    <a:pt x="696" y="918"/>
                    <a:pt x="678" y="922"/>
                    <a:pt x="661" y="928"/>
                  </a:cubicBezTo>
                  <a:lnTo>
                    <a:pt x="535" y="709"/>
                  </a:lnTo>
                  <a:cubicBezTo>
                    <a:pt x="564" y="682"/>
                    <a:pt x="582" y="643"/>
                    <a:pt x="582" y="599"/>
                  </a:cubicBezTo>
                  <a:cubicBezTo>
                    <a:pt x="582" y="516"/>
                    <a:pt x="515" y="448"/>
                    <a:pt x="431" y="448"/>
                  </a:cubicBezTo>
                  <a:cubicBezTo>
                    <a:pt x="348" y="448"/>
                    <a:pt x="280" y="516"/>
                    <a:pt x="280" y="599"/>
                  </a:cubicBezTo>
                  <a:cubicBezTo>
                    <a:pt x="280" y="647"/>
                    <a:pt x="302" y="689"/>
                    <a:pt x="336" y="717"/>
                  </a:cubicBezTo>
                  <a:lnTo>
                    <a:pt x="212" y="931"/>
                  </a:lnTo>
                  <a:cubicBezTo>
                    <a:pt x="193" y="923"/>
                    <a:pt x="173" y="918"/>
                    <a:pt x="151" y="918"/>
                  </a:cubicBezTo>
                  <a:cubicBezTo>
                    <a:pt x="143" y="918"/>
                    <a:pt x="135" y="919"/>
                    <a:pt x="127" y="920"/>
                  </a:cubicBezTo>
                  <a:lnTo>
                    <a:pt x="127" y="430"/>
                  </a:lnTo>
                  <a:lnTo>
                    <a:pt x="648" y="430"/>
                  </a:lnTo>
                  <a:lnTo>
                    <a:pt x="648" y="553"/>
                  </a:lnTo>
                  <a:cubicBezTo>
                    <a:pt x="648" y="598"/>
                    <a:pt x="684" y="635"/>
                    <a:pt x="729" y="635"/>
                  </a:cubicBezTo>
                  <a:close/>
                  <a:moveTo>
                    <a:pt x="47" y="392"/>
                  </a:moveTo>
                  <a:lnTo>
                    <a:pt x="47" y="392"/>
                  </a:lnTo>
                  <a:cubicBezTo>
                    <a:pt x="47" y="354"/>
                    <a:pt x="78" y="323"/>
                    <a:pt x="116" y="323"/>
                  </a:cubicBezTo>
                  <a:lnTo>
                    <a:pt x="648" y="323"/>
                  </a:lnTo>
                  <a:lnTo>
                    <a:pt x="648" y="384"/>
                  </a:lnTo>
                  <a:lnTo>
                    <a:pt x="104" y="384"/>
                  </a:lnTo>
                  <a:cubicBezTo>
                    <a:pt x="91" y="384"/>
                    <a:pt x="80" y="394"/>
                    <a:pt x="80" y="407"/>
                  </a:cubicBezTo>
                  <a:lnTo>
                    <a:pt x="80" y="935"/>
                  </a:lnTo>
                  <a:cubicBezTo>
                    <a:pt x="68" y="942"/>
                    <a:pt x="57" y="950"/>
                    <a:pt x="47" y="959"/>
                  </a:cubicBezTo>
                  <a:lnTo>
                    <a:pt x="47" y="392"/>
                  </a:lnTo>
                  <a:close/>
                  <a:moveTo>
                    <a:pt x="818" y="1277"/>
                  </a:moveTo>
                  <a:lnTo>
                    <a:pt x="818" y="1277"/>
                  </a:lnTo>
                  <a:cubicBezTo>
                    <a:pt x="818" y="1315"/>
                    <a:pt x="787" y="1346"/>
                    <a:pt x="749" y="1346"/>
                  </a:cubicBezTo>
                  <a:lnTo>
                    <a:pt x="116" y="1346"/>
                  </a:lnTo>
                  <a:cubicBezTo>
                    <a:pt x="78" y="1346"/>
                    <a:pt x="47" y="1315"/>
                    <a:pt x="47" y="1277"/>
                  </a:cubicBezTo>
                  <a:lnTo>
                    <a:pt x="47" y="1179"/>
                  </a:lnTo>
                  <a:cubicBezTo>
                    <a:pt x="57" y="1188"/>
                    <a:pt x="68" y="1196"/>
                    <a:pt x="80" y="1203"/>
                  </a:cubicBezTo>
                  <a:lnTo>
                    <a:pt x="80" y="1262"/>
                  </a:lnTo>
                  <a:cubicBezTo>
                    <a:pt x="80" y="1274"/>
                    <a:pt x="91" y="1285"/>
                    <a:pt x="104" y="1285"/>
                  </a:cubicBezTo>
                  <a:lnTo>
                    <a:pt x="762" y="1285"/>
                  </a:lnTo>
                  <a:cubicBezTo>
                    <a:pt x="775" y="1285"/>
                    <a:pt x="785" y="1274"/>
                    <a:pt x="785" y="1262"/>
                  </a:cubicBezTo>
                  <a:lnTo>
                    <a:pt x="785" y="1203"/>
                  </a:lnTo>
                  <a:cubicBezTo>
                    <a:pt x="797" y="1196"/>
                    <a:pt x="808" y="1188"/>
                    <a:pt x="818" y="1179"/>
                  </a:cubicBezTo>
                  <a:lnTo>
                    <a:pt x="818" y="1277"/>
                  </a:lnTo>
                  <a:close/>
                  <a:moveTo>
                    <a:pt x="1295" y="553"/>
                  </a:moveTo>
                  <a:lnTo>
                    <a:pt x="1295" y="553"/>
                  </a:lnTo>
                  <a:cubicBezTo>
                    <a:pt x="1295" y="572"/>
                    <a:pt x="1279" y="588"/>
                    <a:pt x="1260" y="588"/>
                  </a:cubicBezTo>
                  <a:lnTo>
                    <a:pt x="865" y="588"/>
                  </a:lnTo>
                  <a:lnTo>
                    <a:pt x="842" y="588"/>
                  </a:lnTo>
                  <a:lnTo>
                    <a:pt x="818" y="588"/>
                  </a:lnTo>
                  <a:lnTo>
                    <a:pt x="785" y="588"/>
                  </a:lnTo>
                  <a:lnTo>
                    <a:pt x="762" y="588"/>
                  </a:lnTo>
                  <a:lnTo>
                    <a:pt x="738" y="588"/>
                  </a:lnTo>
                  <a:lnTo>
                    <a:pt x="729" y="588"/>
                  </a:lnTo>
                  <a:cubicBezTo>
                    <a:pt x="710" y="588"/>
                    <a:pt x="694" y="572"/>
                    <a:pt x="694" y="553"/>
                  </a:cubicBezTo>
                  <a:lnTo>
                    <a:pt x="694" y="430"/>
                  </a:lnTo>
                  <a:lnTo>
                    <a:pt x="694" y="407"/>
                  </a:lnTo>
                  <a:lnTo>
                    <a:pt x="694" y="384"/>
                  </a:lnTo>
                  <a:lnTo>
                    <a:pt x="694" y="323"/>
                  </a:lnTo>
                  <a:lnTo>
                    <a:pt x="694" y="299"/>
                  </a:lnTo>
                  <a:lnTo>
                    <a:pt x="694" y="276"/>
                  </a:lnTo>
                  <a:lnTo>
                    <a:pt x="694" y="151"/>
                  </a:lnTo>
                  <a:lnTo>
                    <a:pt x="1295" y="151"/>
                  </a:lnTo>
                  <a:lnTo>
                    <a:pt x="1295" y="553"/>
                  </a:lnTo>
                  <a:close/>
                  <a:moveTo>
                    <a:pt x="1260" y="0"/>
                  </a:moveTo>
                  <a:lnTo>
                    <a:pt x="1260" y="0"/>
                  </a:lnTo>
                  <a:lnTo>
                    <a:pt x="729" y="0"/>
                  </a:lnTo>
                  <a:cubicBezTo>
                    <a:pt x="684" y="0"/>
                    <a:pt x="648" y="36"/>
                    <a:pt x="648" y="81"/>
                  </a:cubicBezTo>
                  <a:lnTo>
                    <a:pt x="648" y="104"/>
                  </a:lnTo>
                  <a:lnTo>
                    <a:pt x="648" y="151"/>
                  </a:lnTo>
                  <a:lnTo>
                    <a:pt x="648" y="276"/>
                  </a:lnTo>
                  <a:lnTo>
                    <a:pt x="116" y="276"/>
                  </a:lnTo>
                  <a:cubicBezTo>
                    <a:pt x="52" y="276"/>
                    <a:pt x="1" y="328"/>
                    <a:pt x="1" y="392"/>
                  </a:cubicBezTo>
                  <a:lnTo>
                    <a:pt x="1" y="1052"/>
                  </a:lnTo>
                  <a:cubicBezTo>
                    <a:pt x="0" y="1058"/>
                    <a:pt x="0" y="1063"/>
                    <a:pt x="0" y="1069"/>
                  </a:cubicBezTo>
                  <a:cubicBezTo>
                    <a:pt x="0" y="1075"/>
                    <a:pt x="0" y="1081"/>
                    <a:pt x="1" y="1086"/>
                  </a:cubicBezTo>
                  <a:lnTo>
                    <a:pt x="1" y="1277"/>
                  </a:lnTo>
                  <a:cubicBezTo>
                    <a:pt x="1" y="1341"/>
                    <a:pt x="52" y="1393"/>
                    <a:pt x="116" y="1393"/>
                  </a:cubicBezTo>
                  <a:lnTo>
                    <a:pt x="749" y="1393"/>
                  </a:lnTo>
                  <a:cubicBezTo>
                    <a:pt x="813" y="1393"/>
                    <a:pt x="865" y="1341"/>
                    <a:pt x="865" y="1277"/>
                  </a:cubicBezTo>
                  <a:lnTo>
                    <a:pt x="865" y="1086"/>
                  </a:lnTo>
                  <a:cubicBezTo>
                    <a:pt x="866" y="1081"/>
                    <a:pt x="866" y="1075"/>
                    <a:pt x="866" y="1069"/>
                  </a:cubicBezTo>
                  <a:cubicBezTo>
                    <a:pt x="866" y="1063"/>
                    <a:pt x="866" y="1058"/>
                    <a:pt x="865" y="1052"/>
                  </a:cubicBezTo>
                  <a:lnTo>
                    <a:pt x="865" y="635"/>
                  </a:lnTo>
                  <a:lnTo>
                    <a:pt x="1260" y="635"/>
                  </a:lnTo>
                  <a:cubicBezTo>
                    <a:pt x="1305" y="635"/>
                    <a:pt x="1342" y="598"/>
                    <a:pt x="1342" y="553"/>
                  </a:cubicBezTo>
                  <a:lnTo>
                    <a:pt x="1342" y="151"/>
                  </a:lnTo>
                  <a:lnTo>
                    <a:pt x="1342" y="104"/>
                  </a:lnTo>
                  <a:lnTo>
                    <a:pt x="1342" y="81"/>
                  </a:lnTo>
                  <a:cubicBezTo>
                    <a:pt x="1342" y="36"/>
                    <a:pt x="1305" y="0"/>
                    <a:pt x="126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83" name="Freeform 34">
              <a:extLst>
                <a:ext uri="{FF2B5EF4-FFF2-40B4-BE49-F238E27FC236}">
                  <a16:creationId xmlns:a16="http://schemas.microsoft.com/office/drawing/2014/main" xmlns="" id="{A88F5912-FE3C-4060-B14E-58A9A98DB697}"/>
                </a:ext>
              </a:extLst>
            </p:cNvPr>
            <p:cNvSpPr>
              <a:spLocks/>
            </p:cNvSpPr>
            <p:nvPr/>
          </p:nvSpPr>
          <p:spPr bwMode="auto">
            <a:xfrm>
              <a:off x="4722" y="2841"/>
              <a:ext cx="208" cy="20"/>
            </a:xfrm>
            <a:custGeom>
              <a:avLst/>
              <a:gdLst>
                <a:gd name="T0" fmla="*/ 501 w 501"/>
                <a:gd name="T1" fmla="*/ 24 h 47"/>
                <a:gd name="T2" fmla="*/ 501 w 501"/>
                <a:gd name="T3" fmla="*/ 24 h 47"/>
                <a:gd name="T4" fmla="*/ 501 w 501"/>
                <a:gd name="T5" fmla="*/ 0 h 47"/>
                <a:gd name="T6" fmla="*/ 0 w 501"/>
                <a:gd name="T7" fmla="*/ 0 h 47"/>
                <a:gd name="T8" fmla="*/ 0 w 501"/>
                <a:gd name="T9" fmla="*/ 24 h 47"/>
                <a:gd name="T10" fmla="*/ 0 w 501"/>
                <a:gd name="T11" fmla="*/ 47 h 47"/>
                <a:gd name="T12" fmla="*/ 501 w 501"/>
                <a:gd name="T13" fmla="*/ 47 h 47"/>
                <a:gd name="T14" fmla="*/ 501 w 501"/>
                <a:gd name="T15" fmla="*/ 2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01" h="47">
                  <a:moveTo>
                    <a:pt x="501" y="24"/>
                  </a:moveTo>
                  <a:lnTo>
                    <a:pt x="501" y="24"/>
                  </a:lnTo>
                  <a:lnTo>
                    <a:pt x="501" y="0"/>
                  </a:lnTo>
                  <a:lnTo>
                    <a:pt x="0" y="0"/>
                  </a:lnTo>
                  <a:lnTo>
                    <a:pt x="0" y="24"/>
                  </a:lnTo>
                  <a:lnTo>
                    <a:pt x="0" y="47"/>
                  </a:lnTo>
                  <a:lnTo>
                    <a:pt x="501" y="47"/>
                  </a:lnTo>
                  <a:lnTo>
                    <a:pt x="501" y="2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93" name="Freeform 35">
              <a:extLst>
                <a:ext uri="{FF2B5EF4-FFF2-40B4-BE49-F238E27FC236}">
                  <a16:creationId xmlns:a16="http://schemas.microsoft.com/office/drawing/2014/main" xmlns="" id="{8657C9F3-BB3A-46B6-BD9D-DA036E66265D}"/>
                </a:ext>
              </a:extLst>
            </p:cNvPr>
            <p:cNvSpPr>
              <a:spLocks/>
            </p:cNvSpPr>
            <p:nvPr/>
          </p:nvSpPr>
          <p:spPr bwMode="auto">
            <a:xfrm>
              <a:off x="4722" y="2885"/>
              <a:ext cx="208" cy="20"/>
            </a:xfrm>
            <a:custGeom>
              <a:avLst/>
              <a:gdLst>
                <a:gd name="T0" fmla="*/ 97 w 501"/>
                <a:gd name="T1" fmla="*/ 47 h 47"/>
                <a:gd name="T2" fmla="*/ 97 w 501"/>
                <a:gd name="T3" fmla="*/ 47 h 47"/>
                <a:gd name="T4" fmla="*/ 120 w 501"/>
                <a:gd name="T5" fmla="*/ 47 h 47"/>
                <a:gd name="T6" fmla="*/ 501 w 501"/>
                <a:gd name="T7" fmla="*/ 47 h 47"/>
                <a:gd name="T8" fmla="*/ 501 w 501"/>
                <a:gd name="T9" fmla="*/ 24 h 47"/>
                <a:gd name="T10" fmla="*/ 501 w 501"/>
                <a:gd name="T11" fmla="*/ 0 h 47"/>
                <a:gd name="T12" fmla="*/ 104 w 501"/>
                <a:gd name="T13" fmla="*/ 0 h 47"/>
                <a:gd name="T14" fmla="*/ 75 w 501"/>
                <a:gd name="T15" fmla="*/ 0 h 47"/>
                <a:gd name="T16" fmla="*/ 38 w 501"/>
                <a:gd name="T17" fmla="*/ 0 h 47"/>
                <a:gd name="T18" fmla="*/ 0 w 501"/>
                <a:gd name="T19" fmla="*/ 0 h 47"/>
                <a:gd name="T20" fmla="*/ 0 w 501"/>
                <a:gd name="T21" fmla="*/ 24 h 47"/>
                <a:gd name="T22" fmla="*/ 0 w 501"/>
                <a:gd name="T23" fmla="*/ 47 h 47"/>
                <a:gd name="T24" fmla="*/ 73 w 501"/>
                <a:gd name="T25" fmla="*/ 47 h 47"/>
                <a:gd name="T26" fmla="*/ 97 w 501"/>
                <a:gd name="T27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01" h="47">
                  <a:moveTo>
                    <a:pt x="97" y="47"/>
                  </a:moveTo>
                  <a:lnTo>
                    <a:pt x="97" y="47"/>
                  </a:lnTo>
                  <a:lnTo>
                    <a:pt x="120" y="47"/>
                  </a:lnTo>
                  <a:lnTo>
                    <a:pt x="501" y="47"/>
                  </a:lnTo>
                  <a:lnTo>
                    <a:pt x="501" y="24"/>
                  </a:lnTo>
                  <a:lnTo>
                    <a:pt x="501" y="0"/>
                  </a:lnTo>
                  <a:lnTo>
                    <a:pt x="104" y="0"/>
                  </a:lnTo>
                  <a:lnTo>
                    <a:pt x="75" y="0"/>
                  </a:lnTo>
                  <a:lnTo>
                    <a:pt x="38" y="0"/>
                  </a:lnTo>
                  <a:lnTo>
                    <a:pt x="0" y="0"/>
                  </a:lnTo>
                  <a:lnTo>
                    <a:pt x="0" y="24"/>
                  </a:lnTo>
                  <a:lnTo>
                    <a:pt x="0" y="47"/>
                  </a:lnTo>
                  <a:lnTo>
                    <a:pt x="73" y="47"/>
                  </a:lnTo>
                  <a:lnTo>
                    <a:pt x="97" y="47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99" name="Freeform 36">
              <a:extLst>
                <a:ext uri="{FF2B5EF4-FFF2-40B4-BE49-F238E27FC236}">
                  <a16:creationId xmlns:a16="http://schemas.microsoft.com/office/drawing/2014/main" xmlns="" id="{A256F53C-763A-478F-A90D-1DB0F00BD176}"/>
                </a:ext>
              </a:extLst>
            </p:cNvPr>
            <p:cNvSpPr>
              <a:spLocks/>
            </p:cNvSpPr>
            <p:nvPr/>
          </p:nvSpPr>
          <p:spPr bwMode="auto">
            <a:xfrm>
              <a:off x="4722" y="2929"/>
              <a:ext cx="121" cy="20"/>
            </a:xfrm>
            <a:custGeom>
              <a:avLst/>
              <a:gdLst>
                <a:gd name="T0" fmla="*/ 41 w 291"/>
                <a:gd name="T1" fmla="*/ 47 h 47"/>
                <a:gd name="T2" fmla="*/ 41 w 291"/>
                <a:gd name="T3" fmla="*/ 47 h 47"/>
                <a:gd name="T4" fmla="*/ 74 w 291"/>
                <a:gd name="T5" fmla="*/ 47 h 47"/>
                <a:gd name="T6" fmla="*/ 98 w 291"/>
                <a:gd name="T7" fmla="*/ 47 h 47"/>
                <a:gd name="T8" fmla="*/ 121 w 291"/>
                <a:gd name="T9" fmla="*/ 47 h 47"/>
                <a:gd name="T10" fmla="*/ 291 w 291"/>
                <a:gd name="T11" fmla="*/ 47 h 47"/>
                <a:gd name="T12" fmla="*/ 291 w 291"/>
                <a:gd name="T13" fmla="*/ 24 h 47"/>
                <a:gd name="T14" fmla="*/ 291 w 291"/>
                <a:gd name="T15" fmla="*/ 0 h 47"/>
                <a:gd name="T16" fmla="*/ 121 w 291"/>
                <a:gd name="T17" fmla="*/ 0 h 47"/>
                <a:gd name="T18" fmla="*/ 98 w 291"/>
                <a:gd name="T19" fmla="*/ 0 h 47"/>
                <a:gd name="T20" fmla="*/ 74 w 291"/>
                <a:gd name="T21" fmla="*/ 0 h 47"/>
                <a:gd name="T22" fmla="*/ 41 w 291"/>
                <a:gd name="T23" fmla="*/ 0 h 47"/>
                <a:gd name="T24" fmla="*/ 18 w 291"/>
                <a:gd name="T25" fmla="*/ 0 h 47"/>
                <a:gd name="T26" fmla="*/ 0 w 291"/>
                <a:gd name="T27" fmla="*/ 0 h 47"/>
                <a:gd name="T28" fmla="*/ 0 w 291"/>
                <a:gd name="T29" fmla="*/ 24 h 47"/>
                <a:gd name="T30" fmla="*/ 0 w 291"/>
                <a:gd name="T31" fmla="*/ 47 h 47"/>
                <a:gd name="T32" fmla="*/ 18 w 291"/>
                <a:gd name="T33" fmla="*/ 47 h 47"/>
                <a:gd name="T34" fmla="*/ 41 w 291"/>
                <a:gd name="T35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91" h="47">
                  <a:moveTo>
                    <a:pt x="41" y="47"/>
                  </a:moveTo>
                  <a:lnTo>
                    <a:pt x="41" y="47"/>
                  </a:lnTo>
                  <a:lnTo>
                    <a:pt x="74" y="47"/>
                  </a:lnTo>
                  <a:lnTo>
                    <a:pt x="98" y="47"/>
                  </a:lnTo>
                  <a:lnTo>
                    <a:pt x="121" y="47"/>
                  </a:lnTo>
                  <a:lnTo>
                    <a:pt x="291" y="47"/>
                  </a:lnTo>
                  <a:lnTo>
                    <a:pt x="291" y="24"/>
                  </a:lnTo>
                  <a:lnTo>
                    <a:pt x="291" y="0"/>
                  </a:lnTo>
                  <a:lnTo>
                    <a:pt x="121" y="0"/>
                  </a:lnTo>
                  <a:lnTo>
                    <a:pt x="98" y="0"/>
                  </a:lnTo>
                  <a:lnTo>
                    <a:pt x="74" y="0"/>
                  </a:lnTo>
                  <a:lnTo>
                    <a:pt x="41" y="0"/>
                  </a:lnTo>
                  <a:lnTo>
                    <a:pt x="18" y="0"/>
                  </a:lnTo>
                  <a:lnTo>
                    <a:pt x="0" y="0"/>
                  </a:lnTo>
                  <a:lnTo>
                    <a:pt x="0" y="24"/>
                  </a:lnTo>
                  <a:lnTo>
                    <a:pt x="0" y="47"/>
                  </a:lnTo>
                  <a:lnTo>
                    <a:pt x="18" y="47"/>
                  </a:lnTo>
                  <a:lnTo>
                    <a:pt x="41" y="47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100" name="Group 52">
            <a:extLst>
              <a:ext uri="{FF2B5EF4-FFF2-40B4-BE49-F238E27FC236}">
                <a16:creationId xmlns:a16="http://schemas.microsoft.com/office/drawing/2014/main" xmlns="" id="{CC969D8D-49AD-4A6F-91CF-5B77E7E0E248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803638" y="746908"/>
            <a:ext cx="381960" cy="378396"/>
            <a:chOff x="820" y="976"/>
            <a:chExt cx="643" cy="637"/>
          </a:xfrm>
          <a:solidFill>
            <a:srgbClr val="25AEC1"/>
          </a:solidFill>
        </p:grpSpPr>
        <p:sp>
          <p:nvSpPr>
            <p:cNvPr id="101" name="Freeform 53">
              <a:extLst>
                <a:ext uri="{FF2B5EF4-FFF2-40B4-BE49-F238E27FC236}">
                  <a16:creationId xmlns:a16="http://schemas.microsoft.com/office/drawing/2014/main" xmlns="" id="{6D1741AF-2111-42BD-A622-5A58C6C7EBA9}"/>
                </a:ext>
              </a:extLst>
            </p:cNvPr>
            <p:cNvSpPr>
              <a:spLocks/>
            </p:cNvSpPr>
            <p:nvPr/>
          </p:nvSpPr>
          <p:spPr bwMode="auto">
            <a:xfrm>
              <a:off x="942" y="1309"/>
              <a:ext cx="399" cy="72"/>
            </a:xfrm>
            <a:custGeom>
              <a:avLst/>
              <a:gdLst>
                <a:gd name="T0" fmla="*/ 827 w 853"/>
                <a:gd name="T1" fmla="*/ 153 h 153"/>
                <a:gd name="T2" fmla="*/ 827 w 853"/>
                <a:gd name="T3" fmla="*/ 153 h 153"/>
                <a:gd name="T4" fmla="*/ 800 w 853"/>
                <a:gd name="T5" fmla="*/ 126 h 153"/>
                <a:gd name="T6" fmla="*/ 800 w 853"/>
                <a:gd name="T7" fmla="*/ 53 h 153"/>
                <a:gd name="T8" fmla="*/ 53 w 853"/>
                <a:gd name="T9" fmla="*/ 53 h 153"/>
                <a:gd name="T10" fmla="*/ 53 w 853"/>
                <a:gd name="T11" fmla="*/ 126 h 153"/>
                <a:gd name="T12" fmla="*/ 27 w 853"/>
                <a:gd name="T13" fmla="*/ 153 h 153"/>
                <a:gd name="T14" fmla="*/ 0 w 853"/>
                <a:gd name="T15" fmla="*/ 126 h 153"/>
                <a:gd name="T16" fmla="*/ 0 w 853"/>
                <a:gd name="T17" fmla="*/ 26 h 153"/>
                <a:gd name="T18" fmla="*/ 27 w 853"/>
                <a:gd name="T19" fmla="*/ 0 h 153"/>
                <a:gd name="T20" fmla="*/ 827 w 853"/>
                <a:gd name="T21" fmla="*/ 0 h 153"/>
                <a:gd name="T22" fmla="*/ 853 w 853"/>
                <a:gd name="T23" fmla="*/ 26 h 153"/>
                <a:gd name="T24" fmla="*/ 853 w 853"/>
                <a:gd name="T25" fmla="*/ 126 h 153"/>
                <a:gd name="T26" fmla="*/ 827 w 853"/>
                <a:gd name="T27" fmla="*/ 153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53" h="153">
                  <a:moveTo>
                    <a:pt x="827" y="153"/>
                  </a:moveTo>
                  <a:lnTo>
                    <a:pt x="827" y="153"/>
                  </a:lnTo>
                  <a:cubicBezTo>
                    <a:pt x="812" y="153"/>
                    <a:pt x="800" y="141"/>
                    <a:pt x="800" y="126"/>
                  </a:cubicBezTo>
                  <a:lnTo>
                    <a:pt x="800" y="53"/>
                  </a:lnTo>
                  <a:lnTo>
                    <a:pt x="53" y="53"/>
                  </a:lnTo>
                  <a:lnTo>
                    <a:pt x="53" y="126"/>
                  </a:lnTo>
                  <a:cubicBezTo>
                    <a:pt x="53" y="141"/>
                    <a:pt x="41" y="153"/>
                    <a:pt x="27" y="153"/>
                  </a:cubicBezTo>
                  <a:cubicBezTo>
                    <a:pt x="12" y="153"/>
                    <a:pt x="0" y="141"/>
                    <a:pt x="0" y="126"/>
                  </a:cubicBezTo>
                  <a:lnTo>
                    <a:pt x="0" y="26"/>
                  </a:lnTo>
                  <a:cubicBezTo>
                    <a:pt x="0" y="12"/>
                    <a:pt x="12" y="0"/>
                    <a:pt x="27" y="0"/>
                  </a:cubicBezTo>
                  <a:lnTo>
                    <a:pt x="827" y="0"/>
                  </a:lnTo>
                  <a:cubicBezTo>
                    <a:pt x="841" y="0"/>
                    <a:pt x="853" y="12"/>
                    <a:pt x="853" y="26"/>
                  </a:cubicBezTo>
                  <a:lnTo>
                    <a:pt x="853" y="126"/>
                  </a:lnTo>
                  <a:cubicBezTo>
                    <a:pt x="853" y="141"/>
                    <a:pt x="841" y="153"/>
                    <a:pt x="827" y="15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2" name="Freeform 54">
              <a:extLst>
                <a:ext uri="{FF2B5EF4-FFF2-40B4-BE49-F238E27FC236}">
                  <a16:creationId xmlns:a16="http://schemas.microsoft.com/office/drawing/2014/main" xmlns="" id="{871BC8FD-C145-40D9-B888-EA86477CA07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80" y="976"/>
              <a:ext cx="123" cy="129"/>
            </a:xfrm>
            <a:custGeom>
              <a:avLst/>
              <a:gdLst>
                <a:gd name="T0" fmla="*/ 132 w 263"/>
                <a:gd name="T1" fmla="*/ 52 h 275"/>
                <a:gd name="T2" fmla="*/ 132 w 263"/>
                <a:gd name="T3" fmla="*/ 52 h 275"/>
                <a:gd name="T4" fmla="*/ 54 w 263"/>
                <a:gd name="T5" fmla="*/ 137 h 275"/>
                <a:gd name="T6" fmla="*/ 132 w 263"/>
                <a:gd name="T7" fmla="*/ 221 h 275"/>
                <a:gd name="T8" fmla="*/ 210 w 263"/>
                <a:gd name="T9" fmla="*/ 137 h 275"/>
                <a:gd name="T10" fmla="*/ 132 w 263"/>
                <a:gd name="T11" fmla="*/ 52 h 275"/>
                <a:gd name="T12" fmla="*/ 132 w 263"/>
                <a:gd name="T13" fmla="*/ 275 h 275"/>
                <a:gd name="T14" fmla="*/ 132 w 263"/>
                <a:gd name="T15" fmla="*/ 275 h 275"/>
                <a:gd name="T16" fmla="*/ 0 w 263"/>
                <a:gd name="T17" fmla="*/ 137 h 275"/>
                <a:gd name="T18" fmla="*/ 132 w 263"/>
                <a:gd name="T19" fmla="*/ 0 h 275"/>
                <a:gd name="T20" fmla="*/ 263 w 263"/>
                <a:gd name="T21" fmla="*/ 137 h 275"/>
                <a:gd name="T22" fmla="*/ 132 w 263"/>
                <a:gd name="T23" fmla="*/ 275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63" h="275">
                  <a:moveTo>
                    <a:pt x="132" y="52"/>
                  </a:moveTo>
                  <a:lnTo>
                    <a:pt x="132" y="52"/>
                  </a:lnTo>
                  <a:cubicBezTo>
                    <a:pt x="89" y="52"/>
                    <a:pt x="54" y="90"/>
                    <a:pt x="54" y="137"/>
                  </a:cubicBezTo>
                  <a:cubicBezTo>
                    <a:pt x="54" y="183"/>
                    <a:pt x="89" y="221"/>
                    <a:pt x="132" y="221"/>
                  </a:cubicBezTo>
                  <a:cubicBezTo>
                    <a:pt x="175" y="221"/>
                    <a:pt x="210" y="183"/>
                    <a:pt x="210" y="137"/>
                  </a:cubicBezTo>
                  <a:cubicBezTo>
                    <a:pt x="210" y="90"/>
                    <a:pt x="175" y="52"/>
                    <a:pt x="132" y="52"/>
                  </a:cubicBezTo>
                  <a:close/>
                  <a:moveTo>
                    <a:pt x="132" y="275"/>
                  </a:moveTo>
                  <a:lnTo>
                    <a:pt x="132" y="275"/>
                  </a:lnTo>
                  <a:cubicBezTo>
                    <a:pt x="59" y="275"/>
                    <a:pt x="0" y="213"/>
                    <a:pt x="0" y="137"/>
                  </a:cubicBezTo>
                  <a:cubicBezTo>
                    <a:pt x="0" y="60"/>
                    <a:pt x="59" y="0"/>
                    <a:pt x="132" y="0"/>
                  </a:cubicBezTo>
                  <a:cubicBezTo>
                    <a:pt x="204" y="0"/>
                    <a:pt x="263" y="60"/>
                    <a:pt x="263" y="137"/>
                  </a:cubicBezTo>
                  <a:cubicBezTo>
                    <a:pt x="263" y="213"/>
                    <a:pt x="204" y="275"/>
                    <a:pt x="132" y="27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8" name="Freeform 55">
              <a:extLst>
                <a:ext uri="{FF2B5EF4-FFF2-40B4-BE49-F238E27FC236}">
                  <a16:creationId xmlns:a16="http://schemas.microsoft.com/office/drawing/2014/main" xmlns="" id="{F8F121A3-6EE7-4353-BAC4-4AF0CEBF9C50}"/>
                </a:ext>
              </a:extLst>
            </p:cNvPr>
            <p:cNvSpPr>
              <a:spLocks/>
            </p:cNvSpPr>
            <p:nvPr/>
          </p:nvSpPr>
          <p:spPr bwMode="auto">
            <a:xfrm>
              <a:off x="992" y="1111"/>
              <a:ext cx="299" cy="147"/>
            </a:xfrm>
            <a:custGeom>
              <a:avLst/>
              <a:gdLst>
                <a:gd name="T0" fmla="*/ 612 w 639"/>
                <a:gd name="T1" fmla="*/ 313 h 313"/>
                <a:gd name="T2" fmla="*/ 612 w 639"/>
                <a:gd name="T3" fmla="*/ 313 h 313"/>
                <a:gd name="T4" fmla="*/ 586 w 639"/>
                <a:gd name="T5" fmla="*/ 286 h 313"/>
                <a:gd name="T6" fmla="*/ 586 w 639"/>
                <a:gd name="T7" fmla="*/ 188 h 313"/>
                <a:gd name="T8" fmla="*/ 450 w 639"/>
                <a:gd name="T9" fmla="*/ 53 h 313"/>
                <a:gd name="T10" fmla="*/ 189 w 639"/>
                <a:gd name="T11" fmla="*/ 53 h 313"/>
                <a:gd name="T12" fmla="*/ 54 w 639"/>
                <a:gd name="T13" fmla="*/ 188 h 313"/>
                <a:gd name="T14" fmla="*/ 54 w 639"/>
                <a:gd name="T15" fmla="*/ 286 h 313"/>
                <a:gd name="T16" fmla="*/ 27 w 639"/>
                <a:gd name="T17" fmla="*/ 313 h 313"/>
                <a:gd name="T18" fmla="*/ 0 w 639"/>
                <a:gd name="T19" fmla="*/ 286 h 313"/>
                <a:gd name="T20" fmla="*/ 0 w 639"/>
                <a:gd name="T21" fmla="*/ 188 h 313"/>
                <a:gd name="T22" fmla="*/ 189 w 639"/>
                <a:gd name="T23" fmla="*/ 0 h 313"/>
                <a:gd name="T24" fmla="*/ 450 w 639"/>
                <a:gd name="T25" fmla="*/ 0 h 313"/>
                <a:gd name="T26" fmla="*/ 639 w 639"/>
                <a:gd name="T27" fmla="*/ 188 h 313"/>
                <a:gd name="T28" fmla="*/ 639 w 639"/>
                <a:gd name="T29" fmla="*/ 286 h 313"/>
                <a:gd name="T30" fmla="*/ 612 w 639"/>
                <a:gd name="T31" fmla="*/ 313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39" h="313">
                  <a:moveTo>
                    <a:pt x="612" y="313"/>
                  </a:moveTo>
                  <a:lnTo>
                    <a:pt x="612" y="313"/>
                  </a:lnTo>
                  <a:cubicBezTo>
                    <a:pt x="598" y="313"/>
                    <a:pt x="586" y="301"/>
                    <a:pt x="586" y="286"/>
                  </a:cubicBezTo>
                  <a:lnTo>
                    <a:pt x="586" y="188"/>
                  </a:lnTo>
                  <a:cubicBezTo>
                    <a:pt x="586" y="114"/>
                    <a:pt x="525" y="53"/>
                    <a:pt x="450" y="53"/>
                  </a:cubicBezTo>
                  <a:lnTo>
                    <a:pt x="189" y="53"/>
                  </a:lnTo>
                  <a:cubicBezTo>
                    <a:pt x="114" y="53"/>
                    <a:pt x="54" y="114"/>
                    <a:pt x="54" y="188"/>
                  </a:cubicBezTo>
                  <a:lnTo>
                    <a:pt x="54" y="286"/>
                  </a:lnTo>
                  <a:cubicBezTo>
                    <a:pt x="54" y="301"/>
                    <a:pt x="42" y="313"/>
                    <a:pt x="27" y="313"/>
                  </a:cubicBezTo>
                  <a:cubicBezTo>
                    <a:pt x="12" y="313"/>
                    <a:pt x="0" y="301"/>
                    <a:pt x="0" y="286"/>
                  </a:cubicBezTo>
                  <a:lnTo>
                    <a:pt x="0" y="188"/>
                  </a:lnTo>
                  <a:cubicBezTo>
                    <a:pt x="0" y="84"/>
                    <a:pt x="85" y="0"/>
                    <a:pt x="189" y="0"/>
                  </a:cubicBezTo>
                  <a:lnTo>
                    <a:pt x="450" y="0"/>
                  </a:lnTo>
                  <a:cubicBezTo>
                    <a:pt x="554" y="0"/>
                    <a:pt x="639" y="84"/>
                    <a:pt x="639" y="188"/>
                  </a:cubicBezTo>
                  <a:lnTo>
                    <a:pt x="639" y="286"/>
                  </a:lnTo>
                  <a:cubicBezTo>
                    <a:pt x="639" y="301"/>
                    <a:pt x="627" y="313"/>
                    <a:pt x="612" y="31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9" name="Freeform 56">
              <a:extLst>
                <a:ext uri="{FF2B5EF4-FFF2-40B4-BE49-F238E27FC236}">
                  <a16:creationId xmlns:a16="http://schemas.microsoft.com/office/drawing/2014/main" xmlns="" id="{12FE1D76-344A-4070-9F3A-E184F2892CB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1" y="1184"/>
              <a:ext cx="24" cy="74"/>
            </a:xfrm>
            <a:custGeom>
              <a:avLst/>
              <a:gdLst>
                <a:gd name="T0" fmla="*/ 26 w 53"/>
                <a:gd name="T1" fmla="*/ 157 h 157"/>
                <a:gd name="T2" fmla="*/ 26 w 53"/>
                <a:gd name="T3" fmla="*/ 157 h 157"/>
                <a:gd name="T4" fmla="*/ 0 w 53"/>
                <a:gd name="T5" fmla="*/ 130 h 157"/>
                <a:gd name="T6" fmla="*/ 0 w 53"/>
                <a:gd name="T7" fmla="*/ 27 h 157"/>
                <a:gd name="T8" fmla="*/ 26 w 53"/>
                <a:gd name="T9" fmla="*/ 0 h 157"/>
                <a:gd name="T10" fmla="*/ 53 w 53"/>
                <a:gd name="T11" fmla="*/ 27 h 157"/>
                <a:gd name="T12" fmla="*/ 53 w 53"/>
                <a:gd name="T13" fmla="*/ 130 h 157"/>
                <a:gd name="T14" fmla="*/ 26 w 53"/>
                <a:gd name="T15" fmla="*/ 157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3" h="157">
                  <a:moveTo>
                    <a:pt x="26" y="157"/>
                  </a:moveTo>
                  <a:lnTo>
                    <a:pt x="26" y="157"/>
                  </a:lnTo>
                  <a:cubicBezTo>
                    <a:pt x="12" y="157"/>
                    <a:pt x="0" y="145"/>
                    <a:pt x="0" y="130"/>
                  </a:cubicBezTo>
                  <a:lnTo>
                    <a:pt x="0" y="27"/>
                  </a:lnTo>
                  <a:cubicBezTo>
                    <a:pt x="0" y="12"/>
                    <a:pt x="12" y="0"/>
                    <a:pt x="26" y="0"/>
                  </a:cubicBezTo>
                  <a:cubicBezTo>
                    <a:pt x="41" y="0"/>
                    <a:pt x="53" y="12"/>
                    <a:pt x="53" y="27"/>
                  </a:cubicBezTo>
                  <a:lnTo>
                    <a:pt x="53" y="130"/>
                  </a:lnTo>
                  <a:cubicBezTo>
                    <a:pt x="53" y="145"/>
                    <a:pt x="41" y="157"/>
                    <a:pt x="26" y="15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10" name="Freeform 57">
              <a:extLst>
                <a:ext uri="{FF2B5EF4-FFF2-40B4-BE49-F238E27FC236}">
                  <a16:creationId xmlns:a16="http://schemas.microsoft.com/office/drawing/2014/main" xmlns="" id="{DF7C0082-48E6-4E4C-89A7-E80AE56DA66D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8" y="1184"/>
              <a:ext cx="24" cy="74"/>
            </a:xfrm>
            <a:custGeom>
              <a:avLst/>
              <a:gdLst>
                <a:gd name="T0" fmla="*/ 27 w 53"/>
                <a:gd name="T1" fmla="*/ 157 h 157"/>
                <a:gd name="T2" fmla="*/ 27 w 53"/>
                <a:gd name="T3" fmla="*/ 157 h 157"/>
                <a:gd name="T4" fmla="*/ 0 w 53"/>
                <a:gd name="T5" fmla="*/ 130 h 157"/>
                <a:gd name="T6" fmla="*/ 0 w 53"/>
                <a:gd name="T7" fmla="*/ 27 h 157"/>
                <a:gd name="T8" fmla="*/ 27 w 53"/>
                <a:gd name="T9" fmla="*/ 0 h 157"/>
                <a:gd name="T10" fmla="*/ 53 w 53"/>
                <a:gd name="T11" fmla="*/ 27 h 157"/>
                <a:gd name="T12" fmla="*/ 53 w 53"/>
                <a:gd name="T13" fmla="*/ 130 h 157"/>
                <a:gd name="T14" fmla="*/ 27 w 53"/>
                <a:gd name="T15" fmla="*/ 157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3" h="157">
                  <a:moveTo>
                    <a:pt x="27" y="157"/>
                  </a:moveTo>
                  <a:lnTo>
                    <a:pt x="27" y="157"/>
                  </a:lnTo>
                  <a:cubicBezTo>
                    <a:pt x="12" y="157"/>
                    <a:pt x="0" y="145"/>
                    <a:pt x="0" y="130"/>
                  </a:cubicBezTo>
                  <a:lnTo>
                    <a:pt x="0" y="27"/>
                  </a:ln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3" y="12"/>
                    <a:pt x="53" y="27"/>
                  </a:cubicBezTo>
                  <a:lnTo>
                    <a:pt x="53" y="130"/>
                  </a:lnTo>
                  <a:cubicBezTo>
                    <a:pt x="53" y="145"/>
                    <a:pt x="42" y="157"/>
                    <a:pt x="27" y="15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11" name="Freeform 58">
              <a:extLst>
                <a:ext uri="{FF2B5EF4-FFF2-40B4-BE49-F238E27FC236}">
                  <a16:creationId xmlns:a16="http://schemas.microsoft.com/office/drawing/2014/main" xmlns="" id="{378F5937-FAB5-4B95-9A25-4AAD6B69996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98" y="1365"/>
              <a:ext cx="112" cy="118"/>
            </a:xfrm>
            <a:custGeom>
              <a:avLst/>
              <a:gdLst>
                <a:gd name="T0" fmla="*/ 120 w 240"/>
                <a:gd name="T1" fmla="*/ 54 h 252"/>
                <a:gd name="T2" fmla="*/ 120 w 240"/>
                <a:gd name="T3" fmla="*/ 54 h 252"/>
                <a:gd name="T4" fmla="*/ 54 w 240"/>
                <a:gd name="T5" fmla="*/ 126 h 252"/>
                <a:gd name="T6" fmla="*/ 120 w 240"/>
                <a:gd name="T7" fmla="*/ 199 h 252"/>
                <a:gd name="T8" fmla="*/ 187 w 240"/>
                <a:gd name="T9" fmla="*/ 126 h 252"/>
                <a:gd name="T10" fmla="*/ 120 w 240"/>
                <a:gd name="T11" fmla="*/ 54 h 252"/>
                <a:gd name="T12" fmla="*/ 120 w 240"/>
                <a:gd name="T13" fmla="*/ 252 h 252"/>
                <a:gd name="T14" fmla="*/ 120 w 240"/>
                <a:gd name="T15" fmla="*/ 252 h 252"/>
                <a:gd name="T16" fmla="*/ 0 w 240"/>
                <a:gd name="T17" fmla="*/ 126 h 252"/>
                <a:gd name="T18" fmla="*/ 120 w 240"/>
                <a:gd name="T19" fmla="*/ 0 h 252"/>
                <a:gd name="T20" fmla="*/ 240 w 240"/>
                <a:gd name="T21" fmla="*/ 126 h 252"/>
                <a:gd name="T22" fmla="*/ 120 w 240"/>
                <a:gd name="T23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0" h="252">
                  <a:moveTo>
                    <a:pt x="120" y="54"/>
                  </a:moveTo>
                  <a:lnTo>
                    <a:pt x="120" y="54"/>
                  </a:lnTo>
                  <a:cubicBezTo>
                    <a:pt x="83" y="54"/>
                    <a:pt x="54" y="86"/>
                    <a:pt x="54" y="126"/>
                  </a:cubicBezTo>
                  <a:cubicBezTo>
                    <a:pt x="54" y="166"/>
                    <a:pt x="83" y="199"/>
                    <a:pt x="120" y="199"/>
                  </a:cubicBezTo>
                  <a:cubicBezTo>
                    <a:pt x="157" y="199"/>
                    <a:pt x="187" y="166"/>
                    <a:pt x="187" y="126"/>
                  </a:cubicBezTo>
                  <a:cubicBezTo>
                    <a:pt x="187" y="86"/>
                    <a:pt x="157" y="54"/>
                    <a:pt x="120" y="54"/>
                  </a:cubicBezTo>
                  <a:close/>
                  <a:moveTo>
                    <a:pt x="120" y="252"/>
                  </a:moveTo>
                  <a:lnTo>
                    <a:pt x="120" y="252"/>
                  </a:lnTo>
                  <a:cubicBezTo>
                    <a:pt x="54" y="252"/>
                    <a:pt x="0" y="196"/>
                    <a:pt x="0" y="126"/>
                  </a:cubicBezTo>
                  <a:cubicBezTo>
                    <a:pt x="0" y="57"/>
                    <a:pt x="54" y="0"/>
                    <a:pt x="120" y="0"/>
                  </a:cubicBezTo>
                  <a:cubicBezTo>
                    <a:pt x="186" y="0"/>
                    <a:pt x="240" y="57"/>
                    <a:pt x="240" y="126"/>
                  </a:cubicBezTo>
                  <a:cubicBezTo>
                    <a:pt x="240" y="196"/>
                    <a:pt x="186" y="252"/>
                    <a:pt x="120" y="25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12" name="Freeform 59">
              <a:extLst>
                <a:ext uri="{FF2B5EF4-FFF2-40B4-BE49-F238E27FC236}">
                  <a16:creationId xmlns:a16="http://schemas.microsoft.com/office/drawing/2014/main" xmlns="" id="{BA2CE5D9-19C8-47A5-B424-6A63125B5076}"/>
                </a:ext>
              </a:extLst>
            </p:cNvPr>
            <p:cNvSpPr>
              <a:spLocks/>
            </p:cNvSpPr>
            <p:nvPr/>
          </p:nvSpPr>
          <p:spPr bwMode="auto">
            <a:xfrm>
              <a:off x="820" y="1486"/>
              <a:ext cx="269" cy="127"/>
            </a:xfrm>
            <a:custGeom>
              <a:avLst/>
              <a:gdLst>
                <a:gd name="T0" fmla="*/ 548 w 575"/>
                <a:gd name="T1" fmla="*/ 270 h 270"/>
                <a:gd name="T2" fmla="*/ 548 w 575"/>
                <a:gd name="T3" fmla="*/ 270 h 270"/>
                <a:gd name="T4" fmla="*/ 522 w 575"/>
                <a:gd name="T5" fmla="*/ 243 h 270"/>
                <a:gd name="T6" fmla="*/ 522 w 575"/>
                <a:gd name="T7" fmla="*/ 171 h 270"/>
                <a:gd name="T8" fmla="*/ 404 w 575"/>
                <a:gd name="T9" fmla="*/ 53 h 270"/>
                <a:gd name="T10" fmla="*/ 171 w 575"/>
                <a:gd name="T11" fmla="*/ 53 h 270"/>
                <a:gd name="T12" fmla="*/ 53 w 575"/>
                <a:gd name="T13" fmla="*/ 171 h 270"/>
                <a:gd name="T14" fmla="*/ 53 w 575"/>
                <a:gd name="T15" fmla="*/ 243 h 270"/>
                <a:gd name="T16" fmla="*/ 26 w 575"/>
                <a:gd name="T17" fmla="*/ 270 h 270"/>
                <a:gd name="T18" fmla="*/ 0 w 575"/>
                <a:gd name="T19" fmla="*/ 243 h 270"/>
                <a:gd name="T20" fmla="*/ 0 w 575"/>
                <a:gd name="T21" fmla="*/ 171 h 270"/>
                <a:gd name="T22" fmla="*/ 171 w 575"/>
                <a:gd name="T23" fmla="*/ 0 h 270"/>
                <a:gd name="T24" fmla="*/ 404 w 575"/>
                <a:gd name="T25" fmla="*/ 0 h 270"/>
                <a:gd name="T26" fmla="*/ 575 w 575"/>
                <a:gd name="T27" fmla="*/ 171 h 270"/>
                <a:gd name="T28" fmla="*/ 575 w 575"/>
                <a:gd name="T29" fmla="*/ 243 h 270"/>
                <a:gd name="T30" fmla="*/ 548 w 575"/>
                <a:gd name="T31" fmla="*/ 270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75" h="270">
                  <a:moveTo>
                    <a:pt x="548" y="270"/>
                  </a:moveTo>
                  <a:lnTo>
                    <a:pt x="548" y="270"/>
                  </a:lnTo>
                  <a:cubicBezTo>
                    <a:pt x="534" y="270"/>
                    <a:pt x="522" y="258"/>
                    <a:pt x="522" y="243"/>
                  </a:cubicBezTo>
                  <a:lnTo>
                    <a:pt x="522" y="171"/>
                  </a:lnTo>
                  <a:cubicBezTo>
                    <a:pt x="522" y="106"/>
                    <a:pt x="469" y="53"/>
                    <a:pt x="404" y="53"/>
                  </a:cubicBezTo>
                  <a:lnTo>
                    <a:pt x="171" y="53"/>
                  </a:lnTo>
                  <a:cubicBezTo>
                    <a:pt x="106" y="53"/>
                    <a:pt x="53" y="106"/>
                    <a:pt x="53" y="171"/>
                  </a:cubicBezTo>
                  <a:lnTo>
                    <a:pt x="53" y="243"/>
                  </a:lnTo>
                  <a:cubicBezTo>
                    <a:pt x="53" y="258"/>
                    <a:pt x="41" y="270"/>
                    <a:pt x="26" y="270"/>
                  </a:cubicBezTo>
                  <a:cubicBezTo>
                    <a:pt x="11" y="270"/>
                    <a:pt x="0" y="258"/>
                    <a:pt x="0" y="243"/>
                  </a:cubicBezTo>
                  <a:lnTo>
                    <a:pt x="0" y="171"/>
                  </a:lnTo>
                  <a:cubicBezTo>
                    <a:pt x="0" y="77"/>
                    <a:pt x="76" y="0"/>
                    <a:pt x="171" y="0"/>
                  </a:cubicBezTo>
                  <a:lnTo>
                    <a:pt x="404" y="0"/>
                  </a:lnTo>
                  <a:cubicBezTo>
                    <a:pt x="498" y="0"/>
                    <a:pt x="575" y="77"/>
                    <a:pt x="575" y="171"/>
                  </a:cubicBezTo>
                  <a:lnTo>
                    <a:pt x="575" y="243"/>
                  </a:lnTo>
                  <a:cubicBezTo>
                    <a:pt x="575" y="258"/>
                    <a:pt x="563" y="270"/>
                    <a:pt x="548" y="27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13" name="Freeform 60">
              <a:extLst>
                <a:ext uri="{FF2B5EF4-FFF2-40B4-BE49-F238E27FC236}">
                  <a16:creationId xmlns:a16="http://schemas.microsoft.com/office/drawing/2014/main" xmlns="" id="{C3F68040-EBA3-4F50-97EA-37E641536F44}"/>
                </a:ext>
              </a:extLst>
            </p:cNvPr>
            <p:cNvSpPr>
              <a:spLocks/>
            </p:cNvSpPr>
            <p:nvPr/>
          </p:nvSpPr>
          <p:spPr bwMode="auto">
            <a:xfrm>
              <a:off x="871" y="1552"/>
              <a:ext cx="26" cy="61"/>
            </a:xfrm>
            <a:custGeom>
              <a:avLst/>
              <a:gdLst>
                <a:gd name="T0" fmla="*/ 27 w 54"/>
                <a:gd name="T1" fmla="*/ 130 h 130"/>
                <a:gd name="T2" fmla="*/ 27 w 54"/>
                <a:gd name="T3" fmla="*/ 130 h 130"/>
                <a:gd name="T4" fmla="*/ 0 w 54"/>
                <a:gd name="T5" fmla="*/ 103 h 130"/>
                <a:gd name="T6" fmla="*/ 0 w 54"/>
                <a:gd name="T7" fmla="*/ 27 h 130"/>
                <a:gd name="T8" fmla="*/ 27 w 54"/>
                <a:gd name="T9" fmla="*/ 0 h 130"/>
                <a:gd name="T10" fmla="*/ 54 w 54"/>
                <a:gd name="T11" fmla="*/ 27 h 130"/>
                <a:gd name="T12" fmla="*/ 54 w 54"/>
                <a:gd name="T13" fmla="*/ 103 h 130"/>
                <a:gd name="T14" fmla="*/ 27 w 54"/>
                <a:gd name="T15" fmla="*/ 13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4" h="130">
                  <a:moveTo>
                    <a:pt x="27" y="130"/>
                  </a:moveTo>
                  <a:lnTo>
                    <a:pt x="27" y="130"/>
                  </a:lnTo>
                  <a:cubicBezTo>
                    <a:pt x="12" y="130"/>
                    <a:pt x="0" y="118"/>
                    <a:pt x="0" y="103"/>
                  </a:cubicBezTo>
                  <a:lnTo>
                    <a:pt x="0" y="27"/>
                  </a:ln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4" y="12"/>
                    <a:pt x="54" y="27"/>
                  </a:cubicBezTo>
                  <a:lnTo>
                    <a:pt x="54" y="103"/>
                  </a:lnTo>
                  <a:cubicBezTo>
                    <a:pt x="54" y="118"/>
                    <a:pt x="42" y="130"/>
                    <a:pt x="27" y="13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14" name="Freeform 61">
              <a:extLst>
                <a:ext uri="{FF2B5EF4-FFF2-40B4-BE49-F238E27FC236}">
                  <a16:creationId xmlns:a16="http://schemas.microsoft.com/office/drawing/2014/main" xmlns="" id="{BFCC9925-4AB6-4F31-B44B-0885BAA4091B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2" y="1552"/>
              <a:ext cx="25" cy="61"/>
            </a:xfrm>
            <a:custGeom>
              <a:avLst/>
              <a:gdLst>
                <a:gd name="T0" fmla="*/ 26 w 53"/>
                <a:gd name="T1" fmla="*/ 130 h 130"/>
                <a:gd name="T2" fmla="*/ 26 w 53"/>
                <a:gd name="T3" fmla="*/ 130 h 130"/>
                <a:gd name="T4" fmla="*/ 0 w 53"/>
                <a:gd name="T5" fmla="*/ 103 h 130"/>
                <a:gd name="T6" fmla="*/ 0 w 53"/>
                <a:gd name="T7" fmla="*/ 27 h 130"/>
                <a:gd name="T8" fmla="*/ 26 w 53"/>
                <a:gd name="T9" fmla="*/ 0 h 130"/>
                <a:gd name="T10" fmla="*/ 53 w 53"/>
                <a:gd name="T11" fmla="*/ 27 h 130"/>
                <a:gd name="T12" fmla="*/ 53 w 53"/>
                <a:gd name="T13" fmla="*/ 103 h 130"/>
                <a:gd name="T14" fmla="*/ 26 w 53"/>
                <a:gd name="T15" fmla="*/ 13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3" h="130">
                  <a:moveTo>
                    <a:pt x="26" y="130"/>
                  </a:moveTo>
                  <a:lnTo>
                    <a:pt x="26" y="130"/>
                  </a:lnTo>
                  <a:cubicBezTo>
                    <a:pt x="12" y="130"/>
                    <a:pt x="0" y="118"/>
                    <a:pt x="0" y="103"/>
                  </a:cubicBezTo>
                  <a:lnTo>
                    <a:pt x="0" y="27"/>
                  </a:lnTo>
                  <a:cubicBezTo>
                    <a:pt x="0" y="12"/>
                    <a:pt x="12" y="0"/>
                    <a:pt x="26" y="0"/>
                  </a:cubicBezTo>
                  <a:cubicBezTo>
                    <a:pt x="41" y="0"/>
                    <a:pt x="53" y="12"/>
                    <a:pt x="53" y="27"/>
                  </a:cubicBezTo>
                  <a:lnTo>
                    <a:pt x="53" y="103"/>
                  </a:lnTo>
                  <a:cubicBezTo>
                    <a:pt x="53" y="118"/>
                    <a:pt x="41" y="130"/>
                    <a:pt x="26" y="13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15" name="Freeform 62">
              <a:extLst>
                <a:ext uri="{FF2B5EF4-FFF2-40B4-BE49-F238E27FC236}">
                  <a16:creationId xmlns:a16="http://schemas.microsoft.com/office/drawing/2014/main" xmlns="" id="{A2E825D7-2642-40AD-B0AC-C18E2D80CFD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273" y="1365"/>
              <a:ext cx="112" cy="118"/>
            </a:xfrm>
            <a:custGeom>
              <a:avLst/>
              <a:gdLst>
                <a:gd name="T0" fmla="*/ 120 w 240"/>
                <a:gd name="T1" fmla="*/ 54 h 252"/>
                <a:gd name="T2" fmla="*/ 120 w 240"/>
                <a:gd name="T3" fmla="*/ 54 h 252"/>
                <a:gd name="T4" fmla="*/ 53 w 240"/>
                <a:gd name="T5" fmla="*/ 126 h 252"/>
                <a:gd name="T6" fmla="*/ 120 w 240"/>
                <a:gd name="T7" fmla="*/ 199 h 252"/>
                <a:gd name="T8" fmla="*/ 187 w 240"/>
                <a:gd name="T9" fmla="*/ 126 h 252"/>
                <a:gd name="T10" fmla="*/ 120 w 240"/>
                <a:gd name="T11" fmla="*/ 54 h 252"/>
                <a:gd name="T12" fmla="*/ 120 w 240"/>
                <a:gd name="T13" fmla="*/ 252 h 252"/>
                <a:gd name="T14" fmla="*/ 120 w 240"/>
                <a:gd name="T15" fmla="*/ 252 h 252"/>
                <a:gd name="T16" fmla="*/ 0 w 240"/>
                <a:gd name="T17" fmla="*/ 126 h 252"/>
                <a:gd name="T18" fmla="*/ 120 w 240"/>
                <a:gd name="T19" fmla="*/ 0 h 252"/>
                <a:gd name="T20" fmla="*/ 240 w 240"/>
                <a:gd name="T21" fmla="*/ 126 h 252"/>
                <a:gd name="T22" fmla="*/ 120 w 240"/>
                <a:gd name="T23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0" h="252">
                  <a:moveTo>
                    <a:pt x="120" y="54"/>
                  </a:moveTo>
                  <a:lnTo>
                    <a:pt x="120" y="54"/>
                  </a:lnTo>
                  <a:cubicBezTo>
                    <a:pt x="83" y="54"/>
                    <a:pt x="53" y="86"/>
                    <a:pt x="53" y="126"/>
                  </a:cubicBezTo>
                  <a:cubicBezTo>
                    <a:pt x="53" y="166"/>
                    <a:pt x="83" y="199"/>
                    <a:pt x="120" y="199"/>
                  </a:cubicBezTo>
                  <a:cubicBezTo>
                    <a:pt x="157" y="199"/>
                    <a:pt x="187" y="166"/>
                    <a:pt x="187" y="126"/>
                  </a:cubicBezTo>
                  <a:cubicBezTo>
                    <a:pt x="187" y="86"/>
                    <a:pt x="157" y="54"/>
                    <a:pt x="120" y="54"/>
                  </a:cubicBezTo>
                  <a:close/>
                  <a:moveTo>
                    <a:pt x="120" y="252"/>
                  </a:moveTo>
                  <a:lnTo>
                    <a:pt x="120" y="252"/>
                  </a:lnTo>
                  <a:cubicBezTo>
                    <a:pt x="54" y="252"/>
                    <a:pt x="0" y="196"/>
                    <a:pt x="0" y="126"/>
                  </a:cubicBezTo>
                  <a:cubicBezTo>
                    <a:pt x="0" y="57"/>
                    <a:pt x="54" y="0"/>
                    <a:pt x="120" y="0"/>
                  </a:cubicBezTo>
                  <a:cubicBezTo>
                    <a:pt x="186" y="0"/>
                    <a:pt x="240" y="57"/>
                    <a:pt x="240" y="126"/>
                  </a:cubicBezTo>
                  <a:cubicBezTo>
                    <a:pt x="240" y="196"/>
                    <a:pt x="186" y="252"/>
                    <a:pt x="120" y="25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16" name="Freeform 63">
              <a:extLst>
                <a:ext uri="{FF2B5EF4-FFF2-40B4-BE49-F238E27FC236}">
                  <a16:creationId xmlns:a16="http://schemas.microsoft.com/office/drawing/2014/main" xmlns="" id="{255F1793-9970-4036-88FA-D4270C4ABEB4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4" y="1486"/>
              <a:ext cx="269" cy="127"/>
            </a:xfrm>
            <a:custGeom>
              <a:avLst/>
              <a:gdLst>
                <a:gd name="T0" fmla="*/ 549 w 576"/>
                <a:gd name="T1" fmla="*/ 270 h 270"/>
                <a:gd name="T2" fmla="*/ 549 w 576"/>
                <a:gd name="T3" fmla="*/ 270 h 270"/>
                <a:gd name="T4" fmla="*/ 522 w 576"/>
                <a:gd name="T5" fmla="*/ 243 h 270"/>
                <a:gd name="T6" fmla="*/ 522 w 576"/>
                <a:gd name="T7" fmla="*/ 171 h 270"/>
                <a:gd name="T8" fmla="*/ 405 w 576"/>
                <a:gd name="T9" fmla="*/ 53 h 270"/>
                <a:gd name="T10" fmla="*/ 171 w 576"/>
                <a:gd name="T11" fmla="*/ 53 h 270"/>
                <a:gd name="T12" fmla="*/ 54 w 576"/>
                <a:gd name="T13" fmla="*/ 171 h 270"/>
                <a:gd name="T14" fmla="*/ 54 w 576"/>
                <a:gd name="T15" fmla="*/ 243 h 270"/>
                <a:gd name="T16" fmla="*/ 27 w 576"/>
                <a:gd name="T17" fmla="*/ 270 h 270"/>
                <a:gd name="T18" fmla="*/ 0 w 576"/>
                <a:gd name="T19" fmla="*/ 243 h 270"/>
                <a:gd name="T20" fmla="*/ 0 w 576"/>
                <a:gd name="T21" fmla="*/ 171 h 270"/>
                <a:gd name="T22" fmla="*/ 171 w 576"/>
                <a:gd name="T23" fmla="*/ 0 h 270"/>
                <a:gd name="T24" fmla="*/ 405 w 576"/>
                <a:gd name="T25" fmla="*/ 0 h 270"/>
                <a:gd name="T26" fmla="*/ 576 w 576"/>
                <a:gd name="T27" fmla="*/ 171 h 270"/>
                <a:gd name="T28" fmla="*/ 576 w 576"/>
                <a:gd name="T29" fmla="*/ 243 h 270"/>
                <a:gd name="T30" fmla="*/ 549 w 576"/>
                <a:gd name="T31" fmla="*/ 270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76" h="270">
                  <a:moveTo>
                    <a:pt x="549" y="270"/>
                  </a:moveTo>
                  <a:lnTo>
                    <a:pt x="549" y="270"/>
                  </a:lnTo>
                  <a:cubicBezTo>
                    <a:pt x="534" y="270"/>
                    <a:pt x="522" y="258"/>
                    <a:pt x="522" y="243"/>
                  </a:cubicBezTo>
                  <a:lnTo>
                    <a:pt x="522" y="171"/>
                  </a:lnTo>
                  <a:cubicBezTo>
                    <a:pt x="522" y="106"/>
                    <a:pt x="470" y="53"/>
                    <a:pt x="405" y="53"/>
                  </a:cubicBezTo>
                  <a:lnTo>
                    <a:pt x="171" y="53"/>
                  </a:lnTo>
                  <a:cubicBezTo>
                    <a:pt x="106" y="53"/>
                    <a:pt x="54" y="106"/>
                    <a:pt x="54" y="171"/>
                  </a:cubicBezTo>
                  <a:lnTo>
                    <a:pt x="54" y="243"/>
                  </a:lnTo>
                  <a:cubicBezTo>
                    <a:pt x="54" y="258"/>
                    <a:pt x="42" y="270"/>
                    <a:pt x="27" y="270"/>
                  </a:cubicBezTo>
                  <a:cubicBezTo>
                    <a:pt x="12" y="270"/>
                    <a:pt x="0" y="258"/>
                    <a:pt x="0" y="243"/>
                  </a:cubicBezTo>
                  <a:lnTo>
                    <a:pt x="0" y="171"/>
                  </a:lnTo>
                  <a:cubicBezTo>
                    <a:pt x="0" y="77"/>
                    <a:pt x="77" y="0"/>
                    <a:pt x="171" y="0"/>
                  </a:cubicBezTo>
                  <a:lnTo>
                    <a:pt x="405" y="0"/>
                  </a:lnTo>
                  <a:cubicBezTo>
                    <a:pt x="499" y="0"/>
                    <a:pt x="576" y="77"/>
                    <a:pt x="576" y="171"/>
                  </a:cubicBezTo>
                  <a:lnTo>
                    <a:pt x="576" y="243"/>
                  </a:lnTo>
                  <a:cubicBezTo>
                    <a:pt x="576" y="258"/>
                    <a:pt x="564" y="270"/>
                    <a:pt x="549" y="27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17" name="Freeform 64">
              <a:extLst>
                <a:ext uri="{FF2B5EF4-FFF2-40B4-BE49-F238E27FC236}">
                  <a16:creationId xmlns:a16="http://schemas.microsoft.com/office/drawing/2014/main" xmlns="" id="{80DDC24A-7A8C-4A7C-A184-FF7832CE5C4D}"/>
                </a:ext>
              </a:extLst>
            </p:cNvPr>
            <p:cNvSpPr>
              <a:spLocks/>
            </p:cNvSpPr>
            <p:nvPr/>
          </p:nvSpPr>
          <p:spPr bwMode="auto">
            <a:xfrm>
              <a:off x="1246" y="1552"/>
              <a:ext cx="25" cy="61"/>
            </a:xfrm>
            <a:custGeom>
              <a:avLst/>
              <a:gdLst>
                <a:gd name="T0" fmla="*/ 27 w 54"/>
                <a:gd name="T1" fmla="*/ 130 h 130"/>
                <a:gd name="T2" fmla="*/ 27 w 54"/>
                <a:gd name="T3" fmla="*/ 130 h 130"/>
                <a:gd name="T4" fmla="*/ 0 w 54"/>
                <a:gd name="T5" fmla="*/ 103 h 130"/>
                <a:gd name="T6" fmla="*/ 0 w 54"/>
                <a:gd name="T7" fmla="*/ 27 h 130"/>
                <a:gd name="T8" fmla="*/ 27 w 54"/>
                <a:gd name="T9" fmla="*/ 0 h 130"/>
                <a:gd name="T10" fmla="*/ 54 w 54"/>
                <a:gd name="T11" fmla="*/ 27 h 130"/>
                <a:gd name="T12" fmla="*/ 54 w 54"/>
                <a:gd name="T13" fmla="*/ 103 h 130"/>
                <a:gd name="T14" fmla="*/ 27 w 54"/>
                <a:gd name="T15" fmla="*/ 13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4" h="130">
                  <a:moveTo>
                    <a:pt x="27" y="130"/>
                  </a:moveTo>
                  <a:lnTo>
                    <a:pt x="27" y="130"/>
                  </a:lnTo>
                  <a:cubicBezTo>
                    <a:pt x="12" y="130"/>
                    <a:pt x="0" y="118"/>
                    <a:pt x="0" y="103"/>
                  </a:cubicBezTo>
                  <a:lnTo>
                    <a:pt x="0" y="27"/>
                  </a:ln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4" y="12"/>
                    <a:pt x="54" y="27"/>
                  </a:cubicBezTo>
                  <a:lnTo>
                    <a:pt x="54" y="103"/>
                  </a:lnTo>
                  <a:cubicBezTo>
                    <a:pt x="54" y="118"/>
                    <a:pt x="42" y="130"/>
                    <a:pt x="27" y="13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18" name="Freeform 65">
              <a:extLst>
                <a:ext uri="{FF2B5EF4-FFF2-40B4-BE49-F238E27FC236}">
                  <a16:creationId xmlns:a16="http://schemas.microsoft.com/office/drawing/2014/main" xmlns="" id="{48507EF1-AFA2-41D2-B40D-B5D9C32D96AE}"/>
                </a:ext>
              </a:extLst>
            </p:cNvPr>
            <p:cNvSpPr>
              <a:spLocks/>
            </p:cNvSpPr>
            <p:nvPr/>
          </p:nvSpPr>
          <p:spPr bwMode="auto">
            <a:xfrm>
              <a:off x="1386" y="1552"/>
              <a:ext cx="26" cy="61"/>
            </a:xfrm>
            <a:custGeom>
              <a:avLst/>
              <a:gdLst>
                <a:gd name="T0" fmla="*/ 27 w 54"/>
                <a:gd name="T1" fmla="*/ 130 h 130"/>
                <a:gd name="T2" fmla="*/ 27 w 54"/>
                <a:gd name="T3" fmla="*/ 130 h 130"/>
                <a:gd name="T4" fmla="*/ 0 w 54"/>
                <a:gd name="T5" fmla="*/ 103 h 130"/>
                <a:gd name="T6" fmla="*/ 0 w 54"/>
                <a:gd name="T7" fmla="*/ 27 h 130"/>
                <a:gd name="T8" fmla="*/ 27 w 54"/>
                <a:gd name="T9" fmla="*/ 0 h 130"/>
                <a:gd name="T10" fmla="*/ 54 w 54"/>
                <a:gd name="T11" fmla="*/ 27 h 130"/>
                <a:gd name="T12" fmla="*/ 54 w 54"/>
                <a:gd name="T13" fmla="*/ 103 h 130"/>
                <a:gd name="T14" fmla="*/ 27 w 54"/>
                <a:gd name="T15" fmla="*/ 13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4" h="130">
                  <a:moveTo>
                    <a:pt x="27" y="130"/>
                  </a:moveTo>
                  <a:lnTo>
                    <a:pt x="27" y="130"/>
                  </a:lnTo>
                  <a:cubicBezTo>
                    <a:pt x="12" y="130"/>
                    <a:pt x="0" y="118"/>
                    <a:pt x="0" y="103"/>
                  </a:cubicBezTo>
                  <a:lnTo>
                    <a:pt x="0" y="27"/>
                  </a:ln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4" y="12"/>
                    <a:pt x="54" y="27"/>
                  </a:cubicBezTo>
                  <a:lnTo>
                    <a:pt x="54" y="103"/>
                  </a:lnTo>
                  <a:cubicBezTo>
                    <a:pt x="54" y="118"/>
                    <a:pt x="42" y="130"/>
                    <a:pt x="27" y="13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19" name="Freeform 66">
              <a:extLst>
                <a:ext uri="{FF2B5EF4-FFF2-40B4-BE49-F238E27FC236}">
                  <a16:creationId xmlns:a16="http://schemas.microsoft.com/office/drawing/2014/main" xmlns="" id="{693CBE38-9574-48EE-84C9-85525877D053}"/>
                </a:ext>
              </a:extLst>
            </p:cNvPr>
            <p:cNvSpPr>
              <a:spLocks/>
            </p:cNvSpPr>
            <p:nvPr/>
          </p:nvSpPr>
          <p:spPr bwMode="auto">
            <a:xfrm>
              <a:off x="1129" y="1250"/>
              <a:ext cx="25" cy="81"/>
            </a:xfrm>
            <a:custGeom>
              <a:avLst/>
              <a:gdLst>
                <a:gd name="T0" fmla="*/ 27 w 53"/>
                <a:gd name="T1" fmla="*/ 174 h 174"/>
                <a:gd name="T2" fmla="*/ 27 w 53"/>
                <a:gd name="T3" fmla="*/ 174 h 174"/>
                <a:gd name="T4" fmla="*/ 0 w 53"/>
                <a:gd name="T5" fmla="*/ 147 h 174"/>
                <a:gd name="T6" fmla="*/ 0 w 53"/>
                <a:gd name="T7" fmla="*/ 27 h 174"/>
                <a:gd name="T8" fmla="*/ 27 w 53"/>
                <a:gd name="T9" fmla="*/ 0 h 174"/>
                <a:gd name="T10" fmla="*/ 53 w 53"/>
                <a:gd name="T11" fmla="*/ 27 h 174"/>
                <a:gd name="T12" fmla="*/ 53 w 53"/>
                <a:gd name="T13" fmla="*/ 147 h 174"/>
                <a:gd name="T14" fmla="*/ 27 w 53"/>
                <a:gd name="T15" fmla="*/ 17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3" h="174">
                  <a:moveTo>
                    <a:pt x="27" y="174"/>
                  </a:moveTo>
                  <a:lnTo>
                    <a:pt x="27" y="174"/>
                  </a:lnTo>
                  <a:cubicBezTo>
                    <a:pt x="12" y="174"/>
                    <a:pt x="0" y="162"/>
                    <a:pt x="0" y="147"/>
                  </a:cubicBezTo>
                  <a:lnTo>
                    <a:pt x="0" y="27"/>
                  </a:lnTo>
                  <a:cubicBezTo>
                    <a:pt x="0" y="12"/>
                    <a:pt x="12" y="0"/>
                    <a:pt x="27" y="0"/>
                  </a:cubicBezTo>
                  <a:cubicBezTo>
                    <a:pt x="41" y="0"/>
                    <a:pt x="53" y="12"/>
                    <a:pt x="53" y="27"/>
                  </a:cubicBezTo>
                  <a:lnTo>
                    <a:pt x="53" y="147"/>
                  </a:lnTo>
                  <a:cubicBezTo>
                    <a:pt x="53" y="162"/>
                    <a:pt x="41" y="174"/>
                    <a:pt x="27" y="17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pic>
        <p:nvPicPr>
          <p:cNvPr id="120" name="그래픽 119">
            <a:extLst>
              <a:ext uri="{FF2B5EF4-FFF2-40B4-BE49-F238E27FC236}">
                <a16:creationId xmlns:a16="http://schemas.microsoft.com/office/drawing/2014/main" xmlns="" id="{36F33A66-186E-4B86-88CF-A3142B5A82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806765" y="3976689"/>
            <a:ext cx="375707" cy="288156"/>
          </a:xfrm>
          <a:prstGeom prst="rect">
            <a:avLst/>
          </a:prstGeom>
        </p:spPr>
      </p:pic>
      <p:pic>
        <p:nvPicPr>
          <p:cNvPr id="121" name="그래픽 120">
            <a:extLst>
              <a:ext uri="{FF2B5EF4-FFF2-40B4-BE49-F238E27FC236}">
                <a16:creationId xmlns:a16="http://schemas.microsoft.com/office/drawing/2014/main" xmlns="" id="{9FC52E06-EF7F-456B-BD24-F2E716BD64E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835839" y="4948143"/>
            <a:ext cx="317559" cy="409297"/>
          </a:xfrm>
          <a:prstGeom prst="rect">
            <a:avLst/>
          </a:prstGeom>
        </p:spPr>
      </p:pic>
      <p:sp>
        <p:nvSpPr>
          <p:cNvPr id="123" name="사각형: 둥근 모서리 119">
            <a:extLst>
              <a:ext uri="{FF2B5EF4-FFF2-40B4-BE49-F238E27FC236}">
                <a16:creationId xmlns:a16="http://schemas.microsoft.com/office/drawing/2014/main" xmlns="" id="{DAB77E34-0244-4D9B-A49B-50400D7F88D2}"/>
              </a:ext>
            </a:extLst>
          </p:cNvPr>
          <p:cNvSpPr/>
          <p:nvPr/>
        </p:nvSpPr>
        <p:spPr>
          <a:xfrm>
            <a:off x="3052307" y="945135"/>
            <a:ext cx="8951007" cy="465173"/>
          </a:xfrm>
          <a:prstGeom prst="roundRect">
            <a:avLst/>
          </a:prstGeom>
          <a:solidFill>
            <a:srgbClr val="25AEC1"/>
          </a:solidFill>
          <a:ln>
            <a:noFill/>
          </a:ln>
          <a:effectLst>
            <a:outerShdw blurRad="25400" dist="38100" dir="5400000" algn="t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</a:endParaRPr>
          </a:p>
        </p:txBody>
      </p:sp>
      <p:cxnSp>
        <p:nvCxnSpPr>
          <p:cNvPr id="124" name="직선 연결선 124">
            <a:extLst>
              <a:ext uri="{FF2B5EF4-FFF2-40B4-BE49-F238E27FC236}">
                <a16:creationId xmlns:a16="http://schemas.microsoft.com/office/drawing/2014/main" xmlns="" id="{41592D7F-D2EB-4F83-9D05-9F7359EFA77C}"/>
              </a:ext>
            </a:extLst>
          </p:cNvPr>
          <p:cNvCxnSpPr/>
          <p:nvPr/>
        </p:nvCxnSpPr>
        <p:spPr>
          <a:xfrm>
            <a:off x="11105245" y="1041419"/>
            <a:ext cx="0" cy="294945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5" name="TextBox 124">
            <a:extLst>
              <a:ext uri="{FF2B5EF4-FFF2-40B4-BE49-F238E27FC236}">
                <a16:creationId xmlns:a16="http://schemas.microsoft.com/office/drawing/2014/main" xmlns="" id="{118C0911-8095-4340-8B73-6EA354E640A9}"/>
              </a:ext>
            </a:extLst>
          </p:cNvPr>
          <p:cNvSpPr txBox="1"/>
          <p:nvPr/>
        </p:nvSpPr>
        <p:spPr>
          <a:xfrm>
            <a:off x="3050542" y="938056"/>
            <a:ext cx="1608793" cy="472252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rmAutofit/>
          </a:bodyPr>
          <a:lstStyle/>
          <a:p>
            <a:pPr algn="ctr"/>
            <a:r>
              <a:rPr lang="ko-KR" altLang="en-US" sz="1600" b="1" spc="-2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j-lt"/>
                <a:ea typeface="+mj-ea"/>
                <a:cs typeface="+mj-cs"/>
              </a:rPr>
              <a:t>주요사업</a:t>
            </a:r>
            <a:endParaRPr lang="ko-KR" altLang="en-US" sz="1400" b="1" spc="-20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26" name="TextBox 125">
            <a:extLst>
              <a:ext uri="{FF2B5EF4-FFF2-40B4-BE49-F238E27FC236}">
                <a16:creationId xmlns:a16="http://schemas.microsoft.com/office/drawing/2014/main" xmlns="" id="{9E9C9AEC-5292-442D-B4A3-EA176D527CE1}"/>
              </a:ext>
            </a:extLst>
          </p:cNvPr>
          <p:cNvSpPr txBox="1"/>
          <p:nvPr/>
        </p:nvSpPr>
        <p:spPr>
          <a:xfrm>
            <a:off x="4818200" y="938056"/>
            <a:ext cx="1586005" cy="472252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rmAutofit/>
          </a:bodyPr>
          <a:lstStyle/>
          <a:p>
            <a:pPr algn="ctr"/>
            <a:r>
              <a:rPr lang="ko-KR" altLang="en-US" sz="1600" b="1" spc="-2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j-lt"/>
                <a:ea typeface="+mj-ea"/>
                <a:cs typeface="+mj-cs"/>
              </a:rPr>
              <a:t>확인된 위험요인</a:t>
            </a:r>
          </a:p>
        </p:txBody>
      </p:sp>
      <p:sp>
        <p:nvSpPr>
          <p:cNvPr id="127" name="TextBox 126">
            <a:extLst>
              <a:ext uri="{FF2B5EF4-FFF2-40B4-BE49-F238E27FC236}">
                <a16:creationId xmlns:a16="http://schemas.microsoft.com/office/drawing/2014/main" xmlns="" id="{908A4C7C-B361-4423-B897-00BDF2463652}"/>
              </a:ext>
            </a:extLst>
          </p:cNvPr>
          <p:cNvSpPr txBox="1"/>
          <p:nvPr/>
        </p:nvSpPr>
        <p:spPr>
          <a:xfrm>
            <a:off x="6549345" y="938056"/>
            <a:ext cx="3242471" cy="472252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rmAutofit/>
          </a:bodyPr>
          <a:lstStyle/>
          <a:p>
            <a:pPr algn="ctr"/>
            <a:r>
              <a:rPr lang="ko-KR" altLang="en-US" sz="1600" b="1" spc="-2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j-lt"/>
                <a:ea typeface="+mj-ea"/>
                <a:cs typeface="+mj-cs"/>
              </a:rPr>
              <a:t>사업에 미치는 영향</a:t>
            </a:r>
          </a:p>
        </p:txBody>
      </p:sp>
      <p:cxnSp>
        <p:nvCxnSpPr>
          <p:cNvPr id="130" name="직선 연결선 121">
            <a:extLst>
              <a:ext uri="{FF2B5EF4-FFF2-40B4-BE49-F238E27FC236}">
                <a16:creationId xmlns:a16="http://schemas.microsoft.com/office/drawing/2014/main" xmlns="" id="{83DE7EEF-0B23-42FC-A495-B25CE35475B6}"/>
              </a:ext>
            </a:extLst>
          </p:cNvPr>
          <p:cNvCxnSpPr/>
          <p:nvPr/>
        </p:nvCxnSpPr>
        <p:spPr>
          <a:xfrm>
            <a:off x="4764110" y="1030249"/>
            <a:ext cx="0" cy="294945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직선 연결선 122">
            <a:extLst>
              <a:ext uri="{FF2B5EF4-FFF2-40B4-BE49-F238E27FC236}">
                <a16:creationId xmlns:a16="http://schemas.microsoft.com/office/drawing/2014/main" xmlns="" id="{C830B340-627F-4BDE-AA33-82DEFB2A482F}"/>
              </a:ext>
            </a:extLst>
          </p:cNvPr>
          <p:cNvCxnSpPr/>
          <p:nvPr/>
        </p:nvCxnSpPr>
        <p:spPr>
          <a:xfrm>
            <a:off x="6404205" y="1026709"/>
            <a:ext cx="0" cy="294945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2" name="직선 연결선 123">
            <a:extLst>
              <a:ext uri="{FF2B5EF4-FFF2-40B4-BE49-F238E27FC236}">
                <a16:creationId xmlns:a16="http://schemas.microsoft.com/office/drawing/2014/main" xmlns="" id="{22117E5B-6EC8-4235-B522-8E16CCC527E0}"/>
              </a:ext>
            </a:extLst>
          </p:cNvPr>
          <p:cNvCxnSpPr/>
          <p:nvPr/>
        </p:nvCxnSpPr>
        <p:spPr>
          <a:xfrm>
            <a:off x="9924487" y="1052422"/>
            <a:ext cx="0" cy="294945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33" name="표 132">
            <a:extLst>
              <a:ext uri="{FF2B5EF4-FFF2-40B4-BE49-F238E27FC236}">
                <a16:creationId xmlns="" xmlns:a16="http://schemas.microsoft.com/office/drawing/2014/main" id="{98BD2CBE-0E8E-4B39-96B7-DB43F7A859C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8499968"/>
              </p:ext>
            </p:extLst>
          </p:nvPr>
        </p:nvGraphicFramePr>
        <p:xfrm>
          <a:off x="3015776" y="1468554"/>
          <a:ext cx="8973024" cy="4737054"/>
        </p:xfrm>
        <a:graphic>
          <a:graphicData uri="http://schemas.openxmlformats.org/drawingml/2006/table">
            <a:tbl>
              <a:tblPr/>
              <a:tblGrid>
                <a:gridCol w="176938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66437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782071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710684">
                  <a:extLst>
                    <a:ext uri="{9D8B030D-6E8A-4147-A177-3AD203B41FA5}">
                      <a16:colId xmlns="" xmlns:a16="http://schemas.microsoft.com/office/drawing/2014/main" val="3996893781"/>
                    </a:ext>
                  </a:extLst>
                </a:gridCol>
                <a:gridCol w="1152434">
                  <a:extLst>
                    <a:ext uri="{9D8B030D-6E8A-4147-A177-3AD203B41FA5}">
                      <a16:colId xmlns="" xmlns:a16="http://schemas.microsoft.com/office/drawing/2014/main" val="1667201968"/>
                    </a:ext>
                  </a:extLst>
                </a:gridCol>
                <a:gridCol w="894080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870402">
                <a:tc>
                  <a:txBody>
                    <a:bodyPr/>
                    <a:lstStyle/>
                    <a:p>
                      <a:pPr marL="50800" marR="50800" lvl="0" indent="0" algn="ctr" defTabSz="914400" rtl="0" eaLnBrk="1" fontAlgn="auto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Step3</a:t>
                      </a:r>
                      <a:r>
                        <a:rPr lang="ko-KR" altLang="en-US" sz="1400" b="0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에서 살펴본</a:t>
                      </a:r>
                      <a:endParaRPr lang="en-US" altLang="ko-KR" sz="1400" b="0" i="0" kern="1200" spc="-120" baseline="0" dirty="0">
                        <a:ln>
                          <a:solidFill>
                            <a:srgbClr val="42C7DE">
                              <a:alpha val="0"/>
                            </a:srgbClr>
                          </a:solidFill>
                        </a:ln>
                        <a:solidFill>
                          <a:srgbClr val="065DC7"/>
                        </a:solidFill>
                        <a:effectLst/>
                        <a:latin typeface="맑은 고딕"/>
                        <a:ea typeface="+mn-ea"/>
                        <a:cs typeface="+mn-cs"/>
                      </a:endParaRPr>
                    </a:p>
                    <a:p>
                      <a:pPr marL="50800" marR="50800" lvl="0" indent="0" algn="ctr" defTabSz="914400" rtl="0" eaLnBrk="1" fontAlgn="auto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0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사업 우선순위에 따라</a:t>
                      </a:r>
                    </a:p>
                  </a:txBody>
                  <a:tcPr marL="50868" marR="50868" marT="14064" marB="14064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직원 결근</a:t>
                      </a:r>
                      <a:r>
                        <a:rPr lang="en-US" altLang="ko-KR" sz="1400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정보 상실</a:t>
                      </a:r>
                      <a:r>
                        <a:rPr lang="en-US" altLang="ko-KR" sz="1400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, </a:t>
                      </a:r>
                    </a:p>
                    <a:p>
                      <a:pPr marL="0" marR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원자재 수급 불가 등</a:t>
                      </a:r>
                    </a:p>
                  </a:txBody>
                  <a:tcPr marL="50868" marR="50868" marT="14064" marB="14064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i="0" kern="1200" spc="-120" baseline="0" dirty="0" smtClean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①</a:t>
                      </a:r>
                      <a:r>
                        <a:rPr lang="ko-KR" altLang="en-US" sz="1400" i="0" kern="1200" spc="-120" baseline="0" dirty="0" err="1" smtClean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감염병</a:t>
                      </a:r>
                      <a:r>
                        <a:rPr lang="ko-KR" altLang="en-US" sz="1400" i="0" kern="1200" spc="-120" baseline="0" dirty="0" smtClean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400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발생 시 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위험이 높은 업무인지</a:t>
                      </a:r>
                      <a:r>
                        <a:rPr lang="en-US" altLang="ko-KR" sz="1400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</a:t>
                      </a:r>
                    </a:p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높음</a:t>
                      </a:r>
                      <a:r>
                        <a:rPr lang="en-US" altLang="ko-KR" sz="1400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(3)/</a:t>
                      </a:r>
                      <a:r>
                        <a:rPr lang="ko-KR" altLang="en-US" sz="1400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중간</a:t>
                      </a:r>
                      <a:r>
                        <a:rPr lang="en-US" altLang="ko-KR" sz="1400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(2)/</a:t>
                      </a:r>
                      <a:r>
                        <a:rPr lang="ko-KR" altLang="en-US" sz="1400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낮음</a:t>
                      </a:r>
                      <a:r>
                        <a:rPr lang="en-US" altLang="ko-KR" sz="1400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(1)</a:t>
                      </a:r>
                      <a:endParaRPr lang="ko-KR" altLang="en-US" sz="1400" i="0" kern="1200" spc="-120" baseline="0" dirty="0">
                        <a:ln>
                          <a:solidFill>
                            <a:srgbClr val="42C7DE">
                              <a:alpha val="0"/>
                            </a:srgbClr>
                          </a:solidFill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50868" marR="50868" marT="14064" marB="14064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i="0" kern="1200" spc="-120" baseline="0" dirty="0" smtClean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②</a:t>
                      </a:r>
                      <a:r>
                        <a:rPr lang="ko-KR" altLang="en-US" sz="1400" i="0" kern="1200" spc="-120" baseline="0" dirty="0" smtClean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위험의 발생가능성</a:t>
                      </a:r>
                      <a:endParaRPr lang="en-US" altLang="ko-KR" sz="1400" i="0" kern="1200" spc="-120" baseline="0" dirty="0" smtClean="0">
                        <a:ln>
                          <a:solidFill>
                            <a:srgbClr val="42C7DE">
                              <a:alpha val="0"/>
                            </a:srgbClr>
                          </a:solidFill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i="0" kern="1200" spc="-120" baseline="0" dirty="0" smtClean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높음</a:t>
                      </a:r>
                      <a:r>
                        <a:rPr lang="en-US" altLang="ko-KR" sz="1400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(3)/</a:t>
                      </a:r>
                      <a:r>
                        <a:rPr lang="ko-KR" altLang="en-US" sz="1400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중간</a:t>
                      </a:r>
                      <a:r>
                        <a:rPr lang="en-US" altLang="ko-KR" sz="1400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(2)/</a:t>
                      </a:r>
                      <a:r>
                        <a:rPr lang="ko-KR" altLang="en-US" sz="1400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낮음</a:t>
                      </a:r>
                      <a:r>
                        <a:rPr lang="en-US" altLang="ko-KR" sz="1400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(1)</a:t>
                      </a:r>
                      <a:endParaRPr lang="ko-KR" altLang="en-US" sz="1400" i="0" kern="1200" spc="-120" baseline="0" dirty="0">
                        <a:ln>
                          <a:solidFill>
                            <a:srgbClr val="42C7DE">
                              <a:alpha val="0"/>
                            </a:srgbClr>
                          </a:solidFill>
                        </a:ln>
                        <a:solidFill>
                          <a:schemeClr val="tx1"/>
                        </a:solidFill>
                        <a:effectLst/>
                        <a:latin typeface="맑은 고딕"/>
                        <a:ea typeface="+mn-ea"/>
                        <a:cs typeface="+mn-cs"/>
                      </a:endParaRPr>
                    </a:p>
                  </a:txBody>
                  <a:tcPr marL="50868" marR="50868" marT="14064" marB="14064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i="0" kern="1200" spc="-120" baseline="0" dirty="0" smtClean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①</a:t>
                      </a:r>
                      <a:r>
                        <a:rPr lang="ko-KR" altLang="en-US" sz="1400" i="0" kern="1200" spc="-120" baseline="0" dirty="0" smtClean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위험의 영향</a:t>
                      </a:r>
                      <a:endParaRPr lang="en-US" altLang="ko-KR" sz="1400" i="0" kern="1200" spc="-120" baseline="0" dirty="0" smtClean="0">
                        <a:ln>
                          <a:solidFill>
                            <a:srgbClr val="42C7DE">
                              <a:alpha val="0"/>
                            </a:srgbClr>
                          </a:solidFill>
                        </a:ln>
                        <a:solidFill>
                          <a:schemeClr val="tx1"/>
                        </a:solidFill>
                        <a:effectLst/>
                        <a:latin typeface="맑은 고딕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i="0" kern="1200" spc="-120" baseline="0" dirty="0" smtClean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X</a:t>
                      </a: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i="0" kern="1200" spc="-120" baseline="0" dirty="0" smtClean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400" i="0" kern="1200" spc="-120" baseline="0" dirty="0" smtClean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②</a:t>
                      </a:r>
                      <a:r>
                        <a:rPr lang="ko-KR" altLang="en-US" sz="1400" i="0" kern="1200" spc="-120" baseline="0" dirty="0" smtClean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발생가능성</a:t>
                      </a:r>
                      <a:r>
                        <a:rPr lang="en-US" altLang="ko-KR" sz="1400" i="0" kern="1200" spc="-120" baseline="0" dirty="0" smtClean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 </a:t>
                      </a:r>
                      <a:endParaRPr lang="ko-KR" altLang="en-US" sz="1400" i="0" kern="1200" spc="-120" baseline="0" dirty="0">
                        <a:ln>
                          <a:solidFill>
                            <a:srgbClr val="42C7DE">
                              <a:alpha val="0"/>
                            </a:srgbClr>
                          </a:solidFill>
                        </a:ln>
                        <a:solidFill>
                          <a:schemeClr val="tx1"/>
                        </a:solidFill>
                        <a:effectLst/>
                        <a:latin typeface="맑은 고딕"/>
                        <a:ea typeface="+mn-ea"/>
                        <a:cs typeface="+mn-cs"/>
                      </a:endParaRPr>
                    </a:p>
                  </a:txBody>
                  <a:tcPr marL="50868" marR="50868" marT="14064" marB="14064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대비가</a:t>
                      </a:r>
                      <a:r>
                        <a:rPr lang="en-US" altLang="ko-KR" sz="1400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/>
                      </a:r>
                      <a:br>
                        <a:rPr lang="en-US" altLang="ko-KR" sz="1400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</a:br>
                      <a:r>
                        <a:rPr lang="ko-KR" altLang="en-US" sz="1400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필요한 </a:t>
                      </a:r>
                      <a:endParaRPr lang="en-US" altLang="ko-KR" sz="1400" i="0" kern="1200" spc="-120" baseline="0" dirty="0">
                        <a:ln>
                          <a:solidFill>
                            <a:srgbClr val="42C7DE">
                              <a:alpha val="0"/>
                            </a:srgbClr>
                          </a:solidFill>
                        </a:ln>
                        <a:solidFill>
                          <a:schemeClr val="tx1"/>
                        </a:solidFill>
                        <a:effectLst/>
                        <a:latin typeface="맑은 고딕"/>
                        <a:ea typeface="+mn-ea"/>
                        <a:cs typeface="+mn-cs"/>
                      </a:endParaRPr>
                    </a:p>
                    <a:p>
                      <a:pPr marL="0" marR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i="0" kern="1200" spc="-120" baseline="0" dirty="0" smtClean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순서</a:t>
                      </a:r>
                      <a:endParaRPr lang="en-US" altLang="ko-KR" sz="1400" i="0" kern="1200" spc="-120" baseline="0" dirty="0" smtClean="0">
                        <a:ln>
                          <a:solidFill>
                            <a:srgbClr val="42C7DE">
                              <a:alpha val="0"/>
                            </a:srgbClr>
                          </a:solidFill>
                        </a:ln>
                        <a:solidFill>
                          <a:schemeClr val="tx1"/>
                        </a:solidFill>
                        <a:effectLst/>
                        <a:latin typeface="맑은 고딕"/>
                        <a:ea typeface="+mn-ea"/>
                        <a:cs typeface="+mn-cs"/>
                      </a:endParaRPr>
                    </a:p>
                    <a:p>
                      <a:pPr marL="0" marR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i="0" kern="1200" spc="-120" baseline="0" dirty="0" smtClean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400" i="0" kern="1200" spc="-120" baseline="0" dirty="0" smtClean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점수 </a:t>
                      </a:r>
                      <a:r>
                        <a:rPr lang="ko-KR" altLang="en-US" sz="1400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순</a:t>
                      </a:r>
                      <a:r>
                        <a:rPr lang="en-US" altLang="ko-KR" sz="1400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)</a:t>
                      </a:r>
                      <a:endParaRPr lang="ko-KR" altLang="en-US" sz="1400" i="0" kern="1200" spc="-120" baseline="0" dirty="0">
                        <a:ln>
                          <a:solidFill>
                            <a:srgbClr val="42C7DE">
                              <a:alpha val="0"/>
                            </a:srgbClr>
                          </a:solidFill>
                        </a:ln>
                        <a:solidFill>
                          <a:schemeClr val="tx1"/>
                        </a:solidFill>
                        <a:effectLst/>
                        <a:latin typeface="맑은 고딕"/>
                        <a:ea typeface="+mn-ea"/>
                        <a:cs typeface="+mn-cs"/>
                      </a:endParaRPr>
                    </a:p>
                  </a:txBody>
                  <a:tcPr marL="51401" marR="51401" marT="14211" marB="14211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614538">
                <a:tc rowSpan="3">
                  <a:txBody>
                    <a:bodyPr/>
                    <a:lstStyle/>
                    <a:p>
                      <a:pPr marL="50800" marR="50800" lvl="0" indent="0" algn="ctr" defTabSz="914400" rtl="0" eaLnBrk="1" fontAlgn="auto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i="0" kern="1200" spc="-120" baseline="0" noProof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납품용 부품</a:t>
                      </a:r>
                      <a:r>
                        <a:rPr lang="en-US" altLang="ko-KR" sz="1400" b="1" i="0" kern="1200" spc="-120" baseline="0" noProof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A</a:t>
                      </a:r>
                    </a:p>
                  </a:txBody>
                  <a:tcPr marL="51401" marR="51401" marT="14211" marB="14211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50800" marR="50800" lvl="0" indent="0" algn="ctr" defTabSz="914400" rtl="0" eaLnBrk="1" fontAlgn="auto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직원 결근</a:t>
                      </a:r>
                    </a:p>
                  </a:txBody>
                  <a:tcPr marL="51401" marR="51401" marT="14211" marB="14211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50800" marR="50800" lvl="0" indent="0" algn="ctr" defTabSz="914400" rtl="0" eaLnBrk="1" fontAlgn="auto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i="0" kern="1200" spc="-120" baseline="0" noProof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높음</a:t>
                      </a:r>
                      <a:r>
                        <a:rPr lang="en-US" altLang="ko-KR" sz="1400" b="1" i="0" kern="1200" spc="-120" baseline="0" noProof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(3</a:t>
                      </a:r>
                      <a:r>
                        <a:rPr lang="ko-KR" altLang="en-US" sz="1400" b="1" i="0" kern="1200" spc="-120" baseline="0" noProof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점</a:t>
                      </a:r>
                      <a:r>
                        <a:rPr lang="en-US" altLang="ko-KR" sz="1400" b="1" i="0" kern="1200" spc="-120" baseline="0" noProof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)</a:t>
                      </a:r>
                      <a:endParaRPr lang="ko-KR" altLang="en-US" sz="1400" b="1" i="0" kern="1200" spc="-120" baseline="0" noProof="0" dirty="0">
                        <a:ln>
                          <a:solidFill>
                            <a:srgbClr val="42C7DE">
                              <a:alpha val="0"/>
                            </a:srgbClr>
                          </a:solidFill>
                        </a:ln>
                        <a:solidFill>
                          <a:srgbClr val="065DC7"/>
                        </a:solidFill>
                        <a:effectLst/>
                        <a:latin typeface="맑은 고딕"/>
                        <a:ea typeface="+mn-ea"/>
                        <a:cs typeface="+mn-cs"/>
                      </a:endParaRPr>
                    </a:p>
                  </a:txBody>
                  <a:tcPr marL="0" marR="51401" marT="14211" marB="14211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50800" marR="50800" lvl="0" indent="0" algn="ctr" defTabSz="914400" rtl="0" eaLnBrk="1" fontAlgn="auto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i="0" kern="1200" spc="-120" baseline="0" noProof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높음</a:t>
                      </a:r>
                      <a:r>
                        <a:rPr lang="en-US" altLang="ko-KR" sz="1400" b="1" i="0" kern="1200" spc="-120" baseline="0" noProof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(3</a:t>
                      </a:r>
                      <a:r>
                        <a:rPr lang="ko-KR" altLang="en-US" sz="1400" b="1" i="0" kern="1200" spc="-120" baseline="0" noProof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점</a:t>
                      </a:r>
                      <a:r>
                        <a:rPr lang="en-US" altLang="ko-KR" sz="1400" b="1" i="0" kern="1200" spc="-120" baseline="0" noProof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)</a:t>
                      </a:r>
                      <a:endParaRPr lang="ko-KR" altLang="en-US" sz="1400" b="1" i="0" kern="1200" spc="-120" baseline="0" noProof="0" dirty="0">
                        <a:ln>
                          <a:solidFill>
                            <a:srgbClr val="42C7DE">
                              <a:alpha val="0"/>
                            </a:srgbClr>
                          </a:solidFill>
                        </a:ln>
                        <a:solidFill>
                          <a:srgbClr val="065DC7"/>
                        </a:solidFill>
                        <a:effectLst/>
                        <a:latin typeface="맑은 고딕"/>
                        <a:ea typeface="+mn-ea"/>
                        <a:cs typeface="+mn-cs"/>
                      </a:endParaRPr>
                    </a:p>
                  </a:txBody>
                  <a:tcPr marL="0" marR="51401" marT="14211" marB="14211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50800" marR="50800" lvl="0" indent="0" algn="ctr" defTabSz="914400" rtl="0" eaLnBrk="1" fontAlgn="auto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1" i="0" kern="1200" spc="-120" baseline="0" noProof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9</a:t>
                      </a:r>
                      <a:r>
                        <a:rPr lang="ko-KR" altLang="en-US" sz="1400" b="1" i="0" kern="1200" spc="-120" baseline="0" noProof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점</a:t>
                      </a:r>
                    </a:p>
                  </a:txBody>
                  <a:tcPr marL="0" marR="51401" marT="14211" marB="14211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50800" marR="50800" lvl="0" indent="0" algn="ctr" defTabSz="914400" rtl="0" eaLnBrk="1" fontAlgn="auto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1" i="0" kern="1200" spc="-120" baseline="0" noProof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1</a:t>
                      </a:r>
                      <a:endParaRPr lang="ko-KR" altLang="en-US" sz="1400" b="1" i="0" kern="1200" spc="-120" baseline="0" noProof="0" dirty="0">
                        <a:ln>
                          <a:solidFill>
                            <a:srgbClr val="42C7DE">
                              <a:alpha val="0"/>
                            </a:srgbClr>
                          </a:solidFill>
                        </a:ln>
                        <a:solidFill>
                          <a:srgbClr val="065DC7"/>
                        </a:solidFill>
                        <a:effectLst/>
                        <a:latin typeface="맑은 고딕"/>
                        <a:ea typeface="+mn-ea"/>
                        <a:cs typeface="+mn-cs"/>
                      </a:endParaRPr>
                    </a:p>
                  </a:txBody>
                  <a:tcPr marL="51401" marR="51401" marT="14211" marB="14211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1185536">
                <a:tc vMerge="1">
                  <a:txBody>
                    <a:bodyPr/>
                    <a:lstStyle/>
                    <a:p>
                      <a:pPr marL="50800" marR="5080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i="0" spc="-120" baseline="0" dirty="0">
                        <a:ln>
                          <a:solidFill>
                            <a:srgbClr val="42C7DE">
                              <a:alpha val="0"/>
                            </a:srgbClr>
                          </a:solidFill>
                        </a:ln>
                        <a:solidFill>
                          <a:srgbClr val="065DC7"/>
                        </a:solidFill>
                        <a:effectLst/>
                        <a:latin typeface="맑은 고딕"/>
                      </a:endParaRPr>
                    </a:p>
                  </a:txBody>
                  <a:tcPr marL="51401" marR="51401" marT="14211" marB="14211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50800" marR="50800" lvl="0" indent="0" algn="ctr" defTabSz="914400" rtl="0" eaLnBrk="1" fontAlgn="auto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원자재 수급 불가</a:t>
                      </a:r>
                    </a:p>
                  </a:txBody>
                  <a:tcPr marL="51401" marR="51401" marT="14211" marB="14211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50800" marR="50800" lvl="0" indent="0" algn="ctr" defTabSz="914400" rtl="0" eaLnBrk="1" fontAlgn="auto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중간</a:t>
                      </a:r>
                      <a:r>
                        <a:rPr lang="en-US" altLang="ko-KR" sz="1400" b="1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(2</a:t>
                      </a:r>
                      <a:r>
                        <a:rPr lang="ko-KR" altLang="en-US" sz="1400" b="1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점</a:t>
                      </a:r>
                      <a:r>
                        <a:rPr lang="en-US" altLang="ko-KR" sz="1400" b="1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)</a:t>
                      </a:r>
                      <a:endParaRPr lang="ko-KR" altLang="en-US" sz="1400" b="1" i="0" kern="1200" spc="-120" baseline="0" dirty="0">
                        <a:ln>
                          <a:solidFill>
                            <a:srgbClr val="42C7DE">
                              <a:alpha val="0"/>
                            </a:srgbClr>
                          </a:solidFill>
                        </a:ln>
                        <a:solidFill>
                          <a:srgbClr val="065DC7"/>
                        </a:solidFill>
                        <a:effectLst/>
                        <a:latin typeface="맑은 고딕"/>
                        <a:ea typeface="+mn-ea"/>
                        <a:cs typeface="+mn-cs"/>
                      </a:endParaRPr>
                    </a:p>
                  </a:txBody>
                  <a:tcPr marL="51401" marR="51401" marT="14211" marB="14211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50800" marR="50800" lvl="0" indent="0" algn="ctr" defTabSz="914400" rtl="0" eaLnBrk="1" fontAlgn="auto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중간</a:t>
                      </a:r>
                      <a:r>
                        <a:rPr lang="en-US" altLang="ko-KR" sz="1400" b="1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(2</a:t>
                      </a:r>
                      <a:r>
                        <a:rPr lang="ko-KR" altLang="en-US" sz="1400" b="1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점</a:t>
                      </a:r>
                      <a:r>
                        <a:rPr lang="en-US" altLang="ko-KR" sz="1400" b="1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)</a:t>
                      </a:r>
                      <a:endParaRPr lang="ko-KR" altLang="en-US" sz="1400" b="1" i="0" kern="1200" spc="-120" baseline="0" dirty="0">
                        <a:ln>
                          <a:solidFill>
                            <a:srgbClr val="42C7DE">
                              <a:alpha val="0"/>
                            </a:srgbClr>
                          </a:solidFill>
                        </a:ln>
                        <a:solidFill>
                          <a:srgbClr val="065DC7"/>
                        </a:solidFill>
                        <a:effectLst/>
                        <a:latin typeface="맑은 고딕"/>
                        <a:ea typeface="+mn-ea"/>
                        <a:cs typeface="+mn-cs"/>
                      </a:endParaRPr>
                    </a:p>
                  </a:txBody>
                  <a:tcPr marL="51401" marR="51401" marT="14211" marB="14211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50800" marR="50800" lvl="0" indent="0" algn="ctr" defTabSz="914400" rtl="0" eaLnBrk="1" fontAlgn="auto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1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4</a:t>
                      </a:r>
                      <a:r>
                        <a:rPr lang="ko-KR" altLang="en-US" sz="1400" b="1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점</a:t>
                      </a:r>
                    </a:p>
                  </a:txBody>
                  <a:tcPr marL="51401" marR="51401" marT="14211" marB="14211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50800" marR="50800" lvl="0" indent="0" algn="ctr" defTabSz="914400" rtl="0" eaLnBrk="1" fontAlgn="auto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1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 marL="51401" marR="51401" marT="14211" marB="14211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614538">
                <a:tc vMerge="1">
                  <a:txBody>
                    <a:bodyPr/>
                    <a:lstStyle/>
                    <a:p>
                      <a:pPr marL="50800" marR="5080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i="0" spc="-120" baseline="0" dirty="0">
                        <a:ln>
                          <a:solidFill>
                            <a:srgbClr val="42C7DE">
                              <a:alpha val="0"/>
                            </a:srgbClr>
                          </a:solidFill>
                        </a:ln>
                        <a:solidFill>
                          <a:srgbClr val="065DC7"/>
                        </a:solidFill>
                        <a:effectLst/>
                        <a:latin typeface="맑은 고딕"/>
                      </a:endParaRPr>
                    </a:p>
                  </a:txBody>
                  <a:tcPr marL="51401" marR="51401" marT="14211" marB="14211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50800" marR="5080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i="0" spc="-120" baseline="0" dirty="0">
                        <a:ln>
                          <a:solidFill>
                            <a:srgbClr val="42C7DE">
                              <a:alpha val="0"/>
                            </a:srgbClr>
                          </a:solidFill>
                        </a:ln>
                        <a:solidFill>
                          <a:srgbClr val="065DC7"/>
                        </a:solidFill>
                        <a:effectLst/>
                        <a:latin typeface="맑은 고딕"/>
                      </a:endParaRPr>
                    </a:p>
                  </a:txBody>
                  <a:tcPr marL="51401" marR="51401" marT="14211" marB="14211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50800" marR="5080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i="0" spc="-120" baseline="0" dirty="0">
                        <a:ln>
                          <a:solidFill>
                            <a:srgbClr val="42C7DE">
                              <a:alpha val="0"/>
                            </a:srgbClr>
                          </a:solidFill>
                        </a:ln>
                        <a:solidFill>
                          <a:srgbClr val="065DC7"/>
                        </a:solidFill>
                        <a:effectLst/>
                        <a:latin typeface="맑은 고딕"/>
                      </a:endParaRPr>
                    </a:p>
                  </a:txBody>
                  <a:tcPr marL="51401" marR="51401" marT="14211" marB="14211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50800" marR="5080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i="0" spc="-120" baseline="0" dirty="0">
                        <a:ln>
                          <a:solidFill>
                            <a:srgbClr val="42C7DE">
                              <a:alpha val="0"/>
                            </a:srgbClr>
                          </a:solidFill>
                        </a:ln>
                        <a:solidFill>
                          <a:srgbClr val="065DC7"/>
                        </a:solidFill>
                        <a:effectLst/>
                        <a:latin typeface="맑은 고딕"/>
                      </a:endParaRPr>
                    </a:p>
                  </a:txBody>
                  <a:tcPr marL="51401" marR="51401" marT="14211" marB="14211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50800" marR="5080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i="0" spc="-120" baseline="0" dirty="0">
                        <a:ln>
                          <a:solidFill>
                            <a:srgbClr val="42C7DE">
                              <a:alpha val="0"/>
                            </a:srgbClr>
                          </a:solidFill>
                        </a:ln>
                        <a:solidFill>
                          <a:srgbClr val="065DC7"/>
                        </a:solidFill>
                        <a:effectLst/>
                        <a:latin typeface="맑은 고딕"/>
                      </a:endParaRPr>
                    </a:p>
                  </a:txBody>
                  <a:tcPr marL="51401" marR="51401" marT="14211" marB="14211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50800" marR="5080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400" b="1" i="0" spc="-120" baseline="0" dirty="0">
                        <a:ln>
                          <a:solidFill>
                            <a:srgbClr val="42C7DE">
                              <a:alpha val="0"/>
                            </a:srgbClr>
                          </a:solidFill>
                        </a:ln>
                        <a:solidFill>
                          <a:srgbClr val="065DC7"/>
                        </a:solidFill>
                        <a:effectLst/>
                        <a:latin typeface="맑은 고딕"/>
                      </a:endParaRPr>
                    </a:p>
                  </a:txBody>
                  <a:tcPr marL="51401" marR="51401" marT="14211" marB="14211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978705617"/>
                  </a:ext>
                </a:extLst>
              </a:tr>
              <a:tr h="720290">
                <a:tc rowSpan="2">
                  <a:txBody>
                    <a:bodyPr/>
                    <a:lstStyle/>
                    <a:p>
                      <a:pPr marL="50800" marR="5080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i="0" spc="-120" baseline="0" dirty="0">
                        <a:ln>
                          <a:solidFill>
                            <a:srgbClr val="42C7DE">
                              <a:alpha val="0"/>
                            </a:srgbClr>
                          </a:solidFill>
                        </a:ln>
                        <a:solidFill>
                          <a:srgbClr val="065DC7"/>
                        </a:solidFill>
                        <a:effectLst/>
                        <a:latin typeface="맑은 고딕"/>
                      </a:endParaRPr>
                    </a:p>
                  </a:txBody>
                  <a:tcPr marL="51401" marR="51401" marT="14211" marB="14211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50800" marR="5080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i="0" spc="-120" baseline="0" dirty="0">
                        <a:ln>
                          <a:solidFill>
                            <a:srgbClr val="42C7DE">
                              <a:alpha val="0"/>
                            </a:srgbClr>
                          </a:solidFill>
                        </a:ln>
                        <a:solidFill>
                          <a:srgbClr val="065DC7"/>
                        </a:solidFill>
                        <a:effectLst/>
                        <a:latin typeface="맑은 고딕"/>
                      </a:endParaRPr>
                    </a:p>
                  </a:txBody>
                  <a:tcPr marL="51401" marR="51401" marT="14211" marB="14211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50800" marR="5080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i="0" spc="-120" baseline="0" dirty="0">
                        <a:ln>
                          <a:solidFill>
                            <a:srgbClr val="42C7DE">
                              <a:alpha val="0"/>
                            </a:srgbClr>
                          </a:solidFill>
                        </a:ln>
                        <a:solidFill>
                          <a:srgbClr val="065DC7"/>
                        </a:solidFill>
                        <a:effectLst/>
                        <a:latin typeface="맑은 고딕"/>
                      </a:endParaRPr>
                    </a:p>
                  </a:txBody>
                  <a:tcPr marL="51401" marR="51401" marT="14211" marB="14211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50800" marR="5080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i="0" spc="-120" baseline="0" dirty="0">
                        <a:ln>
                          <a:solidFill>
                            <a:srgbClr val="42C7DE">
                              <a:alpha val="0"/>
                            </a:srgbClr>
                          </a:solidFill>
                        </a:ln>
                        <a:solidFill>
                          <a:srgbClr val="065DC7"/>
                        </a:solidFill>
                        <a:effectLst/>
                        <a:latin typeface="맑은 고딕"/>
                      </a:endParaRPr>
                    </a:p>
                  </a:txBody>
                  <a:tcPr marL="51401" marR="51401" marT="14211" marB="14211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50800" marR="5080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i="0" spc="-120" baseline="0" dirty="0">
                        <a:ln>
                          <a:solidFill>
                            <a:srgbClr val="42C7DE">
                              <a:alpha val="0"/>
                            </a:srgbClr>
                          </a:solidFill>
                        </a:ln>
                        <a:solidFill>
                          <a:srgbClr val="065DC7"/>
                        </a:solidFill>
                        <a:effectLst/>
                        <a:latin typeface="맑은 고딕"/>
                      </a:endParaRPr>
                    </a:p>
                  </a:txBody>
                  <a:tcPr marL="51401" marR="51401" marT="14211" marB="14211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50800" marR="5080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400" b="1" i="0" spc="-120" baseline="0" dirty="0">
                        <a:ln>
                          <a:solidFill>
                            <a:srgbClr val="42C7DE">
                              <a:alpha val="0"/>
                            </a:srgbClr>
                          </a:solidFill>
                        </a:ln>
                        <a:solidFill>
                          <a:srgbClr val="065DC7"/>
                        </a:solidFill>
                        <a:effectLst/>
                        <a:latin typeface="맑은 고딕"/>
                      </a:endParaRPr>
                    </a:p>
                  </a:txBody>
                  <a:tcPr marL="51401" marR="51401" marT="14211" marB="14211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500904741"/>
                  </a:ext>
                </a:extLst>
              </a:tr>
              <a:tr h="720290">
                <a:tc vMerge="1"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800" i="0" spc="-120" baseline="0" dirty="0">
                        <a:ln>
                          <a:solidFill>
                            <a:srgbClr val="42C7DE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맑은 고딕"/>
                        <a:ea typeface="맑은 고딕"/>
                      </a:endParaRPr>
                    </a:p>
                  </a:txBody>
                  <a:tcPr marL="51401" marR="51401" marT="14211" marB="14211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50800" marR="50800" algn="ctr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ko-KR" altLang="en-US" sz="800" i="0" spc="-120" baseline="0" dirty="0">
                        <a:ln>
                          <a:solidFill>
                            <a:srgbClr val="42C7DE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맑은 고딕"/>
                        <a:ea typeface="맑은 고딕"/>
                      </a:endParaRPr>
                    </a:p>
                  </a:txBody>
                  <a:tcPr marL="51401" marR="51401" marT="14211" marB="14211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50800" marR="50800" algn="ctr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ko-KR" altLang="en-US" sz="800" i="0" spc="-120" baseline="0" dirty="0">
                        <a:ln>
                          <a:solidFill>
                            <a:srgbClr val="42C7DE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맑은 고딕"/>
                        <a:ea typeface="맑은 고딕"/>
                      </a:endParaRPr>
                    </a:p>
                  </a:txBody>
                  <a:tcPr marL="51401" marR="51401" marT="14211" marB="14211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50800" marR="50800" algn="ctr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ko-KR" altLang="en-US" sz="800" i="0" spc="-120" baseline="0" dirty="0">
                        <a:ln>
                          <a:solidFill>
                            <a:srgbClr val="42C7DE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맑은 고딕"/>
                        <a:ea typeface="맑은 고딕"/>
                      </a:endParaRPr>
                    </a:p>
                  </a:txBody>
                  <a:tcPr marL="51401" marR="51401" marT="14211" marB="14211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50800" marR="50800" algn="ctr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ko-KR" altLang="en-US" sz="800" i="0" spc="-120" baseline="0" dirty="0">
                        <a:ln>
                          <a:solidFill>
                            <a:srgbClr val="42C7DE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맑은 고딕"/>
                        <a:ea typeface="맑은 고딕"/>
                      </a:endParaRPr>
                    </a:p>
                  </a:txBody>
                  <a:tcPr marL="51401" marR="51401" marT="14211" marB="14211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50800" marR="50800" algn="ctr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ko-KR" altLang="en-US" sz="800" i="0" spc="-120" baseline="0" dirty="0">
                        <a:ln>
                          <a:solidFill>
                            <a:srgbClr val="42C7DE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맑은 고딕"/>
                        <a:ea typeface="맑은 고딕"/>
                      </a:endParaRPr>
                    </a:p>
                  </a:txBody>
                  <a:tcPr marL="51401" marR="51401" marT="14211" marB="14211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36" name="TextBox 135">
            <a:extLst>
              <a:ext uri="{FF2B5EF4-FFF2-40B4-BE49-F238E27FC236}">
                <a16:creationId xmlns:a16="http://schemas.microsoft.com/office/drawing/2014/main" xmlns="" id="{E046ADF0-9D69-449B-A14D-4DAC9CBFDD30}"/>
              </a:ext>
            </a:extLst>
          </p:cNvPr>
          <p:cNvSpPr txBox="1"/>
          <p:nvPr/>
        </p:nvSpPr>
        <p:spPr>
          <a:xfrm>
            <a:off x="10978514" y="952766"/>
            <a:ext cx="1024800" cy="472252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rmAutofit/>
          </a:bodyPr>
          <a:lstStyle/>
          <a:p>
            <a:pPr algn="ctr"/>
            <a:r>
              <a:rPr lang="ko-KR" altLang="en-US" sz="1600" b="1" spc="-2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j-lt"/>
                <a:ea typeface="+mj-ea"/>
                <a:cs typeface="+mj-cs"/>
              </a:rPr>
              <a:t>우선순위</a:t>
            </a:r>
          </a:p>
        </p:txBody>
      </p:sp>
      <p:sp>
        <p:nvSpPr>
          <p:cNvPr id="137" name="TextBox 136">
            <a:extLst>
              <a:ext uri="{FF2B5EF4-FFF2-40B4-BE49-F238E27FC236}">
                <a16:creationId xmlns:a16="http://schemas.microsoft.com/office/drawing/2014/main" xmlns="" id="{C002B003-6B3C-4661-8A58-0D374FF32B5D}"/>
              </a:ext>
            </a:extLst>
          </p:cNvPr>
          <p:cNvSpPr txBox="1"/>
          <p:nvPr/>
        </p:nvSpPr>
        <p:spPr>
          <a:xfrm>
            <a:off x="9791816" y="956534"/>
            <a:ext cx="1383391" cy="472252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rmAutofit/>
          </a:bodyPr>
          <a:lstStyle/>
          <a:p>
            <a:pPr algn="ctr"/>
            <a:r>
              <a:rPr lang="ko-KR" altLang="en-US" sz="1600" b="1" spc="-2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j-lt"/>
                <a:ea typeface="+mj-ea"/>
                <a:cs typeface="+mj-cs"/>
              </a:rPr>
              <a:t>발생 가능성</a:t>
            </a:r>
          </a:p>
        </p:txBody>
      </p:sp>
    </p:spTree>
    <p:extLst>
      <p:ext uri="{BB962C8B-B14F-4D97-AF65-F5344CB8AC3E}">
        <p14:creationId xmlns:p14="http://schemas.microsoft.com/office/powerpoint/2010/main" val="3328644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>
            <a:extLst>
              <a:ext uri="{FF2B5EF4-FFF2-40B4-BE49-F238E27FC236}">
                <a16:creationId xmlns:a16="http://schemas.microsoft.com/office/drawing/2014/main" xmlns="" id="{3D4DBE1B-A5D6-41D9-BAFA-A10DB2DB1EE7}"/>
              </a:ext>
            </a:extLst>
          </p:cNvPr>
          <p:cNvGrpSpPr/>
          <p:nvPr/>
        </p:nvGrpSpPr>
        <p:grpSpPr>
          <a:xfrm>
            <a:off x="3319633" y="2912504"/>
            <a:ext cx="8196566" cy="3265422"/>
            <a:chOff x="3319633" y="3030603"/>
            <a:chExt cx="8196566" cy="3472940"/>
          </a:xfrm>
        </p:grpSpPr>
        <p:sp>
          <p:nvSpPr>
            <p:cNvPr id="50" name="직사각형 49">
              <a:extLst>
                <a:ext uri="{FF2B5EF4-FFF2-40B4-BE49-F238E27FC236}">
                  <a16:creationId xmlns:a16="http://schemas.microsoft.com/office/drawing/2014/main" xmlns="" id="{024CD88B-46DD-49FF-A6D4-94E6FDD7250A}"/>
                </a:ext>
              </a:extLst>
            </p:cNvPr>
            <p:cNvSpPr/>
            <p:nvPr/>
          </p:nvSpPr>
          <p:spPr>
            <a:xfrm>
              <a:off x="3319633" y="3030603"/>
              <a:ext cx="8196566" cy="3472940"/>
            </a:xfrm>
            <a:prstGeom prst="rect">
              <a:avLst/>
            </a:prstGeom>
            <a:pattFill prst="lgGrid">
              <a:fgClr>
                <a:schemeClr val="bg1">
                  <a:lumMod val="95000"/>
                </a:schemeClr>
              </a:fgClr>
              <a:bgClr>
                <a:schemeClr val="bg1"/>
              </a:bgClr>
            </a:pattFill>
            <a:ln w="101600" cap="flat">
              <a:solidFill>
                <a:srgbClr val="CACDD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cxnSp>
          <p:nvCxnSpPr>
            <p:cNvPr id="54" name="직선 연결선 53">
              <a:extLst>
                <a:ext uri="{FF2B5EF4-FFF2-40B4-BE49-F238E27FC236}">
                  <a16:creationId xmlns:a16="http://schemas.microsoft.com/office/drawing/2014/main" xmlns="" id="{5C320223-D2F6-42CC-89D4-010835BCDEA7}"/>
                </a:ext>
              </a:extLst>
            </p:cNvPr>
            <p:cNvCxnSpPr>
              <a:cxnSpLocks/>
            </p:cNvCxnSpPr>
            <p:nvPr/>
          </p:nvCxnSpPr>
          <p:spPr>
            <a:xfrm>
              <a:off x="7417916" y="3258497"/>
              <a:ext cx="0" cy="3017153"/>
            </a:xfrm>
            <a:prstGeom prst="line">
              <a:avLst/>
            </a:prstGeom>
            <a:ln w="38100">
              <a:solidFill>
                <a:srgbClr val="CACDD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직사각형 24">
            <a:extLst>
              <a:ext uri="{FF2B5EF4-FFF2-40B4-BE49-F238E27FC236}">
                <a16:creationId xmlns:a16="http://schemas.microsoft.com/office/drawing/2014/main" xmlns="" id="{C73B1E5B-BB21-4D65-B417-F7A179821B85}"/>
              </a:ext>
            </a:extLst>
          </p:cNvPr>
          <p:cNvSpPr/>
          <p:nvPr/>
        </p:nvSpPr>
        <p:spPr>
          <a:xfrm>
            <a:off x="0" y="0"/>
            <a:ext cx="2314575" cy="6858000"/>
          </a:xfrm>
          <a:prstGeom prst="rect">
            <a:avLst/>
          </a:prstGeom>
          <a:solidFill>
            <a:srgbClr val="9DE1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</a:endParaRP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xmlns="" id="{9D477598-4162-4B03-A5FD-F0666C608D8C}"/>
              </a:ext>
            </a:extLst>
          </p:cNvPr>
          <p:cNvSpPr/>
          <p:nvPr/>
        </p:nvSpPr>
        <p:spPr>
          <a:xfrm>
            <a:off x="143811" y="149522"/>
            <a:ext cx="14830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b="1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274396"/>
                </a:solidFill>
              </a:rPr>
              <a:t>BCP</a:t>
            </a:r>
            <a:r>
              <a:rPr lang="en-US" altLang="ko-KR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274396"/>
                </a:solidFill>
              </a:rPr>
              <a:t> Process</a:t>
            </a:r>
            <a:endParaRPr lang="ko-KR" altLang="en-US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rgbClr val="274396"/>
              </a:solidFill>
            </a:endParaRPr>
          </a:p>
        </p:txBody>
      </p:sp>
      <p:cxnSp>
        <p:nvCxnSpPr>
          <p:cNvPr id="15" name="직선 연결선 14">
            <a:extLst>
              <a:ext uri="{FF2B5EF4-FFF2-40B4-BE49-F238E27FC236}">
                <a16:creationId xmlns:a16="http://schemas.microsoft.com/office/drawing/2014/main" xmlns="" id="{F6858A8B-33E0-4B00-9CEE-9F69BCC4BE38}"/>
              </a:ext>
            </a:extLst>
          </p:cNvPr>
          <p:cNvCxnSpPr/>
          <p:nvPr/>
        </p:nvCxnSpPr>
        <p:spPr>
          <a:xfrm>
            <a:off x="1604486" y="360609"/>
            <a:ext cx="809625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Box 42">
            <a:extLst>
              <a:ext uri="{FF2B5EF4-FFF2-40B4-BE49-F238E27FC236}">
                <a16:creationId xmlns:a16="http://schemas.microsoft.com/office/drawing/2014/main" xmlns="" id="{2449DF11-A6BA-4FB9-8B03-0890B0BC7F25}"/>
              </a:ext>
            </a:extLst>
          </p:cNvPr>
          <p:cNvSpPr txBox="1"/>
          <p:nvPr/>
        </p:nvSpPr>
        <p:spPr>
          <a:xfrm>
            <a:off x="3195682" y="354457"/>
            <a:ext cx="449033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5</a:t>
            </a:r>
            <a:r>
              <a:rPr lang="ko-KR" altLang="en-US" sz="32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단계</a:t>
            </a:r>
            <a:r>
              <a:rPr lang="ko-KR" altLang="en-US" sz="40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 대응방안 수립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xmlns="" id="{EB8C862E-273F-4B25-9267-9ED407F510D1}"/>
              </a:ext>
            </a:extLst>
          </p:cNvPr>
          <p:cNvSpPr txBox="1"/>
          <p:nvPr/>
        </p:nvSpPr>
        <p:spPr>
          <a:xfrm>
            <a:off x="3243307" y="1227185"/>
            <a:ext cx="7837402" cy="14260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76225" indent="-276225">
              <a:spcBef>
                <a:spcPts val="800"/>
              </a:spcBef>
              <a:buBlip>
                <a:blip r:embed="rId3"/>
              </a:buBlip>
            </a:pPr>
            <a:r>
              <a:rPr lang="ko-KR" altLang="en-US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자금난 발생</a:t>
            </a:r>
            <a:r>
              <a:rPr lang="en-US" altLang="ko-KR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, </a:t>
            </a:r>
            <a:r>
              <a:rPr lang="ko-KR" altLang="en-US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공급망 차질 등 앞서 검토한 위험요인에 대한 대응 계획을</a:t>
            </a:r>
            <a:r>
              <a:rPr lang="en-US" altLang="ko-KR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/>
            </a:r>
            <a:br>
              <a:rPr lang="en-US" altLang="ko-KR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r>
              <a:rPr lang="ko-KR" altLang="en-US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검토해주십시오</a:t>
            </a:r>
            <a:r>
              <a:rPr lang="en-US" altLang="ko-KR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</a:p>
          <a:p>
            <a:pPr marL="276225" indent="-276225">
              <a:spcBef>
                <a:spcPts val="800"/>
              </a:spcBef>
              <a:buBlip>
                <a:blip r:embed="rId3"/>
              </a:buBlip>
            </a:pPr>
            <a:r>
              <a:rPr lang="ko-KR" altLang="en-US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중소기업은 대체인력 수급이 </a:t>
            </a:r>
            <a:r>
              <a:rPr lang="ko-KR" altLang="en-US" sz="2000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어려우므로 핵심업무 </a:t>
            </a:r>
            <a:r>
              <a:rPr lang="ko-KR" altLang="en-US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중심으로 </a:t>
            </a:r>
            <a:r>
              <a:rPr lang="ko-KR" altLang="en-US" sz="2000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계획을</a:t>
            </a:r>
            <a:r>
              <a:rPr lang="en-US" altLang="ko-KR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/>
            </a:r>
            <a:br>
              <a:rPr lang="en-US" altLang="ko-KR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r>
              <a:rPr lang="ko-KR" altLang="en-US" sz="2000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준</a:t>
            </a:r>
            <a:r>
              <a:rPr lang="ko-KR" altLang="en-US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비</a:t>
            </a:r>
            <a:r>
              <a:rPr lang="ko-KR" altLang="en-US" sz="2000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하고</a:t>
            </a:r>
            <a:r>
              <a:rPr lang="en-US" altLang="ko-KR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, </a:t>
            </a:r>
            <a:r>
              <a:rPr lang="ko-KR" altLang="en-US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기존 인력을 </a:t>
            </a:r>
            <a:r>
              <a:rPr lang="ko-KR" altLang="en-US" sz="2000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활용한 </a:t>
            </a:r>
            <a:r>
              <a:rPr lang="ko-KR" altLang="en-US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겸임계획도 검토해주십시오</a:t>
            </a:r>
            <a:endParaRPr lang="en-US" altLang="ko-KR" sz="2000" spc="-200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62" name="직사각형 61">
            <a:extLst>
              <a:ext uri="{FF2B5EF4-FFF2-40B4-BE49-F238E27FC236}">
                <a16:creationId xmlns:a16="http://schemas.microsoft.com/office/drawing/2014/main" xmlns="" id="{F987CF24-A054-40CB-8A89-96E7819FBCB5}"/>
              </a:ext>
            </a:extLst>
          </p:cNvPr>
          <p:cNvSpPr/>
          <p:nvPr/>
        </p:nvSpPr>
        <p:spPr>
          <a:xfrm>
            <a:off x="7734301" y="591324"/>
            <a:ext cx="4432300" cy="358775"/>
          </a:xfrm>
          <a:prstGeom prst="rect">
            <a:avLst/>
          </a:prstGeom>
          <a:pattFill prst="wdUpDiag">
            <a:fgClr>
              <a:schemeClr val="tx2">
                <a:lumMod val="20000"/>
                <a:lumOff val="80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51" name="그림 50">
            <a:extLst>
              <a:ext uri="{FF2B5EF4-FFF2-40B4-BE49-F238E27FC236}">
                <a16:creationId xmlns:a16="http://schemas.microsoft.com/office/drawing/2014/main" xmlns="" id="{40B087DE-3699-4B92-8032-086CAF86B9B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8313" y="2371201"/>
            <a:ext cx="810077" cy="810077"/>
          </a:xfrm>
          <a:prstGeom prst="rect">
            <a:avLst/>
          </a:prstGeom>
        </p:spPr>
      </p:pic>
      <p:sp>
        <p:nvSpPr>
          <p:cNvPr id="52" name="TextBox 51">
            <a:extLst>
              <a:ext uri="{FF2B5EF4-FFF2-40B4-BE49-F238E27FC236}">
                <a16:creationId xmlns:a16="http://schemas.microsoft.com/office/drawing/2014/main" xmlns="" id="{10C5B740-F52D-4933-BEB1-2F88E2AE94E4}"/>
              </a:ext>
            </a:extLst>
          </p:cNvPr>
          <p:cNvSpPr txBox="1"/>
          <p:nvPr/>
        </p:nvSpPr>
        <p:spPr>
          <a:xfrm>
            <a:off x="3319633" y="3227569"/>
            <a:ext cx="4098274" cy="11079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spcBef>
                <a:spcPts val="800"/>
              </a:spcBef>
            </a:pPr>
            <a:r>
              <a:rPr lang="ko-KR" altLang="en-US" sz="2400" b="1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사업장</a:t>
            </a:r>
            <a:r>
              <a:rPr lang="ko-KR" altLang="en-US" sz="2400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</a:rPr>
              <a:t>에</a:t>
            </a:r>
            <a:r>
              <a:rPr lang="ko-KR" altLang="en-US" sz="2400" b="1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ko-KR" altLang="en-US" sz="2400" b="1" spc="-200" dirty="0" err="1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65DC7"/>
                </a:solidFill>
                <a:latin typeface="+mj-lt"/>
                <a:ea typeface="+mj-ea"/>
                <a:cs typeface="+mj-cs"/>
              </a:rPr>
              <a:t>감염병</a:t>
            </a:r>
            <a:r>
              <a:rPr lang="ko-KR" altLang="en-US" sz="2400" spc="-200" dirty="0" err="1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65DC7"/>
                </a:solidFill>
              </a:rPr>
              <a:t>이</a:t>
            </a:r>
            <a:r>
              <a:rPr lang="ko-KR" altLang="en-US" sz="2400" b="1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65DC7"/>
                </a:solidFill>
                <a:latin typeface="+mj-lt"/>
                <a:ea typeface="+mj-ea"/>
                <a:cs typeface="+mj-cs"/>
              </a:rPr>
              <a:t> 발생</a:t>
            </a:r>
            <a:r>
              <a:rPr lang="ko-KR" altLang="en-US" sz="2400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65DC7"/>
                </a:solidFill>
              </a:rPr>
              <a:t>하기</a:t>
            </a:r>
            <a:r>
              <a:rPr lang="en-US" altLang="ko-KR" sz="2400" b="1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65DC7"/>
                </a:solidFill>
                <a:latin typeface="+mj-lt"/>
                <a:ea typeface="+mj-ea"/>
                <a:cs typeface="+mj-cs"/>
              </a:rPr>
              <a:t/>
            </a:r>
            <a:br>
              <a:rPr lang="en-US" altLang="ko-KR" sz="2400" b="1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65DC7"/>
                </a:solidFill>
                <a:latin typeface="+mj-lt"/>
                <a:ea typeface="+mj-ea"/>
                <a:cs typeface="+mj-cs"/>
              </a:rPr>
            </a:br>
            <a:r>
              <a:rPr lang="ko-KR" altLang="en-US" sz="2400" b="1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65DC7"/>
                </a:solidFill>
                <a:latin typeface="+mj-lt"/>
                <a:ea typeface="+mj-ea"/>
                <a:cs typeface="+mj-cs"/>
              </a:rPr>
              <a:t>전</a:t>
            </a:r>
            <a:r>
              <a:rPr lang="ko-KR" altLang="en-US" sz="2300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에는</a:t>
            </a:r>
            <a:r>
              <a:rPr lang="ko-KR" altLang="en-US" sz="2400" b="1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 어떠한 대비</a:t>
            </a:r>
            <a:r>
              <a:rPr lang="ko-KR" altLang="en-US" sz="2300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를</a:t>
            </a:r>
            <a:r>
              <a:rPr lang="en-US" altLang="ko-KR" sz="2400" b="1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/>
            </a:r>
            <a:br>
              <a:rPr lang="en-US" altLang="ko-KR" sz="2400" b="1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r>
              <a:rPr lang="ko-KR" altLang="en-US" sz="2400" b="1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할 </a:t>
            </a:r>
            <a:r>
              <a:rPr lang="ko-KR" altLang="en-US" sz="2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수 있을지 계획 </a:t>
            </a:r>
            <a:endParaRPr lang="en-US" altLang="ko-KR" sz="2400" spc="-200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xmlns="" id="{4A5EFA34-B0E4-4A9D-BAB5-7EC93E3CAD39}"/>
              </a:ext>
            </a:extLst>
          </p:cNvPr>
          <p:cNvSpPr txBox="1"/>
          <p:nvPr/>
        </p:nvSpPr>
        <p:spPr>
          <a:xfrm>
            <a:off x="3319635" y="4735788"/>
            <a:ext cx="4098270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spcBef>
                <a:spcPts val="800"/>
              </a:spcBef>
            </a:pPr>
            <a:r>
              <a:rPr lang="ko-KR" altLang="en-US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예 </a:t>
            </a:r>
            <a:r>
              <a:rPr lang="en-US" altLang="ko-KR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: </a:t>
            </a:r>
            <a:r>
              <a:rPr lang="ko-KR" altLang="en-US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조직내외 비상연락망 구축</a:t>
            </a:r>
            <a:r>
              <a:rPr lang="en-US" altLang="ko-KR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,</a:t>
            </a:r>
            <a:br>
              <a:rPr lang="en-US" altLang="ko-KR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r>
              <a:rPr lang="ko-KR" altLang="en-US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주기적 소독</a:t>
            </a:r>
            <a:r>
              <a:rPr lang="en-US" altLang="ko-KR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, </a:t>
            </a:r>
            <a:r>
              <a:rPr lang="ko-KR" altLang="en-US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청결 유지 지침 교육</a:t>
            </a:r>
            <a:r>
              <a:rPr lang="en-US" altLang="ko-KR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,</a:t>
            </a:r>
            <a:br>
              <a:rPr lang="en-US" altLang="ko-KR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r>
              <a:rPr lang="ko-KR" altLang="en-US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공급망 관리 등</a:t>
            </a:r>
            <a:endParaRPr lang="en-US" altLang="ko-KR" sz="2800" spc="-200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xmlns="" id="{B7575C51-194F-49EC-ADDF-38D6349EDF7A}"/>
              </a:ext>
            </a:extLst>
          </p:cNvPr>
          <p:cNvSpPr txBox="1"/>
          <p:nvPr/>
        </p:nvSpPr>
        <p:spPr>
          <a:xfrm>
            <a:off x="7434433" y="3227569"/>
            <a:ext cx="409827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spcBef>
                <a:spcPts val="800"/>
              </a:spcBef>
            </a:pPr>
            <a:r>
              <a:rPr lang="ko-KR" altLang="en-US" sz="2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65DC7"/>
                </a:solidFill>
                <a:latin typeface="+mj-lt"/>
                <a:ea typeface="+mj-ea"/>
                <a:cs typeface="+mj-cs"/>
              </a:rPr>
              <a:t>감염병</a:t>
            </a:r>
            <a:r>
              <a:rPr lang="ko-KR" altLang="en-US" sz="23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65DC7"/>
                </a:solidFill>
                <a:latin typeface="+mj-lt"/>
                <a:ea typeface="+mj-ea"/>
                <a:cs typeface="+mj-cs"/>
              </a:rPr>
              <a:t>이</a:t>
            </a:r>
            <a:r>
              <a:rPr lang="ko-KR" altLang="en-US" sz="2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65DC7"/>
                </a:solidFill>
                <a:latin typeface="+mj-lt"/>
                <a:ea typeface="+mj-ea"/>
                <a:cs typeface="+mj-cs"/>
              </a:rPr>
              <a:t> 확산된 이후</a:t>
            </a:r>
            <a:r>
              <a:rPr lang="ko-KR" altLang="en-US" sz="23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에는</a:t>
            </a:r>
          </a:p>
        </p:txBody>
      </p:sp>
      <p:cxnSp>
        <p:nvCxnSpPr>
          <p:cNvPr id="59" name="직선 연결선 58">
            <a:extLst>
              <a:ext uri="{FF2B5EF4-FFF2-40B4-BE49-F238E27FC236}">
                <a16:creationId xmlns:a16="http://schemas.microsoft.com/office/drawing/2014/main" xmlns="" id="{1660D25F-D0E2-460B-8FDB-CA6E7EB1615C}"/>
              </a:ext>
            </a:extLst>
          </p:cNvPr>
          <p:cNvCxnSpPr>
            <a:cxnSpLocks/>
          </p:cNvCxnSpPr>
          <p:nvPr/>
        </p:nvCxnSpPr>
        <p:spPr>
          <a:xfrm>
            <a:off x="4940275" y="4535676"/>
            <a:ext cx="856991" cy="0"/>
          </a:xfrm>
          <a:prstGeom prst="line">
            <a:avLst/>
          </a:prstGeom>
          <a:ln w="63500" cap="rnd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TextBox 60">
            <a:extLst>
              <a:ext uri="{FF2B5EF4-FFF2-40B4-BE49-F238E27FC236}">
                <a16:creationId xmlns:a16="http://schemas.microsoft.com/office/drawing/2014/main" xmlns="" id="{80E9E447-50E5-428B-9E8B-A8C23FF88424}"/>
              </a:ext>
            </a:extLst>
          </p:cNvPr>
          <p:cNvSpPr txBox="1"/>
          <p:nvPr/>
        </p:nvSpPr>
        <p:spPr>
          <a:xfrm>
            <a:off x="7434433" y="5597738"/>
            <a:ext cx="409827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spcBef>
                <a:spcPts val="800"/>
              </a:spcBef>
            </a:pPr>
            <a:r>
              <a:rPr lang="ko-KR" altLang="en-US" sz="2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등</a:t>
            </a:r>
            <a:r>
              <a:rPr lang="ko-KR" altLang="en-US" sz="23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에 대한 </a:t>
            </a:r>
            <a:r>
              <a:rPr lang="ko-KR" altLang="en-US" sz="2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준비</a:t>
            </a:r>
            <a:r>
              <a:rPr lang="ko-KR" altLang="en-US" sz="23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가</a:t>
            </a:r>
            <a:r>
              <a:rPr lang="ko-KR" altLang="en-US" sz="2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 필요</a:t>
            </a:r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xmlns="" id="{E904A3C3-FB4B-44F9-A490-A10C71D50728}"/>
              </a:ext>
            </a:extLst>
          </p:cNvPr>
          <p:cNvGrpSpPr/>
          <p:nvPr/>
        </p:nvGrpSpPr>
        <p:grpSpPr>
          <a:xfrm>
            <a:off x="7661299" y="3691844"/>
            <a:ext cx="3628024" cy="1790757"/>
            <a:chOff x="7661299" y="3809943"/>
            <a:chExt cx="3628024" cy="1765383"/>
          </a:xfrm>
        </p:grpSpPr>
        <p:sp>
          <p:nvSpPr>
            <p:cNvPr id="67" name="사각형: 둥근 모서리 66">
              <a:extLst>
                <a:ext uri="{FF2B5EF4-FFF2-40B4-BE49-F238E27FC236}">
                  <a16:creationId xmlns:a16="http://schemas.microsoft.com/office/drawing/2014/main" xmlns="" id="{ECA44BA2-8EB2-4765-B524-6E0BD8E11D4B}"/>
                </a:ext>
              </a:extLst>
            </p:cNvPr>
            <p:cNvSpPr/>
            <p:nvPr/>
          </p:nvSpPr>
          <p:spPr>
            <a:xfrm>
              <a:off x="7661299" y="3809943"/>
              <a:ext cx="3628024" cy="672102"/>
            </a:xfrm>
            <a:prstGeom prst="roundRect">
              <a:avLst>
                <a:gd name="adj" fmla="val 8138"/>
              </a:avLst>
            </a:prstGeom>
            <a:solidFill>
              <a:schemeClr val="bg1"/>
            </a:solidFill>
            <a:ln w="25400"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spcBef>
                  <a:spcPts val="800"/>
                </a:spcBef>
              </a:pPr>
              <a:r>
                <a:rPr lang="ko-KR" altLang="en-US" b="1" spc="-200" dirty="0" err="1" smtClean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44546A"/>
                  </a:solidFill>
                  <a:latin typeface="+mj-lt"/>
                  <a:ea typeface="+mj-ea"/>
                  <a:cs typeface="+mj-cs"/>
                </a:rPr>
                <a:t>의심자</a:t>
              </a:r>
              <a:r>
                <a:rPr lang="en-US" altLang="ko-KR" b="1" spc="-200" dirty="0" smtClean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44546A"/>
                  </a:solidFill>
                  <a:latin typeface="+mj-lt"/>
                  <a:ea typeface="+mj-ea"/>
                  <a:cs typeface="+mj-cs"/>
                </a:rPr>
                <a:t>,</a:t>
              </a:r>
              <a:r>
                <a:rPr lang="en-US" altLang="ko-KR" b="1" spc="-8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r>
                <a:rPr lang="ko-KR" altLang="en-US" b="1" spc="-200" dirty="0" err="1" smtClean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44546A"/>
                  </a:solidFill>
                  <a:latin typeface="+mj-lt"/>
                  <a:ea typeface="+mj-ea"/>
                  <a:cs typeface="+mj-cs"/>
                </a:rPr>
                <a:t>확진자</a:t>
              </a:r>
              <a:r>
                <a:rPr lang="ko-KR" altLang="en-US" b="1" spc="-200" dirty="0" smtClean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44546A"/>
                  </a:solidFill>
                  <a:latin typeface="+mj-lt"/>
                  <a:ea typeface="+mj-ea"/>
                  <a:cs typeface="+mj-cs"/>
                </a:rPr>
                <a:t> </a:t>
              </a:r>
              <a:r>
                <a:rPr lang="ko-KR" altLang="en-US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44546A"/>
                  </a:solidFill>
                  <a:latin typeface="+mj-lt"/>
                  <a:ea typeface="+mj-ea"/>
                  <a:cs typeface="+mj-cs"/>
                </a:rPr>
                <a:t>발생 시</a:t>
              </a:r>
              <a:r>
                <a:rPr lang="en-US" altLang="ko-KR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44546A"/>
                  </a:solidFill>
                  <a:latin typeface="+mj-lt"/>
                  <a:ea typeface="+mj-ea"/>
                  <a:cs typeface="+mj-cs"/>
                </a:rPr>
                <a:t/>
              </a:r>
              <a:br>
                <a:rPr lang="en-US" altLang="ko-KR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44546A"/>
                  </a:solidFill>
                  <a:latin typeface="+mj-lt"/>
                  <a:ea typeface="+mj-ea"/>
                  <a:cs typeface="+mj-cs"/>
                </a:rPr>
              </a:br>
              <a:r>
                <a:rPr lang="ko-KR" altLang="en-US" b="1" spc="-200" dirty="0" smtClean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44546A"/>
                  </a:solidFill>
                  <a:latin typeface="+mj-lt"/>
                  <a:ea typeface="+mj-ea"/>
                  <a:cs typeface="+mj-cs"/>
                </a:rPr>
                <a:t>대응</a:t>
              </a:r>
              <a:r>
                <a:rPr lang="en-US" altLang="ko-KR" b="1" spc="-80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· </a:t>
              </a:r>
              <a:r>
                <a:rPr lang="ko-KR" altLang="en-US" b="1" spc="-200" dirty="0" smtClean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44546A"/>
                  </a:solidFill>
                  <a:latin typeface="+mj-lt"/>
                  <a:ea typeface="+mj-ea"/>
                  <a:cs typeface="+mj-cs"/>
                </a:rPr>
                <a:t>소독 </a:t>
              </a:r>
              <a:r>
                <a:rPr lang="ko-KR" altLang="en-US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44546A"/>
                  </a:solidFill>
                  <a:latin typeface="+mj-lt"/>
                  <a:ea typeface="+mj-ea"/>
                  <a:cs typeface="+mj-cs"/>
                </a:rPr>
                <a:t>방법</a:t>
              </a:r>
            </a:p>
          </p:txBody>
        </p:sp>
        <p:sp>
          <p:nvSpPr>
            <p:cNvPr id="68" name="사각형: 둥근 모서리 67">
              <a:extLst>
                <a:ext uri="{FF2B5EF4-FFF2-40B4-BE49-F238E27FC236}">
                  <a16:creationId xmlns:a16="http://schemas.microsoft.com/office/drawing/2014/main" xmlns="" id="{D8EA5BCE-735E-43B1-B2F5-7A35CAA35AF9}"/>
                </a:ext>
              </a:extLst>
            </p:cNvPr>
            <p:cNvSpPr/>
            <p:nvPr/>
          </p:nvSpPr>
          <p:spPr>
            <a:xfrm>
              <a:off x="7661299" y="4584812"/>
              <a:ext cx="3628024" cy="443874"/>
            </a:xfrm>
            <a:prstGeom prst="roundRect">
              <a:avLst>
                <a:gd name="adj" fmla="val 8138"/>
              </a:avLst>
            </a:prstGeom>
            <a:solidFill>
              <a:schemeClr val="bg1"/>
            </a:solidFill>
            <a:ln w="25400"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spcBef>
                  <a:spcPts val="800"/>
                </a:spcBef>
              </a:pPr>
              <a:r>
                <a:rPr lang="ko-KR" altLang="en-US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44546A"/>
                  </a:solidFill>
                  <a:latin typeface="+mj-lt"/>
                  <a:ea typeface="+mj-ea"/>
                  <a:cs typeface="+mj-cs"/>
                </a:rPr>
                <a:t>사업장 관리방법</a:t>
              </a:r>
            </a:p>
          </p:txBody>
        </p:sp>
        <p:sp>
          <p:nvSpPr>
            <p:cNvPr id="81" name="사각형: 둥근 모서리 80">
              <a:extLst>
                <a:ext uri="{FF2B5EF4-FFF2-40B4-BE49-F238E27FC236}">
                  <a16:creationId xmlns:a16="http://schemas.microsoft.com/office/drawing/2014/main" xmlns="" id="{5E8E10DD-47D9-4480-B5D3-A26A69022DB9}"/>
                </a:ext>
              </a:extLst>
            </p:cNvPr>
            <p:cNvSpPr/>
            <p:nvPr/>
          </p:nvSpPr>
          <p:spPr>
            <a:xfrm>
              <a:off x="7661299" y="5131452"/>
              <a:ext cx="3628024" cy="443874"/>
            </a:xfrm>
            <a:prstGeom prst="roundRect">
              <a:avLst>
                <a:gd name="adj" fmla="val 8138"/>
              </a:avLst>
            </a:prstGeom>
            <a:solidFill>
              <a:schemeClr val="bg1"/>
            </a:solidFill>
            <a:ln w="25400"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>
                <a:spcBef>
                  <a:spcPts val="800"/>
                </a:spcBef>
              </a:pPr>
              <a:r>
                <a:rPr lang="ko-KR" altLang="en-US" b="1" spc="-2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44546A"/>
                  </a:solidFill>
                  <a:latin typeface="+mj-lt"/>
                  <a:ea typeface="+mj-ea"/>
                  <a:cs typeface="+mj-cs"/>
                </a:rPr>
                <a:t>대규모 결근 발생 시 대체복무 방안 </a:t>
              </a:r>
            </a:p>
          </p:txBody>
        </p:sp>
      </p:grpSp>
      <p:grpSp>
        <p:nvGrpSpPr>
          <p:cNvPr id="2" name="그룹 1">
            <a:extLst>
              <a:ext uri="{FF2B5EF4-FFF2-40B4-BE49-F238E27FC236}">
                <a16:creationId xmlns:a16="http://schemas.microsoft.com/office/drawing/2014/main" xmlns="" id="{7DB683E1-44CE-45AC-B45C-948543DB703E}"/>
              </a:ext>
            </a:extLst>
          </p:cNvPr>
          <p:cNvGrpSpPr/>
          <p:nvPr/>
        </p:nvGrpSpPr>
        <p:grpSpPr>
          <a:xfrm>
            <a:off x="143811" y="606821"/>
            <a:ext cx="2408680" cy="5943402"/>
            <a:chOff x="143811" y="606821"/>
            <a:chExt cx="2408680" cy="5943402"/>
          </a:xfrm>
        </p:grpSpPr>
        <p:grpSp>
          <p:nvGrpSpPr>
            <p:cNvPr id="9" name="그룹 8">
              <a:extLst>
                <a:ext uri="{FF2B5EF4-FFF2-40B4-BE49-F238E27FC236}">
                  <a16:creationId xmlns:a16="http://schemas.microsoft.com/office/drawing/2014/main" xmlns="" id="{09E1CA4F-F821-40AF-9B0D-296983044F2D}"/>
                </a:ext>
              </a:extLst>
            </p:cNvPr>
            <p:cNvGrpSpPr/>
            <p:nvPr/>
          </p:nvGrpSpPr>
          <p:grpSpPr>
            <a:xfrm>
              <a:off x="1446579" y="1231017"/>
              <a:ext cx="373063" cy="4583177"/>
              <a:chOff x="978995" y="841830"/>
              <a:chExt cx="373063" cy="4782849"/>
            </a:xfrm>
            <a:solidFill>
              <a:srgbClr val="C7EAFE"/>
            </a:solidFill>
          </p:grpSpPr>
          <p:sp>
            <p:nvSpPr>
              <p:cNvPr id="45" name="Freeform 8">
                <a:extLst>
                  <a:ext uri="{FF2B5EF4-FFF2-40B4-BE49-F238E27FC236}">
                    <a16:creationId xmlns:a16="http://schemas.microsoft.com/office/drawing/2014/main" xmlns="" id="{5B71382D-3D7C-4912-A5EE-60EC381177AF}"/>
                  </a:ext>
                </a:extLst>
              </p:cNvPr>
              <p:cNvSpPr>
                <a:spLocks/>
              </p:cNvSpPr>
              <p:nvPr/>
            </p:nvSpPr>
            <p:spPr bwMode="auto">
              <a:xfrm rot="5400000">
                <a:off x="1050433" y="5323053"/>
                <a:ext cx="230188" cy="373063"/>
              </a:xfrm>
              <a:custGeom>
                <a:avLst/>
                <a:gdLst>
                  <a:gd name="T0" fmla="*/ 269 w 2038"/>
                  <a:gd name="T1" fmla="*/ 2 h 3284"/>
                  <a:gd name="T2" fmla="*/ 335 w 2038"/>
                  <a:gd name="T3" fmla="*/ 19 h 3284"/>
                  <a:gd name="T4" fmla="*/ 395 w 2038"/>
                  <a:gd name="T5" fmla="*/ 56 h 3284"/>
                  <a:gd name="T6" fmla="*/ 1931 w 2038"/>
                  <a:gd name="T7" fmla="*/ 1437 h 3284"/>
                  <a:gd name="T8" fmla="*/ 1983 w 2038"/>
                  <a:gd name="T9" fmla="*/ 1484 h 3284"/>
                  <a:gd name="T10" fmla="*/ 2019 w 2038"/>
                  <a:gd name="T11" fmla="*/ 1544 h 3284"/>
                  <a:gd name="T12" fmla="*/ 2037 w 2038"/>
                  <a:gd name="T13" fmla="*/ 1611 h 3284"/>
                  <a:gd name="T14" fmla="*/ 2038 w 2038"/>
                  <a:gd name="T15" fmla="*/ 1639 h 3284"/>
                  <a:gd name="T16" fmla="*/ 2038 w 2038"/>
                  <a:gd name="T17" fmla="*/ 1644 h 3284"/>
                  <a:gd name="T18" fmla="*/ 2037 w 2038"/>
                  <a:gd name="T19" fmla="*/ 1674 h 3284"/>
                  <a:gd name="T20" fmla="*/ 2019 w 2038"/>
                  <a:gd name="T21" fmla="*/ 1739 h 3284"/>
                  <a:gd name="T22" fmla="*/ 1983 w 2038"/>
                  <a:gd name="T23" fmla="*/ 1799 h 3284"/>
                  <a:gd name="T24" fmla="*/ 1931 w 2038"/>
                  <a:gd name="T25" fmla="*/ 1847 h 3284"/>
                  <a:gd name="T26" fmla="*/ 395 w 2038"/>
                  <a:gd name="T27" fmla="*/ 3229 h 3284"/>
                  <a:gd name="T28" fmla="*/ 335 w 2038"/>
                  <a:gd name="T29" fmla="*/ 3265 h 3284"/>
                  <a:gd name="T30" fmla="*/ 269 w 2038"/>
                  <a:gd name="T31" fmla="*/ 3281 h 3284"/>
                  <a:gd name="T32" fmla="*/ 202 w 2038"/>
                  <a:gd name="T33" fmla="*/ 3280 h 3284"/>
                  <a:gd name="T34" fmla="*/ 138 w 2038"/>
                  <a:gd name="T35" fmla="*/ 3260 h 3284"/>
                  <a:gd name="T36" fmla="*/ 80 w 2038"/>
                  <a:gd name="T37" fmla="*/ 3221 h 3284"/>
                  <a:gd name="T38" fmla="*/ 35 w 2038"/>
                  <a:gd name="T39" fmla="*/ 3166 h 3284"/>
                  <a:gd name="T40" fmla="*/ 9 w 2038"/>
                  <a:gd name="T41" fmla="*/ 3102 h 3284"/>
                  <a:gd name="T42" fmla="*/ 0 w 2038"/>
                  <a:gd name="T43" fmla="*/ 3035 h 3284"/>
                  <a:gd name="T44" fmla="*/ 12 w 2038"/>
                  <a:gd name="T45" fmla="*/ 2969 h 3284"/>
                  <a:gd name="T46" fmla="*/ 41 w 2038"/>
                  <a:gd name="T47" fmla="*/ 2908 h 3284"/>
                  <a:gd name="T48" fmla="*/ 88 w 2038"/>
                  <a:gd name="T49" fmla="*/ 2856 h 3284"/>
                  <a:gd name="T50" fmla="*/ 88 w 2038"/>
                  <a:gd name="T51" fmla="*/ 429 h 3284"/>
                  <a:gd name="T52" fmla="*/ 41 w 2038"/>
                  <a:gd name="T53" fmla="*/ 376 h 3284"/>
                  <a:gd name="T54" fmla="*/ 12 w 2038"/>
                  <a:gd name="T55" fmla="*/ 314 h 3284"/>
                  <a:gd name="T56" fmla="*/ 0 w 2038"/>
                  <a:gd name="T57" fmla="*/ 248 h 3284"/>
                  <a:gd name="T58" fmla="*/ 9 w 2038"/>
                  <a:gd name="T59" fmla="*/ 181 h 3284"/>
                  <a:gd name="T60" fmla="*/ 35 w 2038"/>
                  <a:gd name="T61" fmla="*/ 117 h 3284"/>
                  <a:gd name="T62" fmla="*/ 80 w 2038"/>
                  <a:gd name="T63" fmla="*/ 62 h 3284"/>
                  <a:gd name="T64" fmla="*/ 138 w 2038"/>
                  <a:gd name="T65" fmla="*/ 24 h 3284"/>
                  <a:gd name="T66" fmla="*/ 202 w 2038"/>
                  <a:gd name="T67" fmla="*/ 4 h 32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2038" h="3284">
                    <a:moveTo>
                      <a:pt x="236" y="0"/>
                    </a:moveTo>
                    <a:lnTo>
                      <a:pt x="269" y="2"/>
                    </a:lnTo>
                    <a:lnTo>
                      <a:pt x="303" y="8"/>
                    </a:lnTo>
                    <a:lnTo>
                      <a:pt x="335" y="19"/>
                    </a:lnTo>
                    <a:lnTo>
                      <a:pt x="366" y="34"/>
                    </a:lnTo>
                    <a:lnTo>
                      <a:pt x="395" y="56"/>
                    </a:lnTo>
                    <a:lnTo>
                      <a:pt x="1915" y="1427"/>
                    </a:lnTo>
                    <a:lnTo>
                      <a:pt x="1931" y="1437"/>
                    </a:lnTo>
                    <a:lnTo>
                      <a:pt x="1958" y="1458"/>
                    </a:lnTo>
                    <a:lnTo>
                      <a:pt x="1983" y="1484"/>
                    </a:lnTo>
                    <a:lnTo>
                      <a:pt x="2003" y="1513"/>
                    </a:lnTo>
                    <a:lnTo>
                      <a:pt x="2019" y="1544"/>
                    </a:lnTo>
                    <a:lnTo>
                      <a:pt x="2031" y="1577"/>
                    </a:lnTo>
                    <a:lnTo>
                      <a:pt x="2037" y="1611"/>
                    </a:lnTo>
                    <a:lnTo>
                      <a:pt x="2038" y="1636"/>
                    </a:lnTo>
                    <a:lnTo>
                      <a:pt x="2038" y="1639"/>
                    </a:lnTo>
                    <a:lnTo>
                      <a:pt x="2038" y="1642"/>
                    </a:lnTo>
                    <a:lnTo>
                      <a:pt x="2038" y="1644"/>
                    </a:lnTo>
                    <a:lnTo>
                      <a:pt x="2038" y="1647"/>
                    </a:lnTo>
                    <a:lnTo>
                      <a:pt x="2037" y="1674"/>
                    </a:lnTo>
                    <a:lnTo>
                      <a:pt x="2031" y="1706"/>
                    </a:lnTo>
                    <a:lnTo>
                      <a:pt x="2019" y="1739"/>
                    </a:lnTo>
                    <a:lnTo>
                      <a:pt x="2003" y="1770"/>
                    </a:lnTo>
                    <a:lnTo>
                      <a:pt x="1983" y="1799"/>
                    </a:lnTo>
                    <a:lnTo>
                      <a:pt x="1958" y="1825"/>
                    </a:lnTo>
                    <a:lnTo>
                      <a:pt x="1931" y="1847"/>
                    </a:lnTo>
                    <a:lnTo>
                      <a:pt x="1915" y="1856"/>
                    </a:lnTo>
                    <a:lnTo>
                      <a:pt x="395" y="3229"/>
                    </a:lnTo>
                    <a:lnTo>
                      <a:pt x="366" y="3249"/>
                    </a:lnTo>
                    <a:lnTo>
                      <a:pt x="335" y="3265"/>
                    </a:lnTo>
                    <a:lnTo>
                      <a:pt x="303" y="3275"/>
                    </a:lnTo>
                    <a:lnTo>
                      <a:pt x="269" y="3281"/>
                    </a:lnTo>
                    <a:lnTo>
                      <a:pt x="236" y="3284"/>
                    </a:lnTo>
                    <a:lnTo>
                      <a:pt x="202" y="3280"/>
                    </a:lnTo>
                    <a:lnTo>
                      <a:pt x="169" y="3272"/>
                    </a:lnTo>
                    <a:lnTo>
                      <a:pt x="138" y="3260"/>
                    </a:lnTo>
                    <a:lnTo>
                      <a:pt x="107" y="3243"/>
                    </a:lnTo>
                    <a:lnTo>
                      <a:pt x="80" y="3221"/>
                    </a:lnTo>
                    <a:lnTo>
                      <a:pt x="55" y="3196"/>
                    </a:lnTo>
                    <a:lnTo>
                      <a:pt x="35" y="3166"/>
                    </a:lnTo>
                    <a:lnTo>
                      <a:pt x="19" y="3135"/>
                    </a:lnTo>
                    <a:lnTo>
                      <a:pt x="9" y="3102"/>
                    </a:lnTo>
                    <a:lnTo>
                      <a:pt x="1" y="3070"/>
                    </a:lnTo>
                    <a:lnTo>
                      <a:pt x="0" y="3035"/>
                    </a:lnTo>
                    <a:lnTo>
                      <a:pt x="3" y="3002"/>
                    </a:lnTo>
                    <a:lnTo>
                      <a:pt x="12" y="2969"/>
                    </a:lnTo>
                    <a:lnTo>
                      <a:pt x="24" y="2937"/>
                    </a:lnTo>
                    <a:lnTo>
                      <a:pt x="41" y="2908"/>
                    </a:lnTo>
                    <a:lnTo>
                      <a:pt x="62" y="2880"/>
                    </a:lnTo>
                    <a:lnTo>
                      <a:pt x="88" y="2856"/>
                    </a:lnTo>
                    <a:lnTo>
                      <a:pt x="1432" y="1642"/>
                    </a:lnTo>
                    <a:lnTo>
                      <a:pt x="88" y="429"/>
                    </a:lnTo>
                    <a:lnTo>
                      <a:pt x="62" y="403"/>
                    </a:lnTo>
                    <a:lnTo>
                      <a:pt x="41" y="376"/>
                    </a:lnTo>
                    <a:lnTo>
                      <a:pt x="24" y="346"/>
                    </a:lnTo>
                    <a:lnTo>
                      <a:pt x="12" y="314"/>
                    </a:lnTo>
                    <a:lnTo>
                      <a:pt x="3" y="282"/>
                    </a:lnTo>
                    <a:lnTo>
                      <a:pt x="0" y="248"/>
                    </a:lnTo>
                    <a:lnTo>
                      <a:pt x="1" y="215"/>
                    </a:lnTo>
                    <a:lnTo>
                      <a:pt x="9" y="181"/>
                    </a:lnTo>
                    <a:lnTo>
                      <a:pt x="19" y="149"/>
                    </a:lnTo>
                    <a:lnTo>
                      <a:pt x="35" y="117"/>
                    </a:lnTo>
                    <a:lnTo>
                      <a:pt x="55" y="88"/>
                    </a:lnTo>
                    <a:lnTo>
                      <a:pt x="80" y="62"/>
                    </a:lnTo>
                    <a:lnTo>
                      <a:pt x="107" y="41"/>
                    </a:lnTo>
                    <a:lnTo>
                      <a:pt x="138" y="24"/>
                    </a:lnTo>
                    <a:lnTo>
                      <a:pt x="169" y="11"/>
                    </a:lnTo>
                    <a:lnTo>
                      <a:pt x="202" y="4"/>
                    </a:lnTo>
                    <a:lnTo>
                      <a:pt x="236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indent="-457200" algn="ctr">
                  <a:spcBef>
                    <a:spcPct val="0"/>
                  </a:spcBef>
                </a:pPr>
                <a:endParaRPr lang="ko-KR" altLang="en-US">
                  <a:solidFill>
                    <a:schemeClr val="lt1"/>
                  </a:solidFill>
                </a:endParaRPr>
              </a:p>
            </p:txBody>
          </p:sp>
          <p:sp>
            <p:nvSpPr>
              <p:cNvPr id="44" name="직사각형 43">
                <a:extLst>
                  <a:ext uri="{FF2B5EF4-FFF2-40B4-BE49-F238E27FC236}">
                    <a16:creationId xmlns:a16="http://schemas.microsoft.com/office/drawing/2014/main" xmlns="" id="{C18D7781-8646-4981-9A0D-205E5F868A4B}"/>
                  </a:ext>
                </a:extLst>
              </p:cNvPr>
              <p:cNvSpPr/>
              <p:nvPr/>
            </p:nvSpPr>
            <p:spPr>
              <a:xfrm rot="5400000">
                <a:off x="-1188974" y="3132056"/>
                <a:ext cx="4714966" cy="134513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grpSp>
          <p:nvGrpSpPr>
            <p:cNvPr id="88" name="그룹 87">
              <a:extLst>
                <a:ext uri="{FF2B5EF4-FFF2-40B4-BE49-F238E27FC236}">
                  <a16:creationId xmlns:a16="http://schemas.microsoft.com/office/drawing/2014/main" xmlns="" id="{819CC35A-878D-4CD4-911D-DA3B60ED07B0}"/>
                </a:ext>
              </a:extLst>
            </p:cNvPr>
            <p:cNvGrpSpPr/>
            <p:nvPr/>
          </p:nvGrpSpPr>
          <p:grpSpPr>
            <a:xfrm>
              <a:off x="143811" y="5870792"/>
              <a:ext cx="749157" cy="584775"/>
              <a:chOff x="143811" y="618479"/>
              <a:chExt cx="749157" cy="584775"/>
            </a:xfrm>
          </p:grpSpPr>
          <p:sp>
            <p:nvSpPr>
              <p:cNvPr id="89" name="직사각형 88">
                <a:extLst>
                  <a:ext uri="{FF2B5EF4-FFF2-40B4-BE49-F238E27FC236}">
                    <a16:creationId xmlns:a16="http://schemas.microsoft.com/office/drawing/2014/main" xmlns="" id="{6648AA36-EB13-4F0C-8A39-0583995DC7E4}"/>
                  </a:ext>
                </a:extLst>
              </p:cNvPr>
              <p:cNvSpPr/>
              <p:nvPr/>
            </p:nvSpPr>
            <p:spPr>
              <a:xfrm>
                <a:off x="143811" y="618479"/>
                <a:ext cx="550279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ko-KR" sz="1400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rPr>
                  <a:t>S</a:t>
                </a:r>
                <a:r>
                  <a:rPr lang="en-US" altLang="ko-KR" sz="140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rPr>
                  <a:t>tep</a:t>
                </a:r>
                <a:r>
                  <a:rPr lang="en-US" altLang="ko-KR" sz="1400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rPr>
                  <a:t/>
                </a:r>
                <a:br>
                  <a:rPr lang="en-US" altLang="ko-KR" sz="1400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rPr>
                </a:br>
                <a:r>
                  <a:rPr lang="en-US" altLang="ko-KR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69D0E5"/>
                    </a:solidFill>
                  </a:rPr>
                  <a:t>0</a:t>
                </a:r>
                <a:r>
                  <a:rPr lang="en-US" altLang="ko-KR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rPr>
                  <a:t>6</a:t>
                </a:r>
                <a:endParaRPr lang="ko-KR" altLang="en-US" sz="14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25AEC1"/>
                  </a:solidFill>
                </a:endParaRPr>
              </a:p>
            </p:txBody>
          </p:sp>
          <p:cxnSp>
            <p:nvCxnSpPr>
              <p:cNvPr id="90" name="직선 연결선 89">
                <a:extLst>
                  <a:ext uri="{FF2B5EF4-FFF2-40B4-BE49-F238E27FC236}">
                    <a16:creationId xmlns:a16="http://schemas.microsoft.com/office/drawing/2014/main" xmlns="" id="{88471E24-8E4B-42A5-BEED-332C65FDE732}"/>
                  </a:ext>
                </a:extLst>
              </p:cNvPr>
              <p:cNvCxnSpPr/>
              <p:nvPr/>
            </p:nvCxnSpPr>
            <p:spPr>
              <a:xfrm>
                <a:off x="242887" y="654089"/>
                <a:ext cx="650081" cy="0"/>
              </a:xfrm>
              <a:prstGeom prst="line">
                <a:avLst/>
              </a:prstGeom>
              <a:ln w="9525">
                <a:solidFill>
                  <a:srgbClr val="42C7DE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1" name="직선 연결선 90">
                <a:extLst>
                  <a:ext uri="{FF2B5EF4-FFF2-40B4-BE49-F238E27FC236}">
                    <a16:creationId xmlns:a16="http://schemas.microsoft.com/office/drawing/2014/main" xmlns="" id="{E84B359F-B88A-40A1-A6C4-9FF7FB02F93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42887" y="654089"/>
                <a:ext cx="90488" cy="0"/>
              </a:xfrm>
              <a:prstGeom prst="line">
                <a:avLst/>
              </a:prstGeom>
              <a:ln w="31750">
                <a:solidFill>
                  <a:srgbClr val="42C7DE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2" name="사각형: 둥근 모서리 41">
              <a:extLst>
                <a:ext uri="{FF2B5EF4-FFF2-40B4-BE49-F238E27FC236}">
                  <a16:creationId xmlns:a16="http://schemas.microsoft.com/office/drawing/2014/main" xmlns="" id="{7C482D6D-0875-4B13-A65C-7B8C508E7990}"/>
                </a:ext>
              </a:extLst>
            </p:cNvPr>
            <p:cNvSpPr/>
            <p:nvPr/>
          </p:nvSpPr>
          <p:spPr>
            <a:xfrm>
              <a:off x="701201" y="5860994"/>
              <a:ext cx="1851290" cy="689229"/>
            </a:xfrm>
            <a:prstGeom prst="roundRect">
              <a:avLst/>
            </a:prstGeom>
            <a:solidFill>
              <a:srgbClr val="C7EAFE"/>
            </a:solidFill>
            <a:ln w="25400">
              <a:solidFill>
                <a:srgbClr val="42C7D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04000" rtlCol="0" anchor="ctr"/>
            <a:lstStyle/>
            <a:p>
              <a:r>
                <a:rPr lang="ko-KR" altLang="en-US" sz="1600" b="1" spc="-18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accent1">
                      <a:lumMod val="75000"/>
                    </a:schemeClr>
                  </a:solidFill>
                </a:rPr>
                <a:t>업무분장</a:t>
              </a:r>
            </a:p>
          </p:txBody>
        </p:sp>
        <p:grpSp>
          <p:nvGrpSpPr>
            <p:cNvPr id="11" name="그룹 10">
              <a:extLst>
                <a:ext uri="{FF2B5EF4-FFF2-40B4-BE49-F238E27FC236}">
                  <a16:creationId xmlns:a16="http://schemas.microsoft.com/office/drawing/2014/main" xmlns="" id="{8E07DDB4-D853-4D64-9435-617BE940633F}"/>
                </a:ext>
              </a:extLst>
            </p:cNvPr>
            <p:cNvGrpSpPr/>
            <p:nvPr/>
          </p:nvGrpSpPr>
          <p:grpSpPr>
            <a:xfrm>
              <a:off x="143811" y="1657656"/>
              <a:ext cx="2408680" cy="689229"/>
              <a:chOff x="143811" y="1657656"/>
              <a:chExt cx="2408680" cy="689229"/>
            </a:xfrm>
          </p:grpSpPr>
          <p:grpSp>
            <p:nvGrpSpPr>
              <p:cNvPr id="72" name="그룹 71">
                <a:extLst>
                  <a:ext uri="{FF2B5EF4-FFF2-40B4-BE49-F238E27FC236}">
                    <a16:creationId xmlns:a16="http://schemas.microsoft.com/office/drawing/2014/main" xmlns="" id="{F2D123B8-336A-494E-A4A3-C215CAF9C20C}"/>
                  </a:ext>
                </a:extLst>
              </p:cNvPr>
              <p:cNvGrpSpPr/>
              <p:nvPr/>
            </p:nvGrpSpPr>
            <p:grpSpPr>
              <a:xfrm>
                <a:off x="143811" y="1667658"/>
                <a:ext cx="749157" cy="584775"/>
                <a:chOff x="143811" y="618479"/>
                <a:chExt cx="749157" cy="584775"/>
              </a:xfrm>
            </p:grpSpPr>
            <p:sp>
              <p:nvSpPr>
                <p:cNvPr id="73" name="직사각형 72">
                  <a:extLst>
                    <a:ext uri="{FF2B5EF4-FFF2-40B4-BE49-F238E27FC236}">
                      <a16:creationId xmlns:a16="http://schemas.microsoft.com/office/drawing/2014/main" xmlns="" id="{DAF3ACFB-19C5-4D71-A81D-F092C08429A5}"/>
                    </a:ext>
                  </a:extLst>
                </p:cNvPr>
                <p:cNvSpPr/>
                <p:nvPr/>
              </p:nvSpPr>
              <p:spPr>
                <a:xfrm>
                  <a:off x="143811" y="618479"/>
                  <a:ext cx="550279" cy="58477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altLang="ko-KR" sz="14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>S</a:t>
                  </a:r>
                  <a:r>
                    <a:rPr lang="en-US" altLang="ko-KR" sz="1400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>tep</a:t>
                  </a:r>
                  <a:r>
                    <a:rPr lang="en-US" altLang="ko-KR" sz="14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/>
                  </a:r>
                  <a:br>
                    <a:rPr lang="en-US" altLang="ko-KR" sz="14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</a:br>
                  <a:r>
                    <a:rPr lang="en-US" altLang="ko-KR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>02</a:t>
                  </a:r>
                  <a:endParaRPr lang="ko-KR" altLang="en-US" sz="140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endParaRPr>
                </a:p>
              </p:txBody>
            </p:sp>
            <p:cxnSp>
              <p:nvCxnSpPr>
                <p:cNvPr id="74" name="직선 연결선 73">
                  <a:extLst>
                    <a:ext uri="{FF2B5EF4-FFF2-40B4-BE49-F238E27FC236}">
                      <a16:creationId xmlns:a16="http://schemas.microsoft.com/office/drawing/2014/main" xmlns="" id="{32396562-7BDA-431E-9103-25CBE9758EDB}"/>
                    </a:ext>
                  </a:extLst>
                </p:cNvPr>
                <p:cNvCxnSpPr/>
                <p:nvPr/>
              </p:nvCxnSpPr>
              <p:spPr>
                <a:xfrm>
                  <a:off x="242887" y="654089"/>
                  <a:ext cx="650081" cy="0"/>
                </a:xfrm>
                <a:prstGeom prst="line">
                  <a:avLst/>
                </a:prstGeom>
                <a:ln w="9525">
                  <a:solidFill>
                    <a:srgbClr val="25AEC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5" name="직선 연결선 74">
                  <a:extLst>
                    <a:ext uri="{FF2B5EF4-FFF2-40B4-BE49-F238E27FC236}">
                      <a16:creationId xmlns:a16="http://schemas.microsoft.com/office/drawing/2014/main" xmlns="" id="{2D0F56DE-8731-4321-89C9-3CAC02B7D770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242887" y="654089"/>
                  <a:ext cx="90488" cy="0"/>
                </a:xfrm>
                <a:prstGeom prst="line">
                  <a:avLst/>
                </a:prstGeom>
                <a:ln w="31750">
                  <a:solidFill>
                    <a:srgbClr val="25AEC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56" name="사각형: 둥근 모서리 55">
                <a:extLst>
                  <a:ext uri="{FF2B5EF4-FFF2-40B4-BE49-F238E27FC236}">
                    <a16:creationId xmlns:a16="http://schemas.microsoft.com/office/drawing/2014/main" xmlns="" id="{BB86D9E4-BCB1-40D2-BC9D-B37B4639AB89}"/>
                  </a:ext>
                </a:extLst>
              </p:cNvPr>
              <p:cNvSpPr/>
              <p:nvPr/>
            </p:nvSpPr>
            <p:spPr>
              <a:xfrm>
                <a:off x="701201" y="1657656"/>
                <a:ext cx="1851290" cy="689229"/>
              </a:xfrm>
              <a:prstGeom prst="roundRect">
                <a:avLst/>
              </a:prstGeom>
              <a:solidFill>
                <a:srgbClr val="C7EAFE"/>
              </a:solidFill>
              <a:ln w="25400">
                <a:solidFill>
                  <a:srgbClr val="42C7DE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504000" rtlCol="0" anchor="ctr"/>
              <a:lstStyle/>
              <a:p>
                <a:r>
                  <a:rPr lang="ko-KR" altLang="en-US" sz="1600" b="1" spc="-18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chemeClr val="accent1">
                        <a:lumMod val="75000"/>
                      </a:schemeClr>
                    </a:solidFill>
                  </a:rPr>
                  <a:t>소통계획 수립</a:t>
                </a:r>
              </a:p>
            </p:txBody>
          </p:sp>
        </p:grpSp>
        <p:grpSp>
          <p:nvGrpSpPr>
            <p:cNvPr id="63" name="그룹 62">
              <a:extLst>
                <a:ext uri="{FF2B5EF4-FFF2-40B4-BE49-F238E27FC236}">
                  <a16:creationId xmlns:a16="http://schemas.microsoft.com/office/drawing/2014/main" xmlns="" id="{2C3689E0-73AF-4A9E-9436-FCAD1588ECC8}"/>
                </a:ext>
              </a:extLst>
            </p:cNvPr>
            <p:cNvGrpSpPr/>
            <p:nvPr/>
          </p:nvGrpSpPr>
          <p:grpSpPr>
            <a:xfrm>
              <a:off x="143811" y="606821"/>
              <a:ext cx="2408680" cy="689229"/>
              <a:chOff x="143811" y="606821"/>
              <a:chExt cx="2408680" cy="689229"/>
            </a:xfrm>
          </p:grpSpPr>
          <p:grpSp>
            <p:nvGrpSpPr>
              <p:cNvPr id="64" name="그룹 63">
                <a:extLst>
                  <a:ext uri="{FF2B5EF4-FFF2-40B4-BE49-F238E27FC236}">
                    <a16:creationId xmlns:a16="http://schemas.microsoft.com/office/drawing/2014/main" xmlns="" id="{2957A095-6CAC-49DE-B901-BCA9E316F05E}"/>
                  </a:ext>
                </a:extLst>
              </p:cNvPr>
              <p:cNvGrpSpPr/>
              <p:nvPr/>
            </p:nvGrpSpPr>
            <p:grpSpPr>
              <a:xfrm>
                <a:off x="143811" y="620860"/>
                <a:ext cx="749157" cy="584775"/>
                <a:chOff x="143811" y="618479"/>
                <a:chExt cx="749157" cy="584775"/>
              </a:xfrm>
            </p:grpSpPr>
            <p:sp>
              <p:nvSpPr>
                <p:cNvPr id="66" name="직사각형 65">
                  <a:extLst>
                    <a:ext uri="{FF2B5EF4-FFF2-40B4-BE49-F238E27FC236}">
                      <a16:creationId xmlns:a16="http://schemas.microsoft.com/office/drawing/2014/main" xmlns="" id="{BB5D8B7F-6B6D-4CDA-8AD2-5598E1BB2A72}"/>
                    </a:ext>
                  </a:extLst>
                </p:cNvPr>
                <p:cNvSpPr/>
                <p:nvPr/>
              </p:nvSpPr>
              <p:spPr>
                <a:xfrm>
                  <a:off x="143811" y="618479"/>
                  <a:ext cx="550279" cy="58477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altLang="ko-KR" sz="14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>S</a:t>
                  </a:r>
                  <a:r>
                    <a:rPr lang="en-US" altLang="ko-KR" sz="1400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>tep</a:t>
                  </a:r>
                  <a:r>
                    <a:rPr lang="en-US" altLang="ko-KR" sz="14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/>
                  </a:r>
                  <a:br>
                    <a:rPr lang="en-US" altLang="ko-KR" sz="14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</a:br>
                  <a:r>
                    <a:rPr lang="en-US" altLang="ko-KR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69D0E5"/>
                      </a:solidFill>
                    </a:rPr>
                    <a:t>0</a:t>
                  </a:r>
                  <a:r>
                    <a:rPr lang="en-US" altLang="ko-KR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>1</a:t>
                  </a:r>
                  <a:endParaRPr lang="ko-KR" altLang="en-US" sz="140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endParaRPr>
                </a:p>
              </p:txBody>
            </p:sp>
            <p:cxnSp>
              <p:nvCxnSpPr>
                <p:cNvPr id="70" name="직선 연결선 69">
                  <a:extLst>
                    <a:ext uri="{FF2B5EF4-FFF2-40B4-BE49-F238E27FC236}">
                      <a16:creationId xmlns:a16="http://schemas.microsoft.com/office/drawing/2014/main" xmlns="" id="{5BAA1083-A961-40E2-BD2B-5DFE709FCC5E}"/>
                    </a:ext>
                  </a:extLst>
                </p:cNvPr>
                <p:cNvCxnSpPr/>
                <p:nvPr/>
              </p:nvCxnSpPr>
              <p:spPr>
                <a:xfrm>
                  <a:off x="242887" y="654089"/>
                  <a:ext cx="650081" cy="0"/>
                </a:xfrm>
                <a:prstGeom prst="line">
                  <a:avLst/>
                </a:prstGeom>
                <a:ln w="9525">
                  <a:solidFill>
                    <a:srgbClr val="42C7DE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1" name="직선 연결선 70">
                  <a:extLst>
                    <a:ext uri="{FF2B5EF4-FFF2-40B4-BE49-F238E27FC236}">
                      <a16:creationId xmlns:a16="http://schemas.microsoft.com/office/drawing/2014/main" xmlns="" id="{84AB997E-325F-45F6-9A14-9D80B5E755F9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242887" y="654089"/>
                  <a:ext cx="90488" cy="0"/>
                </a:xfrm>
                <a:prstGeom prst="line">
                  <a:avLst/>
                </a:prstGeom>
                <a:ln w="31750">
                  <a:solidFill>
                    <a:srgbClr val="42C7DE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65" name="사각형: 둥근 모서리 64">
                <a:extLst>
                  <a:ext uri="{FF2B5EF4-FFF2-40B4-BE49-F238E27FC236}">
                    <a16:creationId xmlns:a16="http://schemas.microsoft.com/office/drawing/2014/main" xmlns="" id="{5442529D-B916-433E-853D-DA805EFAD0D2}"/>
                  </a:ext>
                </a:extLst>
              </p:cNvPr>
              <p:cNvSpPr/>
              <p:nvPr/>
            </p:nvSpPr>
            <p:spPr>
              <a:xfrm>
                <a:off x="701201" y="606821"/>
                <a:ext cx="1851290" cy="689229"/>
              </a:xfrm>
              <a:prstGeom prst="roundRect">
                <a:avLst/>
              </a:prstGeom>
              <a:solidFill>
                <a:srgbClr val="C7EAFE"/>
              </a:solidFill>
              <a:ln w="25400">
                <a:solidFill>
                  <a:srgbClr val="42C7DE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504000" rtlCol="0" anchor="ctr"/>
              <a:lstStyle/>
              <a:p>
                <a:r>
                  <a:rPr lang="ko-KR" altLang="en-US" sz="1600" b="1" spc="-18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chemeClr val="accent1">
                        <a:lumMod val="75000"/>
                      </a:schemeClr>
                    </a:solidFill>
                  </a:rPr>
                  <a:t>현황 파악</a:t>
                </a:r>
              </a:p>
            </p:txBody>
          </p:sp>
        </p:grpSp>
        <p:grpSp>
          <p:nvGrpSpPr>
            <p:cNvPr id="92" name="그룹 91">
              <a:extLst>
                <a:ext uri="{FF2B5EF4-FFF2-40B4-BE49-F238E27FC236}">
                  <a16:creationId xmlns:a16="http://schemas.microsoft.com/office/drawing/2014/main" xmlns="" id="{8DC15D3C-C190-4C5E-B0AF-16DE2217FD9B}"/>
                </a:ext>
              </a:extLst>
            </p:cNvPr>
            <p:cNvGrpSpPr/>
            <p:nvPr/>
          </p:nvGrpSpPr>
          <p:grpSpPr>
            <a:xfrm>
              <a:off x="143811" y="2708491"/>
              <a:ext cx="2408680" cy="689229"/>
              <a:chOff x="143811" y="2708491"/>
              <a:chExt cx="2408680" cy="689229"/>
            </a:xfrm>
          </p:grpSpPr>
          <p:grpSp>
            <p:nvGrpSpPr>
              <p:cNvPr id="94" name="그룹 93">
                <a:extLst>
                  <a:ext uri="{FF2B5EF4-FFF2-40B4-BE49-F238E27FC236}">
                    <a16:creationId xmlns:a16="http://schemas.microsoft.com/office/drawing/2014/main" xmlns="" id="{AED32702-ED01-4D4E-A863-7E8F22CBD1FC}"/>
                  </a:ext>
                </a:extLst>
              </p:cNvPr>
              <p:cNvGrpSpPr/>
              <p:nvPr/>
            </p:nvGrpSpPr>
            <p:grpSpPr>
              <a:xfrm>
                <a:off x="143811" y="2718015"/>
                <a:ext cx="749157" cy="584775"/>
                <a:chOff x="143811" y="618479"/>
                <a:chExt cx="749157" cy="584775"/>
              </a:xfrm>
            </p:grpSpPr>
            <p:sp>
              <p:nvSpPr>
                <p:cNvPr id="96" name="직사각형 95">
                  <a:extLst>
                    <a:ext uri="{FF2B5EF4-FFF2-40B4-BE49-F238E27FC236}">
                      <a16:creationId xmlns:a16="http://schemas.microsoft.com/office/drawing/2014/main" xmlns="" id="{33DA8B51-0BB3-424A-A363-A272276DF596}"/>
                    </a:ext>
                  </a:extLst>
                </p:cNvPr>
                <p:cNvSpPr/>
                <p:nvPr/>
              </p:nvSpPr>
              <p:spPr>
                <a:xfrm>
                  <a:off x="143811" y="618479"/>
                  <a:ext cx="550279" cy="58477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altLang="ko-KR" sz="14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>S</a:t>
                  </a:r>
                  <a:r>
                    <a:rPr lang="en-US" altLang="ko-KR" sz="1400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>tep</a:t>
                  </a:r>
                  <a:r>
                    <a:rPr lang="en-US" altLang="ko-KR" sz="14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/>
                  </a:r>
                  <a:br>
                    <a:rPr lang="en-US" altLang="ko-KR" sz="14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</a:br>
                  <a:r>
                    <a:rPr lang="en-US" altLang="ko-KR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69D0E5"/>
                      </a:solidFill>
                    </a:rPr>
                    <a:t>0</a:t>
                  </a:r>
                  <a:r>
                    <a:rPr lang="en-US" altLang="ko-KR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>3</a:t>
                  </a:r>
                  <a:endParaRPr lang="ko-KR" altLang="en-US" sz="140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endParaRPr>
                </a:p>
              </p:txBody>
            </p:sp>
            <p:cxnSp>
              <p:nvCxnSpPr>
                <p:cNvPr id="97" name="직선 연결선 96">
                  <a:extLst>
                    <a:ext uri="{FF2B5EF4-FFF2-40B4-BE49-F238E27FC236}">
                      <a16:creationId xmlns:a16="http://schemas.microsoft.com/office/drawing/2014/main" xmlns="" id="{A2E46107-011F-4115-9357-9B737E5CC969}"/>
                    </a:ext>
                  </a:extLst>
                </p:cNvPr>
                <p:cNvCxnSpPr/>
                <p:nvPr/>
              </p:nvCxnSpPr>
              <p:spPr>
                <a:xfrm>
                  <a:off x="242887" y="654089"/>
                  <a:ext cx="650081" cy="0"/>
                </a:xfrm>
                <a:prstGeom prst="line">
                  <a:avLst/>
                </a:prstGeom>
                <a:ln w="9525">
                  <a:solidFill>
                    <a:srgbClr val="42C7DE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8" name="직선 연결선 97">
                  <a:extLst>
                    <a:ext uri="{FF2B5EF4-FFF2-40B4-BE49-F238E27FC236}">
                      <a16:creationId xmlns:a16="http://schemas.microsoft.com/office/drawing/2014/main" xmlns="" id="{FBCD703B-82F6-4E57-B1D3-717678BC392D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242887" y="654089"/>
                  <a:ext cx="90488" cy="0"/>
                </a:xfrm>
                <a:prstGeom prst="line">
                  <a:avLst/>
                </a:prstGeom>
                <a:ln w="31750">
                  <a:solidFill>
                    <a:srgbClr val="42C7DE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95" name="사각형: 둥근 모서리 94">
                <a:extLst>
                  <a:ext uri="{FF2B5EF4-FFF2-40B4-BE49-F238E27FC236}">
                    <a16:creationId xmlns:a16="http://schemas.microsoft.com/office/drawing/2014/main" xmlns="" id="{27691292-7079-44E0-B646-4E5B28B6EE13}"/>
                  </a:ext>
                </a:extLst>
              </p:cNvPr>
              <p:cNvSpPr/>
              <p:nvPr/>
            </p:nvSpPr>
            <p:spPr>
              <a:xfrm>
                <a:off x="701201" y="2708491"/>
                <a:ext cx="1851290" cy="689229"/>
              </a:xfrm>
              <a:prstGeom prst="roundRect">
                <a:avLst/>
              </a:prstGeom>
              <a:solidFill>
                <a:srgbClr val="C7EAFE"/>
              </a:solidFill>
              <a:ln w="25400">
                <a:solidFill>
                  <a:srgbClr val="42C7DE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504000" rtlCol="0" anchor="ctr"/>
              <a:lstStyle/>
              <a:p>
                <a:r>
                  <a:rPr lang="ko-KR" altLang="en-US" sz="1600" b="1" spc="-18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chemeClr val="accent1">
                        <a:lumMod val="75000"/>
                      </a:schemeClr>
                    </a:solidFill>
                  </a:rPr>
                  <a:t>핵심업무</a:t>
                </a:r>
                <a:br>
                  <a:rPr lang="ko-KR" altLang="en-US" sz="1600" b="1" spc="-18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chemeClr val="accent1">
                        <a:lumMod val="75000"/>
                      </a:schemeClr>
                    </a:solidFill>
                  </a:rPr>
                </a:br>
                <a:r>
                  <a:rPr lang="ko-KR" altLang="en-US" sz="1600" b="1" spc="-18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chemeClr val="accent1">
                        <a:lumMod val="75000"/>
                      </a:schemeClr>
                    </a:solidFill>
                  </a:rPr>
                  <a:t>우선순위 결정</a:t>
                </a:r>
              </a:p>
            </p:txBody>
          </p:sp>
        </p:grpSp>
        <p:grpSp>
          <p:nvGrpSpPr>
            <p:cNvPr id="82" name="그룹 81">
              <a:extLst>
                <a:ext uri="{FF2B5EF4-FFF2-40B4-BE49-F238E27FC236}">
                  <a16:creationId xmlns:a16="http://schemas.microsoft.com/office/drawing/2014/main" xmlns="" id="{7C55C3FA-CAC7-4BA0-8D4E-61B29A115CCB}"/>
                </a:ext>
              </a:extLst>
            </p:cNvPr>
            <p:cNvGrpSpPr/>
            <p:nvPr/>
          </p:nvGrpSpPr>
          <p:grpSpPr>
            <a:xfrm>
              <a:off x="143811" y="4810161"/>
              <a:ext cx="2408680" cy="689229"/>
              <a:chOff x="296211" y="1810056"/>
              <a:chExt cx="2408680" cy="689229"/>
            </a:xfrm>
          </p:grpSpPr>
          <p:grpSp>
            <p:nvGrpSpPr>
              <p:cNvPr id="83" name="그룹 82">
                <a:extLst>
                  <a:ext uri="{FF2B5EF4-FFF2-40B4-BE49-F238E27FC236}">
                    <a16:creationId xmlns:a16="http://schemas.microsoft.com/office/drawing/2014/main" xmlns="" id="{19140BE6-FFF1-4DAF-8330-730E6F835712}"/>
                  </a:ext>
                </a:extLst>
              </p:cNvPr>
              <p:cNvGrpSpPr/>
              <p:nvPr/>
            </p:nvGrpSpPr>
            <p:grpSpPr>
              <a:xfrm>
                <a:off x="296211" y="1820058"/>
                <a:ext cx="749157" cy="584775"/>
                <a:chOff x="143811" y="618479"/>
                <a:chExt cx="749157" cy="584775"/>
              </a:xfrm>
            </p:grpSpPr>
            <p:sp>
              <p:nvSpPr>
                <p:cNvPr id="99" name="직사각형 98">
                  <a:extLst>
                    <a:ext uri="{FF2B5EF4-FFF2-40B4-BE49-F238E27FC236}">
                      <a16:creationId xmlns:a16="http://schemas.microsoft.com/office/drawing/2014/main" xmlns="" id="{E88A20AB-403E-4CC7-92EE-C821120C51D7}"/>
                    </a:ext>
                  </a:extLst>
                </p:cNvPr>
                <p:cNvSpPr/>
                <p:nvPr/>
              </p:nvSpPr>
              <p:spPr>
                <a:xfrm>
                  <a:off x="143811" y="618479"/>
                  <a:ext cx="550279" cy="58477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altLang="ko-KR" sz="14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003A92"/>
                      </a:solidFill>
                    </a:rPr>
                    <a:t>S</a:t>
                  </a:r>
                  <a:r>
                    <a:rPr lang="en-US" altLang="ko-KR" sz="1400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003A92"/>
                      </a:solidFill>
                    </a:rPr>
                    <a:t>tep</a:t>
                  </a:r>
                  <a:r>
                    <a:rPr lang="en-US" altLang="ko-KR" sz="14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003A92"/>
                      </a:solidFill>
                    </a:rPr>
                    <a:t/>
                  </a:r>
                  <a:br>
                    <a:rPr lang="en-US" altLang="ko-KR" sz="14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003A92"/>
                      </a:solidFill>
                    </a:rPr>
                  </a:br>
                  <a:r>
                    <a:rPr lang="en-US" altLang="ko-KR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chemeClr val="accent5"/>
                      </a:solidFill>
                    </a:rPr>
                    <a:t>0</a:t>
                  </a:r>
                  <a:r>
                    <a:rPr lang="en-US" altLang="ko-KR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003A92"/>
                      </a:solidFill>
                    </a:rPr>
                    <a:t>5</a:t>
                  </a:r>
                  <a:endParaRPr lang="ko-KR" altLang="en-US" sz="140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003A92"/>
                    </a:solidFill>
                  </a:endParaRPr>
                </a:p>
              </p:txBody>
            </p:sp>
            <p:cxnSp>
              <p:nvCxnSpPr>
                <p:cNvPr id="100" name="직선 연결선 99">
                  <a:extLst>
                    <a:ext uri="{FF2B5EF4-FFF2-40B4-BE49-F238E27FC236}">
                      <a16:creationId xmlns:a16="http://schemas.microsoft.com/office/drawing/2014/main" xmlns="" id="{B6BA06D1-AA5E-4F23-98B4-AA92D4AFB3CB}"/>
                    </a:ext>
                  </a:extLst>
                </p:cNvPr>
                <p:cNvCxnSpPr/>
                <p:nvPr/>
              </p:nvCxnSpPr>
              <p:spPr>
                <a:xfrm>
                  <a:off x="242887" y="654089"/>
                  <a:ext cx="650081" cy="0"/>
                </a:xfrm>
                <a:prstGeom prst="line">
                  <a:avLst/>
                </a:prstGeom>
                <a:ln w="9525">
                  <a:solidFill>
                    <a:srgbClr val="065DC7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1" name="직선 연결선 100">
                  <a:extLst>
                    <a:ext uri="{FF2B5EF4-FFF2-40B4-BE49-F238E27FC236}">
                      <a16:creationId xmlns:a16="http://schemas.microsoft.com/office/drawing/2014/main" xmlns="" id="{D1969DFD-E28A-4FBC-BBAF-4E5663AFA34D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242887" y="654089"/>
                  <a:ext cx="90488" cy="0"/>
                </a:xfrm>
                <a:prstGeom prst="line">
                  <a:avLst/>
                </a:prstGeom>
                <a:ln w="31750">
                  <a:solidFill>
                    <a:srgbClr val="065DC7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93" name="사각형: 둥근 모서리 92">
                <a:extLst>
                  <a:ext uri="{FF2B5EF4-FFF2-40B4-BE49-F238E27FC236}">
                    <a16:creationId xmlns:a16="http://schemas.microsoft.com/office/drawing/2014/main" xmlns="" id="{34E402A0-882B-4432-A3DE-5424B0D78303}"/>
                  </a:ext>
                </a:extLst>
              </p:cNvPr>
              <p:cNvSpPr/>
              <p:nvPr/>
            </p:nvSpPr>
            <p:spPr>
              <a:xfrm>
                <a:off x="853601" y="1810056"/>
                <a:ext cx="1851290" cy="689229"/>
              </a:xfrm>
              <a:prstGeom prst="roundRect">
                <a:avLst/>
              </a:prstGeom>
              <a:solidFill>
                <a:schemeClr val="bg1"/>
              </a:solidFill>
              <a:ln w="25400">
                <a:solidFill>
                  <a:srgbClr val="065DC7"/>
                </a:solidFill>
              </a:ln>
              <a:effectLst>
                <a:outerShdw blurRad="25400" dist="101600" dir="2700000" algn="l" rotWithShape="0">
                  <a:prstClr val="black">
                    <a:alpha val="1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504000" rtlCol="0" anchor="ctr"/>
              <a:lstStyle/>
              <a:p>
                <a:r>
                  <a:rPr lang="ko-KR" altLang="en-US" sz="1600" b="1" spc="-18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003A92"/>
                    </a:solidFill>
                  </a:rPr>
                  <a:t>대응방안 수립</a:t>
                </a:r>
              </a:p>
            </p:txBody>
          </p:sp>
        </p:grpSp>
        <p:grpSp>
          <p:nvGrpSpPr>
            <p:cNvPr id="102" name="그룹 101">
              <a:extLst>
                <a:ext uri="{FF2B5EF4-FFF2-40B4-BE49-F238E27FC236}">
                  <a16:creationId xmlns:a16="http://schemas.microsoft.com/office/drawing/2014/main" xmlns="" id="{507061A0-EEB9-492C-8EE7-70E3B7870C49}"/>
                </a:ext>
              </a:extLst>
            </p:cNvPr>
            <p:cNvGrpSpPr/>
            <p:nvPr/>
          </p:nvGrpSpPr>
          <p:grpSpPr>
            <a:xfrm>
              <a:off x="143811" y="3759326"/>
              <a:ext cx="2408680" cy="689229"/>
              <a:chOff x="143811" y="3759326"/>
              <a:chExt cx="2408680" cy="689229"/>
            </a:xfrm>
          </p:grpSpPr>
          <p:grpSp>
            <p:nvGrpSpPr>
              <p:cNvPr id="108" name="그룹 107">
                <a:extLst>
                  <a:ext uri="{FF2B5EF4-FFF2-40B4-BE49-F238E27FC236}">
                    <a16:creationId xmlns:a16="http://schemas.microsoft.com/office/drawing/2014/main" xmlns="" id="{FD8C34AD-3F62-4F37-ADBE-41FAD1E6B0E1}"/>
                  </a:ext>
                </a:extLst>
              </p:cNvPr>
              <p:cNvGrpSpPr/>
              <p:nvPr/>
            </p:nvGrpSpPr>
            <p:grpSpPr>
              <a:xfrm>
                <a:off x="143811" y="3768146"/>
                <a:ext cx="749157" cy="584775"/>
                <a:chOff x="143811" y="618479"/>
                <a:chExt cx="749157" cy="584775"/>
              </a:xfrm>
            </p:grpSpPr>
            <p:sp>
              <p:nvSpPr>
                <p:cNvPr id="110" name="직사각형 109">
                  <a:extLst>
                    <a:ext uri="{FF2B5EF4-FFF2-40B4-BE49-F238E27FC236}">
                      <a16:creationId xmlns:a16="http://schemas.microsoft.com/office/drawing/2014/main" xmlns="" id="{C5259460-E3BF-4BAC-BD59-9F99A3548CB4}"/>
                    </a:ext>
                  </a:extLst>
                </p:cNvPr>
                <p:cNvSpPr/>
                <p:nvPr/>
              </p:nvSpPr>
              <p:spPr>
                <a:xfrm>
                  <a:off x="143811" y="618479"/>
                  <a:ext cx="550279" cy="58477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altLang="ko-KR" sz="14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>S</a:t>
                  </a:r>
                  <a:r>
                    <a:rPr lang="en-US" altLang="ko-KR" sz="1400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>tep</a:t>
                  </a:r>
                  <a:r>
                    <a:rPr lang="en-US" altLang="ko-KR" sz="14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/>
                  </a:r>
                  <a:br>
                    <a:rPr lang="en-US" altLang="ko-KR" sz="14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</a:br>
                  <a:r>
                    <a:rPr lang="en-US" altLang="ko-KR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69D0E5"/>
                      </a:solidFill>
                    </a:rPr>
                    <a:t>0</a:t>
                  </a:r>
                  <a:r>
                    <a:rPr lang="en-US" altLang="ko-KR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>4</a:t>
                  </a:r>
                  <a:endParaRPr lang="ko-KR" altLang="en-US" sz="140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endParaRPr>
                </a:p>
              </p:txBody>
            </p:sp>
            <p:cxnSp>
              <p:nvCxnSpPr>
                <p:cNvPr id="111" name="직선 연결선 110">
                  <a:extLst>
                    <a:ext uri="{FF2B5EF4-FFF2-40B4-BE49-F238E27FC236}">
                      <a16:creationId xmlns:a16="http://schemas.microsoft.com/office/drawing/2014/main" xmlns="" id="{38B30851-34B8-4889-A700-90695A788DE0}"/>
                    </a:ext>
                  </a:extLst>
                </p:cNvPr>
                <p:cNvCxnSpPr/>
                <p:nvPr/>
              </p:nvCxnSpPr>
              <p:spPr>
                <a:xfrm>
                  <a:off x="242887" y="654089"/>
                  <a:ext cx="650081" cy="0"/>
                </a:xfrm>
                <a:prstGeom prst="line">
                  <a:avLst/>
                </a:prstGeom>
                <a:ln w="9525">
                  <a:solidFill>
                    <a:srgbClr val="42C7DE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12" name="직선 연결선 111">
                  <a:extLst>
                    <a:ext uri="{FF2B5EF4-FFF2-40B4-BE49-F238E27FC236}">
                      <a16:creationId xmlns:a16="http://schemas.microsoft.com/office/drawing/2014/main" xmlns="" id="{D28A298F-B8B3-4D76-8A95-272AB0C10242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242887" y="654089"/>
                  <a:ext cx="90488" cy="0"/>
                </a:xfrm>
                <a:prstGeom prst="line">
                  <a:avLst/>
                </a:prstGeom>
                <a:ln w="31750">
                  <a:solidFill>
                    <a:srgbClr val="42C7DE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109" name="사각형: 둥근 모서리 108">
                <a:extLst>
                  <a:ext uri="{FF2B5EF4-FFF2-40B4-BE49-F238E27FC236}">
                    <a16:creationId xmlns:a16="http://schemas.microsoft.com/office/drawing/2014/main" xmlns="" id="{9B9B7BCF-DB89-4E9C-9BA9-1D78B4CDB43C}"/>
                  </a:ext>
                </a:extLst>
              </p:cNvPr>
              <p:cNvSpPr/>
              <p:nvPr/>
            </p:nvSpPr>
            <p:spPr>
              <a:xfrm>
                <a:off x="701201" y="3759326"/>
                <a:ext cx="1851290" cy="689229"/>
              </a:xfrm>
              <a:prstGeom prst="roundRect">
                <a:avLst/>
              </a:prstGeom>
              <a:solidFill>
                <a:srgbClr val="C7EAFE"/>
              </a:solidFill>
              <a:ln w="25400">
                <a:solidFill>
                  <a:srgbClr val="42C7DE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504000" rtlCol="0" anchor="ctr"/>
              <a:lstStyle/>
              <a:p>
                <a:r>
                  <a:rPr lang="ko-KR" altLang="en-US" sz="1600" b="1" spc="-18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chemeClr val="accent1">
                        <a:lumMod val="75000"/>
                      </a:schemeClr>
                    </a:solidFill>
                  </a:rPr>
                  <a:t>위험요인 분석</a:t>
                </a:r>
              </a:p>
            </p:txBody>
          </p:sp>
        </p:grpSp>
      </p:grpSp>
      <p:sp>
        <p:nvSpPr>
          <p:cNvPr id="113" name="TextBox 112">
            <a:extLst>
              <a:ext uri="{FF2B5EF4-FFF2-40B4-BE49-F238E27FC236}">
                <a16:creationId xmlns:a16="http://schemas.microsoft.com/office/drawing/2014/main" xmlns="" id="{3A9987BA-3618-49CC-BA22-672DAC895AF4}"/>
              </a:ext>
            </a:extLst>
          </p:cNvPr>
          <p:cNvSpPr txBox="1"/>
          <p:nvPr/>
        </p:nvSpPr>
        <p:spPr>
          <a:xfrm>
            <a:off x="3319634" y="6296313"/>
            <a:ext cx="8213074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spcBef>
                <a:spcPts val="800"/>
              </a:spcBef>
            </a:pPr>
            <a:r>
              <a:rPr lang="en-US" altLang="ko-KR" sz="16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bg1">
                    <a:lumMod val="50000"/>
                  </a:schemeClr>
                </a:solidFill>
                <a:latin typeface="+mj-lt"/>
                <a:ea typeface="+mj-ea"/>
                <a:cs typeface="+mj-cs"/>
              </a:rPr>
              <a:t>※ </a:t>
            </a:r>
            <a:r>
              <a:rPr lang="ko-KR" altLang="en-US" sz="1600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bg1">
                    <a:lumMod val="50000"/>
                  </a:schemeClr>
                </a:solidFill>
                <a:latin typeface="+mj-lt"/>
                <a:ea typeface="+mj-ea"/>
                <a:cs typeface="+mj-cs"/>
              </a:rPr>
              <a:t>소독 방법</a:t>
            </a:r>
            <a:r>
              <a:rPr lang="en-US" altLang="ko-KR" sz="1600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bg1">
                    <a:lumMod val="50000"/>
                  </a:schemeClr>
                </a:solidFill>
                <a:latin typeface="+mj-lt"/>
                <a:ea typeface="+mj-ea"/>
                <a:cs typeface="+mj-cs"/>
              </a:rPr>
              <a:t>, </a:t>
            </a:r>
            <a:r>
              <a:rPr lang="ko-KR" altLang="en-US" sz="1600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bg1">
                    <a:lumMod val="50000"/>
                  </a:schemeClr>
                </a:solidFill>
                <a:latin typeface="+mj-lt"/>
                <a:ea typeface="+mj-ea"/>
                <a:cs typeface="+mj-cs"/>
              </a:rPr>
              <a:t>사업장 관리 </a:t>
            </a:r>
            <a:r>
              <a:rPr lang="ko-KR" altLang="en-US" sz="16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bg1">
                    <a:lumMod val="50000"/>
                  </a:schemeClr>
                </a:solidFill>
                <a:latin typeface="+mj-lt"/>
                <a:ea typeface="+mj-ea"/>
                <a:cs typeface="+mj-cs"/>
              </a:rPr>
              <a:t>등에는 정부의 지침을 </a:t>
            </a:r>
            <a:r>
              <a:rPr lang="ko-KR" altLang="en-US" sz="1600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bg1">
                    <a:lumMod val="50000"/>
                  </a:schemeClr>
                </a:solidFill>
                <a:latin typeface="+mj-lt"/>
                <a:ea typeface="+mj-ea"/>
                <a:cs typeface="+mj-cs"/>
              </a:rPr>
              <a:t>활용 </a:t>
            </a:r>
            <a:r>
              <a:rPr lang="en-US" altLang="ko-KR" sz="1600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bg1">
                    <a:lumMod val="50000"/>
                  </a:schemeClr>
                </a:solidFill>
                <a:latin typeface="+mj-lt"/>
                <a:ea typeface="+mj-ea"/>
                <a:cs typeface="+mj-cs"/>
              </a:rPr>
              <a:t>[</a:t>
            </a:r>
            <a:r>
              <a:rPr lang="ko-KR" altLang="en-US" sz="1600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bg1">
                    <a:lumMod val="50000"/>
                  </a:schemeClr>
                </a:solidFill>
                <a:latin typeface="+mj-lt"/>
                <a:ea typeface="+mj-ea"/>
                <a:cs typeface="+mj-cs"/>
              </a:rPr>
              <a:t>참고</a:t>
            </a:r>
            <a:r>
              <a:rPr lang="en-US" altLang="ko-KR" sz="1600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bg1">
                    <a:lumMod val="50000"/>
                  </a:schemeClr>
                </a:solidFill>
                <a:latin typeface="+mj-lt"/>
                <a:ea typeface="+mj-ea"/>
                <a:cs typeface="+mj-cs"/>
              </a:rPr>
              <a:t>2]</a:t>
            </a:r>
            <a:endParaRPr lang="ko-KR" altLang="en-US" sz="1600" spc="-200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chemeClr val="bg1">
                  <a:lumMod val="50000"/>
                </a:schemeClr>
              </a:solidFill>
              <a:latin typeface="+mj-lt"/>
              <a:ea typeface="+mj-ea"/>
              <a:cs typeface="+mj-cs"/>
            </a:endParaRPr>
          </a:p>
        </p:txBody>
      </p:sp>
      <p:grpSp>
        <p:nvGrpSpPr>
          <p:cNvPr id="69" name="Group 11">
            <a:extLst>
              <a:ext uri="{FF2B5EF4-FFF2-40B4-BE49-F238E27FC236}">
                <a16:creationId xmlns:a16="http://schemas.microsoft.com/office/drawing/2014/main" xmlns="" id="{BF349506-6D6E-4F9E-8A17-B0F03F20FA60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813554" y="1836053"/>
            <a:ext cx="362128" cy="349935"/>
            <a:chOff x="2580" y="1007"/>
            <a:chExt cx="594" cy="574"/>
          </a:xfrm>
          <a:solidFill>
            <a:srgbClr val="25AEC1"/>
          </a:solidFill>
        </p:grpSpPr>
        <p:sp>
          <p:nvSpPr>
            <p:cNvPr id="76" name="Freeform 12">
              <a:extLst>
                <a:ext uri="{FF2B5EF4-FFF2-40B4-BE49-F238E27FC236}">
                  <a16:creationId xmlns:a16="http://schemas.microsoft.com/office/drawing/2014/main" xmlns="" id="{4A64B54D-C610-40CA-8B0C-03487596F568}"/>
                </a:ext>
              </a:extLst>
            </p:cNvPr>
            <p:cNvSpPr>
              <a:spLocks/>
            </p:cNvSpPr>
            <p:nvPr/>
          </p:nvSpPr>
          <p:spPr bwMode="auto">
            <a:xfrm>
              <a:off x="2922" y="1075"/>
              <a:ext cx="177" cy="22"/>
            </a:xfrm>
            <a:custGeom>
              <a:avLst/>
              <a:gdLst>
                <a:gd name="T0" fmla="*/ 373 w 373"/>
                <a:gd name="T1" fmla="*/ 24 h 47"/>
                <a:gd name="T2" fmla="*/ 373 w 373"/>
                <a:gd name="T3" fmla="*/ 24 h 47"/>
                <a:gd name="T4" fmla="*/ 350 w 373"/>
                <a:gd name="T5" fmla="*/ 0 h 47"/>
                <a:gd name="T6" fmla="*/ 23 w 373"/>
                <a:gd name="T7" fmla="*/ 0 h 47"/>
                <a:gd name="T8" fmla="*/ 0 w 373"/>
                <a:gd name="T9" fmla="*/ 24 h 47"/>
                <a:gd name="T10" fmla="*/ 23 w 373"/>
                <a:gd name="T11" fmla="*/ 47 h 47"/>
                <a:gd name="T12" fmla="*/ 350 w 373"/>
                <a:gd name="T13" fmla="*/ 47 h 47"/>
                <a:gd name="T14" fmla="*/ 373 w 373"/>
                <a:gd name="T15" fmla="*/ 2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73" h="47">
                  <a:moveTo>
                    <a:pt x="373" y="24"/>
                  </a:moveTo>
                  <a:lnTo>
                    <a:pt x="373" y="24"/>
                  </a:lnTo>
                  <a:cubicBezTo>
                    <a:pt x="373" y="11"/>
                    <a:pt x="363" y="0"/>
                    <a:pt x="350" y="0"/>
                  </a:cubicBezTo>
                  <a:lnTo>
                    <a:pt x="23" y="0"/>
                  </a:lnTo>
                  <a:cubicBezTo>
                    <a:pt x="10" y="0"/>
                    <a:pt x="0" y="11"/>
                    <a:pt x="0" y="24"/>
                  </a:cubicBezTo>
                  <a:cubicBezTo>
                    <a:pt x="0" y="36"/>
                    <a:pt x="10" y="47"/>
                    <a:pt x="23" y="47"/>
                  </a:cubicBezTo>
                  <a:lnTo>
                    <a:pt x="350" y="47"/>
                  </a:lnTo>
                  <a:cubicBezTo>
                    <a:pt x="363" y="47"/>
                    <a:pt x="373" y="36"/>
                    <a:pt x="373" y="2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7" name="Freeform 13">
              <a:extLst>
                <a:ext uri="{FF2B5EF4-FFF2-40B4-BE49-F238E27FC236}">
                  <a16:creationId xmlns:a16="http://schemas.microsoft.com/office/drawing/2014/main" xmlns="" id="{86ED3418-0742-46C4-9208-B58ACC4E5B1D}"/>
                </a:ext>
              </a:extLst>
            </p:cNvPr>
            <p:cNvSpPr>
              <a:spLocks/>
            </p:cNvSpPr>
            <p:nvPr/>
          </p:nvSpPr>
          <p:spPr bwMode="auto">
            <a:xfrm>
              <a:off x="2673" y="1213"/>
              <a:ext cx="238" cy="22"/>
            </a:xfrm>
            <a:custGeom>
              <a:avLst/>
              <a:gdLst>
                <a:gd name="T0" fmla="*/ 24 w 502"/>
                <a:gd name="T1" fmla="*/ 46 h 46"/>
                <a:gd name="T2" fmla="*/ 24 w 502"/>
                <a:gd name="T3" fmla="*/ 46 h 46"/>
                <a:gd name="T4" fmla="*/ 478 w 502"/>
                <a:gd name="T5" fmla="*/ 46 h 46"/>
                <a:gd name="T6" fmla="*/ 502 w 502"/>
                <a:gd name="T7" fmla="*/ 23 h 46"/>
                <a:gd name="T8" fmla="*/ 500 w 502"/>
                <a:gd name="T9" fmla="*/ 14 h 46"/>
                <a:gd name="T10" fmla="*/ 478 w 502"/>
                <a:gd name="T11" fmla="*/ 0 h 46"/>
                <a:gd name="T12" fmla="*/ 432 w 502"/>
                <a:gd name="T13" fmla="*/ 0 h 46"/>
                <a:gd name="T14" fmla="*/ 24 w 502"/>
                <a:gd name="T15" fmla="*/ 0 h 46"/>
                <a:gd name="T16" fmla="*/ 0 w 502"/>
                <a:gd name="T17" fmla="*/ 23 h 46"/>
                <a:gd name="T18" fmla="*/ 24 w 502"/>
                <a:gd name="T19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02" h="46">
                  <a:moveTo>
                    <a:pt x="24" y="46"/>
                  </a:moveTo>
                  <a:lnTo>
                    <a:pt x="24" y="46"/>
                  </a:lnTo>
                  <a:lnTo>
                    <a:pt x="478" y="46"/>
                  </a:lnTo>
                  <a:cubicBezTo>
                    <a:pt x="491" y="46"/>
                    <a:pt x="502" y="36"/>
                    <a:pt x="502" y="23"/>
                  </a:cubicBezTo>
                  <a:cubicBezTo>
                    <a:pt x="502" y="20"/>
                    <a:pt x="501" y="17"/>
                    <a:pt x="500" y="14"/>
                  </a:cubicBezTo>
                  <a:cubicBezTo>
                    <a:pt x="496" y="5"/>
                    <a:pt x="488" y="0"/>
                    <a:pt x="478" y="0"/>
                  </a:cubicBezTo>
                  <a:lnTo>
                    <a:pt x="432" y="0"/>
                  </a:lnTo>
                  <a:lnTo>
                    <a:pt x="24" y="0"/>
                  </a:lnTo>
                  <a:cubicBezTo>
                    <a:pt x="11" y="0"/>
                    <a:pt x="0" y="10"/>
                    <a:pt x="0" y="23"/>
                  </a:cubicBezTo>
                  <a:cubicBezTo>
                    <a:pt x="0" y="36"/>
                    <a:pt x="11" y="46"/>
                    <a:pt x="24" y="4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8" name="Freeform 14">
              <a:extLst>
                <a:ext uri="{FF2B5EF4-FFF2-40B4-BE49-F238E27FC236}">
                  <a16:creationId xmlns:a16="http://schemas.microsoft.com/office/drawing/2014/main" xmlns="" id="{FB52C1CA-7135-44EC-9E80-C35724DC817B}"/>
                </a:ext>
              </a:extLst>
            </p:cNvPr>
            <p:cNvSpPr>
              <a:spLocks/>
            </p:cNvSpPr>
            <p:nvPr/>
          </p:nvSpPr>
          <p:spPr bwMode="auto">
            <a:xfrm>
              <a:off x="2673" y="1288"/>
              <a:ext cx="238" cy="22"/>
            </a:xfrm>
            <a:custGeom>
              <a:avLst/>
              <a:gdLst>
                <a:gd name="T0" fmla="*/ 502 w 502"/>
                <a:gd name="T1" fmla="*/ 24 h 47"/>
                <a:gd name="T2" fmla="*/ 502 w 502"/>
                <a:gd name="T3" fmla="*/ 24 h 47"/>
                <a:gd name="T4" fmla="*/ 478 w 502"/>
                <a:gd name="T5" fmla="*/ 0 h 47"/>
                <a:gd name="T6" fmla="*/ 24 w 502"/>
                <a:gd name="T7" fmla="*/ 0 h 47"/>
                <a:gd name="T8" fmla="*/ 0 w 502"/>
                <a:gd name="T9" fmla="*/ 24 h 47"/>
                <a:gd name="T10" fmla="*/ 24 w 502"/>
                <a:gd name="T11" fmla="*/ 47 h 47"/>
                <a:gd name="T12" fmla="*/ 478 w 502"/>
                <a:gd name="T13" fmla="*/ 47 h 47"/>
                <a:gd name="T14" fmla="*/ 502 w 502"/>
                <a:gd name="T15" fmla="*/ 2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02" h="47">
                  <a:moveTo>
                    <a:pt x="502" y="24"/>
                  </a:moveTo>
                  <a:lnTo>
                    <a:pt x="502" y="24"/>
                  </a:lnTo>
                  <a:cubicBezTo>
                    <a:pt x="502" y="11"/>
                    <a:pt x="491" y="0"/>
                    <a:pt x="478" y="0"/>
                  </a:cubicBezTo>
                  <a:lnTo>
                    <a:pt x="24" y="0"/>
                  </a:lnTo>
                  <a:cubicBezTo>
                    <a:pt x="11" y="0"/>
                    <a:pt x="0" y="11"/>
                    <a:pt x="0" y="24"/>
                  </a:cubicBezTo>
                  <a:cubicBezTo>
                    <a:pt x="0" y="36"/>
                    <a:pt x="11" y="47"/>
                    <a:pt x="24" y="47"/>
                  </a:cubicBezTo>
                  <a:lnTo>
                    <a:pt x="478" y="47"/>
                  </a:lnTo>
                  <a:cubicBezTo>
                    <a:pt x="491" y="47"/>
                    <a:pt x="502" y="36"/>
                    <a:pt x="502" y="2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9" name="Freeform 15">
              <a:extLst>
                <a:ext uri="{FF2B5EF4-FFF2-40B4-BE49-F238E27FC236}">
                  <a16:creationId xmlns:a16="http://schemas.microsoft.com/office/drawing/2014/main" xmlns="" id="{15439597-3158-4B96-8141-47572A6E069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580" y="1007"/>
              <a:ext cx="594" cy="574"/>
            </a:xfrm>
            <a:custGeom>
              <a:avLst/>
              <a:gdLst>
                <a:gd name="T0" fmla="*/ 625 w 1249"/>
                <a:gd name="T1" fmla="*/ 99 h 1210"/>
                <a:gd name="T2" fmla="*/ 1135 w 1249"/>
                <a:gd name="T3" fmla="*/ 46 h 1210"/>
                <a:gd name="T4" fmla="*/ 1188 w 1249"/>
                <a:gd name="T5" fmla="*/ 349 h 1210"/>
                <a:gd name="T6" fmla="*/ 1023 w 1249"/>
                <a:gd name="T7" fmla="*/ 402 h 1210"/>
                <a:gd name="T8" fmla="*/ 1001 w 1249"/>
                <a:gd name="T9" fmla="*/ 434 h 1210"/>
                <a:gd name="T10" fmla="*/ 893 w 1249"/>
                <a:gd name="T11" fmla="*/ 444 h 1210"/>
                <a:gd name="T12" fmla="*/ 878 w 1249"/>
                <a:gd name="T13" fmla="*/ 303 h 1210"/>
                <a:gd name="T14" fmla="*/ 1093 w 1249"/>
                <a:gd name="T15" fmla="*/ 279 h 1210"/>
                <a:gd name="T16" fmla="*/ 835 w 1249"/>
                <a:gd name="T17" fmla="*/ 256 h 1210"/>
                <a:gd name="T18" fmla="*/ 625 w 1249"/>
                <a:gd name="T19" fmla="*/ 235 h 1210"/>
                <a:gd name="T20" fmla="*/ 569 w 1249"/>
                <a:gd name="T21" fmla="*/ 794 h 1210"/>
                <a:gd name="T22" fmla="*/ 556 w 1249"/>
                <a:gd name="T23" fmla="*/ 798 h 1210"/>
                <a:gd name="T24" fmla="*/ 306 w 1249"/>
                <a:gd name="T25" fmla="*/ 826 h 1210"/>
                <a:gd name="T26" fmla="*/ 284 w 1249"/>
                <a:gd name="T27" fmla="*/ 794 h 1210"/>
                <a:gd name="T28" fmla="*/ 46 w 1249"/>
                <a:gd name="T29" fmla="*/ 712 h 1210"/>
                <a:gd name="T30" fmla="*/ 129 w 1249"/>
                <a:gd name="T31" fmla="*/ 281 h 1210"/>
                <a:gd name="T32" fmla="*/ 602 w 1249"/>
                <a:gd name="T33" fmla="*/ 281 h 1210"/>
                <a:gd name="T34" fmla="*/ 720 w 1249"/>
                <a:gd name="T35" fmla="*/ 281 h 1210"/>
                <a:gd name="T36" fmla="*/ 819 w 1249"/>
                <a:gd name="T37" fmla="*/ 303 h 1210"/>
                <a:gd name="T38" fmla="*/ 847 w 1249"/>
                <a:gd name="T39" fmla="*/ 416 h 1210"/>
                <a:gd name="T40" fmla="*/ 847 w 1249"/>
                <a:gd name="T41" fmla="*/ 470 h 1210"/>
                <a:gd name="T42" fmla="*/ 717 w 1249"/>
                <a:gd name="T43" fmla="*/ 648 h 1210"/>
                <a:gd name="T44" fmla="*/ 686 w 1249"/>
                <a:gd name="T45" fmla="*/ 678 h 1210"/>
                <a:gd name="T46" fmla="*/ 569 w 1249"/>
                <a:gd name="T47" fmla="*/ 794 h 1210"/>
                <a:gd name="T48" fmla="*/ 1129 w 1249"/>
                <a:gd name="T49" fmla="*/ 1154 h 1210"/>
                <a:gd name="T50" fmla="*/ 900 w 1249"/>
                <a:gd name="T51" fmla="*/ 935 h 1210"/>
                <a:gd name="T52" fmla="*/ 858 w 1249"/>
                <a:gd name="T53" fmla="*/ 968 h 1210"/>
                <a:gd name="T54" fmla="*/ 793 w 1249"/>
                <a:gd name="T55" fmla="*/ 814 h 1210"/>
                <a:gd name="T56" fmla="*/ 751 w 1249"/>
                <a:gd name="T57" fmla="*/ 713 h 1210"/>
                <a:gd name="T58" fmla="*/ 859 w 1249"/>
                <a:gd name="T59" fmla="*/ 758 h 1210"/>
                <a:gd name="T60" fmla="*/ 1007 w 1249"/>
                <a:gd name="T61" fmla="*/ 819 h 1210"/>
                <a:gd name="T62" fmla="*/ 980 w 1249"/>
                <a:gd name="T63" fmla="*/ 879 h 1210"/>
                <a:gd name="T64" fmla="*/ 1129 w 1249"/>
                <a:gd name="T65" fmla="*/ 1154 h 1210"/>
                <a:gd name="T66" fmla="*/ 1242 w 1249"/>
                <a:gd name="T67" fmla="*/ 1074 h 1210"/>
                <a:gd name="T68" fmla="*/ 1064 w 1249"/>
                <a:gd name="T69" fmla="*/ 828 h 1210"/>
                <a:gd name="T70" fmla="*/ 1057 w 1249"/>
                <a:gd name="T71" fmla="*/ 790 h 1210"/>
                <a:gd name="T72" fmla="*/ 893 w 1249"/>
                <a:gd name="T73" fmla="*/ 712 h 1210"/>
                <a:gd name="T74" fmla="*/ 1076 w 1249"/>
                <a:gd name="T75" fmla="*/ 612 h 1210"/>
                <a:gd name="T76" fmla="*/ 1103 w 1249"/>
                <a:gd name="T77" fmla="*/ 610 h 1210"/>
                <a:gd name="T78" fmla="*/ 1057 w 1249"/>
                <a:gd name="T79" fmla="*/ 449 h 1210"/>
                <a:gd name="T80" fmla="*/ 1235 w 1249"/>
                <a:gd name="T81" fmla="*/ 349 h 1210"/>
                <a:gd name="T82" fmla="*/ 1135 w 1249"/>
                <a:gd name="T83" fmla="*/ 0 h 1210"/>
                <a:gd name="T84" fmla="*/ 578 w 1249"/>
                <a:gd name="T85" fmla="*/ 99 h 1210"/>
                <a:gd name="T86" fmla="*/ 129 w 1249"/>
                <a:gd name="T87" fmla="*/ 235 h 1210"/>
                <a:gd name="T88" fmla="*/ 0 w 1249"/>
                <a:gd name="T89" fmla="*/ 712 h 1210"/>
                <a:gd name="T90" fmla="*/ 250 w 1249"/>
                <a:gd name="T91" fmla="*/ 841 h 1210"/>
                <a:gd name="T92" fmla="*/ 179 w 1249"/>
                <a:gd name="T93" fmla="*/ 1068 h 1210"/>
                <a:gd name="T94" fmla="*/ 207 w 1249"/>
                <a:gd name="T95" fmla="*/ 1069 h 1210"/>
                <a:gd name="T96" fmla="*/ 754 w 1249"/>
                <a:gd name="T97" fmla="*/ 841 h 1210"/>
                <a:gd name="T98" fmla="*/ 845 w 1249"/>
                <a:gd name="T99" fmla="*/ 1032 h 1210"/>
                <a:gd name="T100" fmla="*/ 900 w 1249"/>
                <a:gd name="T101" fmla="*/ 991 h 1210"/>
                <a:gd name="T102" fmla="*/ 1129 w 1249"/>
                <a:gd name="T103" fmla="*/ 1210 h 1210"/>
                <a:gd name="T104" fmla="*/ 1242 w 1249"/>
                <a:gd name="T105" fmla="*/ 1107 h 1210"/>
                <a:gd name="T106" fmla="*/ 1242 w 1249"/>
                <a:gd name="T107" fmla="*/ 1074 h 1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49" h="1210">
                  <a:moveTo>
                    <a:pt x="625" y="99"/>
                  </a:moveTo>
                  <a:lnTo>
                    <a:pt x="625" y="99"/>
                  </a:lnTo>
                  <a:cubicBezTo>
                    <a:pt x="625" y="70"/>
                    <a:pt x="649" y="46"/>
                    <a:pt x="678" y="46"/>
                  </a:cubicBezTo>
                  <a:lnTo>
                    <a:pt x="1135" y="46"/>
                  </a:lnTo>
                  <a:cubicBezTo>
                    <a:pt x="1164" y="46"/>
                    <a:pt x="1188" y="70"/>
                    <a:pt x="1188" y="99"/>
                  </a:cubicBezTo>
                  <a:lnTo>
                    <a:pt x="1188" y="349"/>
                  </a:lnTo>
                  <a:cubicBezTo>
                    <a:pt x="1188" y="378"/>
                    <a:pt x="1164" y="402"/>
                    <a:pt x="1135" y="402"/>
                  </a:cubicBezTo>
                  <a:lnTo>
                    <a:pt x="1023" y="402"/>
                  </a:lnTo>
                  <a:cubicBezTo>
                    <a:pt x="1016" y="402"/>
                    <a:pt x="1008" y="406"/>
                    <a:pt x="1004" y="412"/>
                  </a:cubicBezTo>
                  <a:cubicBezTo>
                    <a:pt x="1000" y="419"/>
                    <a:pt x="999" y="427"/>
                    <a:pt x="1001" y="434"/>
                  </a:cubicBezTo>
                  <a:lnTo>
                    <a:pt x="1041" y="536"/>
                  </a:lnTo>
                  <a:lnTo>
                    <a:pt x="893" y="444"/>
                  </a:lnTo>
                  <a:lnTo>
                    <a:pt x="893" y="364"/>
                  </a:lnTo>
                  <a:cubicBezTo>
                    <a:pt x="893" y="342"/>
                    <a:pt x="888" y="321"/>
                    <a:pt x="878" y="303"/>
                  </a:cubicBezTo>
                  <a:lnTo>
                    <a:pt x="1070" y="303"/>
                  </a:lnTo>
                  <a:cubicBezTo>
                    <a:pt x="1083" y="303"/>
                    <a:pt x="1093" y="292"/>
                    <a:pt x="1093" y="279"/>
                  </a:cubicBezTo>
                  <a:cubicBezTo>
                    <a:pt x="1093" y="266"/>
                    <a:pt x="1083" y="256"/>
                    <a:pt x="1070" y="256"/>
                  </a:cubicBezTo>
                  <a:lnTo>
                    <a:pt x="835" y="256"/>
                  </a:lnTo>
                  <a:cubicBezTo>
                    <a:pt x="815" y="243"/>
                    <a:pt x="790" y="235"/>
                    <a:pt x="764" y="235"/>
                  </a:cubicBezTo>
                  <a:lnTo>
                    <a:pt x="625" y="235"/>
                  </a:lnTo>
                  <a:lnTo>
                    <a:pt x="625" y="99"/>
                  </a:lnTo>
                  <a:close/>
                  <a:moveTo>
                    <a:pt x="569" y="794"/>
                  </a:moveTo>
                  <a:lnTo>
                    <a:pt x="569" y="794"/>
                  </a:lnTo>
                  <a:cubicBezTo>
                    <a:pt x="564" y="794"/>
                    <a:pt x="560" y="796"/>
                    <a:pt x="556" y="798"/>
                  </a:cubicBezTo>
                  <a:lnTo>
                    <a:pt x="241" y="993"/>
                  </a:lnTo>
                  <a:lnTo>
                    <a:pt x="306" y="826"/>
                  </a:lnTo>
                  <a:cubicBezTo>
                    <a:pt x="309" y="819"/>
                    <a:pt x="308" y="811"/>
                    <a:pt x="303" y="804"/>
                  </a:cubicBezTo>
                  <a:cubicBezTo>
                    <a:pt x="299" y="798"/>
                    <a:pt x="292" y="794"/>
                    <a:pt x="284" y="794"/>
                  </a:cubicBezTo>
                  <a:lnTo>
                    <a:pt x="129" y="794"/>
                  </a:lnTo>
                  <a:cubicBezTo>
                    <a:pt x="83" y="794"/>
                    <a:pt x="46" y="757"/>
                    <a:pt x="46" y="712"/>
                  </a:cubicBezTo>
                  <a:lnTo>
                    <a:pt x="46" y="364"/>
                  </a:lnTo>
                  <a:cubicBezTo>
                    <a:pt x="46" y="318"/>
                    <a:pt x="83" y="281"/>
                    <a:pt x="129" y="281"/>
                  </a:cubicBezTo>
                  <a:lnTo>
                    <a:pt x="578" y="281"/>
                  </a:lnTo>
                  <a:lnTo>
                    <a:pt x="602" y="281"/>
                  </a:lnTo>
                  <a:lnTo>
                    <a:pt x="625" y="281"/>
                  </a:lnTo>
                  <a:lnTo>
                    <a:pt x="720" y="281"/>
                  </a:lnTo>
                  <a:lnTo>
                    <a:pt x="764" y="281"/>
                  </a:lnTo>
                  <a:cubicBezTo>
                    <a:pt x="785" y="281"/>
                    <a:pt x="805" y="289"/>
                    <a:pt x="819" y="303"/>
                  </a:cubicBezTo>
                  <a:cubicBezTo>
                    <a:pt x="836" y="318"/>
                    <a:pt x="847" y="340"/>
                    <a:pt x="847" y="364"/>
                  </a:cubicBezTo>
                  <a:lnTo>
                    <a:pt x="847" y="416"/>
                  </a:lnTo>
                  <a:lnTo>
                    <a:pt x="847" y="443"/>
                  </a:lnTo>
                  <a:lnTo>
                    <a:pt x="847" y="470"/>
                  </a:lnTo>
                  <a:lnTo>
                    <a:pt x="847" y="702"/>
                  </a:lnTo>
                  <a:lnTo>
                    <a:pt x="717" y="648"/>
                  </a:lnTo>
                  <a:cubicBezTo>
                    <a:pt x="708" y="644"/>
                    <a:pt x="698" y="646"/>
                    <a:pt x="691" y="653"/>
                  </a:cubicBezTo>
                  <a:cubicBezTo>
                    <a:pt x="684" y="659"/>
                    <a:pt x="682" y="669"/>
                    <a:pt x="686" y="678"/>
                  </a:cubicBezTo>
                  <a:lnTo>
                    <a:pt x="735" y="794"/>
                  </a:lnTo>
                  <a:lnTo>
                    <a:pt x="569" y="794"/>
                  </a:lnTo>
                  <a:close/>
                  <a:moveTo>
                    <a:pt x="1129" y="1154"/>
                  </a:moveTo>
                  <a:lnTo>
                    <a:pt x="1129" y="1154"/>
                  </a:lnTo>
                  <a:lnTo>
                    <a:pt x="917" y="942"/>
                  </a:lnTo>
                  <a:cubicBezTo>
                    <a:pt x="913" y="938"/>
                    <a:pt x="907" y="935"/>
                    <a:pt x="900" y="935"/>
                  </a:cubicBezTo>
                  <a:cubicBezTo>
                    <a:pt x="894" y="935"/>
                    <a:pt x="888" y="938"/>
                    <a:pt x="884" y="942"/>
                  </a:cubicBezTo>
                  <a:lnTo>
                    <a:pt x="858" y="968"/>
                  </a:lnTo>
                  <a:lnTo>
                    <a:pt x="802" y="835"/>
                  </a:lnTo>
                  <a:lnTo>
                    <a:pt x="793" y="814"/>
                  </a:lnTo>
                  <a:lnTo>
                    <a:pt x="784" y="792"/>
                  </a:lnTo>
                  <a:lnTo>
                    <a:pt x="751" y="713"/>
                  </a:lnTo>
                  <a:lnTo>
                    <a:pt x="838" y="749"/>
                  </a:lnTo>
                  <a:lnTo>
                    <a:pt x="859" y="758"/>
                  </a:lnTo>
                  <a:lnTo>
                    <a:pt x="881" y="767"/>
                  </a:lnTo>
                  <a:lnTo>
                    <a:pt x="1007" y="819"/>
                  </a:lnTo>
                  <a:lnTo>
                    <a:pt x="980" y="846"/>
                  </a:lnTo>
                  <a:cubicBezTo>
                    <a:pt x="971" y="855"/>
                    <a:pt x="971" y="870"/>
                    <a:pt x="980" y="879"/>
                  </a:cubicBezTo>
                  <a:lnTo>
                    <a:pt x="1193" y="1091"/>
                  </a:lnTo>
                  <a:lnTo>
                    <a:pt x="1129" y="1154"/>
                  </a:lnTo>
                  <a:close/>
                  <a:moveTo>
                    <a:pt x="1242" y="1074"/>
                  </a:moveTo>
                  <a:lnTo>
                    <a:pt x="1242" y="1074"/>
                  </a:lnTo>
                  <a:lnTo>
                    <a:pt x="1030" y="862"/>
                  </a:lnTo>
                  <a:lnTo>
                    <a:pt x="1064" y="828"/>
                  </a:lnTo>
                  <a:cubicBezTo>
                    <a:pt x="1070" y="822"/>
                    <a:pt x="1072" y="814"/>
                    <a:pt x="1071" y="807"/>
                  </a:cubicBezTo>
                  <a:cubicBezTo>
                    <a:pt x="1069" y="799"/>
                    <a:pt x="1064" y="793"/>
                    <a:pt x="1057" y="790"/>
                  </a:cubicBezTo>
                  <a:lnTo>
                    <a:pt x="893" y="721"/>
                  </a:lnTo>
                  <a:cubicBezTo>
                    <a:pt x="893" y="718"/>
                    <a:pt x="893" y="715"/>
                    <a:pt x="893" y="712"/>
                  </a:cubicBezTo>
                  <a:lnTo>
                    <a:pt x="893" y="499"/>
                  </a:lnTo>
                  <a:lnTo>
                    <a:pt x="1076" y="612"/>
                  </a:lnTo>
                  <a:cubicBezTo>
                    <a:pt x="1079" y="615"/>
                    <a:pt x="1084" y="616"/>
                    <a:pt x="1088" y="616"/>
                  </a:cubicBezTo>
                  <a:cubicBezTo>
                    <a:pt x="1093" y="616"/>
                    <a:pt x="1098" y="614"/>
                    <a:pt x="1103" y="610"/>
                  </a:cubicBezTo>
                  <a:cubicBezTo>
                    <a:pt x="1110" y="604"/>
                    <a:pt x="1113" y="593"/>
                    <a:pt x="1110" y="584"/>
                  </a:cubicBezTo>
                  <a:lnTo>
                    <a:pt x="1057" y="449"/>
                  </a:lnTo>
                  <a:lnTo>
                    <a:pt x="1135" y="449"/>
                  </a:lnTo>
                  <a:cubicBezTo>
                    <a:pt x="1190" y="449"/>
                    <a:pt x="1235" y="404"/>
                    <a:pt x="1235" y="349"/>
                  </a:cubicBezTo>
                  <a:lnTo>
                    <a:pt x="1235" y="99"/>
                  </a:lnTo>
                  <a:cubicBezTo>
                    <a:pt x="1235" y="44"/>
                    <a:pt x="1190" y="0"/>
                    <a:pt x="1135" y="0"/>
                  </a:cubicBezTo>
                  <a:lnTo>
                    <a:pt x="678" y="0"/>
                  </a:lnTo>
                  <a:cubicBezTo>
                    <a:pt x="623" y="0"/>
                    <a:pt x="578" y="44"/>
                    <a:pt x="578" y="99"/>
                  </a:cubicBezTo>
                  <a:lnTo>
                    <a:pt x="578" y="235"/>
                  </a:lnTo>
                  <a:lnTo>
                    <a:pt x="129" y="235"/>
                  </a:lnTo>
                  <a:cubicBezTo>
                    <a:pt x="57" y="235"/>
                    <a:pt x="0" y="293"/>
                    <a:pt x="0" y="364"/>
                  </a:cubicBezTo>
                  <a:lnTo>
                    <a:pt x="0" y="712"/>
                  </a:lnTo>
                  <a:cubicBezTo>
                    <a:pt x="0" y="783"/>
                    <a:pt x="57" y="841"/>
                    <a:pt x="129" y="841"/>
                  </a:cubicBezTo>
                  <a:lnTo>
                    <a:pt x="250" y="841"/>
                  </a:lnTo>
                  <a:lnTo>
                    <a:pt x="173" y="1041"/>
                  </a:lnTo>
                  <a:cubicBezTo>
                    <a:pt x="169" y="1051"/>
                    <a:pt x="172" y="1061"/>
                    <a:pt x="179" y="1068"/>
                  </a:cubicBezTo>
                  <a:cubicBezTo>
                    <a:pt x="184" y="1071"/>
                    <a:pt x="189" y="1073"/>
                    <a:pt x="194" y="1073"/>
                  </a:cubicBezTo>
                  <a:cubicBezTo>
                    <a:pt x="199" y="1073"/>
                    <a:pt x="203" y="1072"/>
                    <a:pt x="207" y="1069"/>
                  </a:cubicBezTo>
                  <a:lnTo>
                    <a:pt x="575" y="841"/>
                  </a:lnTo>
                  <a:lnTo>
                    <a:pt x="754" y="841"/>
                  </a:lnTo>
                  <a:lnTo>
                    <a:pt x="828" y="1018"/>
                  </a:lnTo>
                  <a:cubicBezTo>
                    <a:pt x="831" y="1025"/>
                    <a:pt x="837" y="1031"/>
                    <a:pt x="845" y="1032"/>
                  </a:cubicBezTo>
                  <a:cubicBezTo>
                    <a:pt x="853" y="1034"/>
                    <a:pt x="861" y="1031"/>
                    <a:pt x="866" y="1026"/>
                  </a:cubicBezTo>
                  <a:lnTo>
                    <a:pt x="900" y="991"/>
                  </a:lnTo>
                  <a:lnTo>
                    <a:pt x="1113" y="1204"/>
                  </a:lnTo>
                  <a:cubicBezTo>
                    <a:pt x="1117" y="1208"/>
                    <a:pt x="1123" y="1210"/>
                    <a:pt x="1129" y="1210"/>
                  </a:cubicBezTo>
                  <a:cubicBezTo>
                    <a:pt x="1135" y="1210"/>
                    <a:pt x="1141" y="1208"/>
                    <a:pt x="1146" y="1204"/>
                  </a:cubicBezTo>
                  <a:lnTo>
                    <a:pt x="1242" y="1107"/>
                  </a:lnTo>
                  <a:cubicBezTo>
                    <a:pt x="1246" y="1103"/>
                    <a:pt x="1249" y="1097"/>
                    <a:pt x="1249" y="1091"/>
                  </a:cubicBezTo>
                  <a:cubicBezTo>
                    <a:pt x="1249" y="1085"/>
                    <a:pt x="1246" y="1079"/>
                    <a:pt x="1242" y="107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80" name="Group 18">
            <a:extLst>
              <a:ext uri="{FF2B5EF4-FFF2-40B4-BE49-F238E27FC236}">
                <a16:creationId xmlns:a16="http://schemas.microsoft.com/office/drawing/2014/main" xmlns="" id="{0E17FC50-A842-4B2F-A0A9-1A8DE3849419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800509" y="2834990"/>
            <a:ext cx="388218" cy="434290"/>
            <a:chOff x="4354" y="948"/>
            <a:chExt cx="514" cy="575"/>
          </a:xfrm>
          <a:solidFill>
            <a:srgbClr val="25AEC1"/>
          </a:solidFill>
        </p:grpSpPr>
        <p:sp>
          <p:nvSpPr>
            <p:cNvPr id="84" name="Freeform 19">
              <a:extLst>
                <a:ext uri="{FF2B5EF4-FFF2-40B4-BE49-F238E27FC236}">
                  <a16:creationId xmlns:a16="http://schemas.microsoft.com/office/drawing/2014/main" xmlns="" id="{C337A018-F758-4BAB-B14C-24D14995002E}"/>
                </a:ext>
              </a:extLst>
            </p:cNvPr>
            <p:cNvSpPr>
              <a:spLocks/>
            </p:cNvSpPr>
            <p:nvPr/>
          </p:nvSpPr>
          <p:spPr bwMode="auto">
            <a:xfrm>
              <a:off x="4501" y="1090"/>
              <a:ext cx="162" cy="16"/>
            </a:xfrm>
            <a:custGeom>
              <a:avLst/>
              <a:gdLst>
                <a:gd name="T0" fmla="*/ 473 w 473"/>
                <a:gd name="T1" fmla="*/ 0 h 47"/>
                <a:gd name="T2" fmla="*/ 473 w 473"/>
                <a:gd name="T3" fmla="*/ 0 h 47"/>
                <a:gd name="T4" fmla="*/ 0 w 473"/>
                <a:gd name="T5" fmla="*/ 0 h 47"/>
                <a:gd name="T6" fmla="*/ 0 w 473"/>
                <a:gd name="T7" fmla="*/ 47 h 47"/>
                <a:gd name="T8" fmla="*/ 473 w 473"/>
                <a:gd name="T9" fmla="*/ 47 h 47"/>
                <a:gd name="T10" fmla="*/ 473 w 473"/>
                <a:gd name="T11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73" h="47">
                  <a:moveTo>
                    <a:pt x="473" y="0"/>
                  </a:moveTo>
                  <a:lnTo>
                    <a:pt x="473" y="0"/>
                  </a:lnTo>
                  <a:lnTo>
                    <a:pt x="0" y="0"/>
                  </a:lnTo>
                  <a:lnTo>
                    <a:pt x="0" y="47"/>
                  </a:lnTo>
                  <a:lnTo>
                    <a:pt x="473" y="47"/>
                  </a:lnTo>
                  <a:lnTo>
                    <a:pt x="47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85" name="Freeform 20">
              <a:extLst>
                <a:ext uri="{FF2B5EF4-FFF2-40B4-BE49-F238E27FC236}">
                  <a16:creationId xmlns:a16="http://schemas.microsoft.com/office/drawing/2014/main" xmlns="" id="{93EC84A7-B2C3-4823-AF0D-8D4AEEC2DF17}"/>
                </a:ext>
              </a:extLst>
            </p:cNvPr>
            <p:cNvSpPr>
              <a:spLocks/>
            </p:cNvSpPr>
            <p:nvPr/>
          </p:nvSpPr>
          <p:spPr bwMode="auto">
            <a:xfrm>
              <a:off x="4501" y="1123"/>
              <a:ext cx="162" cy="16"/>
            </a:xfrm>
            <a:custGeom>
              <a:avLst/>
              <a:gdLst>
                <a:gd name="T0" fmla="*/ 473 w 473"/>
                <a:gd name="T1" fmla="*/ 0 h 46"/>
                <a:gd name="T2" fmla="*/ 473 w 473"/>
                <a:gd name="T3" fmla="*/ 0 h 46"/>
                <a:gd name="T4" fmla="*/ 0 w 473"/>
                <a:gd name="T5" fmla="*/ 0 h 46"/>
                <a:gd name="T6" fmla="*/ 0 w 473"/>
                <a:gd name="T7" fmla="*/ 46 h 46"/>
                <a:gd name="T8" fmla="*/ 473 w 473"/>
                <a:gd name="T9" fmla="*/ 46 h 46"/>
                <a:gd name="T10" fmla="*/ 473 w 473"/>
                <a:gd name="T11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73" h="46">
                  <a:moveTo>
                    <a:pt x="473" y="0"/>
                  </a:moveTo>
                  <a:lnTo>
                    <a:pt x="473" y="0"/>
                  </a:lnTo>
                  <a:lnTo>
                    <a:pt x="0" y="0"/>
                  </a:lnTo>
                  <a:lnTo>
                    <a:pt x="0" y="46"/>
                  </a:lnTo>
                  <a:lnTo>
                    <a:pt x="473" y="46"/>
                  </a:lnTo>
                  <a:lnTo>
                    <a:pt x="47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86" name="Freeform 21">
              <a:extLst>
                <a:ext uri="{FF2B5EF4-FFF2-40B4-BE49-F238E27FC236}">
                  <a16:creationId xmlns:a16="http://schemas.microsoft.com/office/drawing/2014/main" xmlns="" id="{2A16D8F1-C1EE-428B-973D-28BF55B7E527}"/>
                </a:ext>
              </a:extLst>
            </p:cNvPr>
            <p:cNvSpPr>
              <a:spLocks/>
            </p:cNvSpPr>
            <p:nvPr/>
          </p:nvSpPr>
          <p:spPr bwMode="auto">
            <a:xfrm>
              <a:off x="4501" y="1156"/>
              <a:ext cx="95" cy="16"/>
            </a:xfrm>
            <a:custGeom>
              <a:avLst/>
              <a:gdLst>
                <a:gd name="T0" fmla="*/ 277 w 277"/>
                <a:gd name="T1" fmla="*/ 0 h 47"/>
                <a:gd name="T2" fmla="*/ 277 w 277"/>
                <a:gd name="T3" fmla="*/ 0 h 47"/>
                <a:gd name="T4" fmla="*/ 0 w 277"/>
                <a:gd name="T5" fmla="*/ 0 h 47"/>
                <a:gd name="T6" fmla="*/ 0 w 277"/>
                <a:gd name="T7" fmla="*/ 47 h 47"/>
                <a:gd name="T8" fmla="*/ 277 w 277"/>
                <a:gd name="T9" fmla="*/ 47 h 47"/>
                <a:gd name="T10" fmla="*/ 277 w 277"/>
                <a:gd name="T11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77" h="47">
                  <a:moveTo>
                    <a:pt x="277" y="0"/>
                  </a:moveTo>
                  <a:lnTo>
                    <a:pt x="277" y="0"/>
                  </a:lnTo>
                  <a:lnTo>
                    <a:pt x="0" y="0"/>
                  </a:lnTo>
                  <a:lnTo>
                    <a:pt x="0" y="47"/>
                  </a:lnTo>
                  <a:lnTo>
                    <a:pt x="277" y="47"/>
                  </a:lnTo>
                  <a:lnTo>
                    <a:pt x="27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87" name="Freeform 22">
              <a:extLst>
                <a:ext uri="{FF2B5EF4-FFF2-40B4-BE49-F238E27FC236}">
                  <a16:creationId xmlns:a16="http://schemas.microsoft.com/office/drawing/2014/main" xmlns="" id="{92FF38F5-445B-4DEA-8495-39242D41FA00}"/>
                </a:ext>
              </a:extLst>
            </p:cNvPr>
            <p:cNvSpPr>
              <a:spLocks/>
            </p:cNvSpPr>
            <p:nvPr/>
          </p:nvSpPr>
          <p:spPr bwMode="auto">
            <a:xfrm>
              <a:off x="4386" y="1461"/>
              <a:ext cx="15" cy="17"/>
            </a:xfrm>
            <a:custGeom>
              <a:avLst/>
              <a:gdLst>
                <a:gd name="T0" fmla="*/ 0 w 46"/>
                <a:gd name="T1" fmla="*/ 48 h 48"/>
                <a:gd name="T2" fmla="*/ 0 w 46"/>
                <a:gd name="T3" fmla="*/ 48 h 48"/>
                <a:gd name="T4" fmla="*/ 46 w 46"/>
                <a:gd name="T5" fmla="*/ 48 h 48"/>
                <a:gd name="T6" fmla="*/ 46 w 46"/>
                <a:gd name="T7" fmla="*/ 0 h 48"/>
                <a:gd name="T8" fmla="*/ 0 w 46"/>
                <a:gd name="T9" fmla="*/ 0 h 48"/>
                <a:gd name="T10" fmla="*/ 0 w 46"/>
                <a:gd name="T11" fmla="*/ 48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6" h="48">
                  <a:moveTo>
                    <a:pt x="0" y="48"/>
                  </a:moveTo>
                  <a:lnTo>
                    <a:pt x="0" y="48"/>
                  </a:lnTo>
                  <a:lnTo>
                    <a:pt x="46" y="48"/>
                  </a:lnTo>
                  <a:lnTo>
                    <a:pt x="46" y="0"/>
                  </a:lnTo>
                  <a:lnTo>
                    <a:pt x="0" y="0"/>
                  </a:lnTo>
                  <a:lnTo>
                    <a:pt x="0" y="48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3" name="Freeform 23">
              <a:extLst>
                <a:ext uri="{FF2B5EF4-FFF2-40B4-BE49-F238E27FC236}">
                  <a16:creationId xmlns:a16="http://schemas.microsoft.com/office/drawing/2014/main" xmlns="" id="{AD7B8079-A22A-4DD5-BF08-F1FEC2CEFA4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54" y="948"/>
              <a:ext cx="514" cy="575"/>
            </a:xfrm>
            <a:custGeom>
              <a:avLst/>
              <a:gdLst>
                <a:gd name="T0" fmla="*/ 538 w 1507"/>
                <a:gd name="T1" fmla="*/ 324 h 1686"/>
                <a:gd name="T2" fmla="*/ 597 w 1507"/>
                <a:gd name="T3" fmla="*/ 1080 h 1686"/>
                <a:gd name="T4" fmla="*/ 444 w 1507"/>
                <a:gd name="T5" fmla="*/ 1048 h 1686"/>
                <a:gd name="T6" fmla="*/ 581 w 1507"/>
                <a:gd name="T7" fmla="*/ 894 h 1686"/>
                <a:gd name="T8" fmla="*/ 591 w 1507"/>
                <a:gd name="T9" fmla="*/ 753 h 1686"/>
                <a:gd name="T10" fmla="*/ 463 w 1507"/>
                <a:gd name="T11" fmla="*/ 736 h 1686"/>
                <a:gd name="T12" fmla="*/ 435 w 1507"/>
                <a:gd name="T13" fmla="*/ 761 h 1686"/>
                <a:gd name="T14" fmla="*/ 260 w 1507"/>
                <a:gd name="T15" fmla="*/ 706 h 1686"/>
                <a:gd name="T16" fmla="*/ 562 w 1507"/>
                <a:gd name="T17" fmla="*/ 371 h 1686"/>
                <a:gd name="T18" fmla="*/ 1071 w 1507"/>
                <a:gd name="T19" fmla="*/ 46 h 1686"/>
                <a:gd name="T20" fmla="*/ 742 w 1507"/>
                <a:gd name="T21" fmla="*/ 904 h 1686"/>
                <a:gd name="T22" fmla="*/ 620 w 1507"/>
                <a:gd name="T23" fmla="*/ 1080 h 1686"/>
                <a:gd name="T24" fmla="*/ 597 w 1507"/>
                <a:gd name="T25" fmla="*/ 1185 h 1686"/>
                <a:gd name="T26" fmla="*/ 528 w 1507"/>
                <a:gd name="T27" fmla="*/ 1381 h 1686"/>
                <a:gd name="T28" fmla="*/ 213 w 1507"/>
                <a:gd name="T29" fmla="*/ 764 h 1686"/>
                <a:gd name="T30" fmla="*/ 171 w 1507"/>
                <a:gd name="T31" fmla="*/ 1035 h 1686"/>
                <a:gd name="T32" fmla="*/ 213 w 1507"/>
                <a:gd name="T33" fmla="*/ 1028 h 1686"/>
                <a:gd name="T34" fmla="*/ 473 w 1507"/>
                <a:gd name="T35" fmla="*/ 790 h 1686"/>
                <a:gd name="T36" fmla="*/ 512 w 1507"/>
                <a:gd name="T37" fmla="*/ 762 h 1686"/>
                <a:gd name="T38" fmla="*/ 559 w 1507"/>
                <a:gd name="T39" fmla="*/ 805 h 1686"/>
                <a:gd name="T40" fmla="*/ 529 w 1507"/>
                <a:gd name="T41" fmla="*/ 889 h 1686"/>
                <a:gd name="T42" fmla="*/ 398 w 1507"/>
                <a:gd name="T43" fmla="*/ 1068 h 1686"/>
                <a:gd name="T44" fmla="*/ 427 w 1507"/>
                <a:gd name="T45" fmla="*/ 1126 h 1686"/>
                <a:gd name="T46" fmla="*/ 432 w 1507"/>
                <a:gd name="T47" fmla="*/ 1276 h 1686"/>
                <a:gd name="T48" fmla="*/ 474 w 1507"/>
                <a:gd name="T49" fmla="*/ 1126 h 1686"/>
                <a:gd name="T50" fmla="*/ 597 w 1507"/>
                <a:gd name="T51" fmla="*/ 1185 h 1686"/>
                <a:gd name="T52" fmla="*/ 789 w 1507"/>
                <a:gd name="T53" fmla="*/ 1418 h 1686"/>
                <a:gd name="T54" fmla="*/ 789 w 1507"/>
                <a:gd name="T55" fmla="*/ 1080 h 1686"/>
                <a:gd name="T56" fmla="*/ 1095 w 1507"/>
                <a:gd name="T57" fmla="*/ 927 h 1686"/>
                <a:gd name="T58" fmla="*/ 1350 w 1507"/>
                <a:gd name="T59" fmla="*/ 1384 h 1686"/>
                <a:gd name="T60" fmla="*/ 995 w 1507"/>
                <a:gd name="T61" fmla="*/ 1418 h 1686"/>
                <a:gd name="T62" fmla="*/ 1397 w 1507"/>
                <a:gd name="T63" fmla="*/ 1534 h 1686"/>
                <a:gd name="T64" fmla="*/ 1373 w 1507"/>
                <a:gd name="T65" fmla="*/ 1544 h 1686"/>
                <a:gd name="T66" fmla="*/ 1041 w 1507"/>
                <a:gd name="T67" fmla="*/ 1431 h 1686"/>
                <a:gd name="T68" fmla="*/ 1397 w 1507"/>
                <a:gd name="T69" fmla="*/ 1431 h 1686"/>
                <a:gd name="T70" fmla="*/ 1483 w 1507"/>
                <a:gd name="T71" fmla="*/ 1384 h 1686"/>
                <a:gd name="T72" fmla="*/ 1397 w 1507"/>
                <a:gd name="T73" fmla="*/ 904 h 1686"/>
                <a:gd name="T74" fmla="*/ 1118 w 1507"/>
                <a:gd name="T75" fmla="*/ 22 h 1686"/>
                <a:gd name="T76" fmla="*/ 557 w 1507"/>
                <a:gd name="T77" fmla="*/ 0 h 1686"/>
                <a:gd name="T78" fmla="*/ 550 w 1507"/>
                <a:gd name="T79" fmla="*/ 3 h 1686"/>
                <a:gd name="T80" fmla="*/ 220 w 1507"/>
                <a:gd name="T81" fmla="*/ 331 h 1686"/>
                <a:gd name="T82" fmla="*/ 216 w 1507"/>
                <a:gd name="T83" fmla="*/ 337 h 1686"/>
                <a:gd name="T84" fmla="*/ 213 w 1507"/>
                <a:gd name="T85" fmla="*/ 347 h 1686"/>
                <a:gd name="T86" fmla="*/ 53 w 1507"/>
                <a:gd name="T87" fmla="*/ 875 h 1686"/>
                <a:gd name="T88" fmla="*/ 0 w 1507"/>
                <a:gd name="T89" fmla="*/ 1404 h 1686"/>
                <a:gd name="T90" fmla="*/ 46 w 1507"/>
                <a:gd name="T91" fmla="*/ 1662 h 1686"/>
                <a:gd name="T92" fmla="*/ 270 w 1507"/>
                <a:gd name="T93" fmla="*/ 1427 h 1686"/>
                <a:gd name="T94" fmla="*/ 552 w 1507"/>
                <a:gd name="T95" fmla="*/ 1427 h 1686"/>
                <a:gd name="T96" fmla="*/ 584 w 1507"/>
                <a:gd name="T97" fmla="*/ 1662 h 1686"/>
                <a:gd name="T98" fmla="*/ 630 w 1507"/>
                <a:gd name="T99" fmla="*/ 1404 h 1686"/>
                <a:gd name="T100" fmla="*/ 575 w 1507"/>
                <a:gd name="T101" fmla="*/ 1325 h 1686"/>
                <a:gd name="T102" fmla="*/ 742 w 1507"/>
                <a:gd name="T103" fmla="*/ 1126 h 1686"/>
                <a:gd name="T104" fmla="*/ 865 w 1507"/>
                <a:gd name="T105" fmla="*/ 1591 h 1686"/>
                <a:gd name="T106" fmla="*/ 1384 w 1507"/>
                <a:gd name="T107" fmla="*/ 1591 h 1686"/>
                <a:gd name="T108" fmla="*/ 1507 w 1507"/>
                <a:gd name="T109" fmla="*/ 1407 h 16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507" h="1686">
                  <a:moveTo>
                    <a:pt x="538" y="79"/>
                  </a:moveTo>
                  <a:lnTo>
                    <a:pt x="538" y="79"/>
                  </a:lnTo>
                  <a:lnTo>
                    <a:pt x="538" y="324"/>
                  </a:lnTo>
                  <a:lnTo>
                    <a:pt x="293" y="324"/>
                  </a:lnTo>
                  <a:lnTo>
                    <a:pt x="538" y="79"/>
                  </a:lnTo>
                  <a:close/>
                  <a:moveTo>
                    <a:pt x="597" y="1080"/>
                  </a:moveTo>
                  <a:lnTo>
                    <a:pt x="597" y="1080"/>
                  </a:lnTo>
                  <a:lnTo>
                    <a:pt x="462" y="1080"/>
                  </a:lnTo>
                  <a:cubicBezTo>
                    <a:pt x="456" y="1066"/>
                    <a:pt x="450" y="1056"/>
                    <a:pt x="444" y="1048"/>
                  </a:cubicBezTo>
                  <a:lnTo>
                    <a:pt x="564" y="920"/>
                  </a:lnTo>
                  <a:cubicBezTo>
                    <a:pt x="564" y="920"/>
                    <a:pt x="565" y="919"/>
                    <a:pt x="565" y="918"/>
                  </a:cubicBezTo>
                  <a:cubicBezTo>
                    <a:pt x="566" y="917"/>
                    <a:pt x="573" y="908"/>
                    <a:pt x="581" y="894"/>
                  </a:cubicBezTo>
                  <a:cubicBezTo>
                    <a:pt x="584" y="887"/>
                    <a:pt x="588" y="880"/>
                    <a:pt x="591" y="871"/>
                  </a:cubicBezTo>
                  <a:cubicBezTo>
                    <a:pt x="595" y="863"/>
                    <a:pt x="598" y="855"/>
                    <a:pt x="600" y="846"/>
                  </a:cubicBezTo>
                  <a:cubicBezTo>
                    <a:pt x="608" y="817"/>
                    <a:pt x="609" y="783"/>
                    <a:pt x="591" y="753"/>
                  </a:cubicBezTo>
                  <a:cubicBezTo>
                    <a:pt x="573" y="726"/>
                    <a:pt x="552" y="717"/>
                    <a:pt x="537" y="715"/>
                  </a:cubicBezTo>
                  <a:cubicBezTo>
                    <a:pt x="509" y="710"/>
                    <a:pt x="484" y="722"/>
                    <a:pt x="471" y="730"/>
                  </a:cubicBezTo>
                  <a:cubicBezTo>
                    <a:pt x="467" y="733"/>
                    <a:pt x="464" y="735"/>
                    <a:pt x="463" y="736"/>
                  </a:cubicBezTo>
                  <a:cubicBezTo>
                    <a:pt x="463" y="736"/>
                    <a:pt x="462" y="736"/>
                    <a:pt x="462" y="737"/>
                  </a:cubicBezTo>
                  <a:lnTo>
                    <a:pt x="453" y="745"/>
                  </a:lnTo>
                  <a:lnTo>
                    <a:pt x="435" y="761"/>
                  </a:lnTo>
                  <a:lnTo>
                    <a:pt x="260" y="922"/>
                  </a:lnTo>
                  <a:lnTo>
                    <a:pt x="260" y="733"/>
                  </a:lnTo>
                  <a:lnTo>
                    <a:pt x="260" y="706"/>
                  </a:lnTo>
                  <a:lnTo>
                    <a:pt x="260" y="681"/>
                  </a:lnTo>
                  <a:lnTo>
                    <a:pt x="260" y="371"/>
                  </a:lnTo>
                  <a:lnTo>
                    <a:pt x="562" y="371"/>
                  </a:lnTo>
                  <a:cubicBezTo>
                    <a:pt x="575" y="371"/>
                    <a:pt x="585" y="360"/>
                    <a:pt x="585" y="347"/>
                  </a:cubicBezTo>
                  <a:lnTo>
                    <a:pt x="585" y="46"/>
                  </a:lnTo>
                  <a:lnTo>
                    <a:pt x="1071" y="46"/>
                  </a:lnTo>
                  <a:lnTo>
                    <a:pt x="1071" y="880"/>
                  </a:lnTo>
                  <a:lnTo>
                    <a:pt x="765" y="880"/>
                  </a:lnTo>
                  <a:cubicBezTo>
                    <a:pt x="753" y="880"/>
                    <a:pt x="742" y="891"/>
                    <a:pt x="742" y="904"/>
                  </a:cubicBezTo>
                  <a:lnTo>
                    <a:pt x="742" y="1080"/>
                  </a:lnTo>
                  <a:lnTo>
                    <a:pt x="643" y="1080"/>
                  </a:lnTo>
                  <a:lnTo>
                    <a:pt x="620" y="1080"/>
                  </a:lnTo>
                  <a:lnTo>
                    <a:pt x="597" y="1080"/>
                  </a:lnTo>
                  <a:close/>
                  <a:moveTo>
                    <a:pt x="597" y="1185"/>
                  </a:moveTo>
                  <a:lnTo>
                    <a:pt x="597" y="1185"/>
                  </a:lnTo>
                  <a:cubicBezTo>
                    <a:pt x="597" y="1188"/>
                    <a:pt x="604" y="1252"/>
                    <a:pt x="539" y="1292"/>
                  </a:cubicBezTo>
                  <a:cubicBezTo>
                    <a:pt x="533" y="1297"/>
                    <a:pt x="528" y="1304"/>
                    <a:pt x="528" y="1312"/>
                  </a:cubicBezTo>
                  <a:lnTo>
                    <a:pt x="528" y="1381"/>
                  </a:lnTo>
                  <a:lnTo>
                    <a:pt x="100" y="1381"/>
                  </a:lnTo>
                  <a:lnTo>
                    <a:pt x="100" y="883"/>
                  </a:lnTo>
                  <a:cubicBezTo>
                    <a:pt x="121" y="853"/>
                    <a:pt x="164" y="802"/>
                    <a:pt x="213" y="764"/>
                  </a:cubicBezTo>
                  <a:lnTo>
                    <a:pt x="213" y="964"/>
                  </a:lnTo>
                  <a:lnTo>
                    <a:pt x="173" y="1002"/>
                  </a:lnTo>
                  <a:cubicBezTo>
                    <a:pt x="163" y="1010"/>
                    <a:pt x="163" y="1025"/>
                    <a:pt x="171" y="1035"/>
                  </a:cubicBezTo>
                  <a:cubicBezTo>
                    <a:pt x="180" y="1044"/>
                    <a:pt x="195" y="1045"/>
                    <a:pt x="204" y="1036"/>
                  </a:cubicBezTo>
                  <a:lnTo>
                    <a:pt x="205" y="1035"/>
                  </a:lnTo>
                  <a:lnTo>
                    <a:pt x="213" y="1028"/>
                  </a:lnTo>
                  <a:lnTo>
                    <a:pt x="237" y="1006"/>
                  </a:lnTo>
                  <a:lnTo>
                    <a:pt x="260" y="985"/>
                  </a:lnTo>
                  <a:lnTo>
                    <a:pt x="473" y="790"/>
                  </a:lnTo>
                  <a:lnTo>
                    <a:pt x="490" y="774"/>
                  </a:lnTo>
                  <a:lnTo>
                    <a:pt x="492" y="772"/>
                  </a:lnTo>
                  <a:cubicBezTo>
                    <a:pt x="496" y="769"/>
                    <a:pt x="504" y="765"/>
                    <a:pt x="512" y="762"/>
                  </a:cubicBezTo>
                  <a:cubicBezTo>
                    <a:pt x="517" y="761"/>
                    <a:pt x="523" y="760"/>
                    <a:pt x="529" y="761"/>
                  </a:cubicBezTo>
                  <a:cubicBezTo>
                    <a:pt x="537" y="762"/>
                    <a:pt x="545" y="768"/>
                    <a:pt x="551" y="778"/>
                  </a:cubicBezTo>
                  <a:cubicBezTo>
                    <a:pt x="556" y="786"/>
                    <a:pt x="558" y="795"/>
                    <a:pt x="559" y="805"/>
                  </a:cubicBezTo>
                  <a:cubicBezTo>
                    <a:pt x="559" y="814"/>
                    <a:pt x="558" y="824"/>
                    <a:pt x="555" y="834"/>
                  </a:cubicBezTo>
                  <a:cubicBezTo>
                    <a:pt x="553" y="842"/>
                    <a:pt x="550" y="850"/>
                    <a:pt x="547" y="858"/>
                  </a:cubicBezTo>
                  <a:cubicBezTo>
                    <a:pt x="541" y="871"/>
                    <a:pt x="534" y="882"/>
                    <a:pt x="529" y="889"/>
                  </a:cubicBezTo>
                  <a:lnTo>
                    <a:pt x="394" y="1033"/>
                  </a:lnTo>
                  <a:cubicBezTo>
                    <a:pt x="390" y="1038"/>
                    <a:pt x="388" y="1045"/>
                    <a:pt x="388" y="1052"/>
                  </a:cubicBezTo>
                  <a:cubicBezTo>
                    <a:pt x="389" y="1058"/>
                    <a:pt x="393" y="1065"/>
                    <a:pt x="398" y="1068"/>
                  </a:cubicBezTo>
                  <a:cubicBezTo>
                    <a:pt x="399" y="1069"/>
                    <a:pt x="404" y="1072"/>
                    <a:pt x="409" y="1080"/>
                  </a:cubicBezTo>
                  <a:cubicBezTo>
                    <a:pt x="413" y="1085"/>
                    <a:pt x="418" y="1093"/>
                    <a:pt x="421" y="1103"/>
                  </a:cubicBezTo>
                  <a:cubicBezTo>
                    <a:pt x="424" y="1110"/>
                    <a:pt x="426" y="1117"/>
                    <a:pt x="427" y="1126"/>
                  </a:cubicBezTo>
                  <a:cubicBezTo>
                    <a:pt x="432" y="1152"/>
                    <a:pt x="431" y="1187"/>
                    <a:pt x="419" y="1235"/>
                  </a:cubicBezTo>
                  <a:cubicBezTo>
                    <a:pt x="418" y="1239"/>
                    <a:pt x="417" y="1243"/>
                    <a:pt x="416" y="1247"/>
                  </a:cubicBezTo>
                  <a:cubicBezTo>
                    <a:pt x="412" y="1260"/>
                    <a:pt x="420" y="1273"/>
                    <a:pt x="432" y="1276"/>
                  </a:cubicBezTo>
                  <a:cubicBezTo>
                    <a:pt x="434" y="1277"/>
                    <a:pt x="436" y="1277"/>
                    <a:pt x="438" y="1277"/>
                  </a:cubicBezTo>
                  <a:cubicBezTo>
                    <a:pt x="449" y="1277"/>
                    <a:pt x="458" y="1270"/>
                    <a:pt x="461" y="1260"/>
                  </a:cubicBezTo>
                  <a:cubicBezTo>
                    <a:pt x="477" y="1204"/>
                    <a:pt x="479" y="1160"/>
                    <a:pt x="474" y="1126"/>
                  </a:cubicBezTo>
                  <a:lnTo>
                    <a:pt x="597" y="1126"/>
                  </a:lnTo>
                  <a:lnTo>
                    <a:pt x="597" y="1182"/>
                  </a:lnTo>
                  <a:cubicBezTo>
                    <a:pt x="597" y="1183"/>
                    <a:pt x="597" y="1184"/>
                    <a:pt x="597" y="1185"/>
                  </a:cubicBezTo>
                  <a:close/>
                  <a:moveTo>
                    <a:pt x="870" y="1544"/>
                  </a:moveTo>
                  <a:lnTo>
                    <a:pt x="870" y="1544"/>
                  </a:lnTo>
                  <a:cubicBezTo>
                    <a:pt x="820" y="1522"/>
                    <a:pt x="789" y="1473"/>
                    <a:pt x="789" y="1418"/>
                  </a:cubicBezTo>
                  <a:lnTo>
                    <a:pt x="789" y="1126"/>
                  </a:lnTo>
                  <a:lnTo>
                    <a:pt x="789" y="1103"/>
                  </a:lnTo>
                  <a:lnTo>
                    <a:pt x="789" y="1080"/>
                  </a:lnTo>
                  <a:lnTo>
                    <a:pt x="789" y="927"/>
                  </a:lnTo>
                  <a:lnTo>
                    <a:pt x="1071" y="927"/>
                  </a:lnTo>
                  <a:lnTo>
                    <a:pt x="1095" y="927"/>
                  </a:lnTo>
                  <a:lnTo>
                    <a:pt x="1118" y="927"/>
                  </a:lnTo>
                  <a:lnTo>
                    <a:pt x="1350" y="927"/>
                  </a:lnTo>
                  <a:lnTo>
                    <a:pt x="1350" y="1384"/>
                  </a:lnTo>
                  <a:lnTo>
                    <a:pt x="1018" y="1384"/>
                  </a:lnTo>
                  <a:cubicBezTo>
                    <a:pt x="1005" y="1384"/>
                    <a:pt x="995" y="1394"/>
                    <a:pt x="995" y="1407"/>
                  </a:cubicBezTo>
                  <a:lnTo>
                    <a:pt x="995" y="1418"/>
                  </a:lnTo>
                  <a:cubicBezTo>
                    <a:pt x="995" y="1473"/>
                    <a:pt x="963" y="1522"/>
                    <a:pt x="914" y="1544"/>
                  </a:cubicBezTo>
                  <a:lnTo>
                    <a:pt x="870" y="1544"/>
                  </a:lnTo>
                  <a:close/>
                  <a:moveTo>
                    <a:pt x="1397" y="1534"/>
                  </a:moveTo>
                  <a:lnTo>
                    <a:pt x="1397" y="1534"/>
                  </a:lnTo>
                  <a:cubicBezTo>
                    <a:pt x="1391" y="1538"/>
                    <a:pt x="1385" y="1541"/>
                    <a:pt x="1379" y="1544"/>
                  </a:cubicBezTo>
                  <a:lnTo>
                    <a:pt x="1373" y="1544"/>
                  </a:lnTo>
                  <a:lnTo>
                    <a:pt x="1350" y="1544"/>
                  </a:lnTo>
                  <a:lnTo>
                    <a:pt x="992" y="1544"/>
                  </a:lnTo>
                  <a:cubicBezTo>
                    <a:pt x="1021" y="1513"/>
                    <a:pt x="1038" y="1474"/>
                    <a:pt x="1041" y="1431"/>
                  </a:cubicBezTo>
                  <a:lnTo>
                    <a:pt x="1350" y="1431"/>
                  </a:lnTo>
                  <a:lnTo>
                    <a:pt x="1373" y="1431"/>
                  </a:lnTo>
                  <a:lnTo>
                    <a:pt x="1397" y="1431"/>
                  </a:lnTo>
                  <a:lnTo>
                    <a:pt x="1460" y="1431"/>
                  </a:lnTo>
                  <a:cubicBezTo>
                    <a:pt x="1456" y="1473"/>
                    <a:pt x="1432" y="1511"/>
                    <a:pt x="1397" y="1534"/>
                  </a:cubicBezTo>
                  <a:close/>
                  <a:moveTo>
                    <a:pt x="1483" y="1384"/>
                  </a:moveTo>
                  <a:lnTo>
                    <a:pt x="1483" y="1384"/>
                  </a:lnTo>
                  <a:lnTo>
                    <a:pt x="1397" y="1384"/>
                  </a:lnTo>
                  <a:lnTo>
                    <a:pt x="1397" y="904"/>
                  </a:lnTo>
                  <a:cubicBezTo>
                    <a:pt x="1397" y="891"/>
                    <a:pt x="1386" y="880"/>
                    <a:pt x="1373" y="880"/>
                  </a:cubicBezTo>
                  <a:lnTo>
                    <a:pt x="1118" y="880"/>
                  </a:lnTo>
                  <a:lnTo>
                    <a:pt x="1118" y="22"/>
                  </a:lnTo>
                  <a:cubicBezTo>
                    <a:pt x="1118" y="9"/>
                    <a:pt x="1108" y="0"/>
                    <a:pt x="1095" y="0"/>
                  </a:cubicBezTo>
                  <a:lnTo>
                    <a:pt x="562" y="0"/>
                  </a:lnTo>
                  <a:cubicBezTo>
                    <a:pt x="560" y="0"/>
                    <a:pt x="559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555" y="1"/>
                    <a:pt x="553" y="1"/>
                    <a:pt x="552" y="2"/>
                  </a:cubicBezTo>
                  <a:cubicBezTo>
                    <a:pt x="551" y="3"/>
                    <a:pt x="551" y="3"/>
                    <a:pt x="550" y="3"/>
                  </a:cubicBezTo>
                  <a:cubicBezTo>
                    <a:pt x="548" y="4"/>
                    <a:pt x="547" y="5"/>
                    <a:pt x="545" y="7"/>
                  </a:cubicBezTo>
                  <a:lnTo>
                    <a:pt x="301" y="250"/>
                  </a:lnTo>
                  <a:lnTo>
                    <a:pt x="220" y="331"/>
                  </a:lnTo>
                  <a:cubicBezTo>
                    <a:pt x="220" y="331"/>
                    <a:pt x="220" y="331"/>
                    <a:pt x="220" y="331"/>
                  </a:cubicBezTo>
                  <a:cubicBezTo>
                    <a:pt x="219" y="332"/>
                    <a:pt x="217" y="334"/>
                    <a:pt x="216" y="336"/>
                  </a:cubicBezTo>
                  <a:cubicBezTo>
                    <a:pt x="216" y="336"/>
                    <a:pt x="216" y="337"/>
                    <a:pt x="216" y="337"/>
                  </a:cubicBezTo>
                  <a:cubicBezTo>
                    <a:pt x="215" y="339"/>
                    <a:pt x="214" y="341"/>
                    <a:pt x="214" y="343"/>
                  </a:cubicBezTo>
                  <a:lnTo>
                    <a:pt x="214" y="343"/>
                  </a:lnTo>
                  <a:cubicBezTo>
                    <a:pt x="213" y="344"/>
                    <a:pt x="213" y="346"/>
                    <a:pt x="213" y="347"/>
                  </a:cubicBezTo>
                  <a:lnTo>
                    <a:pt x="213" y="706"/>
                  </a:lnTo>
                  <a:cubicBezTo>
                    <a:pt x="128" y="762"/>
                    <a:pt x="61" y="857"/>
                    <a:pt x="58" y="862"/>
                  </a:cubicBezTo>
                  <a:cubicBezTo>
                    <a:pt x="55" y="866"/>
                    <a:pt x="53" y="871"/>
                    <a:pt x="53" y="875"/>
                  </a:cubicBezTo>
                  <a:lnTo>
                    <a:pt x="53" y="1381"/>
                  </a:lnTo>
                  <a:lnTo>
                    <a:pt x="23" y="1381"/>
                  </a:lnTo>
                  <a:cubicBezTo>
                    <a:pt x="10" y="1381"/>
                    <a:pt x="0" y="1391"/>
                    <a:pt x="0" y="1404"/>
                  </a:cubicBezTo>
                  <a:lnTo>
                    <a:pt x="0" y="1662"/>
                  </a:lnTo>
                  <a:cubicBezTo>
                    <a:pt x="0" y="1675"/>
                    <a:pt x="10" y="1686"/>
                    <a:pt x="23" y="1686"/>
                  </a:cubicBezTo>
                  <a:cubicBezTo>
                    <a:pt x="36" y="1686"/>
                    <a:pt x="46" y="1675"/>
                    <a:pt x="46" y="1662"/>
                  </a:cubicBezTo>
                  <a:lnTo>
                    <a:pt x="46" y="1427"/>
                  </a:lnTo>
                  <a:lnTo>
                    <a:pt x="68" y="1427"/>
                  </a:lnTo>
                  <a:lnTo>
                    <a:pt x="270" y="1427"/>
                  </a:lnTo>
                  <a:lnTo>
                    <a:pt x="479" y="1427"/>
                  </a:lnTo>
                  <a:lnTo>
                    <a:pt x="528" y="1427"/>
                  </a:lnTo>
                  <a:lnTo>
                    <a:pt x="552" y="1427"/>
                  </a:lnTo>
                  <a:lnTo>
                    <a:pt x="575" y="1427"/>
                  </a:lnTo>
                  <a:lnTo>
                    <a:pt x="584" y="1427"/>
                  </a:lnTo>
                  <a:lnTo>
                    <a:pt x="584" y="1662"/>
                  </a:lnTo>
                  <a:cubicBezTo>
                    <a:pt x="584" y="1675"/>
                    <a:pt x="594" y="1686"/>
                    <a:pt x="607" y="1686"/>
                  </a:cubicBezTo>
                  <a:cubicBezTo>
                    <a:pt x="620" y="1686"/>
                    <a:pt x="630" y="1675"/>
                    <a:pt x="630" y="1662"/>
                  </a:cubicBezTo>
                  <a:lnTo>
                    <a:pt x="630" y="1404"/>
                  </a:lnTo>
                  <a:cubicBezTo>
                    <a:pt x="630" y="1391"/>
                    <a:pt x="620" y="1381"/>
                    <a:pt x="607" y="1381"/>
                  </a:cubicBezTo>
                  <a:lnTo>
                    <a:pt x="575" y="1381"/>
                  </a:lnTo>
                  <a:lnTo>
                    <a:pt x="575" y="1325"/>
                  </a:lnTo>
                  <a:cubicBezTo>
                    <a:pt x="648" y="1272"/>
                    <a:pt x="645" y="1194"/>
                    <a:pt x="643" y="1181"/>
                  </a:cubicBezTo>
                  <a:lnTo>
                    <a:pt x="643" y="1126"/>
                  </a:lnTo>
                  <a:lnTo>
                    <a:pt x="742" y="1126"/>
                  </a:lnTo>
                  <a:lnTo>
                    <a:pt x="742" y="1418"/>
                  </a:lnTo>
                  <a:cubicBezTo>
                    <a:pt x="742" y="1493"/>
                    <a:pt x="787" y="1560"/>
                    <a:pt x="856" y="1589"/>
                  </a:cubicBezTo>
                  <a:cubicBezTo>
                    <a:pt x="859" y="1590"/>
                    <a:pt x="862" y="1591"/>
                    <a:pt x="865" y="1591"/>
                  </a:cubicBezTo>
                  <a:lnTo>
                    <a:pt x="919" y="1591"/>
                  </a:lnTo>
                  <a:lnTo>
                    <a:pt x="1373" y="1591"/>
                  </a:lnTo>
                  <a:lnTo>
                    <a:pt x="1384" y="1591"/>
                  </a:lnTo>
                  <a:cubicBezTo>
                    <a:pt x="1387" y="1591"/>
                    <a:pt x="1390" y="1590"/>
                    <a:pt x="1393" y="1589"/>
                  </a:cubicBezTo>
                  <a:cubicBezTo>
                    <a:pt x="1462" y="1560"/>
                    <a:pt x="1507" y="1493"/>
                    <a:pt x="1507" y="1418"/>
                  </a:cubicBezTo>
                  <a:lnTo>
                    <a:pt x="1507" y="1407"/>
                  </a:lnTo>
                  <a:cubicBezTo>
                    <a:pt x="1507" y="1394"/>
                    <a:pt x="1496" y="1384"/>
                    <a:pt x="1483" y="138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4" name="Freeform 24">
              <a:extLst>
                <a:ext uri="{FF2B5EF4-FFF2-40B4-BE49-F238E27FC236}">
                  <a16:creationId xmlns:a16="http://schemas.microsoft.com/office/drawing/2014/main" xmlns="" id="{1FCD0911-964F-49A3-83B4-80674EF9ED9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637" y="1276"/>
              <a:ext cx="41" cy="41"/>
            </a:xfrm>
            <a:custGeom>
              <a:avLst/>
              <a:gdLst>
                <a:gd name="T0" fmla="*/ 47 w 121"/>
                <a:gd name="T1" fmla="*/ 47 h 121"/>
                <a:gd name="T2" fmla="*/ 47 w 121"/>
                <a:gd name="T3" fmla="*/ 47 h 121"/>
                <a:gd name="T4" fmla="*/ 74 w 121"/>
                <a:gd name="T5" fmla="*/ 47 h 121"/>
                <a:gd name="T6" fmla="*/ 74 w 121"/>
                <a:gd name="T7" fmla="*/ 74 h 121"/>
                <a:gd name="T8" fmla="*/ 47 w 121"/>
                <a:gd name="T9" fmla="*/ 74 h 121"/>
                <a:gd name="T10" fmla="*/ 47 w 121"/>
                <a:gd name="T11" fmla="*/ 47 h 121"/>
                <a:gd name="T12" fmla="*/ 98 w 121"/>
                <a:gd name="T13" fmla="*/ 0 h 121"/>
                <a:gd name="T14" fmla="*/ 98 w 121"/>
                <a:gd name="T15" fmla="*/ 0 h 121"/>
                <a:gd name="T16" fmla="*/ 23 w 121"/>
                <a:gd name="T17" fmla="*/ 0 h 121"/>
                <a:gd name="T18" fmla="*/ 0 w 121"/>
                <a:gd name="T19" fmla="*/ 23 h 121"/>
                <a:gd name="T20" fmla="*/ 0 w 121"/>
                <a:gd name="T21" fmla="*/ 98 h 121"/>
                <a:gd name="T22" fmla="*/ 13 w 121"/>
                <a:gd name="T23" fmla="*/ 119 h 121"/>
                <a:gd name="T24" fmla="*/ 23 w 121"/>
                <a:gd name="T25" fmla="*/ 121 h 121"/>
                <a:gd name="T26" fmla="*/ 98 w 121"/>
                <a:gd name="T27" fmla="*/ 121 h 121"/>
                <a:gd name="T28" fmla="*/ 108 w 121"/>
                <a:gd name="T29" fmla="*/ 119 h 121"/>
                <a:gd name="T30" fmla="*/ 121 w 121"/>
                <a:gd name="T31" fmla="*/ 98 h 121"/>
                <a:gd name="T32" fmla="*/ 121 w 121"/>
                <a:gd name="T33" fmla="*/ 23 h 121"/>
                <a:gd name="T34" fmla="*/ 98 w 121"/>
                <a:gd name="T35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21" h="121">
                  <a:moveTo>
                    <a:pt x="47" y="47"/>
                  </a:moveTo>
                  <a:lnTo>
                    <a:pt x="47" y="47"/>
                  </a:lnTo>
                  <a:lnTo>
                    <a:pt x="74" y="47"/>
                  </a:lnTo>
                  <a:lnTo>
                    <a:pt x="74" y="74"/>
                  </a:lnTo>
                  <a:lnTo>
                    <a:pt x="47" y="74"/>
                  </a:lnTo>
                  <a:lnTo>
                    <a:pt x="47" y="47"/>
                  </a:lnTo>
                  <a:close/>
                  <a:moveTo>
                    <a:pt x="98" y="0"/>
                  </a:moveTo>
                  <a:lnTo>
                    <a:pt x="98" y="0"/>
                  </a:lnTo>
                  <a:lnTo>
                    <a:pt x="23" y="0"/>
                  </a:lnTo>
                  <a:cubicBezTo>
                    <a:pt x="10" y="0"/>
                    <a:pt x="0" y="10"/>
                    <a:pt x="0" y="23"/>
                  </a:cubicBezTo>
                  <a:lnTo>
                    <a:pt x="0" y="98"/>
                  </a:lnTo>
                  <a:cubicBezTo>
                    <a:pt x="0" y="107"/>
                    <a:pt x="6" y="115"/>
                    <a:pt x="13" y="119"/>
                  </a:cubicBezTo>
                  <a:cubicBezTo>
                    <a:pt x="16" y="120"/>
                    <a:pt x="20" y="121"/>
                    <a:pt x="23" y="121"/>
                  </a:cubicBezTo>
                  <a:lnTo>
                    <a:pt x="98" y="121"/>
                  </a:lnTo>
                  <a:cubicBezTo>
                    <a:pt x="101" y="121"/>
                    <a:pt x="105" y="120"/>
                    <a:pt x="108" y="119"/>
                  </a:cubicBezTo>
                  <a:cubicBezTo>
                    <a:pt x="116" y="115"/>
                    <a:pt x="121" y="107"/>
                    <a:pt x="121" y="98"/>
                  </a:cubicBezTo>
                  <a:lnTo>
                    <a:pt x="121" y="23"/>
                  </a:lnTo>
                  <a:cubicBezTo>
                    <a:pt x="121" y="10"/>
                    <a:pt x="111" y="0"/>
                    <a:pt x="9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5" name="Freeform 25">
              <a:extLst>
                <a:ext uri="{FF2B5EF4-FFF2-40B4-BE49-F238E27FC236}">
                  <a16:creationId xmlns:a16="http://schemas.microsoft.com/office/drawing/2014/main" xmlns="" id="{6EE662B5-AAE5-4EF1-BFCE-39DA63FB6BB3}"/>
                </a:ext>
              </a:extLst>
            </p:cNvPr>
            <p:cNvSpPr>
              <a:spLocks/>
            </p:cNvSpPr>
            <p:nvPr/>
          </p:nvSpPr>
          <p:spPr bwMode="auto">
            <a:xfrm>
              <a:off x="4681" y="1288"/>
              <a:ext cx="116" cy="16"/>
            </a:xfrm>
            <a:custGeom>
              <a:avLst/>
              <a:gdLst>
                <a:gd name="T0" fmla="*/ 137 w 341"/>
                <a:gd name="T1" fmla="*/ 47 h 47"/>
                <a:gd name="T2" fmla="*/ 137 w 341"/>
                <a:gd name="T3" fmla="*/ 47 h 47"/>
                <a:gd name="T4" fmla="*/ 160 w 341"/>
                <a:gd name="T5" fmla="*/ 47 h 47"/>
                <a:gd name="T6" fmla="*/ 341 w 341"/>
                <a:gd name="T7" fmla="*/ 47 h 47"/>
                <a:gd name="T8" fmla="*/ 341 w 341"/>
                <a:gd name="T9" fmla="*/ 23 h 47"/>
                <a:gd name="T10" fmla="*/ 341 w 341"/>
                <a:gd name="T11" fmla="*/ 0 h 47"/>
                <a:gd name="T12" fmla="*/ 160 w 341"/>
                <a:gd name="T13" fmla="*/ 0 h 47"/>
                <a:gd name="T14" fmla="*/ 137 w 341"/>
                <a:gd name="T15" fmla="*/ 0 h 47"/>
                <a:gd name="T16" fmla="*/ 113 w 341"/>
                <a:gd name="T17" fmla="*/ 0 h 47"/>
                <a:gd name="T18" fmla="*/ 0 w 341"/>
                <a:gd name="T19" fmla="*/ 0 h 47"/>
                <a:gd name="T20" fmla="*/ 0 w 341"/>
                <a:gd name="T21" fmla="*/ 23 h 47"/>
                <a:gd name="T22" fmla="*/ 0 w 341"/>
                <a:gd name="T23" fmla="*/ 47 h 47"/>
                <a:gd name="T24" fmla="*/ 113 w 341"/>
                <a:gd name="T25" fmla="*/ 47 h 47"/>
                <a:gd name="T26" fmla="*/ 137 w 341"/>
                <a:gd name="T27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41" h="47">
                  <a:moveTo>
                    <a:pt x="137" y="47"/>
                  </a:moveTo>
                  <a:lnTo>
                    <a:pt x="137" y="47"/>
                  </a:lnTo>
                  <a:lnTo>
                    <a:pt x="160" y="47"/>
                  </a:lnTo>
                  <a:lnTo>
                    <a:pt x="341" y="47"/>
                  </a:lnTo>
                  <a:lnTo>
                    <a:pt x="341" y="23"/>
                  </a:lnTo>
                  <a:lnTo>
                    <a:pt x="341" y="0"/>
                  </a:lnTo>
                  <a:lnTo>
                    <a:pt x="160" y="0"/>
                  </a:lnTo>
                  <a:lnTo>
                    <a:pt x="137" y="0"/>
                  </a:lnTo>
                  <a:lnTo>
                    <a:pt x="113" y="0"/>
                  </a:lnTo>
                  <a:lnTo>
                    <a:pt x="0" y="0"/>
                  </a:lnTo>
                  <a:lnTo>
                    <a:pt x="0" y="23"/>
                  </a:lnTo>
                  <a:lnTo>
                    <a:pt x="0" y="47"/>
                  </a:lnTo>
                  <a:lnTo>
                    <a:pt x="113" y="47"/>
                  </a:lnTo>
                  <a:lnTo>
                    <a:pt x="137" y="47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6" name="Freeform 26">
              <a:extLst>
                <a:ext uri="{FF2B5EF4-FFF2-40B4-BE49-F238E27FC236}">
                  <a16:creationId xmlns:a16="http://schemas.microsoft.com/office/drawing/2014/main" xmlns="" id="{4C7DF11B-949D-486A-8BAA-CCAF9A8FFFF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637" y="1318"/>
              <a:ext cx="41" cy="41"/>
            </a:xfrm>
            <a:custGeom>
              <a:avLst/>
              <a:gdLst>
                <a:gd name="T0" fmla="*/ 74 w 121"/>
                <a:gd name="T1" fmla="*/ 74 h 121"/>
                <a:gd name="T2" fmla="*/ 74 w 121"/>
                <a:gd name="T3" fmla="*/ 74 h 121"/>
                <a:gd name="T4" fmla="*/ 47 w 121"/>
                <a:gd name="T5" fmla="*/ 74 h 121"/>
                <a:gd name="T6" fmla="*/ 47 w 121"/>
                <a:gd name="T7" fmla="*/ 47 h 121"/>
                <a:gd name="T8" fmla="*/ 74 w 121"/>
                <a:gd name="T9" fmla="*/ 47 h 121"/>
                <a:gd name="T10" fmla="*/ 74 w 121"/>
                <a:gd name="T11" fmla="*/ 74 h 121"/>
                <a:gd name="T12" fmla="*/ 98 w 121"/>
                <a:gd name="T13" fmla="*/ 0 h 121"/>
                <a:gd name="T14" fmla="*/ 98 w 121"/>
                <a:gd name="T15" fmla="*/ 0 h 121"/>
                <a:gd name="T16" fmla="*/ 23 w 121"/>
                <a:gd name="T17" fmla="*/ 0 h 121"/>
                <a:gd name="T18" fmla="*/ 1 w 121"/>
                <a:gd name="T19" fmla="*/ 18 h 121"/>
                <a:gd name="T20" fmla="*/ 0 w 121"/>
                <a:gd name="T21" fmla="*/ 23 h 121"/>
                <a:gd name="T22" fmla="*/ 0 w 121"/>
                <a:gd name="T23" fmla="*/ 41 h 121"/>
                <a:gd name="T24" fmla="*/ 0 w 121"/>
                <a:gd name="T25" fmla="*/ 98 h 121"/>
                <a:gd name="T26" fmla="*/ 23 w 121"/>
                <a:gd name="T27" fmla="*/ 121 h 121"/>
                <a:gd name="T28" fmla="*/ 98 w 121"/>
                <a:gd name="T29" fmla="*/ 121 h 121"/>
                <a:gd name="T30" fmla="*/ 121 w 121"/>
                <a:gd name="T31" fmla="*/ 98 h 121"/>
                <a:gd name="T32" fmla="*/ 121 w 121"/>
                <a:gd name="T33" fmla="*/ 41 h 121"/>
                <a:gd name="T34" fmla="*/ 121 w 121"/>
                <a:gd name="T35" fmla="*/ 23 h 121"/>
                <a:gd name="T36" fmla="*/ 120 w 121"/>
                <a:gd name="T37" fmla="*/ 18 h 121"/>
                <a:gd name="T38" fmla="*/ 98 w 121"/>
                <a:gd name="T39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21" h="121">
                  <a:moveTo>
                    <a:pt x="74" y="74"/>
                  </a:moveTo>
                  <a:lnTo>
                    <a:pt x="74" y="74"/>
                  </a:lnTo>
                  <a:lnTo>
                    <a:pt x="47" y="74"/>
                  </a:lnTo>
                  <a:lnTo>
                    <a:pt x="47" y="47"/>
                  </a:lnTo>
                  <a:lnTo>
                    <a:pt x="74" y="47"/>
                  </a:lnTo>
                  <a:lnTo>
                    <a:pt x="74" y="74"/>
                  </a:lnTo>
                  <a:close/>
                  <a:moveTo>
                    <a:pt x="98" y="0"/>
                  </a:moveTo>
                  <a:lnTo>
                    <a:pt x="98" y="0"/>
                  </a:lnTo>
                  <a:lnTo>
                    <a:pt x="23" y="0"/>
                  </a:lnTo>
                  <a:cubicBezTo>
                    <a:pt x="12" y="0"/>
                    <a:pt x="3" y="8"/>
                    <a:pt x="1" y="18"/>
                  </a:cubicBezTo>
                  <a:cubicBezTo>
                    <a:pt x="0" y="20"/>
                    <a:pt x="0" y="21"/>
                    <a:pt x="0" y="23"/>
                  </a:cubicBezTo>
                  <a:lnTo>
                    <a:pt x="0" y="41"/>
                  </a:lnTo>
                  <a:lnTo>
                    <a:pt x="0" y="98"/>
                  </a:lnTo>
                  <a:cubicBezTo>
                    <a:pt x="0" y="111"/>
                    <a:pt x="10" y="121"/>
                    <a:pt x="23" y="121"/>
                  </a:cubicBezTo>
                  <a:lnTo>
                    <a:pt x="98" y="121"/>
                  </a:lnTo>
                  <a:cubicBezTo>
                    <a:pt x="111" y="121"/>
                    <a:pt x="121" y="111"/>
                    <a:pt x="121" y="98"/>
                  </a:cubicBezTo>
                  <a:lnTo>
                    <a:pt x="121" y="41"/>
                  </a:lnTo>
                  <a:lnTo>
                    <a:pt x="121" y="23"/>
                  </a:lnTo>
                  <a:cubicBezTo>
                    <a:pt x="121" y="21"/>
                    <a:pt x="121" y="20"/>
                    <a:pt x="120" y="18"/>
                  </a:cubicBezTo>
                  <a:cubicBezTo>
                    <a:pt x="118" y="8"/>
                    <a:pt x="109" y="0"/>
                    <a:pt x="9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7" name="Freeform 27">
              <a:extLst>
                <a:ext uri="{FF2B5EF4-FFF2-40B4-BE49-F238E27FC236}">
                  <a16:creationId xmlns:a16="http://schemas.microsoft.com/office/drawing/2014/main" xmlns="" id="{A3EB1D19-CAB1-412E-B98F-0324C42AD557}"/>
                </a:ext>
              </a:extLst>
            </p:cNvPr>
            <p:cNvSpPr>
              <a:spLocks/>
            </p:cNvSpPr>
            <p:nvPr/>
          </p:nvSpPr>
          <p:spPr bwMode="auto">
            <a:xfrm>
              <a:off x="4681" y="1331"/>
              <a:ext cx="116" cy="16"/>
            </a:xfrm>
            <a:custGeom>
              <a:avLst/>
              <a:gdLst>
                <a:gd name="T0" fmla="*/ 341 w 341"/>
                <a:gd name="T1" fmla="*/ 23 h 47"/>
                <a:gd name="T2" fmla="*/ 341 w 341"/>
                <a:gd name="T3" fmla="*/ 23 h 47"/>
                <a:gd name="T4" fmla="*/ 341 w 341"/>
                <a:gd name="T5" fmla="*/ 0 h 47"/>
                <a:gd name="T6" fmla="*/ 150 w 341"/>
                <a:gd name="T7" fmla="*/ 0 h 47"/>
                <a:gd name="T8" fmla="*/ 0 w 341"/>
                <a:gd name="T9" fmla="*/ 0 h 47"/>
                <a:gd name="T10" fmla="*/ 0 w 341"/>
                <a:gd name="T11" fmla="*/ 4 h 47"/>
                <a:gd name="T12" fmla="*/ 0 w 341"/>
                <a:gd name="T13" fmla="*/ 23 h 47"/>
                <a:gd name="T14" fmla="*/ 0 w 341"/>
                <a:gd name="T15" fmla="*/ 47 h 47"/>
                <a:gd name="T16" fmla="*/ 341 w 341"/>
                <a:gd name="T17" fmla="*/ 47 h 47"/>
                <a:gd name="T18" fmla="*/ 341 w 341"/>
                <a:gd name="T19" fmla="*/ 23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1" h="47">
                  <a:moveTo>
                    <a:pt x="341" y="23"/>
                  </a:moveTo>
                  <a:lnTo>
                    <a:pt x="341" y="23"/>
                  </a:lnTo>
                  <a:lnTo>
                    <a:pt x="341" y="0"/>
                  </a:lnTo>
                  <a:lnTo>
                    <a:pt x="150" y="0"/>
                  </a:lnTo>
                  <a:lnTo>
                    <a:pt x="0" y="0"/>
                  </a:lnTo>
                  <a:lnTo>
                    <a:pt x="0" y="4"/>
                  </a:lnTo>
                  <a:lnTo>
                    <a:pt x="0" y="23"/>
                  </a:lnTo>
                  <a:lnTo>
                    <a:pt x="0" y="47"/>
                  </a:lnTo>
                  <a:lnTo>
                    <a:pt x="341" y="47"/>
                  </a:lnTo>
                  <a:lnTo>
                    <a:pt x="341" y="2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14" name="Freeform 28">
              <a:extLst>
                <a:ext uri="{FF2B5EF4-FFF2-40B4-BE49-F238E27FC236}">
                  <a16:creationId xmlns:a16="http://schemas.microsoft.com/office/drawing/2014/main" xmlns="" id="{3578DE39-F866-4718-AB59-2F5F0DCD4DD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637" y="1360"/>
              <a:ext cx="41" cy="42"/>
            </a:xfrm>
            <a:custGeom>
              <a:avLst/>
              <a:gdLst>
                <a:gd name="T0" fmla="*/ 74 w 121"/>
                <a:gd name="T1" fmla="*/ 74 h 121"/>
                <a:gd name="T2" fmla="*/ 74 w 121"/>
                <a:gd name="T3" fmla="*/ 74 h 121"/>
                <a:gd name="T4" fmla="*/ 47 w 121"/>
                <a:gd name="T5" fmla="*/ 74 h 121"/>
                <a:gd name="T6" fmla="*/ 47 w 121"/>
                <a:gd name="T7" fmla="*/ 47 h 121"/>
                <a:gd name="T8" fmla="*/ 74 w 121"/>
                <a:gd name="T9" fmla="*/ 47 h 121"/>
                <a:gd name="T10" fmla="*/ 74 w 121"/>
                <a:gd name="T11" fmla="*/ 74 h 121"/>
                <a:gd name="T12" fmla="*/ 98 w 121"/>
                <a:gd name="T13" fmla="*/ 0 h 121"/>
                <a:gd name="T14" fmla="*/ 98 w 121"/>
                <a:gd name="T15" fmla="*/ 0 h 121"/>
                <a:gd name="T16" fmla="*/ 23 w 121"/>
                <a:gd name="T17" fmla="*/ 0 h 121"/>
                <a:gd name="T18" fmla="*/ 0 w 121"/>
                <a:gd name="T19" fmla="*/ 23 h 121"/>
                <a:gd name="T20" fmla="*/ 0 w 121"/>
                <a:gd name="T21" fmla="*/ 98 h 121"/>
                <a:gd name="T22" fmla="*/ 23 w 121"/>
                <a:gd name="T23" fmla="*/ 121 h 121"/>
                <a:gd name="T24" fmla="*/ 98 w 121"/>
                <a:gd name="T25" fmla="*/ 121 h 121"/>
                <a:gd name="T26" fmla="*/ 121 w 121"/>
                <a:gd name="T27" fmla="*/ 98 h 121"/>
                <a:gd name="T28" fmla="*/ 121 w 121"/>
                <a:gd name="T29" fmla="*/ 23 h 121"/>
                <a:gd name="T30" fmla="*/ 98 w 121"/>
                <a:gd name="T31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21" h="121">
                  <a:moveTo>
                    <a:pt x="74" y="74"/>
                  </a:moveTo>
                  <a:lnTo>
                    <a:pt x="74" y="74"/>
                  </a:lnTo>
                  <a:lnTo>
                    <a:pt x="47" y="74"/>
                  </a:lnTo>
                  <a:lnTo>
                    <a:pt x="47" y="47"/>
                  </a:lnTo>
                  <a:lnTo>
                    <a:pt x="74" y="47"/>
                  </a:lnTo>
                  <a:lnTo>
                    <a:pt x="74" y="74"/>
                  </a:lnTo>
                  <a:close/>
                  <a:moveTo>
                    <a:pt x="98" y="0"/>
                  </a:moveTo>
                  <a:lnTo>
                    <a:pt x="98" y="0"/>
                  </a:lnTo>
                  <a:lnTo>
                    <a:pt x="23" y="0"/>
                  </a:lnTo>
                  <a:cubicBezTo>
                    <a:pt x="10" y="0"/>
                    <a:pt x="0" y="10"/>
                    <a:pt x="0" y="23"/>
                  </a:cubicBezTo>
                  <a:lnTo>
                    <a:pt x="0" y="98"/>
                  </a:lnTo>
                  <a:cubicBezTo>
                    <a:pt x="0" y="111"/>
                    <a:pt x="10" y="121"/>
                    <a:pt x="23" y="121"/>
                  </a:cubicBezTo>
                  <a:lnTo>
                    <a:pt x="98" y="121"/>
                  </a:lnTo>
                  <a:cubicBezTo>
                    <a:pt x="111" y="121"/>
                    <a:pt x="121" y="111"/>
                    <a:pt x="121" y="98"/>
                  </a:cubicBezTo>
                  <a:lnTo>
                    <a:pt x="121" y="23"/>
                  </a:lnTo>
                  <a:cubicBezTo>
                    <a:pt x="121" y="10"/>
                    <a:pt x="111" y="0"/>
                    <a:pt x="9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15" name="Freeform 29">
              <a:extLst>
                <a:ext uri="{FF2B5EF4-FFF2-40B4-BE49-F238E27FC236}">
                  <a16:creationId xmlns:a16="http://schemas.microsoft.com/office/drawing/2014/main" xmlns="" id="{98E50461-57E1-4BAE-A1BE-5C69FE0E8EE8}"/>
                </a:ext>
              </a:extLst>
            </p:cNvPr>
            <p:cNvSpPr>
              <a:spLocks/>
            </p:cNvSpPr>
            <p:nvPr/>
          </p:nvSpPr>
          <p:spPr bwMode="auto">
            <a:xfrm>
              <a:off x="4681" y="1373"/>
              <a:ext cx="116" cy="16"/>
            </a:xfrm>
            <a:custGeom>
              <a:avLst/>
              <a:gdLst>
                <a:gd name="T0" fmla="*/ 341 w 341"/>
                <a:gd name="T1" fmla="*/ 24 h 47"/>
                <a:gd name="T2" fmla="*/ 341 w 341"/>
                <a:gd name="T3" fmla="*/ 24 h 47"/>
                <a:gd name="T4" fmla="*/ 341 w 341"/>
                <a:gd name="T5" fmla="*/ 0 h 47"/>
                <a:gd name="T6" fmla="*/ 0 w 341"/>
                <a:gd name="T7" fmla="*/ 0 h 47"/>
                <a:gd name="T8" fmla="*/ 0 w 341"/>
                <a:gd name="T9" fmla="*/ 24 h 47"/>
                <a:gd name="T10" fmla="*/ 0 w 341"/>
                <a:gd name="T11" fmla="*/ 47 h 47"/>
                <a:gd name="T12" fmla="*/ 341 w 341"/>
                <a:gd name="T13" fmla="*/ 47 h 47"/>
                <a:gd name="T14" fmla="*/ 341 w 341"/>
                <a:gd name="T15" fmla="*/ 2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41" h="47">
                  <a:moveTo>
                    <a:pt x="341" y="24"/>
                  </a:moveTo>
                  <a:lnTo>
                    <a:pt x="341" y="24"/>
                  </a:lnTo>
                  <a:lnTo>
                    <a:pt x="341" y="0"/>
                  </a:lnTo>
                  <a:lnTo>
                    <a:pt x="0" y="0"/>
                  </a:lnTo>
                  <a:lnTo>
                    <a:pt x="0" y="24"/>
                  </a:lnTo>
                  <a:lnTo>
                    <a:pt x="0" y="47"/>
                  </a:lnTo>
                  <a:lnTo>
                    <a:pt x="341" y="47"/>
                  </a:lnTo>
                  <a:lnTo>
                    <a:pt x="341" y="2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116" name="Group 32">
            <a:extLst>
              <a:ext uri="{FF2B5EF4-FFF2-40B4-BE49-F238E27FC236}">
                <a16:creationId xmlns:a16="http://schemas.microsoft.com/office/drawing/2014/main" xmlns="" id="{612158D9-2F2A-4977-B2B1-D5483E61BC29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816105" y="6008134"/>
            <a:ext cx="357026" cy="373080"/>
            <a:chOff x="4414" y="2747"/>
            <a:chExt cx="556" cy="581"/>
          </a:xfrm>
          <a:solidFill>
            <a:srgbClr val="25AEC1"/>
          </a:solidFill>
        </p:grpSpPr>
        <p:sp>
          <p:nvSpPr>
            <p:cNvPr id="117" name="Freeform 33">
              <a:extLst>
                <a:ext uri="{FF2B5EF4-FFF2-40B4-BE49-F238E27FC236}">
                  <a16:creationId xmlns:a16="http://schemas.microsoft.com/office/drawing/2014/main" xmlns="" id="{387468C2-D955-4D8F-835D-719D598053B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414" y="2747"/>
              <a:ext cx="556" cy="581"/>
            </a:xfrm>
            <a:custGeom>
              <a:avLst/>
              <a:gdLst>
                <a:gd name="T0" fmla="*/ 694 w 1342"/>
                <a:gd name="T1" fmla="*/ 81 h 1393"/>
                <a:gd name="T2" fmla="*/ 1295 w 1342"/>
                <a:gd name="T3" fmla="*/ 81 h 1393"/>
                <a:gd name="T4" fmla="*/ 818 w 1342"/>
                <a:gd name="T5" fmla="*/ 959 h 1393"/>
                <a:gd name="T6" fmla="*/ 785 w 1342"/>
                <a:gd name="T7" fmla="*/ 635 h 1393"/>
                <a:gd name="T8" fmla="*/ 785 w 1342"/>
                <a:gd name="T9" fmla="*/ 1146 h 1393"/>
                <a:gd name="T10" fmla="*/ 738 w 1342"/>
                <a:gd name="T11" fmla="*/ 1171 h 1393"/>
                <a:gd name="T12" fmla="*/ 610 w 1342"/>
                <a:gd name="T13" fmla="*/ 1069 h 1393"/>
                <a:gd name="T14" fmla="*/ 685 w 1342"/>
                <a:gd name="T15" fmla="*/ 969 h 1393"/>
                <a:gd name="T16" fmla="*/ 762 w 1342"/>
                <a:gd name="T17" fmla="*/ 976 h 1393"/>
                <a:gd name="T18" fmla="*/ 819 w 1342"/>
                <a:gd name="T19" fmla="*/ 1069 h 1393"/>
                <a:gd name="T20" fmla="*/ 80 w 1342"/>
                <a:gd name="T21" fmla="*/ 992 h 1393"/>
                <a:gd name="T22" fmla="*/ 127 w 1342"/>
                <a:gd name="T23" fmla="*/ 967 h 1393"/>
                <a:gd name="T24" fmla="*/ 227 w 1342"/>
                <a:gd name="T25" fmla="*/ 998 h 1393"/>
                <a:gd name="T26" fmla="*/ 251 w 1342"/>
                <a:gd name="T27" fmla="*/ 1096 h 1393"/>
                <a:gd name="T28" fmla="*/ 104 w 1342"/>
                <a:gd name="T29" fmla="*/ 1162 h 1393"/>
                <a:gd name="T30" fmla="*/ 46 w 1342"/>
                <a:gd name="T31" fmla="*/ 1069 h 1393"/>
                <a:gd name="T32" fmla="*/ 127 w 1342"/>
                <a:gd name="T33" fmla="*/ 1218 h 1393"/>
                <a:gd name="T34" fmla="*/ 299 w 1342"/>
                <a:gd name="T35" fmla="*/ 1096 h 1393"/>
                <a:gd name="T36" fmla="*/ 738 w 1342"/>
                <a:gd name="T37" fmla="*/ 1218 h 1393"/>
                <a:gd name="T38" fmla="*/ 127 w 1342"/>
                <a:gd name="T39" fmla="*/ 1218 h 1393"/>
                <a:gd name="T40" fmla="*/ 496 w 1342"/>
                <a:gd name="T41" fmla="*/ 736 h 1393"/>
                <a:gd name="T42" fmla="*/ 300 w 1342"/>
                <a:gd name="T43" fmla="*/ 1049 h 1393"/>
                <a:gd name="T44" fmla="*/ 431 w 1342"/>
                <a:gd name="T45" fmla="*/ 750 h 1393"/>
                <a:gd name="T46" fmla="*/ 327 w 1342"/>
                <a:gd name="T47" fmla="*/ 599 h 1393"/>
                <a:gd name="T48" fmla="*/ 510 w 1342"/>
                <a:gd name="T49" fmla="*/ 667 h 1393"/>
                <a:gd name="T50" fmla="*/ 400 w 1342"/>
                <a:gd name="T51" fmla="*/ 699 h 1393"/>
                <a:gd name="T52" fmla="*/ 729 w 1342"/>
                <a:gd name="T53" fmla="*/ 635 h 1393"/>
                <a:gd name="T54" fmla="*/ 715 w 1342"/>
                <a:gd name="T55" fmla="*/ 918 h 1393"/>
                <a:gd name="T56" fmla="*/ 582 w 1342"/>
                <a:gd name="T57" fmla="*/ 599 h 1393"/>
                <a:gd name="T58" fmla="*/ 336 w 1342"/>
                <a:gd name="T59" fmla="*/ 717 h 1393"/>
                <a:gd name="T60" fmla="*/ 127 w 1342"/>
                <a:gd name="T61" fmla="*/ 920 h 1393"/>
                <a:gd name="T62" fmla="*/ 648 w 1342"/>
                <a:gd name="T63" fmla="*/ 553 h 1393"/>
                <a:gd name="T64" fmla="*/ 47 w 1342"/>
                <a:gd name="T65" fmla="*/ 392 h 1393"/>
                <a:gd name="T66" fmla="*/ 648 w 1342"/>
                <a:gd name="T67" fmla="*/ 384 h 1393"/>
                <a:gd name="T68" fmla="*/ 80 w 1342"/>
                <a:gd name="T69" fmla="*/ 935 h 1393"/>
                <a:gd name="T70" fmla="*/ 818 w 1342"/>
                <a:gd name="T71" fmla="*/ 1277 h 1393"/>
                <a:gd name="T72" fmla="*/ 116 w 1342"/>
                <a:gd name="T73" fmla="*/ 1346 h 1393"/>
                <a:gd name="T74" fmla="*/ 80 w 1342"/>
                <a:gd name="T75" fmla="*/ 1203 h 1393"/>
                <a:gd name="T76" fmla="*/ 762 w 1342"/>
                <a:gd name="T77" fmla="*/ 1285 h 1393"/>
                <a:gd name="T78" fmla="*/ 818 w 1342"/>
                <a:gd name="T79" fmla="*/ 1179 h 1393"/>
                <a:gd name="T80" fmla="*/ 1295 w 1342"/>
                <a:gd name="T81" fmla="*/ 553 h 1393"/>
                <a:gd name="T82" fmla="*/ 842 w 1342"/>
                <a:gd name="T83" fmla="*/ 588 h 1393"/>
                <a:gd name="T84" fmla="*/ 762 w 1342"/>
                <a:gd name="T85" fmla="*/ 588 h 1393"/>
                <a:gd name="T86" fmla="*/ 694 w 1342"/>
                <a:gd name="T87" fmla="*/ 553 h 1393"/>
                <a:gd name="T88" fmla="*/ 694 w 1342"/>
                <a:gd name="T89" fmla="*/ 384 h 1393"/>
                <a:gd name="T90" fmla="*/ 694 w 1342"/>
                <a:gd name="T91" fmla="*/ 276 h 1393"/>
                <a:gd name="T92" fmla="*/ 1295 w 1342"/>
                <a:gd name="T93" fmla="*/ 553 h 1393"/>
                <a:gd name="T94" fmla="*/ 729 w 1342"/>
                <a:gd name="T95" fmla="*/ 0 h 1393"/>
                <a:gd name="T96" fmla="*/ 648 w 1342"/>
                <a:gd name="T97" fmla="*/ 151 h 1393"/>
                <a:gd name="T98" fmla="*/ 1 w 1342"/>
                <a:gd name="T99" fmla="*/ 392 h 1393"/>
                <a:gd name="T100" fmla="*/ 1 w 1342"/>
                <a:gd name="T101" fmla="*/ 1086 h 1393"/>
                <a:gd name="T102" fmla="*/ 749 w 1342"/>
                <a:gd name="T103" fmla="*/ 1393 h 1393"/>
                <a:gd name="T104" fmla="*/ 866 w 1342"/>
                <a:gd name="T105" fmla="*/ 1069 h 1393"/>
                <a:gd name="T106" fmla="*/ 1260 w 1342"/>
                <a:gd name="T107" fmla="*/ 635 h 1393"/>
                <a:gd name="T108" fmla="*/ 1342 w 1342"/>
                <a:gd name="T109" fmla="*/ 104 h 1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342" h="1393">
                  <a:moveTo>
                    <a:pt x="694" y="104"/>
                  </a:moveTo>
                  <a:lnTo>
                    <a:pt x="694" y="104"/>
                  </a:lnTo>
                  <a:lnTo>
                    <a:pt x="694" y="81"/>
                  </a:lnTo>
                  <a:cubicBezTo>
                    <a:pt x="694" y="61"/>
                    <a:pt x="710" y="46"/>
                    <a:pt x="729" y="46"/>
                  </a:cubicBezTo>
                  <a:lnTo>
                    <a:pt x="1260" y="46"/>
                  </a:lnTo>
                  <a:cubicBezTo>
                    <a:pt x="1279" y="46"/>
                    <a:pt x="1295" y="61"/>
                    <a:pt x="1295" y="81"/>
                  </a:cubicBezTo>
                  <a:lnTo>
                    <a:pt x="1295" y="104"/>
                  </a:lnTo>
                  <a:lnTo>
                    <a:pt x="694" y="104"/>
                  </a:lnTo>
                  <a:close/>
                  <a:moveTo>
                    <a:pt x="818" y="959"/>
                  </a:moveTo>
                  <a:lnTo>
                    <a:pt x="818" y="959"/>
                  </a:lnTo>
                  <a:cubicBezTo>
                    <a:pt x="808" y="950"/>
                    <a:pt x="797" y="942"/>
                    <a:pt x="785" y="935"/>
                  </a:cubicBezTo>
                  <a:lnTo>
                    <a:pt x="785" y="635"/>
                  </a:lnTo>
                  <a:lnTo>
                    <a:pt x="818" y="635"/>
                  </a:lnTo>
                  <a:lnTo>
                    <a:pt x="818" y="959"/>
                  </a:lnTo>
                  <a:close/>
                  <a:moveTo>
                    <a:pt x="785" y="1146"/>
                  </a:moveTo>
                  <a:lnTo>
                    <a:pt x="785" y="1146"/>
                  </a:lnTo>
                  <a:cubicBezTo>
                    <a:pt x="778" y="1153"/>
                    <a:pt x="770" y="1158"/>
                    <a:pt x="762" y="1162"/>
                  </a:cubicBezTo>
                  <a:cubicBezTo>
                    <a:pt x="754" y="1166"/>
                    <a:pt x="747" y="1169"/>
                    <a:pt x="738" y="1171"/>
                  </a:cubicBezTo>
                  <a:cubicBezTo>
                    <a:pt x="731" y="1173"/>
                    <a:pt x="723" y="1174"/>
                    <a:pt x="715" y="1174"/>
                  </a:cubicBezTo>
                  <a:cubicBezTo>
                    <a:pt x="667" y="1174"/>
                    <a:pt x="626" y="1141"/>
                    <a:pt x="614" y="1096"/>
                  </a:cubicBezTo>
                  <a:cubicBezTo>
                    <a:pt x="612" y="1087"/>
                    <a:pt x="610" y="1078"/>
                    <a:pt x="610" y="1069"/>
                  </a:cubicBezTo>
                  <a:cubicBezTo>
                    <a:pt x="610" y="1062"/>
                    <a:pt x="611" y="1056"/>
                    <a:pt x="612" y="1049"/>
                  </a:cubicBezTo>
                  <a:cubicBezTo>
                    <a:pt x="617" y="1027"/>
                    <a:pt x="628" y="1007"/>
                    <a:pt x="644" y="992"/>
                  </a:cubicBezTo>
                  <a:cubicBezTo>
                    <a:pt x="656" y="982"/>
                    <a:pt x="669" y="974"/>
                    <a:pt x="685" y="969"/>
                  </a:cubicBezTo>
                  <a:cubicBezTo>
                    <a:pt x="694" y="966"/>
                    <a:pt x="704" y="965"/>
                    <a:pt x="715" y="965"/>
                  </a:cubicBezTo>
                  <a:cubicBezTo>
                    <a:pt x="723" y="965"/>
                    <a:pt x="731" y="966"/>
                    <a:pt x="738" y="967"/>
                  </a:cubicBezTo>
                  <a:cubicBezTo>
                    <a:pt x="747" y="969"/>
                    <a:pt x="754" y="972"/>
                    <a:pt x="762" y="976"/>
                  </a:cubicBezTo>
                  <a:cubicBezTo>
                    <a:pt x="770" y="980"/>
                    <a:pt x="778" y="986"/>
                    <a:pt x="785" y="992"/>
                  </a:cubicBezTo>
                  <a:cubicBezTo>
                    <a:pt x="803" y="1008"/>
                    <a:pt x="815" y="1030"/>
                    <a:pt x="818" y="1055"/>
                  </a:cubicBezTo>
                  <a:cubicBezTo>
                    <a:pt x="819" y="1060"/>
                    <a:pt x="819" y="1064"/>
                    <a:pt x="819" y="1069"/>
                  </a:cubicBezTo>
                  <a:cubicBezTo>
                    <a:pt x="819" y="1074"/>
                    <a:pt x="819" y="1078"/>
                    <a:pt x="818" y="1083"/>
                  </a:cubicBezTo>
                  <a:cubicBezTo>
                    <a:pt x="815" y="1108"/>
                    <a:pt x="803" y="1130"/>
                    <a:pt x="785" y="1146"/>
                  </a:cubicBezTo>
                  <a:close/>
                  <a:moveTo>
                    <a:pt x="80" y="992"/>
                  </a:moveTo>
                  <a:lnTo>
                    <a:pt x="80" y="992"/>
                  </a:lnTo>
                  <a:cubicBezTo>
                    <a:pt x="87" y="986"/>
                    <a:pt x="95" y="980"/>
                    <a:pt x="104" y="976"/>
                  </a:cubicBezTo>
                  <a:cubicBezTo>
                    <a:pt x="111" y="972"/>
                    <a:pt x="119" y="969"/>
                    <a:pt x="127" y="967"/>
                  </a:cubicBezTo>
                  <a:cubicBezTo>
                    <a:pt x="135" y="966"/>
                    <a:pt x="143" y="965"/>
                    <a:pt x="151" y="965"/>
                  </a:cubicBezTo>
                  <a:cubicBezTo>
                    <a:pt x="164" y="965"/>
                    <a:pt x="177" y="967"/>
                    <a:pt x="189" y="972"/>
                  </a:cubicBezTo>
                  <a:cubicBezTo>
                    <a:pt x="204" y="978"/>
                    <a:pt x="217" y="987"/>
                    <a:pt x="227" y="998"/>
                  </a:cubicBezTo>
                  <a:cubicBezTo>
                    <a:pt x="240" y="1012"/>
                    <a:pt x="249" y="1030"/>
                    <a:pt x="253" y="1049"/>
                  </a:cubicBezTo>
                  <a:cubicBezTo>
                    <a:pt x="254" y="1056"/>
                    <a:pt x="255" y="1062"/>
                    <a:pt x="255" y="1069"/>
                  </a:cubicBezTo>
                  <a:cubicBezTo>
                    <a:pt x="255" y="1078"/>
                    <a:pt x="254" y="1087"/>
                    <a:pt x="251" y="1096"/>
                  </a:cubicBezTo>
                  <a:cubicBezTo>
                    <a:pt x="240" y="1141"/>
                    <a:pt x="199" y="1174"/>
                    <a:pt x="151" y="1174"/>
                  </a:cubicBezTo>
                  <a:cubicBezTo>
                    <a:pt x="143" y="1174"/>
                    <a:pt x="135" y="1173"/>
                    <a:pt x="127" y="1171"/>
                  </a:cubicBezTo>
                  <a:cubicBezTo>
                    <a:pt x="119" y="1169"/>
                    <a:pt x="111" y="1166"/>
                    <a:pt x="104" y="1162"/>
                  </a:cubicBezTo>
                  <a:cubicBezTo>
                    <a:pt x="95" y="1158"/>
                    <a:pt x="87" y="1153"/>
                    <a:pt x="80" y="1146"/>
                  </a:cubicBezTo>
                  <a:cubicBezTo>
                    <a:pt x="63" y="1130"/>
                    <a:pt x="51" y="1108"/>
                    <a:pt x="47" y="1083"/>
                  </a:cubicBezTo>
                  <a:cubicBezTo>
                    <a:pt x="47" y="1079"/>
                    <a:pt x="46" y="1074"/>
                    <a:pt x="46" y="1069"/>
                  </a:cubicBezTo>
                  <a:cubicBezTo>
                    <a:pt x="46" y="1064"/>
                    <a:pt x="47" y="1060"/>
                    <a:pt x="47" y="1055"/>
                  </a:cubicBezTo>
                  <a:cubicBezTo>
                    <a:pt x="51" y="1030"/>
                    <a:pt x="63" y="1008"/>
                    <a:pt x="80" y="992"/>
                  </a:cubicBezTo>
                  <a:close/>
                  <a:moveTo>
                    <a:pt x="127" y="1218"/>
                  </a:moveTo>
                  <a:lnTo>
                    <a:pt x="127" y="1218"/>
                  </a:lnTo>
                  <a:cubicBezTo>
                    <a:pt x="135" y="1219"/>
                    <a:pt x="143" y="1220"/>
                    <a:pt x="151" y="1220"/>
                  </a:cubicBezTo>
                  <a:cubicBezTo>
                    <a:pt x="225" y="1220"/>
                    <a:pt x="287" y="1167"/>
                    <a:pt x="299" y="1096"/>
                  </a:cubicBezTo>
                  <a:lnTo>
                    <a:pt x="566" y="1096"/>
                  </a:lnTo>
                  <a:cubicBezTo>
                    <a:pt x="579" y="1167"/>
                    <a:pt x="641" y="1220"/>
                    <a:pt x="715" y="1220"/>
                  </a:cubicBezTo>
                  <a:cubicBezTo>
                    <a:pt x="723" y="1220"/>
                    <a:pt x="731" y="1219"/>
                    <a:pt x="738" y="1218"/>
                  </a:cubicBezTo>
                  <a:lnTo>
                    <a:pt x="738" y="1238"/>
                  </a:lnTo>
                  <a:lnTo>
                    <a:pt x="127" y="1238"/>
                  </a:lnTo>
                  <a:lnTo>
                    <a:pt x="127" y="1218"/>
                  </a:lnTo>
                  <a:close/>
                  <a:moveTo>
                    <a:pt x="431" y="750"/>
                  </a:moveTo>
                  <a:lnTo>
                    <a:pt x="431" y="750"/>
                  </a:lnTo>
                  <a:cubicBezTo>
                    <a:pt x="454" y="750"/>
                    <a:pt x="476" y="745"/>
                    <a:pt x="496" y="736"/>
                  </a:cubicBezTo>
                  <a:lnTo>
                    <a:pt x="620" y="951"/>
                  </a:lnTo>
                  <a:cubicBezTo>
                    <a:pt x="591" y="975"/>
                    <a:pt x="570" y="1010"/>
                    <a:pt x="565" y="1049"/>
                  </a:cubicBezTo>
                  <a:lnTo>
                    <a:pt x="300" y="1049"/>
                  </a:lnTo>
                  <a:cubicBezTo>
                    <a:pt x="296" y="1013"/>
                    <a:pt x="278" y="980"/>
                    <a:pt x="251" y="957"/>
                  </a:cubicBezTo>
                  <a:lnTo>
                    <a:pt x="376" y="740"/>
                  </a:lnTo>
                  <a:cubicBezTo>
                    <a:pt x="393" y="747"/>
                    <a:pt x="412" y="750"/>
                    <a:pt x="431" y="750"/>
                  </a:cubicBezTo>
                  <a:close/>
                  <a:moveTo>
                    <a:pt x="360" y="675"/>
                  </a:moveTo>
                  <a:lnTo>
                    <a:pt x="360" y="675"/>
                  </a:lnTo>
                  <a:cubicBezTo>
                    <a:pt x="340" y="656"/>
                    <a:pt x="327" y="629"/>
                    <a:pt x="327" y="599"/>
                  </a:cubicBezTo>
                  <a:cubicBezTo>
                    <a:pt x="327" y="542"/>
                    <a:pt x="374" y="495"/>
                    <a:pt x="431" y="495"/>
                  </a:cubicBezTo>
                  <a:cubicBezTo>
                    <a:pt x="489" y="495"/>
                    <a:pt x="536" y="542"/>
                    <a:pt x="536" y="599"/>
                  </a:cubicBezTo>
                  <a:cubicBezTo>
                    <a:pt x="536" y="625"/>
                    <a:pt x="526" y="649"/>
                    <a:pt x="510" y="667"/>
                  </a:cubicBezTo>
                  <a:cubicBezTo>
                    <a:pt x="500" y="679"/>
                    <a:pt x="487" y="689"/>
                    <a:pt x="473" y="695"/>
                  </a:cubicBezTo>
                  <a:cubicBezTo>
                    <a:pt x="460" y="701"/>
                    <a:pt x="446" y="704"/>
                    <a:pt x="431" y="704"/>
                  </a:cubicBezTo>
                  <a:cubicBezTo>
                    <a:pt x="420" y="704"/>
                    <a:pt x="410" y="702"/>
                    <a:pt x="400" y="699"/>
                  </a:cubicBezTo>
                  <a:cubicBezTo>
                    <a:pt x="385" y="694"/>
                    <a:pt x="371" y="686"/>
                    <a:pt x="360" y="675"/>
                  </a:cubicBezTo>
                  <a:close/>
                  <a:moveTo>
                    <a:pt x="729" y="635"/>
                  </a:moveTo>
                  <a:lnTo>
                    <a:pt x="729" y="635"/>
                  </a:lnTo>
                  <a:lnTo>
                    <a:pt x="738" y="635"/>
                  </a:lnTo>
                  <a:lnTo>
                    <a:pt x="738" y="920"/>
                  </a:lnTo>
                  <a:cubicBezTo>
                    <a:pt x="731" y="919"/>
                    <a:pt x="723" y="918"/>
                    <a:pt x="715" y="918"/>
                  </a:cubicBezTo>
                  <a:cubicBezTo>
                    <a:pt x="696" y="918"/>
                    <a:pt x="678" y="922"/>
                    <a:pt x="661" y="928"/>
                  </a:cubicBezTo>
                  <a:lnTo>
                    <a:pt x="535" y="709"/>
                  </a:lnTo>
                  <a:cubicBezTo>
                    <a:pt x="564" y="682"/>
                    <a:pt x="582" y="643"/>
                    <a:pt x="582" y="599"/>
                  </a:cubicBezTo>
                  <a:cubicBezTo>
                    <a:pt x="582" y="516"/>
                    <a:pt x="515" y="448"/>
                    <a:pt x="431" y="448"/>
                  </a:cubicBezTo>
                  <a:cubicBezTo>
                    <a:pt x="348" y="448"/>
                    <a:pt x="280" y="516"/>
                    <a:pt x="280" y="599"/>
                  </a:cubicBezTo>
                  <a:cubicBezTo>
                    <a:pt x="280" y="647"/>
                    <a:pt x="302" y="689"/>
                    <a:pt x="336" y="717"/>
                  </a:cubicBezTo>
                  <a:lnTo>
                    <a:pt x="212" y="931"/>
                  </a:lnTo>
                  <a:cubicBezTo>
                    <a:pt x="193" y="923"/>
                    <a:pt x="173" y="918"/>
                    <a:pt x="151" y="918"/>
                  </a:cubicBezTo>
                  <a:cubicBezTo>
                    <a:pt x="143" y="918"/>
                    <a:pt x="135" y="919"/>
                    <a:pt x="127" y="920"/>
                  </a:cubicBezTo>
                  <a:lnTo>
                    <a:pt x="127" y="430"/>
                  </a:lnTo>
                  <a:lnTo>
                    <a:pt x="648" y="430"/>
                  </a:lnTo>
                  <a:lnTo>
                    <a:pt x="648" y="553"/>
                  </a:lnTo>
                  <a:cubicBezTo>
                    <a:pt x="648" y="598"/>
                    <a:pt x="684" y="635"/>
                    <a:pt x="729" y="635"/>
                  </a:cubicBezTo>
                  <a:close/>
                  <a:moveTo>
                    <a:pt x="47" y="392"/>
                  </a:moveTo>
                  <a:lnTo>
                    <a:pt x="47" y="392"/>
                  </a:lnTo>
                  <a:cubicBezTo>
                    <a:pt x="47" y="354"/>
                    <a:pt x="78" y="323"/>
                    <a:pt x="116" y="323"/>
                  </a:cubicBezTo>
                  <a:lnTo>
                    <a:pt x="648" y="323"/>
                  </a:lnTo>
                  <a:lnTo>
                    <a:pt x="648" y="384"/>
                  </a:lnTo>
                  <a:lnTo>
                    <a:pt x="104" y="384"/>
                  </a:lnTo>
                  <a:cubicBezTo>
                    <a:pt x="91" y="384"/>
                    <a:pt x="80" y="394"/>
                    <a:pt x="80" y="407"/>
                  </a:cubicBezTo>
                  <a:lnTo>
                    <a:pt x="80" y="935"/>
                  </a:lnTo>
                  <a:cubicBezTo>
                    <a:pt x="68" y="942"/>
                    <a:pt x="57" y="950"/>
                    <a:pt x="47" y="959"/>
                  </a:cubicBezTo>
                  <a:lnTo>
                    <a:pt x="47" y="392"/>
                  </a:lnTo>
                  <a:close/>
                  <a:moveTo>
                    <a:pt x="818" y="1277"/>
                  </a:moveTo>
                  <a:lnTo>
                    <a:pt x="818" y="1277"/>
                  </a:lnTo>
                  <a:cubicBezTo>
                    <a:pt x="818" y="1315"/>
                    <a:pt x="787" y="1346"/>
                    <a:pt x="749" y="1346"/>
                  </a:cubicBezTo>
                  <a:lnTo>
                    <a:pt x="116" y="1346"/>
                  </a:lnTo>
                  <a:cubicBezTo>
                    <a:pt x="78" y="1346"/>
                    <a:pt x="47" y="1315"/>
                    <a:pt x="47" y="1277"/>
                  </a:cubicBezTo>
                  <a:lnTo>
                    <a:pt x="47" y="1179"/>
                  </a:lnTo>
                  <a:cubicBezTo>
                    <a:pt x="57" y="1188"/>
                    <a:pt x="68" y="1196"/>
                    <a:pt x="80" y="1203"/>
                  </a:cubicBezTo>
                  <a:lnTo>
                    <a:pt x="80" y="1262"/>
                  </a:lnTo>
                  <a:cubicBezTo>
                    <a:pt x="80" y="1274"/>
                    <a:pt x="91" y="1285"/>
                    <a:pt x="104" y="1285"/>
                  </a:cubicBezTo>
                  <a:lnTo>
                    <a:pt x="762" y="1285"/>
                  </a:lnTo>
                  <a:cubicBezTo>
                    <a:pt x="775" y="1285"/>
                    <a:pt x="785" y="1274"/>
                    <a:pt x="785" y="1262"/>
                  </a:cubicBezTo>
                  <a:lnTo>
                    <a:pt x="785" y="1203"/>
                  </a:lnTo>
                  <a:cubicBezTo>
                    <a:pt x="797" y="1196"/>
                    <a:pt x="808" y="1188"/>
                    <a:pt x="818" y="1179"/>
                  </a:cubicBezTo>
                  <a:lnTo>
                    <a:pt x="818" y="1277"/>
                  </a:lnTo>
                  <a:close/>
                  <a:moveTo>
                    <a:pt x="1295" y="553"/>
                  </a:moveTo>
                  <a:lnTo>
                    <a:pt x="1295" y="553"/>
                  </a:lnTo>
                  <a:cubicBezTo>
                    <a:pt x="1295" y="572"/>
                    <a:pt x="1279" y="588"/>
                    <a:pt x="1260" y="588"/>
                  </a:cubicBezTo>
                  <a:lnTo>
                    <a:pt x="865" y="588"/>
                  </a:lnTo>
                  <a:lnTo>
                    <a:pt x="842" y="588"/>
                  </a:lnTo>
                  <a:lnTo>
                    <a:pt x="818" y="588"/>
                  </a:lnTo>
                  <a:lnTo>
                    <a:pt x="785" y="588"/>
                  </a:lnTo>
                  <a:lnTo>
                    <a:pt x="762" y="588"/>
                  </a:lnTo>
                  <a:lnTo>
                    <a:pt x="738" y="588"/>
                  </a:lnTo>
                  <a:lnTo>
                    <a:pt x="729" y="588"/>
                  </a:lnTo>
                  <a:cubicBezTo>
                    <a:pt x="710" y="588"/>
                    <a:pt x="694" y="572"/>
                    <a:pt x="694" y="553"/>
                  </a:cubicBezTo>
                  <a:lnTo>
                    <a:pt x="694" y="430"/>
                  </a:lnTo>
                  <a:lnTo>
                    <a:pt x="694" y="407"/>
                  </a:lnTo>
                  <a:lnTo>
                    <a:pt x="694" y="384"/>
                  </a:lnTo>
                  <a:lnTo>
                    <a:pt x="694" y="323"/>
                  </a:lnTo>
                  <a:lnTo>
                    <a:pt x="694" y="299"/>
                  </a:lnTo>
                  <a:lnTo>
                    <a:pt x="694" y="276"/>
                  </a:lnTo>
                  <a:lnTo>
                    <a:pt x="694" y="151"/>
                  </a:lnTo>
                  <a:lnTo>
                    <a:pt x="1295" y="151"/>
                  </a:lnTo>
                  <a:lnTo>
                    <a:pt x="1295" y="553"/>
                  </a:lnTo>
                  <a:close/>
                  <a:moveTo>
                    <a:pt x="1260" y="0"/>
                  </a:moveTo>
                  <a:lnTo>
                    <a:pt x="1260" y="0"/>
                  </a:lnTo>
                  <a:lnTo>
                    <a:pt x="729" y="0"/>
                  </a:lnTo>
                  <a:cubicBezTo>
                    <a:pt x="684" y="0"/>
                    <a:pt x="648" y="36"/>
                    <a:pt x="648" y="81"/>
                  </a:cubicBezTo>
                  <a:lnTo>
                    <a:pt x="648" y="104"/>
                  </a:lnTo>
                  <a:lnTo>
                    <a:pt x="648" y="151"/>
                  </a:lnTo>
                  <a:lnTo>
                    <a:pt x="648" y="276"/>
                  </a:lnTo>
                  <a:lnTo>
                    <a:pt x="116" y="276"/>
                  </a:lnTo>
                  <a:cubicBezTo>
                    <a:pt x="52" y="276"/>
                    <a:pt x="1" y="328"/>
                    <a:pt x="1" y="392"/>
                  </a:cubicBezTo>
                  <a:lnTo>
                    <a:pt x="1" y="1052"/>
                  </a:lnTo>
                  <a:cubicBezTo>
                    <a:pt x="0" y="1058"/>
                    <a:pt x="0" y="1063"/>
                    <a:pt x="0" y="1069"/>
                  </a:cubicBezTo>
                  <a:cubicBezTo>
                    <a:pt x="0" y="1075"/>
                    <a:pt x="0" y="1081"/>
                    <a:pt x="1" y="1086"/>
                  </a:cubicBezTo>
                  <a:lnTo>
                    <a:pt x="1" y="1277"/>
                  </a:lnTo>
                  <a:cubicBezTo>
                    <a:pt x="1" y="1341"/>
                    <a:pt x="52" y="1393"/>
                    <a:pt x="116" y="1393"/>
                  </a:cubicBezTo>
                  <a:lnTo>
                    <a:pt x="749" y="1393"/>
                  </a:lnTo>
                  <a:cubicBezTo>
                    <a:pt x="813" y="1393"/>
                    <a:pt x="865" y="1341"/>
                    <a:pt x="865" y="1277"/>
                  </a:cubicBezTo>
                  <a:lnTo>
                    <a:pt x="865" y="1086"/>
                  </a:lnTo>
                  <a:cubicBezTo>
                    <a:pt x="866" y="1081"/>
                    <a:pt x="866" y="1075"/>
                    <a:pt x="866" y="1069"/>
                  </a:cubicBezTo>
                  <a:cubicBezTo>
                    <a:pt x="866" y="1063"/>
                    <a:pt x="866" y="1058"/>
                    <a:pt x="865" y="1052"/>
                  </a:cubicBezTo>
                  <a:lnTo>
                    <a:pt x="865" y="635"/>
                  </a:lnTo>
                  <a:lnTo>
                    <a:pt x="1260" y="635"/>
                  </a:lnTo>
                  <a:cubicBezTo>
                    <a:pt x="1305" y="635"/>
                    <a:pt x="1342" y="598"/>
                    <a:pt x="1342" y="553"/>
                  </a:cubicBezTo>
                  <a:lnTo>
                    <a:pt x="1342" y="151"/>
                  </a:lnTo>
                  <a:lnTo>
                    <a:pt x="1342" y="104"/>
                  </a:lnTo>
                  <a:lnTo>
                    <a:pt x="1342" y="81"/>
                  </a:lnTo>
                  <a:cubicBezTo>
                    <a:pt x="1342" y="36"/>
                    <a:pt x="1305" y="0"/>
                    <a:pt x="126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18" name="Freeform 34">
              <a:extLst>
                <a:ext uri="{FF2B5EF4-FFF2-40B4-BE49-F238E27FC236}">
                  <a16:creationId xmlns:a16="http://schemas.microsoft.com/office/drawing/2014/main" xmlns="" id="{0F42CB17-FDB7-41FC-90CC-9C69CFD533CA}"/>
                </a:ext>
              </a:extLst>
            </p:cNvPr>
            <p:cNvSpPr>
              <a:spLocks/>
            </p:cNvSpPr>
            <p:nvPr/>
          </p:nvSpPr>
          <p:spPr bwMode="auto">
            <a:xfrm>
              <a:off x="4722" y="2841"/>
              <a:ext cx="208" cy="20"/>
            </a:xfrm>
            <a:custGeom>
              <a:avLst/>
              <a:gdLst>
                <a:gd name="T0" fmla="*/ 501 w 501"/>
                <a:gd name="T1" fmla="*/ 24 h 47"/>
                <a:gd name="T2" fmla="*/ 501 w 501"/>
                <a:gd name="T3" fmla="*/ 24 h 47"/>
                <a:gd name="T4" fmla="*/ 501 w 501"/>
                <a:gd name="T5" fmla="*/ 0 h 47"/>
                <a:gd name="T6" fmla="*/ 0 w 501"/>
                <a:gd name="T7" fmla="*/ 0 h 47"/>
                <a:gd name="T8" fmla="*/ 0 w 501"/>
                <a:gd name="T9" fmla="*/ 24 h 47"/>
                <a:gd name="T10" fmla="*/ 0 w 501"/>
                <a:gd name="T11" fmla="*/ 47 h 47"/>
                <a:gd name="T12" fmla="*/ 501 w 501"/>
                <a:gd name="T13" fmla="*/ 47 h 47"/>
                <a:gd name="T14" fmla="*/ 501 w 501"/>
                <a:gd name="T15" fmla="*/ 2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01" h="47">
                  <a:moveTo>
                    <a:pt x="501" y="24"/>
                  </a:moveTo>
                  <a:lnTo>
                    <a:pt x="501" y="24"/>
                  </a:lnTo>
                  <a:lnTo>
                    <a:pt x="501" y="0"/>
                  </a:lnTo>
                  <a:lnTo>
                    <a:pt x="0" y="0"/>
                  </a:lnTo>
                  <a:lnTo>
                    <a:pt x="0" y="24"/>
                  </a:lnTo>
                  <a:lnTo>
                    <a:pt x="0" y="47"/>
                  </a:lnTo>
                  <a:lnTo>
                    <a:pt x="501" y="47"/>
                  </a:lnTo>
                  <a:lnTo>
                    <a:pt x="501" y="2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19" name="Freeform 35">
              <a:extLst>
                <a:ext uri="{FF2B5EF4-FFF2-40B4-BE49-F238E27FC236}">
                  <a16:creationId xmlns:a16="http://schemas.microsoft.com/office/drawing/2014/main" xmlns="" id="{647FFEAE-7977-4DF5-8518-34D1A1FACA85}"/>
                </a:ext>
              </a:extLst>
            </p:cNvPr>
            <p:cNvSpPr>
              <a:spLocks/>
            </p:cNvSpPr>
            <p:nvPr/>
          </p:nvSpPr>
          <p:spPr bwMode="auto">
            <a:xfrm>
              <a:off x="4722" y="2885"/>
              <a:ext cx="208" cy="20"/>
            </a:xfrm>
            <a:custGeom>
              <a:avLst/>
              <a:gdLst>
                <a:gd name="T0" fmla="*/ 97 w 501"/>
                <a:gd name="T1" fmla="*/ 47 h 47"/>
                <a:gd name="T2" fmla="*/ 97 w 501"/>
                <a:gd name="T3" fmla="*/ 47 h 47"/>
                <a:gd name="T4" fmla="*/ 120 w 501"/>
                <a:gd name="T5" fmla="*/ 47 h 47"/>
                <a:gd name="T6" fmla="*/ 501 w 501"/>
                <a:gd name="T7" fmla="*/ 47 h 47"/>
                <a:gd name="T8" fmla="*/ 501 w 501"/>
                <a:gd name="T9" fmla="*/ 24 h 47"/>
                <a:gd name="T10" fmla="*/ 501 w 501"/>
                <a:gd name="T11" fmla="*/ 0 h 47"/>
                <a:gd name="T12" fmla="*/ 104 w 501"/>
                <a:gd name="T13" fmla="*/ 0 h 47"/>
                <a:gd name="T14" fmla="*/ 75 w 501"/>
                <a:gd name="T15" fmla="*/ 0 h 47"/>
                <a:gd name="T16" fmla="*/ 38 w 501"/>
                <a:gd name="T17" fmla="*/ 0 h 47"/>
                <a:gd name="T18" fmla="*/ 0 w 501"/>
                <a:gd name="T19" fmla="*/ 0 h 47"/>
                <a:gd name="T20" fmla="*/ 0 w 501"/>
                <a:gd name="T21" fmla="*/ 24 h 47"/>
                <a:gd name="T22" fmla="*/ 0 w 501"/>
                <a:gd name="T23" fmla="*/ 47 h 47"/>
                <a:gd name="T24" fmla="*/ 73 w 501"/>
                <a:gd name="T25" fmla="*/ 47 h 47"/>
                <a:gd name="T26" fmla="*/ 97 w 501"/>
                <a:gd name="T27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01" h="47">
                  <a:moveTo>
                    <a:pt x="97" y="47"/>
                  </a:moveTo>
                  <a:lnTo>
                    <a:pt x="97" y="47"/>
                  </a:lnTo>
                  <a:lnTo>
                    <a:pt x="120" y="47"/>
                  </a:lnTo>
                  <a:lnTo>
                    <a:pt x="501" y="47"/>
                  </a:lnTo>
                  <a:lnTo>
                    <a:pt x="501" y="24"/>
                  </a:lnTo>
                  <a:lnTo>
                    <a:pt x="501" y="0"/>
                  </a:lnTo>
                  <a:lnTo>
                    <a:pt x="104" y="0"/>
                  </a:lnTo>
                  <a:lnTo>
                    <a:pt x="75" y="0"/>
                  </a:lnTo>
                  <a:lnTo>
                    <a:pt x="38" y="0"/>
                  </a:lnTo>
                  <a:lnTo>
                    <a:pt x="0" y="0"/>
                  </a:lnTo>
                  <a:lnTo>
                    <a:pt x="0" y="24"/>
                  </a:lnTo>
                  <a:lnTo>
                    <a:pt x="0" y="47"/>
                  </a:lnTo>
                  <a:lnTo>
                    <a:pt x="73" y="47"/>
                  </a:lnTo>
                  <a:lnTo>
                    <a:pt x="97" y="47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20" name="Freeform 36">
              <a:extLst>
                <a:ext uri="{FF2B5EF4-FFF2-40B4-BE49-F238E27FC236}">
                  <a16:creationId xmlns:a16="http://schemas.microsoft.com/office/drawing/2014/main" xmlns="" id="{53D85897-67BC-49F0-90C1-047BAF4F586A}"/>
                </a:ext>
              </a:extLst>
            </p:cNvPr>
            <p:cNvSpPr>
              <a:spLocks/>
            </p:cNvSpPr>
            <p:nvPr/>
          </p:nvSpPr>
          <p:spPr bwMode="auto">
            <a:xfrm>
              <a:off x="4722" y="2929"/>
              <a:ext cx="121" cy="20"/>
            </a:xfrm>
            <a:custGeom>
              <a:avLst/>
              <a:gdLst>
                <a:gd name="T0" fmla="*/ 41 w 291"/>
                <a:gd name="T1" fmla="*/ 47 h 47"/>
                <a:gd name="T2" fmla="*/ 41 w 291"/>
                <a:gd name="T3" fmla="*/ 47 h 47"/>
                <a:gd name="T4" fmla="*/ 74 w 291"/>
                <a:gd name="T5" fmla="*/ 47 h 47"/>
                <a:gd name="T6" fmla="*/ 98 w 291"/>
                <a:gd name="T7" fmla="*/ 47 h 47"/>
                <a:gd name="T8" fmla="*/ 121 w 291"/>
                <a:gd name="T9" fmla="*/ 47 h 47"/>
                <a:gd name="T10" fmla="*/ 291 w 291"/>
                <a:gd name="T11" fmla="*/ 47 h 47"/>
                <a:gd name="T12" fmla="*/ 291 w 291"/>
                <a:gd name="T13" fmla="*/ 24 h 47"/>
                <a:gd name="T14" fmla="*/ 291 w 291"/>
                <a:gd name="T15" fmla="*/ 0 h 47"/>
                <a:gd name="T16" fmla="*/ 121 w 291"/>
                <a:gd name="T17" fmla="*/ 0 h 47"/>
                <a:gd name="T18" fmla="*/ 98 w 291"/>
                <a:gd name="T19" fmla="*/ 0 h 47"/>
                <a:gd name="T20" fmla="*/ 74 w 291"/>
                <a:gd name="T21" fmla="*/ 0 h 47"/>
                <a:gd name="T22" fmla="*/ 41 w 291"/>
                <a:gd name="T23" fmla="*/ 0 h 47"/>
                <a:gd name="T24" fmla="*/ 18 w 291"/>
                <a:gd name="T25" fmla="*/ 0 h 47"/>
                <a:gd name="T26" fmla="*/ 0 w 291"/>
                <a:gd name="T27" fmla="*/ 0 h 47"/>
                <a:gd name="T28" fmla="*/ 0 w 291"/>
                <a:gd name="T29" fmla="*/ 24 h 47"/>
                <a:gd name="T30" fmla="*/ 0 w 291"/>
                <a:gd name="T31" fmla="*/ 47 h 47"/>
                <a:gd name="T32" fmla="*/ 18 w 291"/>
                <a:gd name="T33" fmla="*/ 47 h 47"/>
                <a:gd name="T34" fmla="*/ 41 w 291"/>
                <a:gd name="T35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91" h="47">
                  <a:moveTo>
                    <a:pt x="41" y="47"/>
                  </a:moveTo>
                  <a:lnTo>
                    <a:pt x="41" y="47"/>
                  </a:lnTo>
                  <a:lnTo>
                    <a:pt x="74" y="47"/>
                  </a:lnTo>
                  <a:lnTo>
                    <a:pt x="98" y="47"/>
                  </a:lnTo>
                  <a:lnTo>
                    <a:pt x="121" y="47"/>
                  </a:lnTo>
                  <a:lnTo>
                    <a:pt x="291" y="47"/>
                  </a:lnTo>
                  <a:lnTo>
                    <a:pt x="291" y="24"/>
                  </a:lnTo>
                  <a:lnTo>
                    <a:pt x="291" y="0"/>
                  </a:lnTo>
                  <a:lnTo>
                    <a:pt x="121" y="0"/>
                  </a:lnTo>
                  <a:lnTo>
                    <a:pt x="98" y="0"/>
                  </a:lnTo>
                  <a:lnTo>
                    <a:pt x="74" y="0"/>
                  </a:lnTo>
                  <a:lnTo>
                    <a:pt x="41" y="0"/>
                  </a:lnTo>
                  <a:lnTo>
                    <a:pt x="18" y="0"/>
                  </a:lnTo>
                  <a:lnTo>
                    <a:pt x="0" y="0"/>
                  </a:lnTo>
                  <a:lnTo>
                    <a:pt x="0" y="24"/>
                  </a:lnTo>
                  <a:lnTo>
                    <a:pt x="0" y="47"/>
                  </a:lnTo>
                  <a:lnTo>
                    <a:pt x="18" y="47"/>
                  </a:lnTo>
                  <a:lnTo>
                    <a:pt x="41" y="47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121" name="Group 52">
            <a:extLst>
              <a:ext uri="{FF2B5EF4-FFF2-40B4-BE49-F238E27FC236}">
                <a16:creationId xmlns:a16="http://schemas.microsoft.com/office/drawing/2014/main" xmlns="" id="{9809E912-C69A-4ADA-9596-CC0122728A7B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803638" y="746908"/>
            <a:ext cx="381960" cy="378396"/>
            <a:chOff x="820" y="976"/>
            <a:chExt cx="643" cy="637"/>
          </a:xfrm>
          <a:solidFill>
            <a:srgbClr val="25AEC1"/>
          </a:solidFill>
        </p:grpSpPr>
        <p:sp>
          <p:nvSpPr>
            <p:cNvPr id="122" name="Freeform 53">
              <a:extLst>
                <a:ext uri="{FF2B5EF4-FFF2-40B4-BE49-F238E27FC236}">
                  <a16:creationId xmlns:a16="http://schemas.microsoft.com/office/drawing/2014/main" xmlns="" id="{6C01E767-02CB-4FCA-82FB-29864634160F}"/>
                </a:ext>
              </a:extLst>
            </p:cNvPr>
            <p:cNvSpPr>
              <a:spLocks/>
            </p:cNvSpPr>
            <p:nvPr/>
          </p:nvSpPr>
          <p:spPr bwMode="auto">
            <a:xfrm>
              <a:off x="942" y="1309"/>
              <a:ext cx="399" cy="72"/>
            </a:xfrm>
            <a:custGeom>
              <a:avLst/>
              <a:gdLst>
                <a:gd name="T0" fmla="*/ 827 w 853"/>
                <a:gd name="T1" fmla="*/ 153 h 153"/>
                <a:gd name="T2" fmla="*/ 827 w 853"/>
                <a:gd name="T3" fmla="*/ 153 h 153"/>
                <a:gd name="T4" fmla="*/ 800 w 853"/>
                <a:gd name="T5" fmla="*/ 126 h 153"/>
                <a:gd name="T6" fmla="*/ 800 w 853"/>
                <a:gd name="T7" fmla="*/ 53 h 153"/>
                <a:gd name="T8" fmla="*/ 53 w 853"/>
                <a:gd name="T9" fmla="*/ 53 h 153"/>
                <a:gd name="T10" fmla="*/ 53 w 853"/>
                <a:gd name="T11" fmla="*/ 126 h 153"/>
                <a:gd name="T12" fmla="*/ 27 w 853"/>
                <a:gd name="T13" fmla="*/ 153 h 153"/>
                <a:gd name="T14" fmla="*/ 0 w 853"/>
                <a:gd name="T15" fmla="*/ 126 h 153"/>
                <a:gd name="T16" fmla="*/ 0 w 853"/>
                <a:gd name="T17" fmla="*/ 26 h 153"/>
                <a:gd name="T18" fmla="*/ 27 w 853"/>
                <a:gd name="T19" fmla="*/ 0 h 153"/>
                <a:gd name="T20" fmla="*/ 827 w 853"/>
                <a:gd name="T21" fmla="*/ 0 h 153"/>
                <a:gd name="T22" fmla="*/ 853 w 853"/>
                <a:gd name="T23" fmla="*/ 26 h 153"/>
                <a:gd name="T24" fmla="*/ 853 w 853"/>
                <a:gd name="T25" fmla="*/ 126 h 153"/>
                <a:gd name="T26" fmla="*/ 827 w 853"/>
                <a:gd name="T27" fmla="*/ 153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53" h="153">
                  <a:moveTo>
                    <a:pt x="827" y="153"/>
                  </a:moveTo>
                  <a:lnTo>
                    <a:pt x="827" y="153"/>
                  </a:lnTo>
                  <a:cubicBezTo>
                    <a:pt x="812" y="153"/>
                    <a:pt x="800" y="141"/>
                    <a:pt x="800" y="126"/>
                  </a:cubicBezTo>
                  <a:lnTo>
                    <a:pt x="800" y="53"/>
                  </a:lnTo>
                  <a:lnTo>
                    <a:pt x="53" y="53"/>
                  </a:lnTo>
                  <a:lnTo>
                    <a:pt x="53" y="126"/>
                  </a:lnTo>
                  <a:cubicBezTo>
                    <a:pt x="53" y="141"/>
                    <a:pt x="41" y="153"/>
                    <a:pt x="27" y="153"/>
                  </a:cubicBezTo>
                  <a:cubicBezTo>
                    <a:pt x="12" y="153"/>
                    <a:pt x="0" y="141"/>
                    <a:pt x="0" y="126"/>
                  </a:cubicBezTo>
                  <a:lnTo>
                    <a:pt x="0" y="26"/>
                  </a:lnTo>
                  <a:cubicBezTo>
                    <a:pt x="0" y="12"/>
                    <a:pt x="12" y="0"/>
                    <a:pt x="27" y="0"/>
                  </a:cubicBezTo>
                  <a:lnTo>
                    <a:pt x="827" y="0"/>
                  </a:lnTo>
                  <a:cubicBezTo>
                    <a:pt x="841" y="0"/>
                    <a:pt x="853" y="12"/>
                    <a:pt x="853" y="26"/>
                  </a:cubicBezTo>
                  <a:lnTo>
                    <a:pt x="853" y="126"/>
                  </a:lnTo>
                  <a:cubicBezTo>
                    <a:pt x="853" y="141"/>
                    <a:pt x="841" y="153"/>
                    <a:pt x="827" y="15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23" name="Freeform 54">
              <a:extLst>
                <a:ext uri="{FF2B5EF4-FFF2-40B4-BE49-F238E27FC236}">
                  <a16:creationId xmlns:a16="http://schemas.microsoft.com/office/drawing/2014/main" xmlns="" id="{6F5C21A7-9007-4A2C-ACD2-24BE82D904E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80" y="976"/>
              <a:ext cx="123" cy="129"/>
            </a:xfrm>
            <a:custGeom>
              <a:avLst/>
              <a:gdLst>
                <a:gd name="T0" fmla="*/ 132 w 263"/>
                <a:gd name="T1" fmla="*/ 52 h 275"/>
                <a:gd name="T2" fmla="*/ 132 w 263"/>
                <a:gd name="T3" fmla="*/ 52 h 275"/>
                <a:gd name="T4" fmla="*/ 54 w 263"/>
                <a:gd name="T5" fmla="*/ 137 h 275"/>
                <a:gd name="T6" fmla="*/ 132 w 263"/>
                <a:gd name="T7" fmla="*/ 221 h 275"/>
                <a:gd name="T8" fmla="*/ 210 w 263"/>
                <a:gd name="T9" fmla="*/ 137 h 275"/>
                <a:gd name="T10" fmla="*/ 132 w 263"/>
                <a:gd name="T11" fmla="*/ 52 h 275"/>
                <a:gd name="T12" fmla="*/ 132 w 263"/>
                <a:gd name="T13" fmla="*/ 275 h 275"/>
                <a:gd name="T14" fmla="*/ 132 w 263"/>
                <a:gd name="T15" fmla="*/ 275 h 275"/>
                <a:gd name="T16" fmla="*/ 0 w 263"/>
                <a:gd name="T17" fmla="*/ 137 h 275"/>
                <a:gd name="T18" fmla="*/ 132 w 263"/>
                <a:gd name="T19" fmla="*/ 0 h 275"/>
                <a:gd name="T20" fmla="*/ 263 w 263"/>
                <a:gd name="T21" fmla="*/ 137 h 275"/>
                <a:gd name="T22" fmla="*/ 132 w 263"/>
                <a:gd name="T23" fmla="*/ 275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63" h="275">
                  <a:moveTo>
                    <a:pt x="132" y="52"/>
                  </a:moveTo>
                  <a:lnTo>
                    <a:pt x="132" y="52"/>
                  </a:lnTo>
                  <a:cubicBezTo>
                    <a:pt x="89" y="52"/>
                    <a:pt x="54" y="90"/>
                    <a:pt x="54" y="137"/>
                  </a:cubicBezTo>
                  <a:cubicBezTo>
                    <a:pt x="54" y="183"/>
                    <a:pt x="89" y="221"/>
                    <a:pt x="132" y="221"/>
                  </a:cubicBezTo>
                  <a:cubicBezTo>
                    <a:pt x="175" y="221"/>
                    <a:pt x="210" y="183"/>
                    <a:pt x="210" y="137"/>
                  </a:cubicBezTo>
                  <a:cubicBezTo>
                    <a:pt x="210" y="90"/>
                    <a:pt x="175" y="52"/>
                    <a:pt x="132" y="52"/>
                  </a:cubicBezTo>
                  <a:close/>
                  <a:moveTo>
                    <a:pt x="132" y="275"/>
                  </a:moveTo>
                  <a:lnTo>
                    <a:pt x="132" y="275"/>
                  </a:lnTo>
                  <a:cubicBezTo>
                    <a:pt x="59" y="275"/>
                    <a:pt x="0" y="213"/>
                    <a:pt x="0" y="137"/>
                  </a:cubicBezTo>
                  <a:cubicBezTo>
                    <a:pt x="0" y="60"/>
                    <a:pt x="59" y="0"/>
                    <a:pt x="132" y="0"/>
                  </a:cubicBezTo>
                  <a:cubicBezTo>
                    <a:pt x="204" y="0"/>
                    <a:pt x="263" y="60"/>
                    <a:pt x="263" y="137"/>
                  </a:cubicBezTo>
                  <a:cubicBezTo>
                    <a:pt x="263" y="213"/>
                    <a:pt x="204" y="275"/>
                    <a:pt x="132" y="27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24" name="Freeform 55">
              <a:extLst>
                <a:ext uri="{FF2B5EF4-FFF2-40B4-BE49-F238E27FC236}">
                  <a16:creationId xmlns:a16="http://schemas.microsoft.com/office/drawing/2014/main" xmlns="" id="{694302C0-7E69-4579-B3CD-734566545EAB}"/>
                </a:ext>
              </a:extLst>
            </p:cNvPr>
            <p:cNvSpPr>
              <a:spLocks/>
            </p:cNvSpPr>
            <p:nvPr/>
          </p:nvSpPr>
          <p:spPr bwMode="auto">
            <a:xfrm>
              <a:off x="992" y="1111"/>
              <a:ext cx="299" cy="147"/>
            </a:xfrm>
            <a:custGeom>
              <a:avLst/>
              <a:gdLst>
                <a:gd name="T0" fmla="*/ 612 w 639"/>
                <a:gd name="T1" fmla="*/ 313 h 313"/>
                <a:gd name="T2" fmla="*/ 612 w 639"/>
                <a:gd name="T3" fmla="*/ 313 h 313"/>
                <a:gd name="T4" fmla="*/ 586 w 639"/>
                <a:gd name="T5" fmla="*/ 286 h 313"/>
                <a:gd name="T6" fmla="*/ 586 w 639"/>
                <a:gd name="T7" fmla="*/ 188 h 313"/>
                <a:gd name="T8" fmla="*/ 450 w 639"/>
                <a:gd name="T9" fmla="*/ 53 h 313"/>
                <a:gd name="T10" fmla="*/ 189 w 639"/>
                <a:gd name="T11" fmla="*/ 53 h 313"/>
                <a:gd name="T12" fmla="*/ 54 w 639"/>
                <a:gd name="T13" fmla="*/ 188 h 313"/>
                <a:gd name="T14" fmla="*/ 54 w 639"/>
                <a:gd name="T15" fmla="*/ 286 h 313"/>
                <a:gd name="T16" fmla="*/ 27 w 639"/>
                <a:gd name="T17" fmla="*/ 313 h 313"/>
                <a:gd name="T18" fmla="*/ 0 w 639"/>
                <a:gd name="T19" fmla="*/ 286 h 313"/>
                <a:gd name="T20" fmla="*/ 0 w 639"/>
                <a:gd name="T21" fmla="*/ 188 h 313"/>
                <a:gd name="T22" fmla="*/ 189 w 639"/>
                <a:gd name="T23" fmla="*/ 0 h 313"/>
                <a:gd name="T24" fmla="*/ 450 w 639"/>
                <a:gd name="T25" fmla="*/ 0 h 313"/>
                <a:gd name="T26" fmla="*/ 639 w 639"/>
                <a:gd name="T27" fmla="*/ 188 h 313"/>
                <a:gd name="T28" fmla="*/ 639 w 639"/>
                <a:gd name="T29" fmla="*/ 286 h 313"/>
                <a:gd name="T30" fmla="*/ 612 w 639"/>
                <a:gd name="T31" fmla="*/ 313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39" h="313">
                  <a:moveTo>
                    <a:pt x="612" y="313"/>
                  </a:moveTo>
                  <a:lnTo>
                    <a:pt x="612" y="313"/>
                  </a:lnTo>
                  <a:cubicBezTo>
                    <a:pt x="598" y="313"/>
                    <a:pt x="586" y="301"/>
                    <a:pt x="586" y="286"/>
                  </a:cubicBezTo>
                  <a:lnTo>
                    <a:pt x="586" y="188"/>
                  </a:lnTo>
                  <a:cubicBezTo>
                    <a:pt x="586" y="114"/>
                    <a:pt x="525" y="53"/>
                    <a:pt x="450" y="53"/>
                  </a:cubicBezTo>
                  <a:lnTo>
                    <a:pt x="189" y="53"/>
                  </a:lnTo>
                  <a:cubicBezTo>
                    <a:pt x="114" y="53"/>
                    <a:pt x="54" y="114"/>
                    <a:pt x="54" y="188"/>
                  </a:cubicBezTo>
                  <a:lnTo>
                    <a:pt x="54" y="286"/>
                  </a:lnTo>
                  <a:cubicBezTo>
                    <a:pt x="54" y="301"/>
                    <a:pt x="42" y="313"/>
                    <a:pt x="27" y="313"/>
                  </a:cubicBezTo>
                  <a:cubicBezTo>
                    <a:pt x="12" y="313"/>
                    <a:pt x="0" y="301"/>
                    <a:pt x="0" y="286"/>
                  </a:cubicBezTo>
                  <a:lnTo>
                    <a:pt x="0" y="188"/>
                  </a:lnTo>
                  <a:cubicBezTo>
                    <a:pt x="0" y="84"/>
                    <a:pt x="85" y="0"/>
                    <a:pt x="189" y="0"/>
                  </a:cubicBezTo>
                  <a:lnTo>
                    <a:pt x="450" y="0"/>
                  </a:lnTo>
                  <a:cubicBezTo>
                    <a:pt x="554" y="0"/>
                    <a:pt x="639" y="84"/>
                    <a:pt x="639" y="188"/>
                  </a:cubicBezTo>
                  <a:lnTo>
                    <a:pt x="639" y="286"/>
                  </a:lnTo>
                  <a:cubicBezTo>
                    <a:pt x="639" y="301"/>
                    <a:pt x="627" y="313"/>
                    <a:pt x="612" y="31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25" name="Freeform 56">
              <a:extLst>
                <a:ext uri="{FF2B5EF4-FFF2-40B4-BE49-F238E27FC236}">
                  <a16:creationId xmlns:a16="http://schemas.microsoft.com/office/drawing/2014/main" xmlns="" id="{0B1AA9C4-DA0A-4146-90D1-66E99EF1D948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1" y="1184"/>
              <a:ext cx="24" cy="74"/>
            </a:xfrm>
            <a:custGeom>
              <a:avLst/>
              <a:gdLst>
                <a:gd name="T0" fmla="*/ 26 w 53"/>
                <a:gd name="T1" fmla="*/ 157 h 157"/>
                <a:gd name="T2" fmla="*/ 26 w 53"/>
                <a:gd name="T3" fmla="*/ 157 h 157"/>
                <a:gd name="T4" fmla="*/ 0 w 53"/>
                <a:gd name="T5" fmla="*/ 130 h 157"/>
                <a:gd name="T6" fmla="*/ 0 w 53"/>
                <a:gd name="T7" fmla="*/ 27 h 157"/>
                <a:gd name="T8" fmla="*/ 26 w 53"/>
                <a:gd name="T9" fmla="*/ 0 h 157"/>
                <a:gd name="T10" fmla="*/ 53 w 53"/>
                <a:gd name="T11" fmla="*/ 27 h 157"/>
                <a:gd name="T12" fmla="*/ 53 w 53"/>
                <a:gd name="T13" fmla="*/ 130 h 157"/>
                <a:gd name="T14" fmla="*/ 26 w 53"/>
                <a:gd name="T15" fmla="*/ 157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3" h="157">
                  <a:moveTo>
                    <a:pt x="26" y="157"/>
                  </a:moveTo>
                  <a:lnTo>
                    <a:pt x="26" y="157"/>
                  </a:lnTo>
                  <a:cubicBezTo>
                    <a:pt x="12" y="157"/>
                    <a:pt x="0" y="145"/>
                    <a:pt x="0" y="130"/>
                  </a:cubicBezTo>
                  <a:lnTo>
                    <a:pt x="0" y="27"/>
                  </a:lnTo>
                  <a:cubicBezTo>
                    <a:pt x="0" y="12"/>
                    <a:pt x="12" y="0"/>
                    <a:pt x="26" y="0"/>
                  </a:cubicBezTo>
                  <a:cubicBezTo>
                    <a:pt x="41" y="0"/>
                    <a:pt x="53" y="12"/>
                    <a:pt x="53" y="27"/>
                  </a:cubicBezTo>
                  <a:lnTo>
                    <a:pt x="53" y="130"/>
                  </a:lnTo>
                  <a:cubicBezTo>
                    <a:pt x="53" y="145"/>
                    <a:pt x="41" y="157"/>
                    <a:pt x="26" y="15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26" name="Freeform 57">
              <a:extLst>
                <a:ext uri="{FF2B5EF4-FFF2-40B4-BE49-F238E27FC236}">
                  <a16:creationId xmlns:a16="http://schemas.microsoft.com/office/drawing/2014/main" xmlns="" id="{6D817015-DEE8-4C7A-90A6-C40845867033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8" y="1184"/>
              <a:ext cx="24" cy="74"/>
            </a:xfrm>
            <a:custGeom>
              <a:avLst/>
              <a:gdLst>
                <a:gd name="T0" fmla="*/ 27 w 53"/>
                <a:gd name="T1" fmla="*/ 157 h 157"/>
                <a:gd name="T2" fmla="*/ 27 w 53"/>
                <a:gd name="T3" fmla="*/ 157 h 157"/>
                <a:gd name="T4" fmla="*/ 0 w 53"/>
                <a:gd name="T5" fmla="*/ 130 h 157"/>
                <a:gd name="T6" fmla="*/ 0 w 53"/>
                <a:gd name="T7" fmla="*/ 27 h 157"/>
                <a:gd name="T8" fmla="*/ 27 w 53"/>
                <a:gd name="T9" fmla="*/ 0 h 157"/>
                <a:gd name="T10" fmla="*/ 53 w 53"/>
                <a:gd name="T11" fmla="*/ 27 h 157"/>
                <a:gd name="T12" fmla="*/ 53 w 53"/>
                <a:gd name="T13" fmla="*/ 130 h 157"/>
                <a:gd name="T14" fmla="*/ 27 w 53"/>
                <a:gd name="T15" fmla="*/ 157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3" h="157">
                  <a:moveTo>
                    <a:pt x="27" y="157"/>
                  </a:moveTo>
                  <a:lnTo>
                    <a:pt x="27" y="157"/>
                  </a:lnTo>
                  <a:cubicBezTo>
                    <a:pt x="12" y="157"/>
                    <a:pt x="0" y="145"/>
                    <a:pt x="0" y="130"/>
                  </a:cubicBezTo>
                  <a:lnTo>
                    <a:pt x="0" y="27"/>
                  </a:ln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3" y="12"/>
                    <a:pt x="53" y="27"/>
                  </a:cubicBezTo>
                  <a:lnTo>
                    <a:pt x="53" y="130"/>
                  </a:lnTo>
                  <a:cubicBezTo>
                    <a:pt x="53" y="145"/>
                    <a:pt x="42" y="157"/>
                    <a:pt x="27" y="15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27" name="Freeform 58">
              <a:extLst>
                <a:ext uri="{FF2B5EF4-FFF2-40B4-BE49-F238E27FC236}">
                  <a16:creationId xmlns:a16="http://schemas.microsoft.com/office/drawing/2014/main" xmlns="" id="{FAEFBF02-8799-4014-9768-AE05EF3B12D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98" y="1365"/>
              <a:ext cx="112" cy="118"/>
            </a:xfrm>
            <a:custGeom>
              <a:avLst/>
              <a:gdLst>
                <a:gd name="T0" fmla="*/ 120 w 240"/>
                <a:gd name="T1" fmla="*/ 54 h 252"/>
                <a:gd name="T2" fmla="*/ 120 w 240"/>
                <a:gd name="T3" fmla="*/ 54 h 252"/>
                <a:gd name="T4" fmla="*/ 54 w 240"/>
                <a:gd name="T5" fmla="*/ 126 h 252"/>
                <a:gd name="T6" fmla="*/ 120 w 240"/>
                <a:gd name="T7" fmla="*/ 199 h 252"/>
                <a:gd name="T8" fmla="*/ 187 w 240"/>
                <a:gd name="T9" fmla="*/ 126 h 252"/>
                <a:gd name="T10" fmla="*/ 120 w 240"/>
                <a:gd name="T11" fmla="*/ 54 h 252"/>
                <a:gd name="T12" fmla="*/ 120 w 240"/>
                <a:gd name="T13" fmla="*/ 252 h 252"/>
                <a:gd name="T14" fmla="*/ 120 w 240"/>
                <a:gd name="T15" fmla="*/ 252 h 252"/>
                <a:gd name="T16" fmla="*/ 0 w 240"/>
                <a:gd name="T17" fmla="*/ 126 h 252"/>
                <a:gd name="T18" fmla="*/ 120 w 240"/>
                <a:gd name="T19" fmla="*/ 0 h 252"/>
                <a:gd name="T20" fmla="*/ 240 w 240"/>
                <a:gd name="T21" fmla="*/ 126 h 252"/>
                <a:gd name="T22" fmla="*/ 120 w 240"/>
                <a:gd name="T23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0" h="252">
                  <a:moveTo>
                    <a:pt x="120" y="54"/>
                  </a:moveTo>
                  <a:lnTo>
                    <a:pt x="120" y="54"/>
                  </a:lnTo>
                  <a:cubicBezTo>
                    <a:pt x="83" y="54"/>
                    <a:pt x="54" y="86"/>
                    <a:pt x="54" y="126"/>
                  </a:cubicBezTo>
                  <a:cubicBezTo>
                    <a:pt x="54" y="166"/>
                    <a:pt x="83" y="199"/>
                    <a:pt x="120" y="199"/>
                  </a:cubicBezTo>
                  <a:cubicBezTo>
                    <a:pt x="157" y="199"/>
                    <a:pt x="187" y="166"/>
                    <a:pt x="187" y="126"/>
                  </a:cubicBezTo>
                  <a:cubicBezTo>
                    <a:pt x="187" y="86"/>
                    <a:pt x="157" y="54"/>
                    <a:pt x="120" y="54"/>
                  </a:cubicBezTo>
                  <a:close/>
                  <a:moveTo>
                    <a:pt x="120" y="252"/>
                  </a:moveTo>
                  <a:lnTo>
                    <a:pt x="120" y="252"/>
                  </a:lnTo>
                  <a:cubicBezTo>
                    <a:pt x="54" y="252"/>
                    <a:pt x="0" y="196"/>
                    <a:pt x="0" y="126"/>
                  </a:cubicBezTo>
                  <a:cubicBezTo>
                    <a:pt x="0" y="57"/>
                    <a:pt x="54" y="0"/>
                    <a:pt x="120" y="0"/>
                  </a:cubicBezTo>
                  <a:cubicBezTo>
                    <a:pt x="186" y="0"/>
                    <a:pt x="240" y="57"/>
                    <a:pt x="240" y="126"/>
                  </a:cubicBezTo>
                  <a:cubicBezTo>
                    <a:pt x="240" y="196"/>
                    <a:pt x="186" y="252"/>
                    <a:pt x="120" y="25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28" name="Freeform 59">
              <a:extLst>
                <a:ext uri="{FF2B5EF4-FFF2-40B4-BE49-F238E27FC236}">
                  <a16:creationId xmlns:a16="http://schemas.microsoft.com/office/drawing/2014/main" xmlns="" id="{2FD03878-8D0C-4A63-8EAC-49B3732A1D15}"/>
                </a:ext>
              </a:extLst>
            </p:cNvPr>
            <p:cNvSpPr>
              <a:spLocks/>
            </p:cNvSpPr>
            <p:nvPr/>
          </p:nvSpPr>
          <p:spPr bwMode="auto">
            <a:xfrm>
              <a:off x="820" y="1486"/>
              <a:ext cx="269" cy="127"/>
            </a:xfrm>
            <a:custGeom>
              <a:avLst/>
              <a:gdLst>
                <a:gd name="T0" fmla="*/ 548 w 575"/>
                <a:gd name="T1" fmla="*/ 270 h 270"/>
                <a:gd name="T2" fmla="*/ 548 w 575"/>
                <a:gd name="T3" fmla="*/ 270 h 270"/>
                <a:gd name="T4" fmla="*/ 522 w 575"/>
                <a:gd name="T5" fmla="*/ 243 h 270"/>
                <a:gd name="T6" fmla="*/ 522 w 575"/>
                <a:gd name="T7" fmla="*/ 171 h 270"/>
                <a:gd name="T8" fmla="*/ 404 w 575"/>
                <a:gd name="T9" fmla="*/ 53 h 270"/>
                <a:gd name="T10" fmla="*/ 171 w 575"/>
                <a:gd name="T11" fmla="*/ 53 h 270"/>
                <a:gd name="T12" fmla="*/ 53 w 575"/>
                <a:gd name="T13" fmla="*/ 171 h 270"/>
                <a:gd name="T14" fmla="*/ 53 w 575"/>
                <a:gd name="T15" fmla="*/ 243 h 270"/>
                <a:gd name="T16" fmla="*/ 26 w 575"/>
                <a:gd name="T17" fmla="*/ 270 h 270"/>
                <a:gd name="T18" fmla="*/ 0 w 575"/>
                <a:gd name="T19" fmla="*/ 243 h 270"/>
                <a:gd name="T20" fmla="*/ 0 w 575"/>
                <a:gd name="T21" fmla="*/ 171 h 270"/>
                <a:gd name="T22" fmla="*/ 171 w 575"/>
                <a:gd name="T23" fmla="*/ 0 h 270"/>
                <a:gd name="T24" fmla="*/ 404 w 575"/>
                <a:gd name="T25" fmla="*/ 0 h 270"/>
                <a:gd name="T26" fmla="*/ 575 w 575"/>
                <a:gd name="T27" fmla="*/ 171 h 270"/>
                <a:gd name="T28" fmla="*/ 575 w 575"/>
                <a:gd name="T29" fmla="*/ 243 h 270"/>
                <a:gd name="T30" fmla="*/ 548 w 575"/>
                <a:gd name="T31" fmla="*/ 270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75" h="270">
                  <a:moveTo>
                    <a:pt x="548" y="270"/>
                  </a:moveTo>
                  <a:lnTo>
                    <a:pt x="548" y="270"/>
                  </a:lnTo>
                  <a:cubicBezTo>
                    <a:pt x="534" y="270"/>
                    <a:pt x="522" y="258"/>
                    <a:pt x="522" y="243"/>
                  </a:cubicBezTo>
                  <a:lnTo>
                    <a:pt x="522" y="171"/>
                  </a:lnTo>
                  <a:cubicBezTo>
                    <a:pt x="522" y="106"/>
                    <a:pt x="469" y="53"/>
                    <a:pt x="404" y="53"/>
                  </a:cubicBezTo>
                  <a:lnTo>
                    <a:pt x="171" y="53"/>
                  </a:lnTo>
                  <a:cubicBezTo>
                    <a:pt x="106" y="53"/>
                    <a:pt x="53" y="106"/>
                    <a:pt x="53" y="171"/>
                  </a:cubicBezTo>
                  <a:lnTo>
                    <a:pt x="53" y="243"/>
                  </a:lnTo>
                  <a:cubicBezTo>
                    <a:pt x="53" y="258"/>
                    <a:pt x="41" y="270"/>
                    <a:pt x="26" y="270"/>
                  </a:cubicBezTo>
                  <a:cubicBezTo>
                    <a:pt x="11" y="270"/>
                    <a:pt x="0" y="258"/>
                    <a:pt x="0" y="243"/>
                  </a:cubicBezTo>
                  <a:lnTo>
                    <a:pt x="0" y="171"/>
                  </a:lnTo>
                  <a:cubicBezTo>
                    <a:pt x="0" y="77"/>
                    <a:pt x="76" y="0"/>
                    <a:pt x="171" y="0"/>
                  </a:cubicBezTo>
                  <a:lnTo>
                    <a:pt x="404" y="0"/>
                  </a:lnTo>
                  <a:cubicBezTo>
                    <a:pt x="498" y="0"/>
                    <a:pt x="575" y="77"/>
                    <a:pt x="575" y="171"/>
                  </a:cubicBezTo>
                  <a:lnTo>
                    <a:pt x="575" y="243"/>
                  </a:lnTo>
                  <a:cubicBezTo>
                    <a:pt x="575" y="258"/>
                    <a:pt x="563" y="270"/>
                    <a:pt x="548" y="27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29" name="Freeform 60">
              <a:extLst>
                <a:ext uri="{FF2B5EF4-FFF2-40B4-BE49-F238E27FC236}">
                  <a16:creationId xmlns:a16="http://schemas.microsoft.com/office/drawing/2014/main" xmlns="" id="{8F941952-AA61-4982-8499-08CCB87E1B4A}"/>
                </a:ext>
              </a:extLst>
            </p:cNvPr>
            <p:cNvSpPr>
              <a:spLocks/>
            </p:cNvSpPr>
            <p:nvPr/>
          </p:nvSpPr>
          <p:spPr bwMode="auto">
            <a:xfrm>
              <a:off x="871" y="1552"/>
              <a:ext cx="26" cy="61"/>
            </a:xfrm>
            <a:custGeom>
              <a:avLst/>
              <a:gdLst>
                <a:gd name="T0" fmla="*/ 27 w 54"/>
                <a:gd name="T1" fmla="*/ 130 h 130"/>
                <a:gd name="T2" fmla="*/ 27 w 54"/>
                <a:gd name="T3" fmla="*/ 130 h 130"/>
                <a:gd name="T4" fmla="*/ 0 w 54"/>
                <a:gd name="T5" fmla="*/ 103 h 130"/>
                <a:gd name="T6" fmla="*/ 0 w 54"/>
                <a:gd name="T7" fmla="*/ 27 h 130"/>
                <a:gd name="T8" fmla="*/ 27 w 54"/>
                <a:gd name="T9" fmla="*/ 0 h 130"/>
                <a:gd name="T10" fmla="*/ 54 w 54"/>
                <a:gd name="T11" fmla="*/ 27 h 130"/>
                <a:gd name="T12" fmla="*/ 54 w 54"/>
                <a:gd name="T13" fmla="*/ 103 h 130"/>
                <a:gd name="T14" fmla="*/ 27 w 54"/>
                <a:gd name="T15" fmla="*/ 13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4" h="130">
                  <a:moveTo>
                    <a:pt x="27" y="130"/>
                  </a:moveTo>
                  <a:lnTo>
                    <a:pt x="27" y="130"/>
                  </a:lnTo>
                  <a:cubicBezTo>
                    <a:pt x="12" y="130"/>
                    <a:pt x="0" y="118"/>
                    <a:pt x="0" y="103"/>
                  </a:cubicBezTo>
                  <a:lnTo>
                    <a:pt x="0" y="27"/>
                  </a:ln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4" y="12"/>
                    <a:pt x="54" y="27"/>
                  </a:cubicBezTo>
                  <a:lnTo>
                    <a:pt x="54" y="103"/>
                  </a:lnTo>
                  <a:cubicBezTo>
                    <a:pt x="54" y="118"/>
                    <a:pt x="42" y="130"/>
                    <a:pt x="27" y="13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30" name="Freeform 61">
              <a:extLst>
                <a:ext uri="{FF2B5EF4-FFF2-40B4-BE49-F238E27FC236}">
                  <a16:creationId xmlns:a16="http://schemas.microsoft.com/office/drawing/2014/main" xmlns="" id="{87DCB682-C619-435B-A25F-A8D2B126A05A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2" y="1552"/>
              <a:ext cx="25" cy="61"/>
            </a:xfrm>
            <a:custGeom>
              <a:avLst/>
              <a:gdLst>
                <a:gd name="T0" fmla="*/ 26 w 53"/>
                <a:gd name="T1" fmla="*/ 130 h 130"/>
                <a:gd name="T2" fmla="*/ 26 w 53"/>
                <a:gd name="T3" fmla="*/ 130 h 130"/>
                <a:gd name="T4" fmla="*/ 0 w 53"/>
                <a:gd name="T5" fmla="*/ 103 h 130"/>
                <a:gd name="T6" fmla="*/ 0 w 53"/>
                <a:gd name="T7" fmla="*/ 27 h 130"/>
                <a:gd name="T8" fmla="*/ 26 w 53"/>
                <a:gd name="T9" fmla="*/ 0 h 130"/>
                <a:gd name="T10" fmla="*/ 53 w 53"/>
                <a:gd name="T11" fmla="*/ 27 h 130"/>
                <a:gd name="T12" fmla="*/ 53 w 53"/>
                <a:gd name="T13" fmla="*/ 103 h 130"/>
                <a:gd name="T14" fmla="*/ 26 w 53"/>
                <a:gd name="T15" fmla="*/ 13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3" h="130">
                  <a:moveTo>
                    <a:pt x="26" y="130"/>
                  </a:moveTo>
                  <a:lnTo>
                    <a:pt x="26" y="130"/>
                  </a:lnTo>
                  <a:cubicBezTo>
                    <a:pt x="12" y="130"/>
                    <a:pt x="0" y="118"/>
                    <a:pt x="0" y="103"/>
                  </a:cubicBezTo>
                  <a:lnTo>
                    <a:pt x="0" y="27"/>
                  </a:lnTo>
                  <a:cubicBezTo>
                    <a:pt x="0" y="12"/>
                    <a:pt x="12" y="0"/>
                    <a:pt x="26" y="0"/>
                  </a:cubicBezTo>
                  <a:cubicBezTo>
                    <a:pt x="41" y="0"/>
                    <a:pt x="53" y="12"/>
                    <a:pt x="53" y="27"/>
                  </a:cubicBezTo>
                  <a:lnTo>
                    <a:pt x="53" y="103"/>
                  </a:lnTo>
                  <a:cubicBezTo>
                    <a:pt x="53" y="118"/>
                    <a:pt x="41" y="130"/>
                    <a:pt x="26" y="13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31" name="Freeform 62">
              <a:extLst>
                <a:ext uri="{FF2B5EF4-FFF2-40B4-BE49-F238E27FC236}">
                  <a16:creationId xmlns:a16="http://schemas.microsoft.com/office/drawing/2014/main" xmlns="" id="{044AF7F4-2B3A-484B-93A9-4A30222BA05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273" y="1365"/>
              <a:ext cx="112" cy="118"/>
            </a:xfrm>
            <a:custGeom>
              <a:avLst/>
              <a:gdLst>
                <a:gd name="T0" fmla="*/ 120 w 240"/>
                <a:gd name="T1" fmla="*/ 54 h 252"/>
                <a:gd name="T2" fmla="*/ 120 w 240"/>
                <a:gd name="T3" fmla="*/ 54 h 252"/>
                <a:gd name="T4" fmla="*/ 53 w 240"/>
                <a:gd name="T5" fmla="*/ 126 h 252"/>
                <a:gd name="T6" fmla="*/ 120 w 240"/>
                <a:gd name="T7" fmla="*/ 199 h 252"/>
                <a:gd name="T8" fmla="*/ 187 w 240"/>
                <a:gd name="T9" fmla="*/ 126 h 252"/>
                <a:gd name="T10" fmla="*/ 120 w 240"/>
                <a:gd name="T11" fmla="*/ 54 h 252"/>
                <a:gd name="T12" fmla="*/ 120 w 240"/>
                <a:gd name="T13" fmla="*/ 252 h 252"/>
                <a:gd name="T14" fmla="*/ 120 w 240"/>
                <a:gd name="T15" fmla="*/ 252 h 252"/>
                <a:gd name="T16" fmla="*/ 0 w 240"/>
                <a:gd name="T17" fmla="*/ 126 h 252"/>
                <a:gd name="T18" fmla="*/ 120 w 240"/>
                <a:gd name="T19" fmla="*/ 0 h 252"/>
                <a:gd name="T20" fmla="*/ 240 w 240"/>
                <a:gd name="T21" fmla="*/ 126 h 252"/>
                <a:gd name="T22" fmla="*/ 120 w 240"/>
                <a:gd name="T23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0" h="252">
                  <a:moveTo>
                    <a:pt x="120" y="54"/>
                  </a:moveTo>
                  <a:lnTo>
                    <a:pt x="120" y="54"/>
                  </a:lnTo>
                  <a:cubicBezTo>
                    <a:pt x="83" y="54"/>
                    <a:pt x="53" y="86"/>
                    <a:pt x="53" y="126"/>
                  </a:cubicBezTo>
                  <a:cubicBezTo>
                    <a:pt x="53" y="166"/>
                    <a:pt x="83" y="199"/>
                    <a:pt x="120" y="199"/>
                  </a:cubicBezTo>
                  <a:cubicBezTo>
                    <a:pt x="157" y="199"/>
                    <a:pt x="187" y="166"/>
                    <a:pt x="187" y="126"/>
                  </a:cubicBezTo>
                  <a:cubicBezTo>
                    <a:pt x="187" y="86"/>
                    <a:pt x="157" y="54"/>
                    <a:pt x="120" y="54"/>
                  </a:cubicBezTo>
                  <a:close/>
                  <a:moveTo>
                    <a:pt x="120" y="252"/>
                  </a:moveTo>
                  <a:lnTo>
                    <a:pt x="120" y="252"/>
                  </a:lnTo>
                  <a:cubicBezTo>
                    <a:pt x="54" y="252"/>
                    <a:pt x="0" y="196"/>
                    <a:pt x="0" y="126"/>
                  </a:cubicBezTo>
                  <a:cubicBezTo>
                    <a:pt x="0" y="57"/>
                    <a:pt x="54" y="0"/>
                    <a:pt x="120" y="0"/>
                  </a:cubicBezTo>
                  <a:cubicBezTo>
                    <a:pt x="186" y="0"/>
                    <a:pt x="240" y="57"/>
                    <a:pt x="240" y="126"/>
                  </a:cubicBezTo>
                  <a:cubicBezTo>
                    <a:pt x="240" y="196"/>
                    <a:pt x="186" y="252"/>
                    <a:pt x="120" y="25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32" name="Freeform 63">
              <a:extLst>
                <a:ext uri="{FF2B5EF4-FFF2-40B4-BE49-F238E27FC236}">
                  <a16:creationId xmlns:a16="http://schemas.microsoft.com/office/drawing/2014/main" xmlns="" id="{209E012D-BF95-470E-AB54-2AD4ECC2097D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4" y="1486"/>
              <a:ext cx="269" cy="127"/>
            </a:xfrm>
            <a:custGeom>
              <a:avLst/>
              <a:gdLst>
                <a:gd name="T0" fmla="*/ 549 w 576"/>
                <a:gd name="T1" fmla="*/ 270 h 270"/>
                <a:gd name="T2" fmla="*/ 549 w 576"/>
                <a:gd name="T3" fmla="*/ 270 h 270"/>
                <a:gd name="T4" fmla="*/ 522 w 576"/>
                <a:gd name="T5" fmla="*/ 243 h 270"/>
                <a:gd name="T6" fmla="*/ 522 w 576"/>
                <a:gd name="T7" fmla="*/ 171 h 270"/>
                <a:gd name="T8" fmla="*/ 405 w 576"/>
                <a:gd name="T9" fmla="*/ 53 h 270"/>
                <a:gd name="T10" fmla="*/ 171 w 576"/>
                <a:gd name="T11" fmla="*/ 53 h 270"/>
                <a:gd name="T12" fmla="*/ 54 w 576"/>
                <a:gd name="T13" fmla="*/ 171 h 270"/>
                <a:gd name="T14" fmla="*/ 54 w 576"/>
                <a:gd name="T15" fmla="*/ 243 h 270"/>
                <a:gd name="T16" fmla="*/ 27 w 576"/>
                <a:gd name="T17" fmla="*/ 270 h 270"/>
                <a:gd name="T18" fmla="*/ 0 w 576"/>
                <a:gd name="T19" fmla="*/ 243 h 270"/>
                <a:gd name="T20" fmla="*/ 0 w 576"/>
                <a:gd name="T21" fmla="*/ 171 h 270"/>
                <a:gd name="T22" fmla="*/ 171 w 576"/>
                <a:gd name="T23" fmla="*/ 0 h 270"/>
                <a:gd name="T24" fmla="*/ 405 w 576"/>
                <a:gd name="T25" fmla="*/ 0 h 270"/>
                <a:gd name="T26" fmla="*/ 576 w 576"/>
                <a:gd name="T27" fmla="*/ 171 h 270"/>
                <a:gd name="T28" fmla="*/ 576 w 576"/>
                <a:gd name="T29" fmla="*/ 243 h 270"/>
                <a:gd name="T30" fmla="*/ 549 w 576"/>
                <a:gd name="T31" fmla="*/ 270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76" h="270">
                  <a:moveTo>
                    <a:pt x="549" y="270"/>
                  </a:moveTo>
                  <a:lnTo>
                    <a:pt x="549" y="270"/>
                  </a:lnTo>
                  <a:cubicBezTo>
                    <a:pt x="534" y="270"/>
                    <a:pt x="522" y="258"/>
                    <a:pt x="522" y="243"/>
                  </a:cubicBezTo>
                  <a:lnTo>
                    <a:pt x="522" y="171"/>
                  </a:lnTo>
                  <a:cubicBezTo>
                    <a:pt x="522" y="106"/>
                    <a:pt x="470" y="53"/>
                    <a:pt x="405" y="53"/>
                  </a:cubicBezTo>
                  <a:lnTo>
                    <a:pt x="171" y="53"/>
                  </a:lnTo>
                  <a:cubicBezTo>
                    <a:pt x="106" y="53"/>
                    <a:pt x="54" y="106"/>
                    <a:pt x="54" y="171"/>
                  </a:cubicBezTo>
                  <a:lnTo>
                    <a:pt x="54" y="243"/>
                  </a:lnTo>
                  <a:cubicBezTo>
                    <a:pt x="54" y="258"/>
                    <a:pt x="42" y="270"/>
                    <a:pt x="27" y="270"/>
                  </a:cubicBezTo>
                  <a:cubicBezTo>
                    <a:pt x="12" y="270"/>
                    <a:pt x="0" y="258"/>
                    <a:pt x="0" y="243"/>
                  </a:cubicBezTo>
                  <a:lnTo>
                    <a:pt x="0" y="171"/>
                  </a:lnTo>
                  <a:cubicBezTo>
                    <a:pt x="0" y="77"/>
                    <a:pt x="77" y="0"/>
                    <a:pt x="171" y="0"/>
                  </a:cubicBezTo>
                  <a:lnTo>
                    <a:pt x="405" y="0"/>
                  </a:lnTo>
                  <a:cubicBezTo>
                    <a:pt x="499" y="0"/>
                    <a:pt x="576" y="77"/>
                    <a:pt x="576" y="171"/>
                  </a:cubicBezTo>
                  <a:lnTo>
                    <a:pt x="576" y="243"/>
                  </a:lnTo>
                  <a:cubicBezTo>
                    <a:pt x="576" y="258"/>
                    <a:pt x="564" y="270"/>
                    <a:pt x="549" y="27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33" name="Freeform 64">
              <a:extLst>
                <a:ext uri="{FF2B5EF4-FFF2-40B4-BE49-F238E27FC236}">
                  <a16:creationId xmlns:a16="http://schemas.microsoft.com/office/drawing/2014/main" xmlns="" id="{ED61E259-461A-4502-96F4-E8C44821E5B0}"/>
                </a:ext>
              </a:extLst>
            </p:cNvPr>
            <p:cNvSpPr>
              <a:spLocks/>
            </p:cNvSpPr>
            <p:nvPr/>
          </p:nvSpPr>
          <p:spPr bwMode="auto">
            <a:xfrm>
              <a:off x="1246" y="1552"/>
              <a:ext cx="25" cy="61"/>
            </a:xfrm>
            <a:custGeom>
              <a:avLst/>
              <a:gdLst>
                <a:gd name="T0" fmla="*/ 27 w 54"/>
                <a:gd name="T1" fmla="*/ 130 h 130"/>
                <a:gd name="T2" fmla="*/ 27 w 54"/>
                <a:gd name="T3" fmla="*/ 130 h 130"/>
                <a:gd name="T4" fmla="*/ 0 w 54"/>
                <a:gd name="T5" fmla="*/ 103 h 130"/>
                <a:gd name="T6" fmla="*/ 0 w 54"/>
                <a:gd name="T7" fmla="*/ 27 h 130"/>
                <a:gd name="T8" fmla="*/ 27 w 54"/>
                <a:gd name="T9" fmla="*/ 0 h 130"/>
                <a:gd name="T10" fmla="*/ 54 w 54"/>
                <a:gd name="T11" fmla="*/ 27 h 130"/>
                <a:gd name="T12" fmla="*/ 54 w 54"/>
                <a:gd name="T13" fmla="*/ 103 h 130"/>
                <a:gd name="T14" fmla="*/ 27 w 54"/>
                <a:gd name="T15" fmla="*/ 13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4" h="130">
                  <a:moveTo>
                    <a:pt x="27" y="130"/>
                  </a:moveTo>
                  <a:lnTo>
                    <a:pt x="27" y="130"/>
                  </a:lnTo>
                  <a:cubicBezTo>
                    <a:pt x="12" y="130"/>
                    <a:pt x="0" y="118"/>
                    <a:pt x="0" y="103"/>
                  </a:cubicBezTo>
                  <a:lnTo>
                    <a:pt x="0" y="27"/>
                  </a:ln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4" y="12"/>
                    <a:pt x="54" y="27"/>
                  </a:cubicBezTo>
                  <a:lnTo>
                    <a:pt x="54" y="103"/>
                  </a:lnTo>
                  <a:cubicBezTo>
                    <a:pt x="54" y="118"/>
                    <a:pt x="42" y="130"/>
                    <a:pt x="27" y="13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34" name="Freeform 65">
              <a:extLst>
                <a:ext uri="{FF2B5EF4-FFF2-40B4-BE49-F238E27FC236}">
                  <a16:creationId xmlns:a16="http://schemas.microsoft.com/office/drawing/2014/main" xmlns="" id="{46426EC3-6288-45CE-8C6F-9D54FCD0BD6F}"/>
                </a:ext>
              </a:extLst>
            </p:cNvPr>
            <p:cNvSpPr>
              <a:spLocks/>
            </p:cNvSpPr>
            <p:nvPr/>
          </p:nvSpPr>
          <p:spPr bwMode="auto">
            <a:xfrm>
              <a:off x="1386" y="1552"/>
              <a:ext cx="26" cy="61"/>
            </a:xfrm>
            <a:custGeom>
              <a:avLst/>
              <a:gdLst>
                <a:gd name="T0" fmla="*/ 27 w 54"/>
                <a:gd name="T1" fmla="*/ 130 h 130"/>
                <a:gd name="T2" fmla="*/ 27 w 54"/>
                <a:gd name="T3" fmla="*/ 130 h 130"/>
                <a:gd name="T4" fmla="*/ 0 w 54"/>
                <a:gd name="T5" fmla="*/ 103 h 130"/>
                <a:gd name="T6" fmla="*/ 0 w 54"/>
                <a:gd name="T7" fmla="*/ 27 h 130"/>
                <a:gd name="T8" fmla="*/ 27 w 54"/>
                <a:gd name="T9" fmla="*/ 0 h 130"/>
                <a:gd name="T10" fmla="*/ 54 w 54"/>
                <a:gd name="T11" fmla="*/ 27 h 130"/>
                <a:gd name="T12" fmla="*/ 54 w 54"/>
                <a:gd name="T13" fmla="*/ 103 h 130"/>
                <a:gd name="T14" fmla="*/ 27 w 54"/>
                <a:gd name="T15" fmla="*/ 13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4" h="130">
                  <a:moveTo>
                    <a:pt x="27" y="130"/>
                  </a:moveTo>
                  <a:lnTo>
                    <a:pt x="27" y="130"/>
                  </a:lnTo>
                  <a:cubicBezTo>
                    <a:pt x="12" y="130"/>
                    <a:pt x="0" y="118"/>
                    <a:pt x="0" y="103"/>
                  </a:cubicBezTo>
                  <a:lnTo>
                    <a:pt x="0" y="27"/>
                  </a:ln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4" y="12"/>
                    <a:pt x="54" y="27"/>
                  </a:cubicBezTo>
                  <a:lnTo>
                    <a:pt x="54" y="103"/>
                  </a:lnTo>
                  <a:cubicBezTo>
                    <a:pt x="54" y="118"/>
                    <a:pt x="42" y="130"/>
                    <a:pt x="27" y="13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35" name="Freeform 66">
              <a:extLst>
                <a:ext uri="{FF2B5EF4-FFF2-40B4-BE49-F238E27FC236}">
                  <a16:creationId xmlns:a16="http://schemas.microsoft.com/office/drawing/2014/main" xmlns="" id="{1D43EDE5-3728-4B6A-8057-67737530E907}"/>
                </a:ext>
              </a:extLst>
            </p:cNvPr>
            <p:cNvSpPr>
              <a:spLocks/>
            </p:cNvSpPr>
            <p:nvPr/>
          </p:nvSpPr>
          <p:spPr bwMode="auto">
            <a:xfrm>
              <a:off x="1129" y="1250"/>
              <a:ext cx="25" cy="81"/>
            </a:xfrm>
            <a:custGeom>
              <a:avLst/>
              <a:gdLst>
                <a:gd name="T0" fmla="*/ 27 w 53"/>
                <a:gd name="T1" fmla="*/ 174 h 174"/>
                <a:gd name="T2" fmla="*/ 27 w 53"/>
                <a:gd name="T3" fmla="*/ 174 h 174"/>
                <a:gd name="T4" fmla="*/ 0 w 53"/>
                <a:gd name="T5" fmla="*/ 147 h 174"/>
                <a:gd name="T6" fmla="*/ 0 w 53"/>
                <a:gd name="T7" fmla="*/ 27 h 174"/>
                <a:gd name="T8" fmla="*/ 27 w 53"/>
                <a:gd name="T9" fmla="*/ 0 h 174"/>
                <a:gd name="T10" fmla="*/ 53 w 53"/>
                <a:gd name="T11" fmla="*/ 27 h 174"/>
                <a:gd name="T12" fmla="*/ 53 w 53"/>
                <a:gd name="T13" fmla="*/ 147 h 174"/>
                <a:gd name="T14" fmla="*/ 27 w 53"/>
                <a:gd name="T15" fmla="*/ 17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3" h="174">
                  <a:moveTo>
                    <a:pt x="27" y="174"/>
                  </a:moveTo>
                  <a:lnTo>
                    <a:pt x="27" y="174"/>
                  </a:lnTo>
                  <a:cubicBezTo>
                    <a:pt x="12" y="174"/>
                    <a:pt x="0" y="162"/>
                    <a:pt x="0" y="147"/>
                  </a:cubicBezTo>
                  <a:lnTo>
                    <a:pt x="0" y="27"/>
                  </a:lnTo>
                  <a:cubicBezTo>
                    <a:pt x="0" y="12"/>
                    <a:pt x="12" y="0"/>
                    <a:pt x="27" y="0"/>
                  </a:cubicBezTo>
                  <a:cubicBezTo>
                    <a:pt x="41" y="0"/>
                    <a:pt x="53" y="12"/>
                    <a:pt x="53" y="27"/>
                  </a:cubicBezTo>
                  <a:lnTo>
                    <a:pt x="53" y="147"/>
                  </a:lnTo>
                  <a:cubicBezTo>
                    <a:pt x="53" y="162"/>
                    <a:pt x="41" y="174"/>
                    <a:pt x="27" y="17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pic>
        <p:nvPicPr>
          <p:cNvPr id="136" name="그래픽 135">
            <a:extLst>
              <a:ext uri="{FF2B5EF4-FFF2-40B4-BE49-F238E27FC236}">
                <a16:creationId xmlns:a16="http://schemas.microsoft.com/office/drawing/2014/main" xmlns="" id="{58939069-EB77-4EA3-B888-C429F1536A5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806765" y="3976689"/>
            <a:ext cx="375707" cy="288156"/>
          </a:xfrm>
          <a:prstGeom prst="rect">
            <a:avLst/>
          </a:prstGeom>
        </p:spPr>
      </p:pic>
      <p:pic>
        <p:nvPicPr>
          <p:cNvPr id="137" name="그래픽 136">
            <a:extLst>
              <a:ext uri="{FF2B5EF4-FFF2-40B4-BE49-F238E27FC236}">
                <a16:creationId xmlns:a16="http://schemas.microsoft.com/office/drawing/2014/main" xmlns="" id="{14D2D3E1-84CA-4910-8C92-1C8C491EC87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835839" y="4948143"/>
            <a:ext cx="317559" cy="409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3516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xmlns="" id="{C99E4F6D-5CBB-45D2-BDEC-628F91A7F356}"/>
              </a:ext>
            </a:extLst>
          </p:cNvPr>
          <p:cNvGrpSpPr/>
          <p:nvPr/>
        </p:nvGrpSpPr>
        <p:grpSpPr>
          <a:xfrm>
            <a:off x="0" y="0"/>
            <a:ext cx="2552491" cy="6858000"/>
            <a:chOff x="0" y="0"/>
            <a:chExt cx="2552491" cy="6858000"/>
          </a:xfrm>
        </p:grpSpPr>
        <p:sp>
          <p:nvSpPr>
            <p:cNvPr id="25" name="직사각형 24">
              <a:extLst>
                <a:ext uri="{FF2B5EF4-FFF2-40B4-BE49-F238E27FC236}">
                  <a16:creationId xmlns:a16="http://schemas.microsoft.com/office/drawing/2014/main" xmlns="" id="{C73B1E5B-BB21-4D65-B417-F7A179821B85}"/>
                </a:ext>
              </a:extLst>
            </p:cNvPr>
            <p:cNvSpPr/>
            <p:nvPr/>
          </p:nvSpPr>
          <p:spPr>
            <a:xfrm>
              <a:off x="0" y="0"/>
              <a:ext cx="2314575" cy="6858000"/>
            </a:xfrm>
            <a:prstGeom prst="rect">
              <a:avLst/>
            </a:prstGeom>
            <a:solidFill>
              <a:srgbClr val="9DE1E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</a:endParaRPr>
            </a:p>
          </p:txBody>
        </p:sp>
        <p:grpSp>
          <p:nvGrpSpPr>
            <p:cNvPr id="9" name="그룹 8">
              <a:extLst>
                <a:ext uri="{FF2B5EF4-FFF2-40B4-BE49-F238E27FC236}">
                  <a16:creationId xmlns:a16="http://schemas.microsoft.com/office/drawing/2014/main" xmlns="" id="{09E1CA4F-F821-40AF-9B0D-296983044F2D}"/>
                </a:ext>
              </a:extLst>
            </p:cNvPr>
            <p:cNvGrpSpPr/>
            <p:nvPr/>
          </p:nvGrpSpPr>
          <p:grpSpPr>
            <a:xfrm>
              <a:off x="1446579" y="1231017"/>
              <a:ext cx="373063" cy="4583177"/>
              <a:chOff x="978995" y="841830"/>
              <a:chExt cx="373063" cy="4782849"/>
            </a:xfrm>
            <a:solidFill>
              <a:srgbClr val="C7EAFE"/>
            </a:solidFill>
          </p:grpSpPr>
          <p:sp>
            <p:nvSpPr>
              <p:cNvPr id="45" name="Freeform 8">
                <a:extLst>
                  <a:ext uri="{FF2B5EF4-FFF2-40B4-BE49-F238E27FC236}">
                    <a16:creationId xmlns:a16="http://schemas.microsoft.com/office/drawing/2014/main" xmlns="" id="{5B71382D-3D7C-4912-A5EE-60EC381177AF}"/>
                  </a:ext>
                </a:extLst>
              </p:cNvPr>
              <p:cNvSpPr>
                <a:spLocks/>
              </p:cNvSpPr>
              <p:nvPr/>
            </p:nvSpPr>
            <p:spPr bwMode="auto">
              <a:xfrm rot="5400000">
                <a:off x="1050433" y="5323053"/>
                <a:ext cx="230188" cy="373063"/>
              </a:xfrm>
              <a:custGeom>
                <a:avLst/>
                <a:gdLst>
                  <a:gd name="T0" fmla="*/ 269 w 2038"/>
                  <a:gd name="T1" fmla="*/ 2 h 3284"/>
                  <a:gd name="T2" fmla="*/ 335 w 2038"/>
                  <a:gd name="T3" fmla="*/ 19 h 3284"/>
                  <a:gd name="T4" fmla="*/ 395 w 2038"/>
                  <a:gd name="T5" fmla="*/ 56 h 3284"/>
                  <a:gd name="T6" fmla="*/ 1931 w 2038"/>
                  <a:gd name="T7" fmla="*/ 1437 h 3284"/>
                  <a:gd name="T8" fmla="*/ 1983 w 2038"/>
                  <a:gd name="T9" fmla="*/ 1484 h 3284"/>
                  <a:gd name="T10" fmla="*/ 2019 w 2038"/>
                  <a:gd name="T11" fmla="*/ 1544 h 3284"/>
                  <a:gd name="T12" fmla="*/ 2037 w 2038"/>
                  <a:gd name="T13" fmla="*/ 1611 h 3284"/>
                  <a:gd name="T14" fmla="*/ 2038 w 2038"/>
                  <a:gd name="T15" fmla="*/ 1639 h 3284"/>
                  <a:gd name="T16" fmla="*/ 2038 w 2038"/>
                  <a:gd name="T17" fmla="*/ 1644 h 3284"/>
                  <a:gd name="T18" fmla="*/ 2037 w 2038"/>
                  <a:gd name="T19" fmla="*/ 1674 h 3284"/>
                  <a:gd name="T20" fmla="*/ 2019 w 2038"/>
                  <a:gd name="T21" fmla="*/ 1739 h 3284"/>
                  <a:gd name="T22" fmla="*/ 1983 w 2038"/>
                  <a:gd name="T23" fmla="*/ 1799 h 3284"/>
                  <a:gd name="T24" fmla="*/ 1931 w 2038"/>
                  <a:gd name="T25" fmla="*/ 1847 h 3284"/>
                  <a:gd name="T26" fmla="*/ 395 w 2038"/>
                  <a:gd name="T27" fmla="*/ 3229 h 3284"/>
                  <a:gd name="T28" fmla="*/ 335 w 2038"/>
                  <a:gd name="T29" fmla="*/ 3265 h 3284"/>
                  <a:gd name="T30" fmla="*/ 269 w 2038"/>
                  <a:gd name="T31" fmla="*/ 3281 h 3284"/>
                  <a:gd name="T32" fmla="*/ 202 w 2038"/>
                  <a:gd name="T33" fmla="*/ 3280 h 3284"/>
                  <a:gd name="T34" fmla="*/ 138 w 2038"/>
                  <a:gd name="T35" fmla="*/ 3260 h 3284"/>
                  <a:gd name="T36" fmla="*/ 80 w 2038"/>
                  <a:gd name="T37" fmla="*/ 3221 h 3284"/>
                  <a:gd name="T38" fmla="*/ 35 w 2038"/>
                  <a:gd name="T39" fmla="*/ 3166 h 3284"/>
                  <a:gd name="T40" fmla="*/ 9 w 2038"/>
                  <a:gd name="T41" fmla="*/ 3102 h 3284"/>
                  <a:gd name="T42" fmla="*/ 0 w 2038"/>
                  <a:gd name="T43" fmla="*/ 3035 h 3284"/>
                  <a:gd name="T44" fmla="*/ 12 w 2038"/>
                  <a:gd name="T45" fmla="*/ 2969 h 3284"/>
                  <a:gd name="T46" fmla="*/ 41 w 2038"/>
                  <a:gd name="T47" fmla="*/ 2908 h 3284"/>
                  <a:gd name="T48" fmla="*/ 88 w 2038"/>
                  <a:gd name="T49" fmla="*/ 2856 h 3284"/>
                  <a:gd name="T50" fmla="*/ 88 w 2038"/>
                  <a:gd name="T51" fmla="*/ 429 h 3284"/>
                  <a:gd name="T52" fmla="*/ 41 w 2038"/>
                  <a:gd name="T53" fmla="*/ 376 h 3284"/>
                  <a:gd name="T54" fmla="*/ 12 w 2038"/>
                  <a:gd name="T55" fmla="*/ 314 h 3284"/>
                  <a:gd name="T56" fmla="*/ 0 w 2038"/>
                  <a:gd name="T57" fmla="*/ 248 h 3284"/>
                  <a:gd name="T58" fmla="*/ 9 w 2038"/>
                  <a:gd name="T59" fmla="*/ 181 h 3284"/>
                  <a:gd name="T60" fmla="*/ 35 w 2038"/>
                  <a:gd name="T61" fmla="*/ 117 h 3284"/>
                  <a:gd name="T62" fmla="*/ 80 w 2038"/>
                  <a:gd name="T63" fmla="*/ 62 h 3284"/>
                  <a:gd name="T64" fmla="*/ 138 w 2038"/>
                  <a:gd name="T65" fmla="*/ 24 h 3284"/>
                  <a:gd name="T66" fmla="*/ 202 w 2038"/>
                  <a:gd name="T67" fmla="*/ 4 h 32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2038" h="3284">
                    <a:moveTo>
                      <a:pt x="236" y="0"/>
                    </a:moveTo>
                    <a:lnTo>
                      <a:pt x="269" y="2"/>
                    </a:lnTo>
                    <a:lnTo>
                      <a:pt x="303" y="8"/>
                    </a:lnTo>
                    <a:lnTo>
                      <a:pt x="335" y="19"/>
                    </a:lnTo>
                    <a:lnTo>
                      <a:pt x="366" y="34"/>
                    </a:lnTo>
                    <a:lnTo>
                      <a:pt x="395" y="56"/>
                    </a:lnTo>
                    <a:lnTo>
                      <a:pt x="1915" y="1427"/>
                    </a:lnTo>
                    <a:lnTo>
                      <a:pt x="1931" y="1437"/>
                    </a:lnTo>
                    <a:lnTo>
                      <a:pt x="1958" y="1458"/>
                    </a:lnTo>
                    <a:lnTo>
                      <a:pt x="1983" y="1484"/>
                    </a:lnTo>
                    <a:lnTo>
                      <a:pt x="2003" y="1513"/>
                    </a:lnTo>
                    <a:lnTo>
                      <a:pt x="2019" y="1544"/>
                    </a:lnTo>
                    <a:lnTo>
                      <a:pt x="2031" y="1577"/>
                    </a:lnTo>
                    <a:lnTo>
                      <a:pt x="2037" y="1611"/>
                    </a:lnTo>
                    <a:lnTo>
                      <a:pt x="2038" y="1636"/>
                    </a:lnTo>
                    <a:lnTo>
                      <a:pt x="2038" y="1639"/>
                    </a:lnTo>
                    <a:lnTo>
                      <a:pt x="2038" y="1642"/>
                    </a:lnTo>
                    <a:lnTo>
                      <a:pt x="2038" y="1644"/>
                    </a:lnTo>
                    <a:lnTo>
                      <a:pt x="2038" y="1647"/>
                    </a:lnTo>
                    <a:lnTo>
                      <a:pt x="2037" y="1674"/>
                    </a:lnTo>
                    <a:lnTo>
                      <a:pt x="2031" y="1706"/>
                    </a:lnTo>
                    <a:lnTo>
                      <a:pt x="2019" y="1739"/>
                    </a:lnTo>
                    <a:lnTo>
                      <a:pt x="2003" y="1770"/>
                    </a:lnTo>
                    <a:lnTo>
                      <a:pt x="1983" y="1799"/>
                    </a:lnTo>
                    <a:lnTo>
                      <a:pt x="1958" y="1825"/>
                    </a:lnTo>
                    <a:lnTo>
                      <a:pt x="1931" y="1847"/>
                    </a:lnTo>
                    <a:lnTo>
                      <a:pt x="1915" y="1856"/>
                    </a:lnTo>
                    <a:lnTo>
                      <a:pt x="395" y="3229"/>
                    </a:lnTo>
                    <a:lnTo>
                      <a:pt x="366" y="3249"/>
                    </a:lnTo>
                    <a:lnTo>
                      <a:pt x="335" y="3265"/>
                    </a:lnTo>
                    <a:lnTo>
                      <a:pt x="303" y="3275"/>
                    </a:lnTo>
                    <a:lnTo>
                      <a:pt x="269" y="3281"/>
                    </a:lnTo>
                    <a:lnTo>
                      <a:pt x="236" y="3284"/>
                    </a:lnTo>
                    <a:lnTo>
                      <a:pt x="202" y="3280"/>
                    </a:lnTo>
                    <a:lnTo>
                      <a:pt x="169" y="3272"/>
                    </a:lnTo>
                    <a:lnTo>
                      <a:pt x="138" y="3260"/>
                    </a:lnTo>
                    <a:lnTo>
                      <a:pt x="107" y="3243"/>
                    </a:lnTo>
                    <a:lnTo>
                      <a:pt x="80" y="3221"/>
                    </a:lnTo>
                    <a:lnTo>
                      <a:pt x="55" y="3196"/>
                    </a:lnTo>
                    <a:lnTo>
                      <a:pt x="35" y="3166"/>
                    </a:lnTo>
                    <a:lnTo>
                      <a:pt x="19" y="3135"/>
                    </a:lnTo>
                    <a:lnTo>
                      <a:pt x="9" y="3102"/>
                    </a:lnTo>
                    <a:lnTo>
                      <a:pt x="1" y="3070"/>
                    </a:lnTo>
                    <a:lnTo>
                      <a:pt x="0" y="3035"/>
                    </a:lnTo>
                    <a:lnTo>
                      <a:pt x="3" y="3002"/>
                    </a:lnTo>
                    <a:lnTo>
                      <a:pt x="12" y="2969"/>
                    </a:lnTo>
                    <a:lnTo>
                      <a:pt x="24" y="2937"/>
                    </a:lnTo>
                    <a:lnTo>
                      <a:pt x="41" y="2908"/>
                    </a:lnTo>
                    <a:lnTo>
                      <a:pt x="62" y="2880"/>
                    </a:lnTo>
                    <a:lnTo>
                      <a:pt x="88" y="2856"/>
                    </a:lnTo>
                    <a:lnTo>
                      <a:pt x="1432" y="1642"/>
                    </a:lnTo>
                    <a:lnTo>
                      <a:pt x="88" y="429"/>
                    </a:lnTo>
                    <a:lnTo>
                      <a:pt x="62" y="403"/>
                    </a:lnTo>
                    <a:lnTo>
                      <a:pt x="41" y="376"/>
                    </a:lnTo>
                    <a:lnTo>
                      <a:pt x="24" y="346"/>
                    </a:lnTo>
                    <a:lnTo>
                      <a:pt x="12" y="314"/>
                    </a:lnTo>
                    <a:lnTo>
                      <a:pt x="3" y="282"/>
                    </a:lnTo>
                    <a:lnTo>
                      <a:pt x="0" y="248"/>
                    </a:lnTo>
                    <a:lnTo>
                      <a:pt x="1" y="215"/>
                    </a:lnTo>
                    <a:lnTo>
                      <a:pt x="9" y="181"/>
                    </a:lnTo>
                    <a:lnTo>
                      <a:pt x="19" y="149"/>
                    </a:lnTo>
                    <a:lnTo>
                      <a:pt x="35" y="117"/>
                    </a:lnTo>
                    <a:lnTo>
                      <a:pt x="55" y="88"/>
                    </a:lnTo>
                    <a:lnTo>
                      <a:pt x="80" y="62"/>
                    </a:lnTo>
                    <a:lnTo>
                      <a:pt x="107" y="41"/>
                    </a:lnTo>
                    <a:lnTo>
                      <a:pt x="138" y="24"/>
                    </a:lnTo>
                    <a:lnTo>
                      <a:pt x="169" y="11"/>
                    </a:lnTo>
                    <a:lnTo>
                      <a:pt x="202" y="4"/>
                    </a:lnTo>
                    <a:lnTo>
                      <a:pt x="236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indent="-457200" algn="ctr">
                  <a:spcBef>
                    <a:spcPct val="0"/>
                  </a:spcBef>
                </a:pPr>
                <a:endParaRPr lang="ko-KR" altLang="en-US">
                  <a:solidFill>
                    <a:schemeClr val="lt1"/>
                  </a:solidFill>
                </a:endParaRPr>
              </a:p>
            </p:txBody>
          </p:sp>
          <p:sp>
            <p:nvSpPr>
              <p:cNvPr id="44" name="직사각형 43">
                <a:extLst>
                  <a:ext uri="{FF2B5EF4-FFF2-40B4-BE49-F238E27FC236}">
                    <a16:creationId xmlns:a16="http://schemas.microsoft.com/office/drawing/2014/main" xmlns="" id="{C18D7781-8646-4981-9A0D-205E5F868A4B}"/>
                  </a:ext>
                </a:extLst>
              </p:cNvPr>
              <p:cNvSpPr/>
              <p:nvPr/>
            </p:nvSpPr>
            <p:spPr>
              <a:xfrm rot="5400000">
                <a:off x="-1188974" y="3132056"/>
                <a:ext cx="4714966" cy="134513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6" name="직사각형 5">
              <a:extLst>
                <a:ext uri="{FF2B5EF4-FFF2-40B4-BE49-F238E27FC236}">
                  <a16:creationId xmlns:a16="http://schemas.microsoft.com/office/drawing/2014/main" xmlns="" id="{9D477598-4162-4B03-A5FD-F0666C608D8C}"/>
                </a:ext>
              </a:extLst>
            </p:cNvPr>
            <p:cNvSpPr/>
            <p:nvPr/>
          </p:nvSpPr>
          <p:spPr>
            <a:xfrm>
              <a:off x="143811" y="149522"/>
              <a:ext cx="148303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ko-KR" b="1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274396"/>
                  </a:solidFill>
                </a:rPr>
                <a:t>BCP</a:t>
              </a:r>
              <a:r>
                <a:rPr lang="en-US" altLang="ko-KR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274396"/>
                  </a:solidFill>
                </a:rPr>
                <a:t> Process</a:t>
              </a:r>
              <a:endParaRPr lang="ko-KR" altLang="en-US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274396"/>
                </a:solidFill>
              </a:endParaRPr>
            </a:p>
          </p:txBody>
        </p:sp>
        <p:cxnSp>
          <p:nvCxnSpPr>
            <p:cNvPr id="15" name="직선 연결선 14">
              <a:extLst>
                <a:ext uri="{FF2B5EF4-FFF2-40B4-BE49-F238E27FC236}">
                  <a16:creationId xmlns:a16="http://schemas.microsoft.com/office/drawing/2014/main" xmlns="" id="{F6858A8B-33E0-4B00-9CEE-9F69BCC4BE38}"/>
                </a:ext>
              </a:extLst>
            </p:cNvPr>
            <p:cNvCxnSpPr/>
            <p:nvPr/>
          </p:nvCxnSpPr>
          <p:spPr>
            <a:xfrm>
              <a:off x="1604486" y="360609"/>
              <a:ext cx="809625" cy="0"/>
            </a:xfrm>
            <a:prstGeom prst="line">
              <a:avLst/>
            </a:prstGeom>
            <a:ln>
              <a:solidFill>
                <a:srgbClr val="FFFF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88" name="그룹 87">
              <a:extLst>
                <a:ext uri="{FF2B5EF4-FFF2-40B4-BE49-F238E27FC236}">
                  <a16:creationId xmlns:a16="http://schemas.microsoft.com/office/drawing/2014/main" xmlns="" id="{819CC35A-878D-4CD4-911D-DA3B60ED07B0}"/>
                </a:ext>
              </a:extLst>
            </p:cNvPr>
            <p:cNvGrpSpPr/>
            <p:nvPr/>
          </p:nvGrpSpPr>
          <p:grpSpPr>
            <a:xfrm>
              <a:off x="143811" y="5870792"/>
              <a:ext cx="749157" cy="584775"/>
              <a:chOff x="143811" y="618479"/>
              <a:chExt cx="749157" cy="584775"/>
            </a:xfrm>
          </p:grpSpPr>
          <p:sp>
            <p:nvSpPr>
              <p:cNvPr id="89" name="직사각형 88">
                <a:extLst>
                  <a:ext uri="{FF2B5EF4-FFF2-40B4-BE49-F238E27FC236}">
                    <a16:creationId xmlns:a16="http://schemas.microsoft.com/office/drawing/2014/main" xmlns="" id="{6648AA36-EB13-4F0C-8A39-0583995DC7E4}"/>
                  </a:ext>
                </a:extLst>
              </p:cNvPr>
              <p:cNvSpPr/>
              <p:nvPr/>
            </p:nvSpPr>
            <p:spPr>
              <a:xfrm>
                <a:off x="143811" y="618479"/>
                <a:ext cx="550279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ko-KR" sz="1400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rPr>
                  <a:t>S</a:t>
                </a:r>
                <a:r>
                  <a:rPr lang="en-US" altLang="ko-KR" sz="140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rPr>
                  <a:t>tep</a:t>
                </a:r>
                <a:r>
                  <a:rPr lang="en-US" altLang="ko-KR" sz="1400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rPr>
                  <a:t/>
                </a:r>
                <a:br>
                  <a:rPr lang="en-US" altLang="ko-KR" sz="1400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rPr>
                </a:br>
                <a:r>
                  <a:rPr lang="en-US" altLang="ko-KR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69D0E5"/>
                    </a:solidFill>
                  </a:rPr>
                  <a:t>0</a:t>
                </a:r>
                <a:r>
                  <a:rPr lang="en-US" altLang="ko-KR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rPr>
                  <a:t>6</a:t>
                </a:r>
                <a:endParaRPr lang="ko-KR" altLang="en-US" sz="14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25AEC1"/>
                  </a:solidFill>
                </a:endParaRPr>
              </a:p>
            </p:txBody>
          </p:sp>
          <p:cxnSp>
            <p:nvCxnSpPr>
              <p:cNvPr id="90" name="직선 연결선 89">
                <a:extLst>
                  <a:ext uri="{FF2B5EF4-FFF2-40B4-BE49-F238E27FC236}">
                    <a16:creationId xmlns:a16="http://schemas.microsoft.com/office/drawing/2014/main" xmlns="" id="{88471E24-8E4B-42A5-BEED-332C65FDE732}"/>
                  </a:ext>
                </a:extLst>
              </p:cNvPr>
              <p:cNvCxnSpPr/>
              <p:nvPr/>
            </p:nvCxnSpPr>
            <p:spPr>
              <a:xfrm>
                <a:off x="242887" y="654089"/>
                <a:ext cx="650081" cy="0"/>
              </a:xfrm>
              <a:prstGeom prst="line">
                <a:avLst/>
              </a:prstGeom>
              <a:ln w="9525">
                <a:solidFill>
                  <a:srgbClr val="42C7DE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1" name="직선 연결선 90">
                <a:extLst>
                  <a:ext uri="{FF2B5EF4-FFF2-40B4-BE49-F238E27FC236}">
                    <a16:creationId xmlns:a16="http://schemas.microsoft.com/office/drawing/2014/main" xmlns="" id="{E84B359F-B88A-40A1-A6C4-9FF7FB02F93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42887" y="654089"/>
                <a:ext cx="90488" cy="0"/>
              </a:xfrm>
              <a:prstGeom prst="line">
                <a:avLst/>
              </a:prstGeom>
              <a:ln w="31750">
                <a:solidFill>
                  <a:srgbClr val="42C7DE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2" name="사각형: 둥근 모서리 41">
              <a:extLst>
                <a:ext uri="{FF2B5EF4-FFF2-40B4-BE49-F238E27FC236}">
                  <a16:creationId xmlns:a16="http://schemas.microsoft.com/office/drawing/2014/main" xmlns="" id="{7C482D6D-0875-4B13-A65C-7B8C508E7990}"/>
                </a:ext>
              </a:extLst>
            </p:cNvPr>
            <p:cNvSpPr/>
            <p:nvPr/>
          </p:nvSpPr>
          <p:spPr>
            <a:xfrm>
              <a:off x="701201" y="5860994"/>
              <a:ext cx="1851290" cy="689229"/>
            </a:xfrm>
            <a:prstGeom prst="roundRect">
              <a:avLst/>
            </a:prstGeom>
            <a:solidFill>
              <a:srgbClr val="C7EAFE"/>
            </a:solidFill>
            <a:ln w="25400">
              <a:solidFill>
                <a:srgbClr val="42C7D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04000" rtlCol="0" anchor="ctr"/>
            <a:lstStyle/>
            <a:p>
              <a:r>
                <a:rPr lang="ko-KR" altLang="en-US" sz="1600" b="1" spc="-18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accent1">
                      <a:lumMod val="75000"/>
                    </a:schemeClr>
                  </a:solidFill>
                </a:rPr>
                <a:t>업무분장</a:t>
              </a:r>
            </a:p>
          </p:txBody>
        </p:sp>
        <p:grpSp>
          <p:nvGrpSpPr>
            <p:cNvPr id="11" name="그룹 10">
              <a:extLst>
                <a:ext uri="{FF2B5EF4-FFF2-40B4-BE49-F238E27FC236}">
                  <a16:creationId xmlns:a16="http://schemas.microsoft.com/office/drawing/2014/main" xmlns="" id="{8E07DDB4-D853-4D64-9435-617BE940633F}"/>
                </a:ext>
              </a:extLst>
            </p:cNvPr>
            <p:cNvGrpSpPr/>
            <p:nvPr/>
          </p:nvGrpSpPr>
          <p:grpSpPr>
            <a:xfrm>
              <a:off x="143811" y="1657656"/>
              <a:ext cx="2408680" cy="689229"/>
              <a:chOff x="143811" y="1657656"/>
              <a:chExt cx="2408680" cy="689229"/>
            </a:xfrm>
          </p:grpSpPr>
          <p:grpSp>
            <p:nvGrpSpPr>
              <p:cNvPr id="72" name="그룹 71">
                <a:extLst>
                  <a:ext uri="{FF2B5EF4-FFF2-40B4-BE49-F238E27FC236}">
                    <a16:creationId xmlns:a16="http://schemas.microsoft.com/office/drawing/2014/main" xmlns="" id="{F2D123B8-336A-494E-A4A3-C215CAF9C20C}"/>
                  </a:ext>
                </a:extLst>
              </p:cNvPr>
              <p:cNvGrpSpPr/>
              <p:nvPr/>
            </p:nvGrpSpPr>
            <p:grpSpPr>
              <a:xfrm>
                <a:off x="143811" y="1667658"/>
                <a:ext cx="749157" cy="584775"/>
                <a:chOff x="143811" y="618479"/>
                <a:chExt cx="749157" cy="584775"/>
              </a:xfrm>
            </p:grpSpPr>
            <p:sp>
              <p:nvSpPr>
                <p:cNvPr id="73" name="직사각형 72">
                  <a:extLst>
                    <a:ext uri="{FF2B5EF4-FFF2-40B4-BE49-F238E27FC236}">
                      <a16:creationId xmlns:a16="http://schemas.microsoft.com/office/drawing/2014/main" xmlns="" id="{DAF3ACFB-19C5-4D71-A81D-F092C08429A5}"/>
                    </a:ext>
                  </a:extLst>
                </p:cNvPr>
                <p:cNvSpPr/>
                <p:nvPr/>
              </p:nvSpPr>
              <p:spPr>
                <a:xfrm>
                  <a:off x="143811" y="618479"/>
                  <a:ext cx="550279" cy="58477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altLang="ko-KR" sz="14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>S</a:t>
                  </a:r>
                  <a:r>
                    <a:rPr lang="en-US" altLang="ko-KR" sz="1400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>tep</a:t>
                  </a:r>
                  <a:r>
                    <a:rPr lang="en-US" altLang="ko-KR" sz="14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/>
                  </a:r>
                  <a:br>
                    <a:rPr lang="en-US" altLang="ko-KR" sz="14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</a:br>
                  <a:r>
                    <a:rPr lang="en-US" altLang="ko-KR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>02</a:t>
                  </a:r>
                  <a:endParaRPr lang="ko-KR" altLang="en-US" sz="140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endParaRPr>
                </a:p>
              </p:txBody>
            </p:sp>
            <p:cxnSp>
              <p:nvCxnSpPr>
                <p:cNvPr id="74" name="직선 연결선 73">
                  <a:extLst>
                    <a:ext uri="{FF2B5EF4-FFF2-40B4-BE49-F238E27FC236}">
                      <a16:creationId xmlns:a16="http://schemas.microsoft.com/office/drawing/2014/main" xmlns="" id="{32396562-7BDA-431E-9103-25CBE9758EDB}"/>
                    </a:ext>
                  </a:extLst>
                </p:cNvPr>
                <p:cNvCxnSpPr/>
                <p:nvPr/>
              </p:nvCxnSpPr>
              <p:spPr>
                <a:xfrm>
                  <a:off x="242887" y="654089"/>
                  <a:ext cx="650081" cy="0"/>
                </a:xfrm>
                <a:prstGeom prst="line">
                  <a:avLst/>
                </a:prstGeom>
                <a:ln w="9525">
                  <a:solidFill>
                    <a:srgbClr val="25AEC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5" name="직선 연결선 74">
                  <a:extLst>
                    <a:ext uri="{FF2B5EF4-FFF2-40B4-BE49-F238E27FC236}">
                      <a16:creationId xmlns:a16="http://schemas.microsoft.com/office/drawing/2014/main" xmlns="" id="{2D0F56DE-8731-4321-89C9-3CAC02B7D770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242887" y="654089"/>
                  <a:ext cx="90488" cy="0"/>
                </a:xfrm>
                <a:prstGeom prst="line">
                  <a:avLst/>
                </a:prstGeom>
                <a:ln w="31750">
                  <a:solidFill>
                    <a:srgbClr val="25AEC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56" name="사각형: 둥근 모서리 55">
                <a:extLst>
                  <a:ext uri="{FF2B5EF4-FFF2-40B4-BE49-F238E27FC236}">
                    <a16:creationId xmlns:a16="http://schemas.microsoft.com/office/drawing/2014/main" xmlns="" id="{BB86D9E4-BCB1-40D2-BC9D-B37B4639AB89}"/>
                  </a:ext>
                </a:extLst>
              </p:cNvPr>
              <p:cNvSpPr/>
              <p:nvPr/>
            </p:nvSpPr>
            <p:spPr>
              <a:xfrm>
                <a:off x="701201" y="1657656"/>
                <a:ext cx="1851290" cy="689229"/>
              </a:xfrm>
              <a:prstGeom prst="roundRect">
                <a:avLst/>
              </a:prstGeom>
              <a:solidFill>
                <a:srgbClr val="C7EAFE"/>
              </a:solidFill>
              <a:ln w="25400">
                <a:solidFill>
                  <a:srgbClr val="42C7DE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504000" rtlCol="0" anchor="ctr"/>
              <a:lstStyle/>
              <a:p>
                <a:r>
                  <a:rPr lang="ko-KR" altLang="en-US" sz="1600" b="1" spc="-18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chemeClr val="accent1">
                        <a:lumMod val="75000"/>
                      </a:schemeClr>
                    </a:solidFill>
                  </a:rPr>
                  <a:t>소통계획 수립</a:t>
                </a:r>
              </a:p>
            </p:txBody>
          </p:sp>
        </p:grpSp>
        <p:grpSp>
          <p:nvGrpSpPr>
            <p:cNvPr id="63" name="그룹 62">
              <a:extLst>
                <a:ext uri="{FF2B5EF4-FFF2-40B4-BE49-F238E27FC236}">
                  <a16:creationId xmlns:a16="http://schemas.microsoft.com/office/drawing/2014/main" xmlns="" id="{2C3689E0-73AF-4A9E-9436-FCAD1588ECC8}"/>
                </a:ext>
              </a:extLst>
            </p:cNvPr>
            <p:cNvGrpSpPr/>
            <p:nvPr/>
          </p:nvGrpSpPr>
          <p:grpSpPr>
            <a:xfrm>
              <a:off x="143811" y="606821"/>
              <a:ext cx="2408680" cy="689229"/>
              <a:chOff x="143811" y="606821"/>
              <a:chExt cx="2408680" cy="689229"/>
            </a:xfrm>
          </p:grpSpPr>
          <p:grpSp>
            <p:nvGrpSpPr>
              <p:cNvPr id="64" name="그룹 63">
                <a:extLst>
                  <a:ext uri="{FF2B5EF4-FFF2-40B4-BE49-F238E27FC236}">
                    <a16:creationId xmlns:a16="http://schemas.microsoft.com/office/drawing/2014/main" xmlns="" id="{2957A095-6CAC-49DE-B901-BCA9E316F05E}"/>
                  </a:ext>
                </a:extLst>
              </p:cNvPr>
              <p:cNvGrpSpPr/>
              <p:nvPr/>
            </p:nvGrpSpPr>
            <p:grpSpPr>
              <a:xfrm>
                <a:off x="143811" y="620860"/>
                <a:ext cx="749157" cy="584775"/>
                <a:chOff x="143811" y="618479"/>
                <a:chExt cx="749157" cy="584775"/>
              </a:xfrm>
            </p:grpSpPr>
            <p:sp>
              <p:nvSpPr>
                <p:cNvPr id="66" name="직사각형 65">
                  <a:extLst>
                    <a:ext uri="{FF2B5EF4-FFF2-40B4-BE49-F238E27FC236}">
                      <a16:creationId xmlns:a16="http://schemas.microsoft.com/office/drawing/2014/main" xmlns="" id="{BB5D8B7F-6B6D-4CDA-8AD2-5598E1BB2A72}"/>
                    </a:ext>
                  </a:extLst>
                </p:cNvPr>
                <p:cNvSpPr/>
                <p:nvPr/>
              </p:nvSpPr>
              <p:spPr>
                <a:xfrm>
                  <a:off x="143811" y="618479"/>
                  <a:ext cx="550279" cy="58477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altLang="ko-KR" sz="14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>S</a:t>
                  </a:r>
                  <a:r>
                    <a:rPr lang="en-US" altLang="ko-KR" sz="1400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>tep</a:t>
                  </a:r>
                  <a:r>
                    <a:rPr lang="en-US" altLang="ko-KR" sz="14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/>
                  </a:r>
                  <a:br>
                    <a:rPr lang="en-US" altLang="ko-KR" sz="14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</a:br>
                  <a:r>
                    <a:rPr lang="en-US" altLang="ko-KR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69D0E5"/>
                      </a:solidFill>
                    </a:rPr>
                    <a:t>0</a:t>
                  </a:r>
                  <a:r>
                    <a:rPr lang="en-US" altLang="ko-KR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>1</a:t>
                  </a:r>
                  <a:endParaRPr lang="ko-KR" altLang="en-US" sz="140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endParaRPr>
                </a:p>
              </p:txBody>
            </p:sp>
            <p:cxnSp>
              <p:nvCxnSpPr>
                <p:cNvPr id="70" name="직선 연결선 69">
                  <a:extLst>
                    <a:ext uri="{FF2B5EF4-FFF2-40B4-BE49-F238E27FC236}">
                      <a16:creationId xmlns:a16="http://schemas.microsoft.com/office/drawing/2014/main" xmlns="" id="{5BAA1083-A961-40E2-BD2B-5DFE709FCC5E}"/>
                    </a:ext>
                  </a:extLst>
                </p:cNvPr>
                <p:cNvCxnSpPr/>
                <p:nvPr/>
              </p:nvCxnSpPr>
              <p:spPr>
                <a:xfrm>
                  <a:off x="242887" y="654089"/>
                  <a:ext cx="650081" cy="0"/>
                </a:xfrm>
                <a:prstGeom prst="line">
                  <a:avLst/>
                </a:prstGeom>
                <a:ln w="9525">
                  <a:solidFill>
                    <a:srgbClr val="42C7DE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1" name="직선 연결선 70">
                  <a:extLst>
                    <a:ext uri="{FF2B5EF4-FFF2-40B4-BE49-F238E27FC236}">
                      <a16:creationId xmlns:a16="http://schemas.microsoft.com/office/drawing/2014/main" xmlns="" id="{84AB997E-325F-45F6-9A14-9D80B5E755F9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242887" y="654089"/>
                  <a:ext cx="90488" cy="0"/>
                </a:xfrm>
                <a:prstGeom prst="line">
                  <a:avLst/>
                </a:prstGeom>
                <a:ln w="31750">
                  <a:solidFill>
                    <a:srgbClr val="42C7DE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65" name="사각형: 둥근 모서리 64">
                <a:extLst>
                  <a:ext uri="{FF2B5EF4-FFF2-40B4-BE49-F238E27FC236}">
                    <a16:creationId xmlns:a16="http://schemas.microsoft.com/office/drawing/2014/main" xmlns="" id="{5442529D-B916-433E-853D-DA805EFAD0D2}"/>
                  </a:ext>
                </a:extLst>
              </p:cNvPr>
              <p:cNvSpPr/>
              <p:nvPr/>
            </p:nvSpPr>
            <p:spPr>
              <a:xfrm>
                <a:off x="701201" y="606821"/>
                <a:ext cx="1851290" cy="689229"/>
              </a:xfrm>
              <a:prstGeom prst="roundRect">
                <a:avLst/>
              </a:prstGeom>
              <a:solidFill>
                <a:srgbClr val="C7EAFE"/>
              </a:solidFill>
              <a:ln w="25400">
                <a:solidFill>
                  <a:srgbClr val="42C7DE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504000" rtlCol="0" anchor="ctr"/>
              <a:lstStyle/>
              <a:p>
                <a:r>
                  <a:rPr lang="ko-KR" altLang="en-US" sz="1600" b="1" spc="-18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chemeClr val="accent1">
                        <a:lumMod val="75000"/>
                      </a:schemeClr>
                    </a:solidFill>
                  </a:rPr>
                  <a:t>현황 파악</a:t>
                </a:r>
              </a:p>
            </p:txBody>
          </p:sp>
        </p:grpSp>
        <p:grpSp>
          <p:nvGrpSpPr>
            <p:cNvPr id="92" name="그룹 91">
              <a:extLst>
                <a:ext uri="{FF2B5EF4-FFF2-40B4-BE49-F238E27FC236}">
                  <a16:creationId xmlns:a16="http://schemas.microsoft.com/office/drawing/2014/main" xmlns="" id="{8DC15D3C-C190-4C5E-B0AF-16DE2217FD9B}"/>
                </a:ext>
              </a:extLst>
            </p:cNvPr>
            <p:cNvGrpSpPr/>
            <p:nvPr/>
          </p:nvGrpSpPr>
          <p:grpSpPr>
            <a:xfrm>
              <a:off x="143811" y="2708491"/>
              <a:ext cx="2408680" cy="689229"/>
              <a:chOff x="143811" y="2708491"/>
              <a:chExt cx="2408680" cy="689229"/>
            </a:xfrm>
          </p:grpSpPr>
          <p:grpSp>
            <p:nvGrpSpPr>
              <p:cNvPr id="94" name="그룹 93">
                <a:extLst>
                  <a:ext uri="{FF2B5EF4-FFF2-40B4-BE49-F238E27FC236}">
                    <a16:creationId xmlns:a16="http://schemas.microsoft.com/office/drawing/2014/main" xmlns="" id="{AED32702-ED01-4D4E-A863-7E8F22CBD1FC}"/>
                  </a:ext>
                </a:extLst>
              </p:cNvPr>
              <p:cNvGrpSpPr/>
              <p:nvPr/>
            </p:nvGrpSpPr>
            <p:grpSpPr>
              <a:xfrm>
                <a:off x="143811" y="2718015"/>
                <a:ext cx="749157" cy="584775"/>
                <a:chOff x="143811" y="618479"/>
                <a:chExt cx="749157" cy="584775"/>
              </a:xfrm>
            </p:grpSpPr>
            <p:sp>
              <p:nvSpPr>
                <p:cNvPr id="96" name="직사각형 95">
                  <a:extLst>
                    <a:ext uri="{FF2B5EF4-FFF2-40B4-BE49-F238E27FC236}">
                      <a16:creationId xmlns:a16="http://schemas.microsoft.com/office/drawing/2014/main" xmlns="" id="{33DA8B51-0BB3-424A-A363-A272276DF596}"/>
                    </a:ext>
                  </a:extLst>
                </p:cNvPr>
                <p:cNvSpPr/>
                <p:nvPr/>
              </p:nvSpPr>
              <p:spPr>
                <a:xfrm>
                  <a:off x="143811" y="618479"/>
                  <a:ext cx="550279" cy="58477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altLang="ko-KR" sz="14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>S</a:t>
                  </a:r>
                  <a:r>
                    <a:rPr lang="en-US" altLang="ko-KR" sz="1400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>tep</a:t>
                  </a:r>
                  <a:r>
                    <a:rPr lang="en-US" altLang="ko-KR" sz="14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/>
                  </a:r>
                  <a:br>
                    <a:rPr lang="en-US" altLang="ko-KR" sz="14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</a:br>
                  <a:r>
                    <a:rPr lang="en-US" altLang="ko-KR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69D0E5"/>
                      </a:solidFill>
                    </a:rPr>
                    <a:t>0</a:t>
                  </a:r>
                  <a:r>
                    <a:rPr lang="en-US" altLang="ko-KR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>3</a:t>
                  </a:r>
                  <a:endParaRPr lang="ko-KR" altLang="en-US" sz="140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endParaRPr>
                </a:p>
              </p:txBody>
            </p:sp>
            <p:cxnSp>
              <p:nvCxnSpPr>
                <p:cNvPr id="97" name="직선 연결선 96">
                  <a:extLst>
                    <a:ext uri="{FF2B5EF4-FFF2-40B4-BE49-F238E27FC236}">
                      <a16:creationId xmlns:a16="http://schemas.microsoft.com/office/drawing/2014/main" xmlns="" id="{A2E46107-011F-4115-9357-9B737E5CC969}"/>
                    </a:ext>
                  </a:extLst>
                </p:cNvPr>
                <p:cNvCxnSpPr/>
                <p:nvPr/>
              </p:nvCxnSpPr>
              <p:spPr>
                <a:xfrm>
                  <a:off x="242887" y="654089"/>
                  <a:ext cx="650081" cy="0"/>
                </a:xfrm>
                <a:prstGeom prst="line">
                  <a:avLst/>
                </a:prstGeom>
                <a:ln w="9525">
                  <a:solidFill>
                    <a:srgbClr val="42C7DE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8" name="직선 연결선 97">
                  <a:extLst>
                    <a:ext uri="{FF2B5EF4-FFF2-40B4-BE49-F238E27FC236}">
                      <a16:creationId xmlns:a16="http://schemas.microsoft.com/office/drawing/2014/main" xmlns="" id="{FBCD703B-82F6-4E57-B1D3-717678BC392D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242887" y="654089"/>
                  <a:ext cx="90488" cy="0"/>
                </a:xfrm>
                <a:prstGeom prst="line">
                  <a:avLst/>
                </a:prstGeom>
                <a:ln w="31750">
                  <a:solidFill>
                    <a:srgbClr val="42C7DE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95" name="사각형: 둥근 모서리 94">
                <a:extLst>
                  <a:ext uri="{FF2B5EF4-FFF2-40B4-BE49-F238E27FC236}">
                    <a16:creationId xmlns:a16="http://schemas.microsoft.com/office/drawing/2014/main" xmlns="" id="{27691292-7079-44E0-B646-4E5B28B6EE13}"/>
                  </a:ext>
                </a:extLst>
              </p:cNvPr>
              <p:cNvSpPr/>
              <p:nvPr/>
            </p:nvSpPr>
            <p:spPr>
              <a:xfrm>
                <a:off x="701201" y="2708491"/>
                <a:ext cx="1851290" cy="689229"/>
              </a:xfrm>
              <a:prstGeom prst="roundRect">
                <a:avLst/>
              </a:prstGeom>
              <a:solidFill>
                <a:srgbClr val="C7EAFE"/>
              </a:solidFill>
              <a:ln w="25400">
                <a:solidFill>
                  <a:srgbClr val="42C7DE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504000" rtlCol="0" anchor="ctr"/>
              <a:lstStyle/>
              <a:p>
                <a:r>
                  <a:rPr lang="ko-KR" altLang="en-US" sz="1600" b="1" spc="-18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chemeClr val="accent1">
                        <a:lumMod val="75000"/>
                      </a:schemeClr>
                    </a:solidFill>
                  </a:rPr>
                  <a:t>핵심업무</a:t>
                </a:r>
                <a:br>
                  <a:rPr lang="ko-KR" altLang="en-US" sz="1600" b="1" spc="-18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chemeClr val="accent1">
                        <a:lumMod val="75000"/>
                      </a:schemeClr>
                    </a:solidFill>
                  </a:rPr>
                </a:br>
                <a:r>
                  <a:rPr lang="ko-KR" altLang="en-US" sz="1600" b="1" spc="-18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chemeClr val="accent1">
                        <a:lumMod val="75000"/>
                      </a:schemeClr>
                    </a:solidFill>
                  </a:rPr>
                  <a:t>우선순위 결정</a:t>
                </a:r>
              </a:p>
            </p:txBody>
          </p:sp>
        </p:grpSp>
        <p:grpSp>
          <p:nvGrpSpPr>
            <p:cNvPr id="82" name="그룹 81">
              <a:extLst>
                <a:ext uri="{FF2B5EF4-FFF2-40B4-BE49-F238E27FC236}">
                  <a16:creationId xmlns:a16="http://schemas.microsoft.com/office/drawing/2014/main" xmlns="" id="{7C55C3FA-CAC7-4BA0-8D4E-61B29A115CCB}"/>
                </a:ext>
              </a:extLst>
            </p:cNvPr>
            <p:cNvGrpSpPr/>
            <p:nvPr/>
          </p:nvGrpSpPr>
          <p:grpSpPr>
            <a:xfrm>
              <a:off x="143811" y="4810161"/>
              <a:ext cx="2408680" cy="689229"/>
              <a:chOff x="296211" y="1810056"/>
              <a:chExt cx="2408680" cy="689229"/>
            </a:xfrm>
          </p:grpSpPr>
          <p:grpSp>
            <p:nvGrpSpPr>
              <p:cNvPr id="83" name="그룹 82">
                <a:extLst>
                  <a:ext uri="{FF2B5EF4-FFF2-40B4-BE49-F238E27FC236}">
                    <a16:creationId xmlns:a16="http://schemas.microsoft.com/office/drawing/2014/main" xmlns="" id="{19140BE6-FFF1-4DAF-8330-730E6F835712}"/>
                  </a:ext>
                </a:extLst>
              </p:cNvPr>
              <p:cNvGrpSpPr/>
              <p:nvPr/>
            </p:nvGrpSpPr>
            <p:grpSpPr>
              <a:xfrm>
                <a:off x="296211" y="1820058"/>
                <a:ext cx="749157" cy="584775"/>
                <a:chOff x="143811" y="618479"/>
                <a:chExt cx="749157" cy="584775"/>
              </a:xfrm>
            </p:grpSpPr>
            <p:sp>
              <p:nvSpPr>
                <p:cNvPr id="99" name="직사각형 98">
                  <a:extLst>
                    <a:ext uri="{FF2B5EF4-FFF2-40B4-BE49-F238E27FC236}">
                      <a16:creationId xmlns:a16="http://schemas.microsoft.com/office/drawing/2014/main" xmlns="" id="{E88A20AB-403E-4CC7-92EE-C821120C51D7}"/>
                    </a:ext>
                  </a:extLst>
                </p:cNvPr>
                <p:cNvSpPr/>
                <p:nvPr/>
              </p:nvSpPr>
              <p:spPr>
                <a:xfrm>
                  <a:off x="143811" y="618479"/>
                  <a:ext cx="550279" cy="58477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altLang="ko-KR" sz="14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003A92"/>
                      </a:solidFill>
                    </a:rPr>
                    <a:t>S</a:t>
                  </a:r>
                  <a:r>
                    <a:rPr lang="en-US" altLang="ko-KR" sz="1400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003A92"/>
                      </a:solidFill>
                    </a:rPr>
                    <a:t>tep</a:t>
                  </a:r>
                  <a:r>
                    <a:rPr lang="en-US" altLang="ko-KR" sz="14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003A92"/>
                      </a:solidFill>
                    </a:rPr>
                    <a:t/>
                  </a:r>
                  <a:br>
                    <a:rPr lang="en-US" altLang="ko-KR" sz="14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003A92"/>
                      </a:solidFill>
                    </a:rPr>
                  </a:br>
                  <a:r>
                    <a:rPr lang="en-US" altLang="ko-KR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chemeClr val="accent5"/>
                      </a:solidFill>
                    </a:rPr>
                    <a:t>0</a:t>
                  </a:r>
                  <a:r>
                    <a:rPr lang="en-US" altLang="ko-KR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003A92"/>
                      </a:solidFill>
                    </a:rPr>
                    <a:t>5</a:t>
                  </a:r>
                  <a:endParaRPr lang="ko-KR" altLang="en-US" sz="140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003A92"/>
                    </a:solidFill>
                  </a:endParaRPr>
                </a:p>
              </p:txBody>
            </p:sp>
            <p:cxnSp>
              <p:nvCxnSpPr>
                <p:cNvPr id="100" name="직선 연결선 99">
                  <a:extLst>
                    <a:ext uri="{FF2B5EF4-FFF2-40B4-BE49-F238E27FC236}">
                      <a16:creationId xmlns:a16="http://schemas.microsoft.com/office/drawing/2014/main" xmlns="" id="{B6BA06D1-AA5E-4F23-98B4-AA92D4AFB3CB}"/>
                    </a:ext>
                  </a:extLst>
                </p:cNvPr>
                <p:cNvCxnSpPr/>
                <p:nvPr/>
              </p:nvCxnSpPr>
              <p:spPr>
                <a:xfrm>
                  <a:off x="242887" y="654089"/>
                  <a:ext cx="650081" cy="0"/>
                </a:xfrm>
                <a:prstGeom prst="line">
                  <a:avLst/>
                </a:prstGeom>
                <a:ln w="9525">
                  <a:solidFill>
                    <a:srgbClr val="065DC7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1" name="직선 연결선 100">
                  <a:extLst>
                    <a:ext uri="{FF2B5EF4-FFF2-40B4-BE49-F238E27FC236}">
                      <a16:creationId xmlns:a16="http://schemas.microsoft.com/office/drawing/2014/main" xmlns="" id="{D1969DFD-E28A-4FBC-BBAF-4E5663AFA34D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242887" y="654089"/>
                  <a:ext cx="90488" cy="0"/>
                </a:xfrm>
                <a:prstGeom prst="line">
                  <a:avLst/>
                </a:prstGeom>
                <a:ln w="31750">
                  <a:solidFill>
                    <a:srgbClr val="065DC7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93" name="사각형: 둥근 모서리 92">
                <a:extLst>
                  <a:ext uri="{FF2B5EF4-FFF2-40B4-BE49-F238E27FC236}">
                    <a16:creationId xmlns:a16="http://schemas.microsoft.com/office/drawing/2014/main" xmlns="" id="{34E402A0-882B-4432-A3DE-5424B0D78303}"/>
                  </a:ext>
                </a:extLst>
              </p:cNvPr>
              <p:cNvSpPr/>
              <p:nvPr/>
            </p:nvSpPr>
            <p:spPr>
              <a:xfrm>
                <a:off x="853601" y="1810056"/>
                <a:ext cx="1851290" cy="689229"/>
              </a:xfrm>
              <a:prstGeom prst="roundRect">
                <a:avLst/>
              </a:prstGeom>
              <a:solidFill>
                <a:schemeClr val="bg1"/>
              </a:solidFill>
              <a:ln w="25400">
                <a:solidFill>
                  <a:srgbClr val="065DC7"/>
                </a:solidFill>
              </a:ln>
              <a:effectLst>
                <a:outerShdw blurRad="25400" dist="101600" dir="2700000" algn="l" rotWithShape="0">
                  <a:prstClr val="black">
                    <a:alpha val="1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504000" rtlCol="0" anchor="ctr"/>
              <a:lstStyle/>
              <a:p>
                <a:r>
                  <a:rPr lang="ko-KR" altLang="en-US" sz="1600" b="1" spc="-18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003A92"/>
                    </a:solidFill>
                  </a:rPr>
                  <a:t>대응방안 수립</a:t>
                </a:r>
              </a:p>
            </p:txBody>
          </p:sp>
        </p:grpSp>
        <p:grpSp>
          <p:nvGrpSpPr>
            <p:cNvPr id="102" name="그룹 101">
              <a:extLst>
                <a:ext uri="{FF2B5EF4-FFF2-40B4-BE49-F238E27FC236}">
                  <a16:creationId xmlns:a16="http://schemas.microsoft.com/office/drawing/2014/main" xmlns="" id="{507061A0-EEB9-492C-8EE7-70E3B7870C49}"/>
                </a:ext>
              </a:extLst>
            </p:cNvPr>
            <p:cNvGrpSpPr/>
            <p:nvPr/>
          </p:nvGrpSpPr>
          <p:grpSpPr>
            <a:xfrm>
              <a:off x="143811" y="3759326"/>
              <a:ext cx="2408680" cy="689229"/>
              <a:chOff x="143811" y="3759326"/>
              <a:chExt cx="2408680" cy="689229"/>
            </a:xfrm>
          </p:grpSpPr>
          <p:grpSp>
            <p:nvGrpSpPr>
              <p:cNvPr id="108" name="그룹 107">
                <a:extLst>
                  <a:ext uri="{FF2B5EF4-FFF2-40B4-BE49-F238E27FC236}">
                    <a16:creationId xmlns:a16="http://schemas.microsoft.com/office/drawing/2014/main" xmlns="" id="{FD8C34AD-3F62-4F37-ADBE-41FAD1E6B0E1}"/>
                  </a:ext>
                </a:extLst>
              </p:cNvPr>
              <p:cNvGrpSpPr/>
              <p:nvPr/>
            </p:nvGrpSpPr>
            <p:grpSpPr>
              <a:xfrm>
                <a:off x="143811" y="3768146"/>
                <a:ext cx="749157" cy="584775"/>
                <a:chOff x="143811" y="618479"/>
                <a:chExt cx="749157" cy="584775"/>
              </a:xfrm>
            </p:grpSpPr>
            <p:sp>
              <p:nvSpPr>
                <p:cNvPr id="110" name="직사각형 109">
                  <a:extLst>
                    <a:ext uri="{FF2B5EF4-FFF2-40B4-BE49-F238E27FC236}">
                      <a16:creationId xmlns:a16="http://schemas.microsoft.com/office/drawing/2014/main" xmlns="" id="{C5259460-E3BF-4BAC-BD59-9F99A3548CB4}"/>
                    </a:ext>
                  </a:extLst>
                </p:cNvPr>
                <p:cNvSpPr/>
                <p:nvPr/>
              </p:nvSpPr>
              <p:spPr>
                <a:xfrm>
                  <a:off x="143811" y="618479"/>
                  <a:ext cx="550279" cy="58477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altLang="ko-KR" sz="14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>S</a:t>
                  </a:r>
                  <a:r>
                    <a:rPr lang="en-US" altLang="ko-KR" sz="1400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>tep</a:t>
                  </a:r>
                  <a:r>
                    <a:rPr lang="en-US" altLang="ko-KR" sz="14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/>
                  </a:r>
                  <a:br>
                    <a:rPr lang="en-US" altLang="ko-KR" sz="14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</a:br>
                  <a:r>
                    <a:rPr lang="en-US" altLang="ko-KR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69D0E5"/>
                      </a:solidFill>
                    </a:rPr>
                    <a:t>0</a:t>
                  </a:r>
                  <a:r>
                    <a:rPr lang="en-US" altLang="ko-KR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>4</a:t>
                  </a:r>
                  <a:endParaRPr lang="ko-KR" altLang="en-US" sz="140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endParaRPr>
                </a:p>
              </p:txBody>
            </p:sp>
            <p:cxnSp>
              <p:nvCxnSpPr>
                <p:cNvPr id="111" name="직선 연결선 110">
                  <a:extLst>
                    <a:ext uri="{FF2B5EF4-FFF2-40B4-BE49-F238E27FC236}">
                      <a16:creationId xmlns:a16="http://schemas.microsoft.com/office/drawing/2014/main" xmlns="" id="{38B30851-34B8-4889-A700-90695A788DE0}"/>
                    </a:ext>
                  </a:extLst>
                </p:cNvPr>
                <p:cNvCxnSpPr/>
                <p:nvPr/>
              </p:nvCxnSpPr>
              <p:spPr>
                <a:xfrm>
                  <a:off x="242887" y="654089"/>
                  <a:ext cx="650081" cy="0"/>
                </a:xfrm>
                <a:prstGeom prst="line">
                  <a:avLst/>
                </a:prstGeom>
                <a:ln w="9525">
                  <a:solidFill>
                    <a:srgbClr val="42C7DE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12" name="직선 연결선 111">
                  <a:extLst>
                    <a:ext uri="{FF2B5EF4-FFF2-40B4-BE49-F238E27FC236}">
                      <a16:creationId xmlns:a16="http://schemas.microsoft.com/office/drawing/2014/main" xmlns="" id="{D28A298F-B8B3-4D76-8A95-272AB0C10242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242887" y="654089"/>
                  <a:ext cx="90488" cy="0"/>
                </a:xfrm>
                <a:prstGeom prst="line">
                  <a:avLst/>
                </a:prstGeom>
                <a:ln w="31750">
                  <a:solidFill>
                    <a:srgbClr val="42C7DE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109" name="사각형: 둥근 모서리 108">
                <a:extLst>
                  <a:ext uri="{FF2B5EF4-FFF2-40B4-BE49-F238E27FC236}">
                    <a16:creationId xmlns:a16="http://schemas.microsoft.com/office/drawing/2014/main" xmlns="" id="{9B9B7BCF-DB89-4E9C-9BA9-1D78B4CDB43C}"/>
                  </a:ext>
                </a:extLst>
              </p:cNvPr>
              <p:cNvSpPr/>
              <p:nvPr/>
            </p:nvSpPr>
            <p:spPr>
              <a:xfrm>
                <a:off x="701201" y="3759326"/>
                <a:ext cx="1851290" cy="689229"/>
              </a:xfrm>
              <a:prstGeom prst="roundRect">
                <a:avLst/>
              </a:prstGeom>
              <a:solidFill>
                <a:srgbClr val="C7EAFE"/>
              </a:solidFill>
              <a:ln w="25400">
                <a:solidFill>
                  <a:srgbClr val="42C7DE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504000" rtlCol="0" anchor="ctr"/>
              <a:lstStyle/>
              <a:p>
                <a:r>
                  <a:rPr lang="ko-KR" altLang="en-US" sz="1600" b="1" spc="-18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chemeClr val="accent1">
                        <a:lumMod val="75000"/>
                      </a:schemeClr>
                    </a:solidFill>
                  </a:rPr>
                  <a:t>위험요인 분석</a:t>
                </a:r>
              </a:p>
            </p:txBody>
          </p:sp>
        </p:grpSp>
      </p:grpSp>
      <p:sp>
        <p:nvSpPr>
          <p:cNvPr id="60" name="TextBox 59">
            <a:extLst>
              <a:ext uri="{FF2B5EF4-FFF2-40B4-BE49-F238E27FC236}">
                <a16:creationId xmlns:a16="http://schemas.microsoft.com/office/drawing/2014/main" xmlns="" id="{0BFB9653-91E6-44AC-BFBF-F89C261CE591}"/>
              </a:ext>
            </a:extLst>
          </p:cNvPr>
          <p:cNvSpPr txBox="1"/>
          <p:nvPr/>
        </p:nvSpPr>
        <p:spPr>
          <a:xfrm>
            <a:off x="3015776" y="228600"/>
            <a:ext cx="642996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2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위험요인</a:t>
            </a:r>
            <a:r>
              <a:rPr lang="ko-KR" altLang="en-US" sz="28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의</a:t>
            </a:r>
            <a:r>
              <a:rPr lang="ko-KR" altLang="en-US" sz="32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 영향력 감소</a:t>
            </a:r>
            <a:r>
              <a:rPr lang="ko-KR" altLang="en-US" sz="28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를 위한</a:t>
            </a:r>
            <a:r>
              <a:rPr lang="ko-KR" altLang="en-US" sz="32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 활동</a:t>
            </a:r>
          </a:p>
        </p:txBody>
      </p:sp>
      <p:sp>
        <p:nvSpPr>
          <p:cNvPr id="69" name="직사각형 68">
            <a:extLst>
              <a:ext uri="{FF2B5EF4-FFF2-40B4-BE49-F238E27FC236}">
                <a16:creationId xmlns:a16="http://schemas.microsoft.com/office/drawing/2014/main" xmlns="" id="{D2192477-4197-4417-A7E1-8EE40CDADD8F}"/>
              </a:ext>
            </a:extLst>
          </p:cNvPr>
          <p:cNvSpPr/>
          <p:nvPr/>
        </p:nvSpPr>
        <p:spPr>
          <a:xfrm>
            <a:off x="9239249" y="419100"/>
            <a:ext cx="2952751" cy="182880"/>
          </a:xfrm>
          <a:prstGeom prst="rect">
            <a:avLst/>
          </a:prstGeom>
          <a:pattFill prst="wdUpDiag">
            <a:fgClr>
              <a:schemeClr val="tx2">
                <a:lumMod val="20000"/>
                <a:lumOff val="80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48" name="Group 11">
            <a:extLst>
              <a:ext uri="{FF2B5EF4-FFF2-40B4-BE49-F238E27FC236}">
                <a16:creationId xmlns:a16="http://schemas.microsoft.com/office/drawing/2014/main" xmlns="" id="{FCADD541-D0BD-40BD-9A0A-B13DEC15891E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813554" y="1836053"/>
            <a:ext cx="362128" cy="349935"/>
            <a:chOff x="2580" y="1007"/>
            <a:chExt cx="594" cy="574"/>
          </a:xfrm>
          <a:solidFill>
            <a:srgbClr val="25AEC1"/>
          </a:solidFill>
        </p:grpSpPr>
        <p:sp>
          <p:nvSpPr>
            <p:cNvPr id="49" name="Freeform 12">
              <a:extLst>
                <a:ext uri="{FF2B5EF4-FFF2-40B4-BE49-F238E27FC236}">
                  <a16:creationId xmlns:a16="http://schemas.microsoft.com/office/drawing/2014/main" xmlns="" id="{F029A2DE-98B9-4D28-9F6F-99495272305C}"/>
                </a:ext>
              </a:extLst>
            </p:cNvPr>
            <p:cNvSpPr>
              <a:spLocks/>
            </p:cNvSpPr>
            <p:nvPr/>
          </p:nvSpPr>
          <p:spPr bwMode="auto">
            <a:xfrm>
              <a:off x="2922" y="1075"/>
              <a:ext cx="177" cy="22"/>
            </a:xfrm>
            <a:custGeom>
              <a:avLst/>
              <a:gdLst>
                <a:gd name="T0" fmla="*/ 373 w 373"/>
                <a:gd name="T1" fmla="*/ 24 h 47"/>
                <a:gd name="T2" fmla="*/ 373 w 373"/>
                <a:gd name="T3" fmla="*/ 24 h 47"/>
                <a:gd name="T4" fmla="*/ 350 w 373"/>
                <a:gd name="T5" fmla="*/ 0 h 47"/>
                <a:gd name="T6" fmla="*/ 23 w 373"/>
                <a:gd name="T7" fmla="*/ 0 h 47"/>
                <a:gd name="T8" fmla="*/ 0 w 373"/>
                <a:gd name="T9" fmla="*/ 24 h 47"/>
                <a:gd name="T10" fmla="*/ 23 w 373"/>
                <a:gd name="T11" fmla="*/ 47 h 47"/>
                <a:gd name="T12" fmla="*/ 350 w 373"/>
                <a:gd name="T13" fmla="*/ 47 h 47"/>
                <a:gd name="T14" fmla="*/ 373 w 373"/>
                <a:gd name="T15" fmla="*/ 2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73" h="47">
                  <a:moveTo>
                    <a:pt x="373" y="24"/>
                  </a:moveTo>
                  <a:lnTo>
                    <a:pt x="373" y="24"/>
                  </a:lnTo>
                  <a:cubicBezTo>
                    <a:pt x="373" y="11"/>
                    <a:pt x="363" y="0"/>
                    <a:pt x="350" y="0"/>
                  </a:cubicBezTo>
                  <a:lnTo>
                    <a:pt x="23" y="0"/>
                  </a:lnTo>
                  <a:cubicBezTo>
                    <a:pt x="10" y="0"/>
                    <a:pt x="0" y="11"/>
                    <a:pt x="0" y="24"/>
                  </a:cubicBezTo>
                  <a:cubicBezTo>
                    <a:pt x="0" y="36"/>
                    <a:pt x="10" y="47"/>
                    <a:pt x="23" y="47"/>
                  </a:cubicBezTo>
                  <a:lnTo>
                    <a:pt x="350" y="47"/>
                  </a:lnTo>
                  <a:cubicBezTo>
                    <a:pt x="363" y="47"/>
                    <a:pt x="373" y="36"/>
                    <a:pt x="373" y="2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0" name="Freeform 13">
              <a:extLst>
                <a:ext uri="{FF2B5EF4-FFF2-40B4-BE49-F238E27FC236}">
                  <a16:creationId xmlns:a16="http://schemas.microsoft.com/office/drawing/2014/main" xmlns="" id="{ABDD85F9-5A97-4E5D-B789-7FF762B909D2}"/>
                </a:ext>
              </a:extLst>
            </p:cNvPr>
            <p:cNvSpPr>
              <a:spLocks/>
            </p:cNvSpPr>
            <p:nvPr/>
          </p:nvSpPr>
          <p:spPr bwMode="auto">
            <a:xfrm>
              <a:off x="2673" y="1213"/>
              <a:ext cx="238" cy="22"/>
            </a:xfrm>
            <a:custGeom>
              <a:avLst/>
              <a:gdLst>
                <a:gd name="T0" fmla="*/ 24 w 502"/>
                <a:gd name="T1" fmla="*/ 46 h 46"/>
                <a:gd name="T2" fmla="*/ 24 w 502"/>
                <a:gd name="T3" fmla="*/ 46 h 46"/>
                <a:gd name="T4" fmla="*/ 478 w 502"/>
                <a:gd name="T5" fmla="*/ 46 h 46"/>
                <a:gd name="T6" fmla="*/ 502 w 502"/>
                <a:gd name="T7" fmla="*/ 23 h 46"/>
                <a:gd name="T8" fmla="*/ 500 w 502"/>
                <a:gd name="T9" fmla="*/ 14 h 46"/>
                <a:gd name="T10" fmla="*/ 478 w 502"/>
                <a:gd name="T11" fmla="*/ 0 h 46"/>
                <a:gd name="T12" fmla="*/ 432 w 502"/>
                <a:gd name="T13" fmla="*/ 0 h 46"/>
                <a:gd name="T14" fmla="*/ 24 w 502"/>
                <a:gd name="T15" fmla="*/ 0 h 46"/>
                <a:gd name="T16" fmla="*/ 0 w 502"/>
                <a:gd name="T17" fmla="*/ 23 h 46"/>
                <a:gd name="T18" fmla="*/ 24 w 502"/>
                <a:gd name="T19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02" h="46">
                  <a:moveTo>
                    <a:pt x="24" y="46"/>
                  </a:moveTo>
                  <a:lnTo>
                    <a:pt x="24" y="46"/>
                  </a:lnTo>
                  <a:lnTo>
                    <a:pt x="478" y="46"/>
                  </a:lnTo>
                  <a:cubicBezTo>
                    <a:pt x="491" y="46"/>
                    <a:pt x="502" y="36"/>
                    <a:pt x="502" y="23"/>
                  </a:cubicBezTo>
                  <a:cubicBezTo>
                    <a:pt x="502" y="20"/>
                    <a:pt x="501" y="17"/>
                    <a:pt x="500" y="14"/>
                  </a:cubicBezTo>
                  <a:cubicBezTo>
                    <a:pt x="496" y="5"/>
                    <a:pt x="488" y="0"/>
                    <a:pt x="478" y="0"/>
                  </a:cubicBezTo>
                  <a:lnTo>
                    <a:pt x="432" y="0"/>
                  </a:lnTo>
                  <a:lnTo>
                    <a:pt x="24" y="0"/>
                  </a:lnTo>
                  <a:cubicBezTo>
                    <a:pt x="11" y="0"/>
                    <a:pt x="0" y="10"/>
                    <a:pt x="0" y="23"/>
                  </a:cubicBezTo>
                  <a:cubicBezTo>
                    <a:pt x="0" y="36"/>
                    <a:pt x="11" y="46"/>
                    <a:pt x="24" y="4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1" name="Freeform 14">
              <a:extLst>
                <a:ext uri="{FF2B5EF4-FFF2-40B4-BE49-F238E27FC236}">
                  <a16:creationId xmlns:a16="http://schemas.microsoft.com/office/drawing/2014/main" xmlns="" id="{8FBA16BF-604F-4B98-9748-9AB26F8F040C}"/>
                </a:ext>
              </a:extLst>
            </p:cNvPr>
            <p:cNvSpPr>
              <a:spLocks/>
            </p:cNvSpPr>
            <p:nvPr/>
          </p:nvSpPr>
          <p:spPr bwMode="auto">
            <a:xfrm>
              <a:off x="2673" y="1288"/>
              <a:ext cx="238" cy="22"/>
            </a:xfrm>
            <a:custGeom>
              <a:avLst/>
              <a:gdLst>
                <a:gd name="T0" fmla="*/ 502 w 502"/>
                <a:gd name="T1" fmla="*/ 24 h 47"/>
                <a:gd name="T2" fmla="*/ 502 w 502"/>
                <a:gd name="T3" fmla="*/ 24 h 47"/>
                <a:gd name="T4" fmla="*/ 478 w 502"/>
                <a:gd name="T5" fmla="*/ 0 h 47"/>
                <a:gd name="T6" fmla="*/ 24 w 502"/>
                <a:gd name="T7" fmla="*/ 0 h 47"/>
                <a:gd name="T8" fmla="*/ 0 w 502"/>
                <a:gd name="T9" fmla="*/ 24 h 47"/>
                <a:gd name="T10" fmla="*/ 24 w 502"/>
                <a:gd name="T11" fmla="*/ 47 h 47"/>
                <a:gd name="T12" fmla="*/ 478 w 502"/>
                <a:gd name="T13" fmla="*/ 47 h 47"/>
                <a:gd name="T14" fmla="*/ 502 w 502"/>
                <a:gd name="T15" fmla="*/ 2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02" h="47">
                  <a:moveTo>
                    <a:pt x="502" y="24"/>
                  </a:moveTo>
                  <a:lnTo>
                    <a:pt x="502" y="24"/>
                  </a:lnTo>
                  <a:cubicBezTo>
                    <a:pt x="502" y="11"/>
                    <a:pt x="491" y="0"/>
                    <a:pt x="478" y="0"/>
                  </a:cubicBezTo>
                  <a:lnTo>
                    <a:pt x="24" y="0"/>
                  </a:lnTo>
                  <a:cubicBezTo>
                    <a:pt x="11" y="0"/>
                    <a:pt x="0" y="11"/>
                    <a:pt x="0" y="24"/>
                  </a:cubicBezTo>
                  <a:cubicBezTo>
                    <a:pt x="0" y="36"/>
                    <a:pt x="11" y="47"/>
                    <a:pt x="24" y="47"/>
                  </a:cubicBezTo>
                  <a:lnTo>
                    <a:pt x="478" y="47"/>
                  </a:lnTo>
                  <a:cubicBezTo>
                    <a:pt x="491" y="47"/>
                    <a:pt x="502" y="36"/>
                    <a:pt x="502" y="2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2" name="Freeform 15">
              <a:extLst>
                <a:ext uri="{FF2B5EF4-FFF2-40B4-BE49-F238E27FC236}">
                  <a16:creationId xmlns:a16="http://schemas.microsoft.com/office/drawing/2014/main" xmlns="" id="{124D2BFE-398E-4161-B912-C2AA5A03407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580" y="1007"/>
              <a:ext cx="594" cy="574"/>
            </a:xfrm>
            <a:custGeom>
              <a:avLst/>
              <a:gdLst>
                <a:gd name="T0" fmla="*/ 625 w 1249"/>
                <a:gd name="T1" fmla="*/ 99 h 1210"/>
                <a:gd name="T2" fmla="*/ 1135 w 1249"/>
                <a:gd name="T3" fmla="*/ 46 h 1210"/>
                <a:gd name="T4" fmla="*/ 1188 w 1249"/>
                <a:gd name="T5" fmla="*/ 349 h 1210"/>
                <a:gd name="T6" fmla="*/ 1023 w 1249"/>
                <a:gd name="T7" fmla="*/ 402 h 1210"/>
                <a:gd name="T8" fmla="*/ 1001 w 1249"/>
                <a:gd name="T9" fmla="*/ 434 h 1210"/>
                <a:gd name="T10" fmla="*/ 893 w 1249"/>
                <a:gd name="T11" fmla="*/ 444 h 1210"/>
                <a:gd name="T12" fmla="*/ 878 w 1249"/>
                <a:gd name="T13" fmla="*/ 303 h 1210"/>
                <a:gd name="T14" fmla="*/ 1093 w 1249"/>
                <a:gd name="T15" fmla="*/ 279 h 1210"/>
                <a:gd name="T16" fmla="*/ 835 w 1249"/>
                <a:gd name="T17" fmla="*/ 256 h 1210"/>
                <a:gd name="T18" fmla="*/ 625 w 1249"/>
                <a:gd name="T19" fmla="*/ 235 h 1210"/>
                <a:gd name="T20" fmla="*/ 569 w 1249"/>
                <a:gd name="T21" fmla="*/ 794 h 1210"/>
                <a:gd name="T22" fmla="*/ 556 w 1249"/>
                <a:gd name="T23" fmla="*/ 798 h 1210"/>
                <a:gd name="T24" fmla="*/ 306 w 1249"/>
                <a:gd name="T25" fmla="*/ 826 h 1210"/>
                <a:gd name="T26" fmla="*/ 284 w 1249"/>
                <a:gd name="T27" fmla="*/ 794 h 1210"/>
                <a:gd name="T28" fmla="*/ 46 w 1249"/>
                <a:gd name="T29" fmla="*/ 712 h 1210"/>
                <a:gd name="T30" fmla="*/ 129 w 1249"/>
                <a:gd name="T31" fmla="*/ 281 h 1210"/>
                <a:gd name="T32" fmla="*/ 602 w 1249"/>
                <a:gd name="T33" fmla="*/ 281 h 1210"/>
                <a:gd name="T34" fmla="*/ 720 w 1249"/>
                <a:gd name="T35" fmla="*/ 281 h 1210"/>
                <a:gd name="T36" fmla="*/ 819 w 1249"/>
                <a:gd name="T37" fmla="*/ 303 h 1210"/>
                <a:gd name="T38" fmla="*/ 847 w 1249"/>
                <a:gd name="T39" fmla="*/ 416 h 1210"/>
                <a:gd name="T40" fmla="*/ 847 w 1249"/>
                <a:gd name="T41" fmla="*/ 470 h 1210"/>
                <a:gd name="T42" fmla="*/ 717 w 1249"/>
                <a:gd name="T43" fmla="*/ 648 h 1210"/>
                <a:gd name="T44" fmla="*/ 686 w 1249"/>
                <a:gd name="T45" fmla="*/ 678 h 1210"/>
                <a:gd name="T46" fmla="*/ 569 w 1249"/>
                <a:gd name="T47" fmla="*/ 794 h 1210"/>
                <a:gd name="T48" fmla="*/ 1129 w 1249"/>
                <a:gd name="T49" fmla="*/ 1154 h 1210"/>
                <a:gd name="T50" fmla="*/ 900 w 1249"/>
                <a:gd name="T51" fmla="*/ 935 h 1210"/>
                <a:gd name="T52" fmla="*/ 858 w 1249"/>
                <a:gd name="T53" fmla="*/ 968 h 1210"/>
                <a:gd name="T54" fmla="*/ 793 w 1249"/>
                <a:gd name="T55" fmla="*/ 814 h 1210"/>
                <a:gd name="T56" fmla="*/ 751 w 1249"/>
                <a:gd name="T57" fmla="*/ 713 h 1210"/>
                <a:gd name="T58" fmla="*/ 859 w 1249"/>
                <a:gd name="T59" fmla="*/ 758 h 1210"/>
                <a:gd name="T60" fmla="*/ 1007 w 1249"/>
                <a:gd name="T61" fmla="*/ 819 h 1210"/>
                <a:gd name="T62" fmla="*/ 980 w 1249"/>
                <a:gd name="T63" fmla="*/ 879 h 1210"/>
                <a:gd name="T64" fmla="*/ 1129 w 1249"/>
                <a:gd name="T65" fmla="*/ 1154 h 1210"/>
                <a:gd name="T66" fmla="*/ 1242 w 1249"/>
                <a:gd name="T67" fmla="*/ 1074 h 1210"/>
                <a:gd name="T68" fmla="*/ 1064 w 1249"/>
                <a:gd name="T69" fmla="*/ 828 h 1210"/>
                <a:gd name="T70" fmla="*/ 1057 w 1249"/>
                <a:gd name="T71" fmla="*/ 790 h 1210"/>
                <a:gd name="T72" fmla="*/ 893 w 1249"/>
                <a:gd name="T73" fmla="*/ 712 h 1210"/>
                <a:gd name="T74" fmla="*/ 1076 w 1249"/>
                <a:gd name="T75" fmla="*/ 612 h 1210"/>
                <a:gd name="T76" fmla="*/ 1103 w 1249"/>
                <a:gd name="T77" fmla="*/ 610 h 1210"/>
                <a:gd name="T78" fmla="*/ 1057 w 1249"/>
                <a:gd name="T79" fmla="*/ 449 h 1210"/>
                <a:gd name="T80" fmla="*/ 1235 w 1249"/>
                <a:gd name="T81" fmla="*/ 349 h 1210"/>
                <a:gd name="T82" fmla="*/ 1135 w 1249"/>
                <a:gd name="T83" fmla="*/ 0 h 1210"/>
                <a:gd name="T84" fmla="*/ 578 w 1249"/>
                <a:gd name="T85" fmla="*/ 99 h 1210"/>
                <a:gd name="T86" fmla="*/ 129 w 1249"/>
                <a:gd name="T87" fmla="*/ 235 h 1210"/>
                <a:gd name="T88" fmla="*/ 0 w 1249"/>
                <a:gd name="T89" fmla="*/ 712 h 1210"/>
                <a:gd name="T90" fmla="*/ 250 w 1249"/>
                <a:gd name="T91" fmla="*/ 841 h 1210"/>
                <a:gd name="T92" fmla="*/ 179 w 1249"/>
                <a:gd name="T93" fmla="*/ 1068 h 1210"/>
                <a:gd name="T94" fmla="*/ 207 w 1249"/>
                <a:gd name="T95" fmla="*/ 1069 h 1210"/>
                <a:gd name="T96" fmla="*/ 754 w 1249"/>
                <a:gd name="T97" fmla="*/ 841 h 1210"/>
                <a:gd name="T98" fmla="*/ 845 w 1249"/>
                <a:gd name="T99" fmla="*/ 1032 h 1210"/>
                <a:gd name="T100" fmla="*/ 900 w 1249"/>
                <a:gd name="T101" fmla="*/ 991 h 1210"/>
                <a:gd name="T102" fmla="*/ 1129 w 1249"/>
                <a:gd name="T103" fmla="*/ 1210 h 1210"/>
                <a:gd name="T104" fmla="*/ 1242 w 1249"/>
                <a:gd name="T105" fmla="*/ 1107 h 1210"/>
                <a:gd name="T106" fmla="*/ 1242 w 1249"/>
                <a:gd name="T107" fmla="*/ 1074 h 1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49" h="1210">
                  <a:moveTo>
                    <a:pt x="625" y="99"/>
                  </a:moveTo>
                  <a:lnTo>
                    <a:pt x="625" y="99"/>
                  </a:lnTo>
                  <a:cubicBezTo>
                    <a:pt x="625" y="70"/>
                    <a:pt x="649" y="46"/>
                    <a:pt x="678" y="46"/>
                  </a:cubicBezTo>
                  <a:lnTo>
                    <a:pt x="1135" y="46"/>
                  </a:lnTo>
                  <a:cubicBezTo>
                    <a:pt x="1164" y="46"/>
                    <a:pt x="1188" y="70"/>
                    <a:pt x="1188" y="99"/>
                  </a:cubicBezTo>
                  <a:lnTo>
                    <a:pt x="1188" y="349"/>
                  </a:lnTo>
                  <a:cubicBezTo>
                    <a:pt x="1188" y="378"/>
                    <a:pt x="1164" y="402"/>
                    <a:pt x="1135" y="402"/>
                  </a:cubicBezTo>
                  <a:lnTo>
                    <a:pt x="1023" y="402"/>
                  </a:lnTo>
                  <a:cubicBezTo>
                    <a:pt x="1016" y="402"/>
                    <a:pt x="1008" y="406"/>
                    <a:pt x="1004" y="412"/>
                  </a:cubicBezTo>
                  <a:cubicBezTo>
                    <a:pt x="1000" y="419"/>
                    <a:pt x="999" y="427"/>
                    <a:pt x="1001" y="434"/>
                  </a:cubicBezTo>
                  <a:lnTo>
                    <a:pt x="1041" y="536"/>
                  </a:lnTo>
                  <a:lnTo>
                    <a:pt x="893" y="444"/>
                  </a:lnTo>
                  <a:lnTo>
                    <a:pt x="893" y="364"/>
                  </a:lnTo>
                  <a:cubicBezTo>
                    <a:pt x="893" y="342"/>
                    <a:pt x="888" y="321"/>
                    <a:pt x="878" y="303"/>
                  </a:cubicBezTo>
                  <a:lnTo>
                    <a:pt x="1070" y="303"/>
                  </a:lnTo>
                  <a:cubicBezTo>
                    <a:pt x="1083" y="303"/>
                    <a:pt x="1093" y="292"/>
                    <a:pt x="1093" y="279"/>
                  </a:cubicBezTo>
                  <a:cubicBezTo>
                    <a:pt x="1093" y="266"/>
                    <a:pt x="1083" y="256"/>
                    <a:pt x="1070" y="256"/>
                  </a:cubicBezTo>
                  <a:lnTo>
                    <a:pt x="835" y="256"/>
                  </a:lnTo>
                  <a:cubicBezTo>
                    <a:pt x="815" y="243"/>
                    <a:pt x="790" y="235"/>
                    <a:pt x="764" y="235"/>
                  </a:cubicBezTo>
                  <a:lnTo>
                    <a:pt x="625" y="235"/>
                  </a:lnTo>
                  <a:lnTo>
                    <a:pt x="625" y="99"/>
                  </a:lnTo>
                  <a:close/>
                  <a:moveTo>
                    <a:pt x="569" y="794"/>
                  </a:moveTo>
                  <a:lnTo>
                    <a:pt x="569" y="794"/>
                  </a:lnTo>
                  <a:cubicBezTo>
                    <a:pt x="564" y="794"/>
                    <a:pt x="560" y="796"/>
                    <a:pt x="556" y="798"/>
                  </a:cubicBezTo>
                  <a:lnTo>
                    <a:pt x="241" y="993"/>
                  </a:lnTo>
                  <a:lnTo>
                    <a:pt x="306" y="826"/>
                  </a:lnTo>
                  <a:cubicBezTo>
                    <a:pt x="309" y="819"/>
                    <a:pt x="308" y="811"/>
                    <a:pt x="303" y="804"/>
                  </a:cubicBezTo>
                  <a:cubicBezTo>
                    <a:pt x="299" y="798"/>
                    <a:pt x="292" y="794"/>
                    <a:pt x="284" y="794"/>
                  </a:cubicBezTo>
                  <a:lnTo>
                    <a:pt x="129" y="794"/>
                  </a:lnTo>
                  <a:cubicBezTo>
                    <a:pt x="83" y="794"/>
                    <a:pt x="46" y="757"/>
                    <a:pt x="46" y="712"/>
                  </a:cubicBezTo>
                  <a:lnTo>
                    <a:pt x="46" y="364"/>
                  </a:lnTo>
                  <a:cubicBezTo>
                    <a:pt x="46" y="318"/>
                    <a:pt x="83" y="281"/>
                    <a:pt x="129" y="281"/>
                  </a:cubicBezTo>
                  <a:lnTo>
                    <a:pt x="578" y="281"/>
                  </a:lnTo>
                  <a:lnTo>
                    <a:pt x="602" y="281"/>
                  </a:lnTo>
                  <a:lnTo>
                    <a:pt x="625" y="281"/>
                  </a:lnTo>
                  <a:lnTo>
                    <a:pt x="720" y="281"/>
                  </a:lnTo>
                  <a:lnTo>
                    <a:pt x="764" y="281"/>
                  </a:lnTo>
                  <a:cubicBezTo>
                    <a:pt x="785" y="281"/>
                    <a:pt x="805" y="289"/>
                    <a:pt x="819" y="303"/>
                  </a:cubicBezTo>
                  <a:cubicBezTo>
                    <a:pt x="836" y="318"/>
                    <a:pt x="847" y="340"/>
                    <a:pt x="847" y="364"/>
                  </a:cubicBezTo>
                  <a:lnTo>
                    <a:pt x="847" y="416"/>
                  </a:lnTo>
                  <a:lnTo>
                    <a:pt x="847" y="443"/>
                  </a:lnTo>
                  <a:lnTo>
                    <a:pt x="847" y="470"/>
                  </a:lnTo>
                  <a:lnTo>
                    <a:pt x="847" y="702"/>
                  </a:lnTo>
                  <a:lnTo>
                    <a:pt x="717" y="648"/>
                  </a:lnTo>
                  <a:cubicBezTo>
                    <a:pt x="708" y="644"/>
                    <a:pt x="698" y="646"/>
                    <a:pt x="691" y="653"/>
                  </a:cubicBezTo>
                  <a:cubicBezTo>
                    <a:pt x="684" y="659"/>
                    <a:pt x="682" y="669"/>
                    <a:pt x="686" y="678"/>
                  </a:cubicBezTo>
                  <a:lnTo>
                    <a:pt x="735" y="794"/>
                  </a:lnTo>
                  <a:lnTo>
                    <a:pt x="569" y="794"/>
                  </a:lnTo>
                  <a:close/>
                  <a:moveTo>
                    <a:pt x="1129" y="1154"/>
                  </a:moveTo>
                  <a:lnTo>
                    <a:pt x="1129" y="1154"/>
                  </a:lnTo>
                  <a:lnTo>
                    <a:pt x="917" y="942"/>
                  </a:lnTo>
                  <a:cubicBezTo>
                    <a:pt x="913" y="938"/>
                    <a:pt x="907" y="935"/>
                    <a:pt x="900" y="935"/>
                  </a:cubicBezTo>
                  <a:cubicBezTo>
                    <a:pt x="894" y="935"/>
                    <a:pt x="888" y="938"/>
                    <a:pt x="884" y="942"/>
                  </a:cubicBezTo>
                  <a:lnTo>
                    <a:pt x="858" y="968"/>
                  </a:lnTo>
                  <a:lnTo>
                    <a:pt x="802" y="835"/>
                  </a:lnTo>
                  <a:lnTo>
                    <a:pt x="793" y="814"/>
                  </a:lnTo>
                  <a:lnTo>
                    <a:pt x="784" y="792"/>
                  </a:lnTo>
                  <a:lnTo>
                    <a:pt x="751" y="713"/>
                  </a:lnTo>
                  <a:lnTo>
                    <a:pt x="838" y="749"/>
                  </a:lnTo>
                  <a:lnTo>
                    <a:pt x="859" y="758"/>
                  </a:lnTo>
                  <a:lnTo>
                    <a:pt x="881" y="767"/>
                  </a:lnTo>
                  <a:lnTo>
                    <a:pt x="1007" y="819"/>
                  </a:lnTo>
                  <a:lnTo>
                    <a:pt x="980" y="846"/>
                  </a:lnTo>
                  <a:cubicBezTo>
                    <a:pt x="971" y="855"/>
                    <a:pt x="971" y="870"/>
                    <a:pt x="980" y="879"/>
                  </a:cubicBezTo>
                  <a:lnTo>
                    <a:pt x="1193" y="1091"/>
                  </a:lnTo>
                  <a:lnTo>
                    <a:pt x="1129" y="1154"/>
                  </a:lnTo>
                  <a:close/>
                  <a:moveTo>
                    <a:pt x="1242" y="1074"/>
                  </a:moveTo>
                  <a:lnTo>
                    <a:pt x="1242" y="1074"/>
                  </a:lnTo>
                  <a:lnTo>
                    <a:pt x="1030" y="862"/>
                  </a:lnTo>
                  <a:lnTo>
                    <a:pt x="1064" y="828"/>
                  </a:lnTo>
                  <a:cubicBezTo>
                    <a:pt x="1070" y="822"/>
                    <a:pt x="1072" y="814"/>
                    <a:pt x="1071" y="807"/>
                  </a:cubicBezTo>
                  <a:cubicBezTo>
                    <a:pt x="1069" y="799"/>
                    <a:pt x="1064" y="793"/>
                    <a:pt x="1057" y="790"/>
                  </a:cubicBezTo>
                  <a:lnTo>
                    <a:pt x="893" y="721"/>
                  </a:lnTo>
                  <a:cubicBezTo>
                    <a:pt x="893" y="718"/>
                    <a:pt x="893" y="715"/>
                    <a:pt x="893" y="712"/>
                  </a:cubicBezTo>
                  <a:lnTo>
                    <a:pt x="893" y="499"/>
                  </a:lnTo>
                  <a:lnTo>
                    <a:pt x="1076" y="612"/>
                  </a:lnTo>
                  <a:cubicBezTo>
                    <a:pt x="1079" y="615"/>
                    <a:pt x="1084" y="616"/>
                    <a:pt x="1088" y="616"/>
                  </a:cubicBezTo>
                  <a:cubicBezTo>
                    <a:pt x="1093" y="616"/>
                    <a:pt x="1098" y="614"/>
                    <a:pt x="1103" y="610"/>
                  </a:cubicBezTo>
                  <a:cubicBezTo>
                    <a:pt x="1110" y="604"/>
                    <a:pt x="1113" y="593"/>
                    <a:pt x="1110" y="584"/>
                  </a:cubicBezTo>
                  <a:lnTo>
                    <a:pt x="1057" y="449"/>
                  </a:lnTo>
                  <a:lnTo>
                    <a:pt x="1135" y="449"/>
                  </a:lnTo>
                  <a:cubicBezTo>
                    <a:pt x="1190" y="449"/>
                    <a:pt x="1235" y="404"/>
                    <a:pt x="1235" y="349"/>
                  </a:cubicBezTo>
                  <a:lnTo>
                    <a:pt x="1235" y="99"/>
                  </a:lnTo>
                  <a:cubicBezTo>
                    <a:pt x="1235" y="44"/>
                    <a:pt x="1190" y="0"/>
                    <a:pt x="1135" y="0"/>
                  </a:cubicBezTo>
                  <a:lnTo>
                    <a:pt x="678" y="0"/>
                  </a:lnTo>
                  <a:cubicBezTo>
                    <a:pt x="623" y="0"/>
                    <a:pt x="578" y="44"/>
                    <a:pt x="578" y="99"/>
                  </a:cubicBezTo>
                  <a:lnTo>
                    <a:pt x="578" y="235"/>
                  </a:lnTo>
                  <a:lnTo>
                    <a:pt x="129" y="235"/>
                  </a:lnTo>
                  <a:cubicBezTo>
                    <a:pt x="57" y="235"/>
                    <a:pt x="0" y="293"/>
                    <a:pt x="0" y="364"/>
                  </a:cubicBezTo>
                  <a:lnTo>
                    <a:pt x="0" y="712"/>
                  </a:lnTo>
                  <a:cubicBezTo>
                    <a:pt x="0" y="783"/>
                    <a:pt x="57" y="841"/>
                    <a:pt x="129" y="841"/>
                  </a:cubicBezTo>
                  <a:lnTo>
                    <a:pt x="250" y="841"/>
                  </a:lnTo>
                  <a:lnTo>
                    <a:pt x="173" y="1041"/>
                  </a:lnTo>
                  <a:cubicBezTo>
                    <a:pt x="169" y="1051"/>
                    <a:pt x="172" y="1061"/>
                    <a:pt x="179" y="1068"/>
                  </a:cubicBezTo>
                  <a:cubicBezTo>
                    <a:pt x="184" y="1071"/>
                    <a:pt x="189" y="1073"/>
                    <a:pt x="194" y="1073"/>
                  </a:cubicBezTo>
                  <a:cubicBezTo>
                    <a:pt x="199" y="1073"/>
                    <a:pt x="203" y="1072"/>
                    <a:pt x="207" y="1069"/>
                  </a:cubicBezTo>
                  <a:lnTo>
                    <a:pt x="575" y="841"/>
                  </a:lnTo>
                  <a:lnTo>
                    <a:pt x="754" y="841"/>
                  </a:lnTo>
                  <a:lnTo>
                    <a:pt x="828" y="1018"/>
                  </a:lnTo>
                  <a:cubicBezTo>
                    <a:pt x="831" y="1025"/>
                    <a:pt x="837" y="1031"/>
                    <a:pt x="845" y="1032"/>
                  </a:cubicBezTo>
                  <a:cubicBezTo>
                    <a:pt x="853" y="1034"/>
                    <a:pt x="861" y="1031"/>
                    <a:pt x="866" y="1026"/>
                  </a:cubicBezTo>
                  <a:lnTo>
                    <a:pt x="900" y="991"/>
                  </a:lnTo>
                  <a:lnTo>
                    <a:pt x="1113" y="1204"/>
                  </a:lnTo>
                  <a:cubicBezTo>
                    <a:pt x="1117" y="1208"/>
                    <a:pt x="1123" y="1210"/>
                    <a:pt x="1129" y="1210"/>
                  </a:cubicBezTo>
                  <a:cubicBezTo>
                    <a:pt x="1135" y="1210"/>
                    <a:pt x="1141" y="1208"/>
                    <a:pt x="1146" y="1204"/>
                  </a:cubicBezTo>
                  <a:lnTo>
                    <a:pt x="1242" y="1107"/>
                  </a:lnTo>
                  <a:cubicBezTo>
                    <a:pt x="1246" y="1103"/>
                    <a:pt x="1249" y="1097"/>
                    <a:pt x="1249" y="1091"/>
                  </a:cubicBezTo>
                  <a:cubicBezTo>
                    <a:pt x="1249" y="1085"/>
                    <a:pt x="1246" y="1079"/>
                    <a:pt x="1242" y="107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53" name="Group 18">
            <a:extLst>
              <a:ext uri="{FF2B5EF4-FFF2-40B4-BE49-F238E27FC236}">
                <a16:creationId xmlns:a16="http://schemas.microsoft.com/office/drawing/2014/main" xmlns="" id="{8E2A7EB6-4952-4464-A5BB-162CAC74D0F3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800509" y="2834990"/>
            <a:ext cx="388218" cy="434290"/>
            <a:chOff x="4354" y="948"/>
            <a:chExt cx="514" cy="575"/>
          </a:xfrm>
          <a:solidFill>
            <a:srgbClr val="25AEC1"/>
          </a:solidFill>
        </p:grpSpPr>
        <p:sp>
          <p:nvSpPr>
            <p:cNvPr id="54" name="Freeform 19">
              <a:extLst>
                <a:ext uri="{FF2B5EF4-FFF2-40B4-BE49-F238E27FC236}">
                  <a16:creationId xmlns:a16="http://schemas.microsoft.com/office/drawing/2014/main" xmlns="" id="{411C3DFF-5467-45DF-9303-89D662B4E57F}"/>
                </a:ext>
              </a:extLst>
            </p:cNvPr>
            <p:cNvSpPr>
              <a:spLocks/>
            </p:cNvSpPr>
            <p:nvPr/>
          </p:nvSpPr>
          <p:spPr bwMode="auto">
            <a:xfrm>
              <a:off x="4501" y="1090"/>
              <a:ext cx="162" cy="16"/>
            </a:xfrm>
            <a:custGeom>
              <a:avLst/>
              <a:gdLst>
                <a:gd name="T0" fmla="*/ 473 w 473"/>
                <a:gd name="T1" fmla="*/ 0 h 47"/>
                <a:gd name="T2" fmla="*/ 473 w 473"/>
                <a:gd name="T3" fmla="*/ 0 h 47"/>
                <a:gd name="T4" fmla="*/ 0 w 473"/>
                <a:gd name="T5" fmla="*/ 0 h 47"/>
                <a:gd name="T6" fmla="*/ 0 w 473"/>
                <a:gd name="T7" fmla="*/ 47 h 47"/>
                <a:gd name="T8" fmla="*/ 473 w 473"/>
                <a:gd name="T9" fmla="*/ 47 h 47"/>
                <a:gd name="T10" fmla="*/ 473 w 473"/>
                <a:gd name="T11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73" h="47">
                  <a:moveTo>
                    <a:pt x="473" y="0"/>
                  </a:moveTo>
                  <a:lnTo>
                    <a:pt x="473" y="0"/>
                  </a:lnTo>
                  <a:lnTo>
                    <a:pt x="0" y="0"/>
                  </a:lnTo>
                  <a:lnTo>
                    <a:pt x="0" y="47"/>
                  </a:lnTo>
                  <a:lnTo>
                    <a:pt x="473" y="47"/>
                  </a:lnTo>
                  <a:lnTo>
                    <a:pt x="47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5" name="Freeform 20">
              <a:extLst>
                <a:ext uri="{FF2B5EF4-FFF2-40B4-BE49-F238E27FC236}">
                  <a16:creationId xmlns:a16="http://schemas.microsoft.com/office/drawing/2014/main" xmlns="" id="{0C2EF31C-C30B-4138-BCCD-36DE4B37C808}"/>
                </a:ext>
              </a:extLst>
            </p:cNvPr>
            <p:cNvSpPr>
              <a:spLocks/>
            </p:cNvSpPr>
            <p:nvPr/>
          </p:nvSpPr>
          <p:spPr bwMode="auto">
            <a:xfrm>
              <a:off x="4501" y="1123"/>
              <a:ext cx="162" cy="16"/>
            </a:xfrm>
            <a:custGeom>
              <a:avLst/>
              <a:gdLst>
                <a:gd name="T0" fmla="*/ 473 w 473"/>
                <a:gd name="T1" fmla="*/ 0 h 46"/>
                <a:gd name="T2" fmla="*/ 473 w 473"/>
                <a:gd name="T3" fmla="*/ 0 h 46"/>
                <a:gd name="T4" fmla="*/ 0 w 473"/>
                <a:gd name="T5" fmla="*/ 0 h 46"/>
                <a:gd name="T6" fmla="*/ 0 w 473"/>
                <a:gd name="T7" fmla="*/ 46 h 46"/>
                <a:gd name="T8" fmla="*/ 473 w 473"/>
                <a:gd name="T9" fmla="*/ 46 h 46"/>
                <a:gd name="T10" fmla="*/ 473 w 473"/>
                <a:gd name="T11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73" h="46">
                  <a:moveTo>
                    <a:pt x="473" y="0"/>
                  </a:moveTo>
                  <a:lnTo>
                    <a:pt x="473" y="0"/>
                  </a:lnTo>
                  <a:lnTo>
                    <a:pt x="0" y="0"/>
                  </a:lnTo>
                  <a:lnTo>
                    <a:pt x="0" y="46"/>
                  </a:lnTo>
                  <a:lnTo>
                    <a:pt x="473" y="46"/>
                  </a:lnTo>
                  <a:lnTo>
                    <a:pt x="47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7" name="Freeform 21">
              <a:extLst>
                <a:ext uri="{FF2B5EF4-FFF2-40B4-BE49-F238E27FC236}">
                  <a16:creationId xmlns:a16="http://schemas.microsoft.com/office/drawing/2014/main" xmlns="" id="{8D24BCDF-D86A-4D48-A173-2B3DB88B3899}"/>
                </a:ext>
              </a:extLst>
            </p:cNvPr>
            <p:cNvSpPr>
              <a:spLocks/>
            </p:cNvSpPr>
            <p:nvPr/>
          </p:nvSpPr>
          <p:spPr bwMode="auto">
            <a:xfrm>
              <a:off x="4501" y="1156"/>
              <a:ext cx="95" cy="16"/>
            </a:xfrm>
            <a:custGeom>
              <a:avLst/>
              <a:gdLst>
                <a:gd name="T0" fmla="*/ 277 w 277"/>
                <a:gd name="T1" fmla="*/ 0 h 47"/>
                <a:gd name="T2" fmla="*/ 277 w 277"/>
                <a:gd name="T3" fmla="*/ 0 h 47"/>
                <a:gd name="T4" fmla="*/ 0 w 277"/>
                <a:gd name="T5" fmla="*/ 0 h 47"/>
                <a:gd name="T6" fmla="*/ 0 w 277"/>
                <a:gd name="T7" fmla="*/ 47 h 47"/>
                <a:gd name="T8" fmla="*/ 277 w 277"/>
                <a:gd name="T9" fmla="*/ 47 h 47"/>
                <a:gd name="T10" fmla="*/ 277 w 277"/>
                <a:gd name="T11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77" h="47">
                  <a:moveTo>
                    <a:pt x="277" y="0"/>
                  </a:moveTo>
                  <a:lnTo>
                    <a:pt x="277" y="0"/>
                  </a:lnTo>
                  <a:lnTo>
                    <a:pt x="0" y="0"/>
                  </a:lnTo>
                  <a:lnTo>
                    <a:pt x="0" y="47"/>
                  </a:lnTo>
                  <a:lnTo>
                    <a:pt x="277" y="47"/>
                  </a:lnTo>
                  <a:lnTo>
                    <a:pt x="27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8" name="Freeform 22">
              <a:extLst>
                <a:ext uri="{FF2B5EF4-FFF2-40B4-BE49-F238E27FC236}">
                  <a16:creationId xmlns:a16="http://schemas.microsoft.com/office/drawing/2014/main" xmlns="" id="{69369023-00DC-43D3-8ABE-32BEAF19CF43}"/>
                </a:ext>
              </a:extLst>
            </p:cNvPr>
            <p:cNvSpPr>
              <a:spLocks/>
            </p:cNvSpPr>
            <p:nvPr/>
          </p:nvSpPr>
          <p:spPr bwMode="auto">
            <a:xfrm>
              <a:off x="4386" y="1461"/>
              <a:ext cx="15" cy="17"/>
            </a:xfrm>
            <a:custGeom>
              <a:avLst/>
              <a:gdLst>
                <a:gd name="T0" fmla="*/ 0 w 46"/>
                <a:gd name="T1" fmla="*/ 48 h 48"/>
                <a:gd name="T2" fmla="*/ 0 w 46"/>
                <a:gd name="T3" fmla="*/ 48 h 48"/>
                <a:gd name="T4" fmla="*/ 46 w 46"/>
                <a:gd name="T5" fmla="*/ 48 h 48"/>
                <a:gd name="T6" fmla="*/ 46 w 46"/>
                <a:gd name="T7" fmla="*/ 0 h 48"/>
                <a:gd name="T8" fmla="*/ 0 w 46"/>
                <a:gd name="T9" fmla="*/ 0 h 48"/>
                <a:gd name="T10" fmla="*/ 0 w 46"/>
                <a:gd name="T11" fmla="*/ 48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6" h="48">
                  <a:moveTo>
                    <a:pt x="0" y="48"/>
                  </a:moveTo>
                  <a:lnTo>
                    <a:pt x="0" y="48"/>
                  </a:lnTo>
                  <a:lnTo>
                    <a:pt x="46" y="48"/>
                  </a:lnTo>
                  <a:lnTo>
                    <a:pt x="46" y="0"/>
                  </a:lnTo>
                  <a:lnTo>
                    <a:pt x="0" y="0"/>
                  </a:lnTo>
                  <a:lnTo>
                    <a:pt x="0" y="48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9" name="Freeform 23">
              <a:extLst>
                <a:ext uri="{FF2B5EF4-FFF2-40B4-BE49-F238E27FC236}">
                  <a16:creationId xmlns:a16="http://schemas.microsoft.com/office/drawing/2014/main" xmlns="" id="{A0D02428-AC9E-4C1F-B424-8A1CD7B336E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54" y="948"/>
              <a:ext cx="514" cy="575"/>
            </a:xfrm>
            <a:custGeom>
              <a:avLst/>
              <a:gdLst>
                <a:gd name="T0" fmla="*/ 538 w 1507"/>
                <a:gd name="T1" fmla="*/ 324 h 1686"/>
                <a:gd name="T2" fmla="*/ 597 w 1507"/>
                <a:gd name="T3" fmla="*/ 1080 h 1686"/>
                <a:gd name="T4" fmla="*/ 444 w 1507"/>
                <a:gd name="T5" fmla="*/ 1048 h 1686"/>
                <a:gd name="T6" fmla="*/ 581 w 1507"/>
                <a:gd name="T7" fmla="*/ 894 h 1686"/>
                <a:gd name="T8" fmla="*/ 591 w 1507"/>
                <a:gd name="T9" fmla="*/ 753 h 1686"/>
                <a:gd name="T10" fmla="*/ 463 w 1507"/>
                <a:gd name="T11" fmla="*/ 736 h 1686"/>
                <a:gd name="T12" fmla="*/ 435 w 1507"/>
                <a:gd name="T13" fmla="*/ 761 h 1686"/>
                <a:gd name="T14" fmla="*/ 260 w 1507"/>
                <a:gd name="T15" fmla="*/ 706 h 1686"/>
                <a:gd name="T16" fmla="*/ 562 w 1507"/>
                <a:gd name="T17" fmla="*/ 371 h 1686"/>
                <a:gd name="T18" fmla="*/ 1071 w 1507"/>
                <a:gd name="T19" fmla="*/ 46 h 1686"/>
                <a:gd name="T20" fmla="*/ 742 w 1507"/>
                <a:gd name="T21" fmla="*/ 904 h 1686"/>
                <a:gd name="T22" fmla="*/ 620 w 1507"/>
                <a:gd name="T23" fmla="*/ 1080 h 1686"/>
                <a:gd name="T24" fmla="*/ 597 w 1507"/>
                <a:gd name="T25" fmla="*/ 1185 h 1686"/>
                <a:gd name="T26" fmla="*/ 528 w 1507"/>
                <a:gd name="T27" fmla="*/ 1381 h 1686"/>
                <a:gd name="T28" fmla="*/ 213 w 1507"/>
                <a:gd name="T29" fmla="*/ 764 h 1686"/>
                <a:gd name="T30" fmla="*/ 171 w 1507"/>
                <a:gd name="T31" fmla="*/ 1035 h 1686"/>
                <a:gd name="T32" fmla="*/ 213 w 1507"/>
                <a:gd name="T33" fmla="*/ 1028 h 1686"/>
                <a:gd name="T34" fmla="*/ 473 w 1507"/>
                <a:gd name="T35" fmla="*/ 790 h 1686"/>
                <a:gd name="T36" fmla="*/ 512 w 1507"/>
                <a:gd name="T37" fmla="*/ 762 h 1686"/>
                <a:gd name="T38" fmla="*/ 559 w 1507"/>
                <a:gd name="T39" fmla="*/ 805 h 1686"/>
                <a:gd name="T40" fmla="*/ 529 w 1507"/>
                <a:gd name="T41" fmla="*/ 889 h 1686"/>
                <a:gd name="T42" fmla="*/ 398 w 1507"/>
                <a:gd name="T43" fmla="*/ 1068 h 1686"/>
                <a:gd name="T44" fmla="*/ 427 w 1507"/>
                <a:gd name="T45" fmla="*/ 1126 h 1686"/>
                <a:gd name="T46" fmla="*/ 432 w 1507"/>
                <a:gd name="T47" fmla="*/ 1276 h 1686"/>
                <a:gd name="T48" fmla="*/ 474 w 1507"/>
                <a:gd name="T49" fmla="*/ 1126 h 1686"/>
                <a:gd name="T50" fmla="*/ 597 w 1507"/>
                <a:gd name="T51" fmla="*/ 1185 h 1686"/>
                <a:gd name="T52" fmla="*/ 789 w 1507"/>
                <a:gd name="T53" fmla="*/ 1418 h 1686"/>
                <a:gd name="T54" fmla="*/ 789 w 1507"/>
                <a:gd name="T55" fmla="*/ 1080 h 1686"/>
                <a:gd name="T56" fmla="*/ 1095 w 1507"/>
                <a:gd name="T57" fmla="*/ 927 h 1686"/>
                <a:gd name="T58" fmla="*/ 1350 w 1507"/>
                <a:gd name="T59" fmla="*/ 1384 h 1686"/>
                <a:gd name="T60" fmla="*/ 995 w 1507"/>
                <a:gd name="T61" fmla="*/ 1418 h 1686"/>
                <a:gd name="T62" fmla="*/ 1397 w 1507"/>
                <a:gd name="T63" fmla="*/ 1534 h 1686"/>
                <a:gd name="T64" fmla="*/ 1373 w 1507"/>
                <a:gd name="T65" fmla="*/ 1544 h 1686"/>
                <a:gd name="T66" fmla="*/ 1041 w 1507"/>
                <a:gd name="T67" fmla="*/ 1431 h 1686"/>
                <a:gd name="T68" fmla="*/ 1397 w 1507"/>
                <a:gd name="T69" fmla="*/ 1431 h 1686"/>
                <a:gd name="T70" fmla="*/ 1483 w 1507"/>
                <a:gd name="T71" fmla="*/ 1384 h 1686"/>
                <a:gd name="T72" fmla="*/ 1397 w 1507"/>
                <a:gd name="T73" fmla="*/ 904 h 1686"/>
                <a:gd name="T74" fmla="*/ 1118 w 1507"/>
                <a:gd name="T75" fmla="*/ 22 h 1686"/>
                <a:gd name="T76" fmla="*/ 557 w 1507"/>
                <a:gd name="T77" fmla="*/ 0 h 1686"/>
                <a:gd name="T78" fmla="*/ 550 w 1507"/>
                <a:gd name="T79" fmla="*/ 3 h 1686"/>
                <a:gd name="T80" fmla="*/ 220 w 1507"/>
                <a:gd name="T81" fmla="*/ 331 h 1686"/>
                <a:gd name="T82" fmla="*/ 216 w 1507"/>
                <a:gd name="T83" fmla="*/ 337 h 1686"/>
                <a:gd name="T84" fmla="*/ 213 w 1507"/>
                <a:gd name="T85" fmla="*/ 347 h 1686"/>
                <a:gd name="T86" fmla="*/ 53 w 1507"/>
                <a:gd name="T87" fmla="*/ 875 h 1686"/>
                <a:gd name="T88" fmla="*/ 0 w 1507"/>
                <a:gd name="T89" fmla="*/ 1404 h 1686"/>
                <a:gd name="T90" fmla="*/ 46 w 1507"/>
                <a:gd name="T91" fmla="*/ 1662 h 1686"/>
                <a:gd name="T92" fmla="*/ 270 w 1507"/>
                <a:gd name="T93" fmla="*/ 1427 h 1686"/>
                <a:gd name="T94" fmla="*/ 552 w 1507"/>
                <a:gd name="T95" fmla="*/ 1427 h 1686"/>
                <a:gd name="T96" fmla="*/ 584 w 1507"/>
                <a:gd name="T97" fmla="*/ 1662 h 1686"/>
                <a:gd name="T98" fmla="*/ 630 w 1507"/>
                <a:gd name="T99" fmla="*/ 1404 h 1686"/>
                <a:gd name="T100" fmla="*/ 575 w 1507"/>
                <a:gd name="T101" fmla="*/ 1325 h 1686"/>
                <a:gd name="T102" fmla="*/ 742 w 1507"/>
                <a:gd name="T103" fmla="*/ 1126 h 1686"/>
                <a:gd name="T104" fmla="*/ 865 w 1507"/>
                <a:gd name="T105" fmla="*/ 1591 h 1686"/>
                <a:gd name="T106" fmla="*/ 1384 w 1507"/>
                <a:gd name="T107" fmla="*/ 1591 h 1686"/>
                <a:gd name="T108" fmla="*/ 1507 w 1507"/>
                <a:gd name="T109" fmla="*/ 1407 h 16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507" h="1686">
                  <a:moveTo>
                    <a:pt x="538" y="79"/>
                  </a:moveTo>
                  <a:lnTo>
                    <a:pt x="538" y="79"/>
                  </a:lnTo>
                  <a:lnTo>
                    <a:pt x="538" y="324"/>
                  </a:lnTo>
                  <a:lnTo>
                    <a:pt x="293" y="324"/>
                  </a:lnTo>
                  <a:lnTo>
                    <a:pt x="538" y="79"/>
                  </a:lnTo>
                  <a:close/>
                  <a:moveTo>
                    <a:pt x="597" y="1080"/>
                  </a:moveTo>
                  <a:lnTo>
                    <a:pt x="597" y="1080"/>
                  </a:lnTo>
                  <a:lnTo>
                    <a:pt x="462" y="1080"/>
                  </a:lnTo>
                  <a:cubicBezTo>
                    <a:pt x="456" y="1066"/>
                    <a:pt x="450" y="1056"/>
                    <a:pt x="444" y="1048"/>
                  </a:cubicBezTo>
                  <a:lnTo>
                    <a:pt x="564" y="920"/>
                  </a:lnTo>
                  <a:cubicBezTo>
                    <a:pt x="564" y="920"/>
                    <a:pt x="565" y="919"/>
                    <a:pt x="565" y="918"/>
                  </a:cubicBezTo>
                  <a:cubicBezTo>
                    <a:pt x="566" y="917"/>
                    <a:pt x="573" y="908"/>
                    <a:pt x="581" y="894"/>
                  </a:cubicBezTo>
                  <a:cubicBezTo>
                    <a:pt x="584" y="887"/>
                    <a:pt x="588" y="880"/>
                    <a:pt x="591" y="871"/>
                  </a:cubicBezTo>
                  <a:cubicBezTo>
                    <a:pt x="595" y="863"/>
                    <a:pt x="598" y="855"/>
                    <a:pt x="600" y="846"/>
                  </a:cubicBezTo>
                  <a:cubicBezTo>
                    <a:pt x="608" y="817"/>
                    <a:pt x="609" y="783"/>
                    <a:pt x="591" y="753"/>
                  </a:cubicBezTo>
                  <a:cubicBezTo>
                    <a:pt x="573" y="726"/>
                    <a:pt x="552" y="717"/>
                    <a:pt x="537" y="715"/>
                  </a:cubicBezTo>
                  <a:cubicBezTo>
                    <a:pt x="509" y="710"/>
                    <a:pt x="484" y="722"/>
                    <a:pt x="471" y="730"/>
                  </a:cubicBezTo>
                  <a:cubicBezTo>
                    <a:pt x="467" y="733"/>
                    <a:pt x="464" y="735"/>
                    <a:pt x="463" y="736"/>
                  </a:cubicBezTo>
                  <a:cubicBezTo>
                    <a:pt x="463" y="736"/>
                    <a:pt x="462" y="736"/>
                    <a:pt x="462" y="737"/>
                  </a:cubicBezTo>
                  <a:lnTo>
                    <a:pt x="453" y="745"/>
                  </a:lnTo>
                  <a:lnTo>
                    <a:pt x="435" y="761"/>
                  </a:lnTo>
                  <a:lnTo>
                    <a:pt x="260" y="922"/>
                  </a:lnTo>
                  <a:lnTo>
                    <a:pt x="260" y="733"/>
                  </a:lnTo>
                  <a:lnTo>
                    <a:pt x="260" y="706"/>
                  </a:lnTo>
                  <a:lnTo>
                    <a:pt x="260" y="681"/>
                  </a:lnTo>
                  <a:lnTo>
                    <a:pt x="260" y="371"/>
                  </a:lnTo>
                  <a:lnTo>
                    <a:pt x="562" y="371"/>
                  </a:lnTo>
                  <a:cubicBezTo>
                    <a:pt x="575" y="371"/>
                    <a:pt x="585" y="360"/>
                    <a:pt x="585" y="347"/>
                  </a:cubicBezTo>
                  <a:lnTo>
                    <a:pt x="585" y="46"/>
                  </a:lnTo>
                  <a:lnTo>
                    <a:pt x="1071" y="46"/>
                  </a:lnTo>
                  <a:lnTo>
                    <a:pt x="1071" y="880"/>
                  </a:lnTo>
                  <a:lnTo>
                    <a:pt x="765" y="880"/>
                  </a:lnTo>
                  <a:cubicBezTo>
                    <a:pt x="753" y="880"/>
                    <a:pt x="742" y="891"/>
                    <a:pt x="742" y="904"/>
                  </a:cubicBezTo>
                  <a:lnTo>
                    <a:pt x="742" y="1080"/>
                  </a:lnTo>
                  <a:lnTo>
                    <a:pt x="643" y="1080"/>
                  </a:lnTo>
                  <a:lnTo>
                    <a:pt x="620" y="1080"/>
                  </a:lnTo>
                  <a:lnTo>
                    <a:pt x="597" y="1080"/>
                  </a:lnTo>
                  <a:close/>
                  <a:moveTo>
                    <a:pt x="597" y="1185"/>
                  </a:moveTo>
                  <a:lnTo>
                    <a:pt x="597" y="1185"/>
                  </a:lnTo>
                  <a:cubicBezTo>
                    <a:pt x="597" y="1188"/>
                    <a:pt x="604" y="1252"/>
                    <a:pt x="539" y="1292"/>
                  </a:cubicBezTo>
                  <a:cubicBezTo>
                    <a:pt x="533" y="1297"/>
                    <a:pt x="528" y="1304"/>
                    <a:pt x="528" y="1312"/>
                  </a:cubicBezTo>
                  <a:lnTo>
                    <a:pt x="528" y="1381"/>
                  </a:lnTo>
                  <a:lnTo>
                    <a:pt x="100" y="1381"/>
                  </a:lnTo>
                  <a:lnTo>
                    <a:pt x="100" y="883"/>
                  </a:lnTo>
                  <a:cubicBezTo>
                    <a:pt x="121" y="853"/>
                    <a:pt x="164" y="802"/>
                    <a:pt x="213" y="764"/>
                  </a:cubicBezTo>
                  <a:lnTo>
                    <a:pt x="213" y="964"/>
                  </a:lnTo>
                  <a:lnTo>
                    <a:pt x="173" y="1002"/>
                  </a:lnTo>
                  <a:cubicBezTo>
                    <a:pt x="163" y="1010"/>
                    <a:pt x="163" y="1025"/>
                    <a:pt x="171" y="1035"/>
                  </a:cubicBezTo>
                  <a:cubicBezTo>
                    <a:pt x="180" y="1044"/>
                    <a:pt x="195" y="1045"/>
                    <a:pt x="204" y="1036"/>
                  </a:cubicBezTo>
                  <a:lnTo>
                    <a:pt x="205" y="1035"/>
                  </a:lnTo>
                  <a:lnTo>
                    <a:pt x="213" y="1028"/>
                  </a:lnTo>
                  <a:lnTo>
                    <a:pt x="237" y="1006"/>
                  </a:lnTo>
                  <a:lnTo>
                    <a:pt x="260" y="985"/>
                  </a:lnTo>
                  <a:lnTo>
                    <a:pt x="473" y="790"/>
                  </a:lnTo>
                  <a:lnTo>
                    <a:pt x="490" y="774"/>
                  </a:lnTo>
                  <a:lnTo>
                    <a:pt x="492" y="772"/>
                  </a:lnTo>
                  <a:cubicBezTo>
                    <a:pt x="496" y="769"/>
                    <a:pt x="504" y="765"/>
                    <a:pt x="512" y="762"/>
                  </a:cubicBezTo>
                  <a:cubicBezTo>
                    <a:pt x="517" y="761"/>
                    <a:pt x="523" y="760"/>
                    <a:pt x="529" y="761"/>
                  </a:cubicBezTo>
                  <a:cubicBezTo>
                    <a:pt x="537" y="762"/>
                    <a:pt x="545" y="768"/>
                    <a:pt x="551" y="778"/>
                  </a:cubicBezTo>
                  <a:cubicBezTo>
                    <a:pt x="556" y="786"/>
                    <a:pt x="558" y="795"/>
                    <a:pt x="559" y="805"/>
                  </a:cubicBezTo>
                  <a:cubicBezTo>
                    <a:pt x="559" y="814"/>
                    <a:pt x="558" y="824"/>
                    <a:pt x="555" y="834"/>
                  </a:cubicBezTo>
                  <a:cubicBezTo>
                    <a:pt x="553" y="842"/>
                    <a:pt x="550" y="850"/>
                    <a:pt x="547" y="858"/>
                  </a:cubicBezTo>
                  <a:cubicBezTo>
                    <a:pt x="541" y="871"/>
                    <a:pt x="534" y="882"/>
                    <a:pt x="529" y="889"/>
                  </a:cubicBezTo>
                  <a:lnTo>
                    <a:pt x="394" y="1033"/>
                  </a:lnTo>
                  <a:cubicBezTo>
                    <a:pt x="390" y="1038"/>
                    <a:pt x="388" y="1045"/>
                    <a:pt x="388" y="1052"/>
                  </a:cubicBezTo>
                  <a:cubicBezTo>
                    <a:pt x="389" y="1058"/>
                    <a:pt x="393" y="1065"/>
                    <a:pt x="398" y="1068"/>
                  </a:cubicBezTo>
                  <a:cubicBezTo>
                    <a:pt x="399" y="1069"/>
                    <a:pt x="404" y="1072"/>
                    <a:pt x="409" y="1080"/>
                  </a:cubicBezTo>
                  <a:cubicBezTo>
                    <a:pt x="413" y="1085"/>
                    <a:pt x="418" y="1093"/>
                    <a:pt x="421" y="1103"/>
                  </a:cubicBezTo>
                  <a:cubicBezTo>
                    <a:pt x="424" y="1110"/>
                    <a:pt x="426" y="1117"/>
                    <a:pt x="427" y="1126"/>
                  </a:cubicBezTo>
                  <a:cubicBezTo>
                    <a:pt x="432" y="1152"/>
                    <a:pt x="431" y="1187"/>
                    <a:pt x="419" y="1235"/>
                  </a:cubicBezTo>
                  <a:cubicBezTo>
                    <a:pt x="418" y="1239"/>
                    <a:pt x="417" y="1243"/>
                    <a:pt x="416" y="1247"/>
                  </a:cubicBezTo>
                  <a:cubicBezTo>
                    <a:pt x="412" y="1260"/>
                    <a:pt x="420" y="1273"/>
                    <a:pt x="432" y="1276"/>
                  </a:cubicBezTo>
                  <a:cubicBezTo>
                    <a:pt x="434" y="1277"/>
                    <a:pt x="436" y="1277"/>
                    <a:pt x="438" y="1277"/>
                  </a:cubicBezTo>
                  <a:cubicBezTo>
                    <a:pt x="449" y="1277"/>
                    <a:pt x="458" y="1270"/>
                    <a:pt x="461" y="1260"/>
                  </a:cubicBezTo>
                  <a:cubicBezTo>
                    <a:pt x="477" y="1204"/>
                    <a:pt x="479" y="1160"/>
                    <a:pt x="474" y="1126"/>
                  </a:cubicBezTo>
                  <a:lnTo>
                    <a:pt x="597" y="1126"/>
                  </a:lnTo>
                  <a:lnTo>
                    <a:pt x="597" y="1182"/>
                  </a:lnTo>
                  <a:cubicBezTo>
                    <a:pt x="597" y="1183"/>
                    <a:pt x="597" y="1184"/>
                    <a:pt x="597" y="1185"/>
                  </a:cubicBezTo>
                  <a:close/>
                  <a:moveTo>
                    <a:pt x="870" y="1544"/>
                  </a:moveTo>
                  <a:lnTo>
                    <a:pt x="870" y="1544"/>
                  </a:lnTo>
                  <a:cubicBezTo>
                    <a:pt x="820" y="1522"/>
                    <a:pt x="789" y="1473"/>
                    <a:pt x="789" y="1418"/>
                  </a:cubicBezTo>
                  <a:lnTo>
                    <a:pt x="789" y="1126"/>
                  </a:lnTo>
                  <a:lnTo>
                    <a:pt x="789" y="1103"/>
                  </a:lnTo>
                  <a:lnTo>
                    <a:pt x="789" y="1080"/>
                  </a:lnTo>
                  <a:lnTo>
                    <a:pt x="789" y="927"/>
                  </a:lnTo>
                  <a:lnTo>
                    <a:pt x="1071" y="927"/>
                  </a:lnTo>
                  <a:lnTo>
                    <a:pt x="1095" y="927"/>
                  </a:lnTo>
                  <a:lnTo>
                    <a:pt x="1118" y="927"/>
                  </a:lnTo>
                  <a:lnTo>
                    <a:pt x="1350" y="927"/>
                  </a:lnTo>
                  <a:lnTo>
                    <a:pt x="1350" y="1384"/>
                  </a:lnTo>
                  <a:lnTo>
                    <a:pt x="1018" y="1384"/>
                  </a:lnTo>
                  <a:cubicBezTo>
                    <a:pt x="1005" y="1384"/>
                    <a:pt x="995" y="1394"/>
                    <a:pt x="995" y="1407"/>
                  </a:cubicBezTo>
                  <a:lnTo>
                    <a:pt x="995" y="1418"/>
                  </a:lnTo>
                  <a:cubicBezTo>
                    <a:pt x="995" y="1473"/>
                    <a:pt x="963" y="1522"/>
                    <a:pt x="914" y="1544"/>
                  </a:cubicBezTo>
                  <a:lnTo>
                    <a:pt x="870" y="1544"/>
                  </a:lnTo>
                  <a:close/>
                  <a:moveTo>
                    <a:pt x="1397" y="1534"/>
                  </a:moveTo>
                  <a:lnTo>
                    <a:pt x="1397" y="1534"/>
                  </a:lnTo>
                  <a:cubicBezTo>
                    <a:pt x="1391" y="1538"/>
                    <a:pt x="1385" y="1541"/>
                    <a:pt x="1379" y="1544"/>
                  </a:cubicBezTo>
                  <a:lnTo>
                    <a:pt x="1373" y="1544"/>
                  </a:lnTo>
                  <a:lnTo>
                    <a:pt x="1350" y="1544"/>
                  </a:lnTo>
                  <a:lnTo>
                    <a:pt x="992" y="1544"/>
                  </a:lnTo>
                  <a:cubicBezTo>
                    <a:pt x="1021" y="1513"/>
                    <a:pt x="1038" y="1474"/>
                    <a:pt x="1041" y="1431"/>
                  </a:cubicBezTo>
                  <a:lnTo>
                    <a:pt x="1350" y="1431"/>
                  </a:lnTo>
                  <a:lnTo>
                    <a:pt x="1373" y="1431"/>
                  </a:lnTo>
                  <a:lnTo>
                    <a:pt x="1397" y="1431"/>
                  </a:lnTo>
                  <a:lnTo>
                    <a:pt x="1460" y="1431"/>
                  </a:lnTo>
                  <a:cubicBezTo>
                    <a:pt x="1456" y="1473"/>
                    <a:pt x="1432" y="1511"/>
                    <a:pt x="1397" y="1534"/>
                  </a:cubicBezTo>
                  <a:close/>
                  <a:moveTo>
                    <a:pt x="1483" y="1384"/>
                  </a:moveTo>
                  <a:lnTo>
                    <a:pt x="1483" y="1384"/>
                  </a:lnTo>
                  <a:lnTo>
                    <a:pt x="1397" y="1384"/>
                  </a:lnTo>
                  <a:lnTo>
                    <a:pt x="1397" y="904"/>
                  </a:lnTo>
                  <a:cubicBezTo>
                    <a:pt x="1397" y="891"/>
                    <a:pt x="1386" y="880"/>
                    <a:pt x="1373" y="880"/>
                  </a:cubicBezTo>
                  <a:lnTo>
                    <a:pt x="1118" y="880"/>
                  </a:lnTo>
                  <a:lnTo>
                    <a:pt x="1118" y="22"/>
                  </a:lnTo>
                  <a:cubicBezTo>
                    <a:pt x="1118" y="9"/>
                    <a:pt x="1108" y="0"/>
                    <a:pt x="1095" y="0"/>
                  </a:cubicBezTo>
                  <a:lnTo>
                    <a:pt x="562" y="0"/>
                  </a:lnTo>
                  <a:cubicBezTo>
                    <a:pt x="560" y="0"/>
                    <a:pt x="559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555" y="1"/>
                    <a:pt x="553" y="1"/>
                    <a:pt x="552" y="2"/>
                  </a:cubicBezTo>
                  <a:cubicBezTo>
                    <a:pt x="551" y="3"/>
                    <a:pt x="551" y="3"/>
                    <a:pt x="550" y="3"/>
                  </a:cubicBezTo>
                  <a:cubicBezTo>
                    <a:pt x="548" y="4"/>
                    <a:pt x="547" y="5"/>
                    <a:pt x="545" y="7"/>
                  </a:cubicBezTo>
                  <a:lnTo>
                    <a:pt x="301" y="250"/>
                  </a:lnTo>
                  <a:lnTo>
                    <a:pt x="220" y="331"/>
                  </a:lnTo>
                  <a:cubicBezTo>
                    <a:pt x="220" y="331"/>
                    <a:pt x="220" y="331"/>
                    <a:pt x="220" y="331"/>
                  </a:cubicBezTo>
                  <a:cubicBezTo>
                    <a:pt x="219" y="332"/>
                    <a:pt x="217" y="334"/>
                    <a:pt x="216" y="336"/>
                  </a:cubicBezTo>
                  <a:cubicBezTo>
                    <a:pt x="216" y="336"/>
                    <a:pt x="216" y="337"/>
                    <a:pt x="216" y="337"/>
                  </a:cubicBezTo>
                  <a:cubicBezTo>
                    <a:pt x="215" y="339"/>
                    <a:pt x="214" y="341"/>
                    <a:pt x="214" y="343"/>
                  </a:cubicBezTo>
                  <a:lnTo>
                    <a:pt x="214" y="343"/>
                  </a:lnTo>
                  <a:cubicBezTo>
                    <a:pt x="213" y="344"/>
                    <a:pt x="213" y="346"/>
                    <a:pt x="213" y="347"/>
                  </a:cubicBezTo>
                  <a:lnTo>
                    <a:pt x="213" y="706"/>
                  </a:lnTo>
                  <a:cubicBezTo>
                    <a:pt x="128" y="762"/>
                    <a:pt x="61" y="857"/>
                    <a:pt x="58" y="862"/>
                  </a:cubicBezTo>
                  <a:cubicBezTo>
                    <a:pt x="55" y="866"/>
                    <a:pt x="53" y="871"/>
                    <a:pt x="53" y="875"/>
                  </a:cubicBezTo>
                  <a:lnTo>
                    <a:pt x="53" y="1381"/>
                  </a:lnTo>
                  <a:lnTo>
                    <a:pt x="23" y="1381"/>
                  </a:lnTo>
                  <a:cubicBezTo>
                    <a:pt x="10" y="1381"/>
                    <a:pt x="0" y="1391"/>
                    <a:pt x="0" y="1404"/>
                  </a:cubicBezTo>
                  <a:lnTo>
                    <a:pt x="0" y="1662"/>
                  </a:lnTo>
                  <a:cubicBezTo>
                    <a:pt x="0" y="1675"/>
                    <a:pt x="10" y="1686"/>
                    <a:pt x="23" y="1686"/>
                  </a:cubicBezTo>
                  <a:cubicBezTo>
                    <a:pt x="36" y="1686"/>
                    <a:pt x="46" y="1675"/>
                    <a:pt x="46" y="1662"/>
                  </a:cubicBezTo>
                  <a:lnTo>
                    <a:pt x="46" y="1427"/>
                  </a:lnTo>
                  <a:lnTo>
                    <a:pt x="68" y="1427"/>
                  </a:lnTo>
                  <a:lnTo>
                    <a:pt x="270" y="1427"/>
                  </a:lnTo>
                  <a:lnTo>
                    <a:pt x="479" y="1427"/>
                  </a:lnTo>
                  <a:lnTo>
                    <a:pt x="528" y="1427"/>
                  </a:lnTo>
                  <a:lnTo>
                    <a:pt x="552" y="1427"/>
                  </a:lnTo>
                  <a:lnTo>
                    <a:pt x="575" y="1427"/>
                  </a:lnTo>
                  <a:lnTo>
                    <a:pt x="584" y="1427"/>
                  </a:lnTo>
                  <a:lnTo>
                    <a:pt x="584" y="1662"/>
                  </a:lnTo>
                  <a:cubicBezTo>
                    <a:pt x="584" y="1675"/>
                    <a:pt x="594" y="1686"/>
                    <a:pt x="607" y="1686"/>
                  </a:cubicBezTo>
                  <a:cubicBezTo>
                    <a:pt x="620" y="1686"/>
                    <a:pt x="630" y="1675"/>
                    <a:pt x="630" y="1662"/>
                  </a:cubicBezTo>
                  <a:lnTo>
                    <a:pt x="630" y="1404"/>
                  </a:lnTo>
                  <a:cubicBezTo>
                    <a:pt x="630" y="1391"/>
                    <a:pt x="620" y="1381"/>
                    <a:pt x="607" y="1381"/>
                  </a:cubicBezTo>
                  <a:lnTo>
                    <a:pt x="575" y="1381"/>
                  </a:lnTo>
                  <a:lnTo>
                    <a:pt x="575" y="1325"/>
                  </a:lnTo>
                  <a:cubicBezTo>
                    <a:pt x="648" y="1272"/>
                    <a:pt x="645" y="1194"/>
                    <a:pt x="643" y="1181"/>
                  </a:cubicBezTo>
                  <a:lnTo>
                    <a:pt x="643" y="1126"/>
                  </a:lnTo>
                  <a:lnTo>
                    <a:pt x="742" y="1126"/>
                  </a:lnTo>
                  <a:lnTo>
                    <a:pt x="742" y="1418"/>
                  </a:lnTo>
                  <a:cubicBezTo>
                    <a:pt x="742" y="1493"/>
                    <a:pt x="787" y="1560"/>
                    <a:pt x="856" y="1589"/>
                  </a:cubicBezTo>
                  <a:cubicBezTo>
                    <a:pt x="859" y="1590"/>
                    <a:pt x="862" y="1591"/>
                    <a:pt x="865" y="1591"/>
                  </a:cubicBezTo>
                  <a:lnTo>
                    <a:pt x="919" y="1591"/>
                  </a:lnTo>
                  <a:lnTo>
                    <a:pt x="1373" y="1591"/>
                  </a:lnTo>
                  <a:lnTo>
                    <a:pt x="1384" y="1591"/>
                  </a:lnTo>
                  <a:cubicBezTo>
                    <a:pt x="1387" y="1591"/>
                    <a:pt x="1390" y="1590"/>
                    <a:pt x="1393" y="1589"/>
                  </a:cubicBezTo>
                  <a:cubicBezTo>
                    <a:pt x="1462" y="1560"/>
                    <a:pt x="1507" y="1493"/>
                    <a:pt x="1507" y="1418"/>
                  </a:cubicBezTo>
                  <a:lnTo>
                    <a:pt x="1507" y="1407"/>
                  </a:lnTo>
                  <a:cubicBezTo>
                    <a:pt x="1507" y="1394"/>
                    <a:pt x="1496" y="1384"/>
                    <a:pt x="1483" y="138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1" name="Freeform 24">
              <a:extLst>
                <a:ext uri="{FF2B5EF4-FFF2-40B4-BE49-F238E27FC236}">
                  <a16:creationId xmlns:a16="http://schemas.microsoft.com/office/drawing/2014/main" xmlns="" id="{34D68143-05B8-45DF-8EE7-57369652214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637" y="1276"/>
              <a:ext cx="41" cy="41"/>
            </a:xfrm>
            <a:custGeom>
              <a:avLst/>
              <a:gdLst>
                <a:gd name="T0" fmla="*/ 47 w 121"/>
                <a:gd name="T1" fmla="*/ 47 h 121"/>
                <a:gd name="T2" fmla="*/ 47 w 121"/>
                <a:gd name="T3" fmla="*/ 47 h 121"/>
                <a:gd name="T4" fmla="*/ 74 w 121"/>
                <a:gd name="T5" fmla="*/ 47 h 121"/>
                <a:gd name="T6" fmla="*/ 74 w 121"/>
                <a:gd name="T7" fmla="*/ 74 h 121"/>
                <a:gd name="T8" fmla="*/ 47 w 121"/>
                <a:gd name="T9" fmla="*/ 74 h 121"/>
                <a:gd name="T10" fmla="*/ 47 w 121"/>
                <a:gd name="T11" fmla="*/ 47 h 121"/>
                <a:gd name="T12" fmla="*/ 98 w 121"/>
                <a:gd name="T13" fmla="*/ 0 h 121"/>
                <a:gd name="T14" fmla="*/ 98 w 121"/>
                <a:gd name="T15" fmla="*/ 0 h 121"/>
                <a:gd name="T16" fmla="*/ 23 w 121"/>
                <a:gd name="T17" fmla="*/ 0 h 121"/>
                <a:gd name="T18" fmla="*/ 0 w 121"/>
                <a:gd name="T19" fmla="*/ 23 h 121"/>
                <a:gd name="T20" fmla="*/ 0 w 121"/>
                <a:gd name="T21" fmla="*/ 98 h 121"/>
                <a:gd name="T22" fmla="*/ 13 w 121"/>
                <a:gd name="T23" fmla="*/ 119 h 121"/>
                <a:gd name="T24" fmla="*/ 23 w 121"/>
                <a:gd name="T25" fmla="*/ 121 h 121"/>
                <a:gd name="T26" fmla="*/ 98 w 121"/>
                <a:gd name="T27" fmla="*/ 121 h 121"/>
                <a:gd name="T28" fmla="*/ 108 w 121"/>
                <a:gd name="T29" fmla="*/ 119 h 121"/>
                <a:gd name="T30" fmla="*/ 121 w 121"/>
                <a:gd name="T31" fmla="*/ 98 h 121"/>
                <a:gd name="T32" fmla="*/ 121 w 121"/>
                <a:gd name="T33" fmla="*/ 23 h 121"/>
                <a:gd name="T34" fmla="*/ 98 w 121"/>
                <a:gd name="T35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21" h="121">
                  <a:moveTo>
                    <a:pt x="47" y="47"/>
                  </a:moveTo>
                  <a:lnTo>
                    <a:pt x="47" y="47"/>
                  </a:lnTo>
                  <a:lnTo>
                    <a:pt x="74" y="47"/>
                  </a:lnTo>
                  <a:lnTo>
                    <a:pt x="74" y="74"/>
                  </a:lnTo>
                  <a:lnTo>
                    <a:pt x="47" y="74"/>
                  </a:lnTo>
                  <a:lnTo>
                    <a:pt x="47" y="47"/>
                  </a:lnTo>
                  <a:close/>
                  <a:moveTo>
                    <a:pt x="98" y="0"/>
                  </a:moveTo>
                  <a:lnTo>
                    <a:pt x="98" y="0"/>
                  </a:lnTo>
                  <a:lnTo>
                    <a:pt x="23" y="0"/>
                  </a:lnTo>
                  <a:cubicBezTo>
                    <a:pt x="10" y="0"/>
                    <a:pt x="0" y="10"/>
                    <a:pt x="0" y="23"/>
                  </a:cubicBezTo>
                  <a:lnTo>
                    <a:pt x="0" y="98"/>
                  </a:lnTo>
                  <a:cubicBezTo>
                    <a:pt x="0" y="107"/>
                    <a:pt x="6" y="115"/>
                    <a:pt x="13" y="119"/>
                  </a:cubicBezTo>
                  <a:cubicBezTo>
                    <a:pt x="16" y="120"/>
                    <a:pt x="20" y="121"/>
                    <a:pt x="23" y="121"/>
                  </a:cubicBezTo>
                  <a:lnTo>
                    <a:pt x="98" y="121"/>
                  </a:lnTo>
                  <a:cubicBezTo>
                    <a:pt x="101" y="121"/>
                    <a:pt x="105" y="120"/>
                    <a:pt x="108" y="119"/>
                  </a:cubicBezTo>
                  <a:cubicBezTo>
                    <a:pt x="116" y="115"/>
                    <a:pt x="121" y="107"/>
                    <a:pt x="121" y="98"/>
                  </a:cubicBezTo>
                  <a:lnTo>
                    <a:pt x="121" y="23"/>
                  </a:lnTo>
                  <a:cubicBezTo>
                    <a:pt x="121" y="10"/>
                    <a:pt x="111" y="0"/>
                    <a:pt x="9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2" name="Freeform 25">
              <a:extLst>
                <a:ext uri="{FF2B5EF4-FFF2-40B4-BE49-F238E27FC236}">
                  <a16:creationId xmlns:a16="http://schemas.microsoft.com/office/drawing/2014/main" xmlns="" id="{48F65E07-D76D-461C-9F0C-055549056AC5}"/>
                </a:ext>
              </a:extLst>
            </p:cNvPr>
            <p:cNvSpPr>
              <a:spLocks/>
            </p:cNvSpPr>
            <p:nvPr/>
          </p:nvSpPr>
          <p:spPr bwMode="auto">
            <a:xfrm>
              <a:off x="4681" y="1288"/>
              <a:ext cx="116" cy="16"/>
            </a:xfrm>
            <a:custGeom>
              <a:avLst/>
              <a:gdLst>
                <a:gd name="T0" fmla="*/ 137 w 341"/>
                <a:gd name="T1" fmla="*/ 47 h 47"/>
                <a:gd name="T2" fmla="*/ 137 w 341"/>
                <a:gd name="T3" fmla="*/ 47 h 47"/>
                <a:gd name="T4" fmla="*/ 160 w 341"/>
                <a:gd name="T5" fmla="*/ 47 h 47"/>
                <a:gd name="T6" fmla="*/ 341 w 341"/>
                <a:gd name="T7" fmla="*/ 47 h 47"/>
                <a:gd name="T8" fmla="*/ 341 w 341"/>
                <a:gd name="T9" fmla="*/ 23 h 47"/>
                <a:gd name="T10" fmla="*/ 341 w 341"/>
                <a:gd name="T11" fmla="*/ 0 h 47"/>
                <a:gd name="T12" fmla="*/ 160 w 341"/>
                <a:gd name="T13" fmla="*/ 0 h 47"/>
                <a:gd name="T14" fmla="*/ 137 w 341"/>
                <a:gd name="T15" fmla="*/ 0 h 47"/>
                <a:gd name="T16" fmla="*/ 113 w 341"/>
                <a:gd name="T17" fmla="*/ 0 h 47"/>
                <a:gd name="T18" fmla="*/ 0 w 341"/>
                <a:gd name="T19" fmla="*/ 0 h 47"/>
                <a:gd name="T20" fmla="*/ 0 w 341"/>
                <a:gd name="T21" fmla="*/ 23 h 47"/>
                <a:gd name="T22" fmla="*/ 0 w 341"/>
                <a:gd name="T23" fmla="*/ 47 h 47"/>
                <a:gd name="T24" fmla="*/ 113 w 341"/>
                <a:gd name="T25" fmla="*/ 47 h 47"/>
                <a:gd name="T26" fmla="*/ 137 w 341"/>
                <a:gd name="T27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41" h="47">
                  <a:moveTo>
                    <a:pt x="137" y="47"/>
                  </a:moveTo>
                  <a:lnTo>
                    <a:pt x="137" y="47"/>
                  </a:lnTo>
                  <a:lnTo>
                    <a:pt x="160" y="47"/>
                  </a:lnTo>
                  <a:lnTo>
                    <a:pt x="341" y="47"/>
                  </a:lnTo>
                  <a:lnTo>
                    <a:pt x="341" y="23"/>
                  </a:lnTo>
                  <a:lnTo>
                    <a:pt x="341" y="0"/>
                  </a:lnTo>
                  <a:lnTo>
                    <a:pt x="160" y="0"/>
                  </a:lnTo>
                  <a:lnTo>
                    <a:pt x="137" y="0"/>
                  </a:lnTo>
                  <a:lnTo>
                    <a:pt x="113" y="0"/>
                  </a:lnTo>
                  <a:lnTo>
                    <a:pt x="0" y="0"/>
                  </a:lnTo>
                  <a:lnTo>
                    <a:pt x="0" y="23"/>
                  </a:lnTo>
                  <a:lnTo>
                    <a:pt x="0" y="47"/>
                  </a:lnTo>
                  <a:lnTo>
                    <a:pt x="113" y="47"/>
                  </a:lnTo>
                  <a:lnTo>
                    <a:pt x="137" y="47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7" name="Freeform 26">
              <a:extLst>
                <a:ext uri="{FF2B5EF4-FFF2-40B4-BE49-F238E27FC236}">
                  <a16:creationId xmlns:a16="http://schemas.microsoft.com/office/drawing/2014/main" xmlns="" id="{C350A939-FE41-4F76-A156-9016ECF4B15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637" y="1318"/>
              <a:ext cx="41" cy="41"/>
            </a:xfrm>
            <a:custGeom>
              <a:avLst/>
              <a:gdLst>
                <a:gd name="T0" fmla="*/ 74 w 121"/>
                <a:gd name="T1" fmla="*/ 74 h 121"/>
                <a:gd name="T2" fmla="*/ 74 w 121"/>
                <a:gd name="T3" fmla="*/ 74 h 121"/>
                <a:gd name="T4" fmla="*/ 47 w 121"/>
                <a:gd name="T5" fmla="*/ 74 h 121"/>
                <a:gd name="T6" fmla="*/ 47 w 121"/>
                <a:gd name="T7" fmla="*/ 47 h 121"/>
                <a:gd name="T8" fmla="*/ 74 w 121"/>
                <a:gd name="T9" fmla="*/ 47 h 121"/>
                <a:gd name="T10" fmla="*/ 74 w 121"/>
                <a:gd name="T11" fmla="*/ 74 h 121"/>
                <a:gd name="T12" fmla="*/ 98 w 121"/>
                <a:gd name="T13" fmla="*/ 0 h 121"/>
                <a:gd name="T14" fmla="*/ 98 w 121"/>
                <a:gd name="T15" fmla="*/ 0 h 121"/>
                <a:gd name="T16" fmla="*/ 23 w 121"/>
                <a:gd name="T17" fmla="*/ 0 h 121"/>
                <a:gd name="T18" fmla="*/ 1 w 121"/>
                <a:gd name="T19" fmla="*/ 18 h 121"/>
                <a:gd name="T20" fmla="*/ 0 w 121"/>
                <a:gd name="T21" fmla="*/ 23 h 121"/>
                <a:gd name="T22" fmla="*/ 0 w 121"/>
                <a:gd name="T23" fmla="*/ 41 h 121"/>
                <a:gd name="T24" fmla="*/ 0 w 121"/>
                <a:gd name="T25" fmla="*/ 98 h 121"/>
                <a:gd name="T26" fmla="*/ 23 w 121"/>
                <a:gd name="T27" fmla="*/ 121 h 121"/>
                <a:gd name="T28" fmla="*/ 98 w 121"/>
                <a:gd name="T29" fmla="*/ 121 h 121"/>
                <a:gd name="T30" fmla="*/ 121 w 121"/>
                <a:gd name="T31" fmla="*/ 98 h 121"/>
                <a:gd name="T32" fmla="*/ 121 w 121"/>
                <a:gd name="T33" fmla="*/ 41 h 121"/>
                <a:gd name="T34" fmla="*/ 121 w 121"/>
                <a:gd name="T35" fmla="*/ 23 h 121"/>
                <a:gd name="T36" fmla="*/ 120 w 121"/>
                <a:gd name="T37" fmla="*/ 18 h 121"/>
                <a:gd name="T38" fmla="*/ 98 w 121"/>
                <a:gd name="T39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21" h="121">
                  <a:moveTo>
                    <a:pt x="74" y="74"/>
                  </a:moveTo>
                  <a:lnTo>
                    <a:pt x="74" y="74"/>
                  </a:lnTo>
                  <a:lnTo>
                    <a:pt x="47" y="74"/>
                  </a:lnTo>
                  <a:lnTo>
                    <a:pt x="47" y="47"/>
                  </a:lnTo>
                  <a:lnTo>
                    <a:pt x="74" y="47"/>
                  </a:lnTo>
                  <a:lnTo>
                    <a:pt x="74" y="74"/>
                  </a:lnTo>
                  <a:close/>
                  <a:moveTo>
                    <a:pt x="98" y="0"/>
                  </a:moveTo>
                  <a:lnTo>
                    <a:pt x="98" y="0"/>
                  </a:lnTo>
                  <a:lnTo>
                    <a:pt x="23" y="0"/>
                  </a:lnTo>
                  <a:cubicBezTo>
                    <a:pt x="12" y="0"/>
                    <a:pt x="3" y="8"/>
                    <a:pt x="1" y="18"/>
                  </a:cubicBezTo>
                  <a:cubicBezTo>
                    <a:pt x="0" y="20"/>
                    <a:pt x="0" y="21"/>
                    <a:pt x="0" y="23"/>
                  </a:cubicBezTo>
                  <a:lnTo>
                    <a:pt x="0" y="41"/>
                  </a:lnTo>
                  <a:lnTo>
                    <a:pt x="0" y="98"/>
                  </a:lnTo>
                  <a:cubicBezTo>
                    <a:pt x="0" y="111"/>
                    <a:pt x="10" y="121"/>
                    <a:pt x="23" y="121"/>
                  </a:cubicBezTo>
                  <a:lnTo>
                    <a:pt x="98" y="121"/>
                  </a:lnTo>
                  <a:cubicBezTo>
                    <a:pt x="111" y="121"/>
                    <a:pt x="121" y="111"/>
                    <a:pt x="121" y="98"/>
                  </a:cubicBezTo>
                  <a:lnTo>
                    <a:pt x="121" y="41"/>
                  </a:lnTo>
                  <a:lnTo>
                    <a:pt x="121" y="23"/>
                  </a:lnTo>
                  <a:cubicBezTo>
                    <a:pt x="121" y="21"/>
                    <a:pt x="121" y="20"/>
                    <a:pt x="120" y="18"/>
                  </a:cubicBezTo>
                  <a:cubicBezTo>
                    <a:pt x="118" y="8"/>
                    <a:pt x="109" y="0"/>
                    <a:pt x="9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8" name="Freeform 27">
              <a:extLst>
                <a:ext uri="{FF2B5EF4-FFF2-40B4-BE49-F238E27FC236}">
                  <a16:creationId xmlns:a16="http://schemas.microsoft.com/office/drawing/2014/main" xmlns="" id="{30FC6CD7-B888-4D02-A3E3-3A8A5BB130A2}"/>
                </a:ext>
              </a:extLst>
            </p:cNvPr>
            <p:cNvSpPr>
              <a:spLocks/>
            </p:cNvSpPr>
            <p:nvPr/>
          </p:nvSpPr>
          <p:spPr bwMode="auto">
            <a:xfrm>
              <a:off x="4681" y="1331"/>
              <a:ext cx="116" cy="16"/>
            </a:xfrm>
            <a:custGeom>
              <a:avLst/>
              <a:gdLst>
                <a:gd name="T0" fmla="*/ 341 w 341"/>
                <a:gd name="T1" fmla="*/ 23 h 47"/>
                <a:gd name="T2" fmla="*/ 341 w 341"/>
                <a:gd name="T3" fmla="*/ 23 h 47"/>
                <a:gd name="T4" fmla="*/ 341 w 341"/>
                <a:gd name="T5" fmla="*/ 0 h 47"/>
                <a:gd name="T6" fmla="*/ 150 w 341"/>
                <a:gd name="T7" fmla="*/ 0 h 47"/>
                <a:gd name="T8" fmla="*/ 0 w 341"/>
                <a:gd name="T9" fmla="*/ 0 h 47"/>
                <a:gd name="T10" fmla="*/ 0 w 341"/>
                <a:gd name="T11" fmla="*/ 4 h 47"/>
                <a:gd name="T12" fmla="*/ 0 w 341"/>
                <a:gd name="T13" fmla="*/ 23 h 47"/>
                <a:gd name="T14" fmla="*/ 0 w 341"/>
                <a:gd name="T15" fmla="*/ 47 h 47"/>
                <a:gd name="T16" fmla="*/ 341 w 341"/>
                <a:gd name="T17" fmla="*/ 47 h 47"/>
                <a:gd name="T18" fmla="*/ 341 w 341"/>
                <a:gd name="T19" fmla="*/ 23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1" h="47">
                  <a:moveTo>
                    <a:pt x="341" y="23"/>
                  </a:moveTo>
                  <a:lnTo>
                    <a:pt x="341" y="23"/>
                  </a:lnTo>
                  <a:lnTo>
                    <a:pt x="341" y="0"/>
                  </a:lnTo>
                  <a:lnTo>
                    <a:pt x="150" y="0"/>
                  </a:lnTo>
                  <a:lnTo>
                    <a:pt x="0" y="0"/>
                  </a:lnTo>
                  <a:lnTo>
                    <a:pt x="0" y="4"/>
                  </a:lnTo>
                  <a:lnTo>
                    <a:pt x="0" y="23"/>
                  </a:lnTo>
                  <a:lnTo>
                    <a:pt x="0" y="47"/>
                  </a:lnTo>
                  <a:lnTo>
                    <a:pt x="341" y="47"/>
                  </a:lnTo>
                  <a:lnTo>
                    <a:pt x="341" y="2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8" name="Freeform 28">
              <a:extLst>
                <a:ext uri="{FF2B5EF4-FFF2-40B4-BE49-F238E27FC236}">
                  <a16:creationId xmlns:a16="http://schemas.microsoft.com/office/drawing/2014/main" xmlns="" id="{FFB4887C-3453-429E-A001-A859833CBC6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637" y="1360"/>
              <a:ext cx="41" cy="42"/>
            </a:xfrm>
            <a:custGeom>
              <a:avLst/>
              <a:gdLst>
                <a:gd name="T0" fmla="*/ 74 w 121"/>
                <a:gd name="T1" fmla="*/ 74 h 121"/>
                <a:gd name="T2" fmla="*/ 74 w 121"/>
                <a:gd name="T3" fmla="*/ 74 h 121"/>
                <a:gd name="T4" fmla="*/ 47 w 121"/>
                <a:gd name="T5" fmla="*/ 74 h 121"/>
                <a:gd name="T6" fmla="*/ 47 w 121"/>
                <a:gd name="T7" fmla="*/ 47 h 121"/>
                <a:gd name="T8" fmla="*/ 74 w 121"/>
                <a:gd name="T9" fmla="*/ 47 h 121"/>
                <a:gd name="T10" fmla="*/ 74 w 121"/>
                <a:gd name="T11" fmla="*/ 74 h 121"/>
                <a:gd name="T12" fmla="*/ 98 w 121"/>
                <a:gd name="T13" fmla="*/ 0 h 121"/>
                <a:gd name="T14" fmla="*/ 98 w 121"/>
                <a:gd name="T15" fmla="*/ 0 h 121"/>
                <a:gd name="T16" fmla="*/ 23 w 121"/>
                <a:gd name="T17" fmla="*/ 0 h 121"/>
                <a:gd name="T18" fmla="*/ 0 w 121"/>
                <a:gd name="T19" fmla="*/ 23 h 121"/>
                <a:gd name="T20" fmla="*/ 0 w 121"/>
                <a:gd name="T21" fmla="*/ 98 h 121"/>
                <a:gd name="T22" fmla="*/ 23 w 121"/>
                <a:gd name="T23" fmla="*/ 121 h 121"/>
                <a:gd name="T24" fmla="*/ 98 w 121"/>
                <a:gd name="T25" fmla="*/ 121 h 121"/>
                <a:gd name="T26" fmla="*/ 121 w 121"/>
                <a:gd name="T27" fmla="*/ 98 h 121"/>
                <a:gd name="T28" fmla="*/ 121 w 121"/>
                <a:gd name="T29" fmla="*/ 23 h 121"/>
                <a:gd name="T30" fmla="*/ 98 w 121"/>
                <a:gd name="T31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21" h="121">
                  <a:moveTo>
                    <a:pt x="74" y="74"/>
                  </a:moveTo>
                  <a:lnTo>
                    <a:pt x="74" y="74"/>
                  </a:lnTo>
                  <a:lnTo>
                    <a:pt x="47" y="74"/>
                  </a:lnTo>
                  <a:lnTo>
                    <a:pt x="47" y="47"/>
                  </a:lnTo>
                  <a:lnTo>
                    <a:pt x="74" y="47"/>
                  </a:lnTo>
                  <a:lnTo>
                    <a:pt x="74" y="74"/>
                  </a:lnTo>
                  <a:close/>
                  <a:moveTo>
                    <a:pt x="98" y="0"/>
                  </a:moveTo>
                  <a:lnTo>
                    <a:pt x="98" y="0"/>
                  </a:lnTo>
                  <a:lnTo>
                    <a:pt x="23" y="0"/>
                  </a:lnTo>
                  <a:cubicBezTo>
                    <a:pt x="10" y="0"/>
                    <a:pt x="0" y="10"/>
                    <a:pt x="0" y="23"/>
                  </a:cubicBezTo>
                  <a:lnTo>
                    <a:pt x="0" y="98"/>
                  </a:lnTo>
                  <a:cubicBezTo>
                    <a:pt x="0" y="111"/>
                    <a:pt x="10" y="121"/>
                    <a:pt x="23" y="121"/>
                  </a:cubicBezTo>
                  <a:lnTo>
                    <a:pt x="98" y="121"/>
                  </a:lnTo>
                  <a:cubicBezTo>
                    <a:pt x="111" y="121"/>
                    <a:pt x="121" y="111"/>
                    <a:pt x="121" y="98"/>
                  </a:cubicBezTo>
                  <a:lnTo>
                    <a:pt x="121" y="23"/>
                  </a:lnTo>
                  <a:cubicBezTo>
                    <a:pt x="121" y="10"/>
                    <a:pt x="111" y="0"/>
                    <a:pt x="9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9" name="Freeform 29">
              <a:extLst>
                <a:ext uri="{FF2B5EF4-FFF2-40B4-BE49-F238E27FC236}">
                  <a16:creationId xmlns:a16="http://schemas.microsoft.com/office/drawing/2014/main" xmlns="" id="{0F663D49-3E6A-4239-ADA6-AAD216FBF003}"/>
                </a:ext>
              </a:extLst>
            </p:cNvPr>
            <p:cNvSpPr>
              <a:spLocks/>
            </p:cNvSpPr>
            <p:nvPr/>
          </p:nvSpPr>
          <p:spPr bwMode="auto">
            <a:xfrm>
              <a:off x="4681" y="1373"/>
              <a:ext cx="116" cy="16"/>
            </a:xfrm>
            <a:custGeom>
              <a:avLst/>
              <a:gdLst>
                <a:gd name="T0" fmla="*/ 341 w 341"/>
                <a:gd name="T1" fmla="*/ 24 h 47"/>
                <a:gd name="T2" fmla="*/ 341 w 341"/>
                <a:gd name="T3" fmla="*/ 24 h 47"/>
                <a:gd name="T4" fmla="*/ 341 w 341"/>
                <a:gd name="T5" fmla="*/ 0 h 47"/>
                <a:gd name="T6" fmla="*/ 0 w 341"/>
                <a:gd name="T7" fmla="*/ 0 h 47"/>
                <a:gd name="T8" fmla="*/ 0 w 341"/>
                <a:gd name="T9" fmla="*/ 24 h 47"/>
                <a:gd name="T10" fmla="*/ 0 w 341"/>
                <a:gd name="T11" fmla="*/ 47 h 47"/>
                <a:gd name="T12" fmla="*/ 341 w 341"/>
                <a:gd name="T13" fmla="*/ 47 h 47"/>
                <a:gd name="T14" fmla="*/ 341 w 341"/>
                <a:gd name="T15" fmla="*/ 2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41" h="47">
                  <a:moveTo>
                    <a:pt x="341" y="24"/>
                  </a:moveTo>
                  <a:lnTo>
                    <a:pt x="341" y="24"/>
                  </a:lnTo>
                  <a:lnTo>
                    <a:pt x="341" y="0"/>
                  </a:lnTo>
                  <a:lnTo>
                    <a:pt x="0" y="0"/>
                  </a:lnTo>
                  <a:lnTo>
                    <a:pt x="0" y="24"/>
                  </a:lnTo>
                  <a:lnTo>
                    <a:pt x="0" y="47"/>
                  </a:lnTo>
                  <a:lnTo>
                    <a:pt x="341" y="47"/>
                  </a:lnTo>
                  <a:lnTo>
                    <a:pt x="341" y="2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80" name="Group 32">
            <a:extLst>
              <a:ext uri="{FF2B5EF4-FFF2-40B4-BE49-F238E27FC236}">
                <a16:creationId xmlns:a16="http://schemas.microsoft.com/office/drawing/2014/main" xmlns="" id="{03292938-D43B-45A4-AE19-20A5C8F3F482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816105" y="6008134"/>
            <a:ext cx="357026" cy="373080"/>
            <a:chOff x="4414" y="2747"/>
            <a:chExt cx="556" cy="581"/>
          </a:xfrm>
          <a:solidFill>
            <a:srgbClr val="25AEC1"/>
          </a:solidFill>
        </p:grpSpPr>
        <p:sp>
          <p:nvSpPr>
            <p:cNvPr id="81" name="Freeform 33">
              <a:extLst>
                <a:ext uri="{FF2B5EF4-FFF2-40B4-BE49-F238E27FC236}">
                  <a16:creationId xmlns:a16="http://schemas.microsoft.com/office/drawing/2014/main" xmlns="" id="{C3D1AD67-0774-412B-9B4B-3CF1F35F367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414" y="2747"/>
              <a:ext cx="556" cy="581"/>
            </a:xfrm>
            <a:custGeom>
              <a:avLst/>
              <a:gdLst>
                <a:gd name="T0" fmla="*/ 694 w 1342"/>
                <a:gd name="T1" fmla="*/ 81 h 1393"/>
                <a:gd name="T2" fmla="*/ 1295 w 1342"/>
                <a:gd name="T3" fmla="*/ 81 h 1393"/>
                <a:gd name="T4" fmla="*/ 818 w 1342"/>
                <a:gd name="T5" fmla="*/ 959 h 1393"/>
                <a:gd name="T6" fmla="*/ 785 w 1342"/>
                <a:gd name="T7" fmla="*/ 635 h 1393"/>
                <a:gd name="T8" fmla="*/ 785 w 1342"/>
                <a:gd name="T9" fmla="*/ 1146 h 1393"/>
                <a:gd name="T10" fmla="*/ 738 w 1342"/>
                <a:gd name="T11" fmla="*/ 1171 h 1393"/>
                <a:gd name="T12" fmla="*/ 610 w 1342"/>
                <a:gd name="T13" fmla="*/ 1069 h 1393"/>
                <a:gd name="T14" fmla="*/ 685 w 1342"/>
                <a:gd name="T15" fmla="*/ 969 h 1393"/>
                <a:gd name="T16" fmla="*/ 762 w 1342"/>
                <a:gd name="T17" fmla="*/ 976 h 1393"/>
                <a:gd name="T18" fmla="*/ 819 w 1342"/>
                <a:gd name="T19" fmla="*/ 1069 h 1393"/>
                <a:gd name="T20" fmla="*/ 80 w 1342"/>
                <a:gd name="T21" fmla="*/ 992 h 1393"/>
                <a:gd name="T22" fmla="*/ 127 w 1342"/>
                <a:gd name="T23" fmla="*/ 967 h 1393"/>
                <a:gd name="T24" fmla="*/ 227 w 1342"/>
                <a:gd name="T25" fmla="*/ 998 h 1393"/>
                <a:gd name="T26" fmla="*/ 251 w 1342"/>
                <a:gd name="T27" fmla="*/ 1096 h 1393"/>
                <a:gd name="T28" fmla="*/ 104 w 1342"/>
                <a:gd name="T29" fmla="*/ 1162 h 1393"/>
                <a:gd name="T30" fmla="*/ 46 w 1342"/>
                <a:gd name="T31" fmla="*/ 1069 h 1393"/>
                <a:gd name="T32" fmla="*/ 127 w 1342"/>
                <a:gd name="T33" fmla="*/ 1218 h 1393"/>
                <a:gd name="T34" fmla="*/ 299 w 1342"/>
                <a:gd name="T35" fmla="*/ 1096 h 1393"/>
                <a:gd name="T36" fmla="*/ 738 w 1342"/>
                <a:gd name="T37" fmla="*/ 1218 h 1393"/>
                <a:gd name="T38" fmla="*/ 127 w 1342"/>
                <a:gd name="T39" fmla="*/ 1218 h 1393"/>
                <a:gd name="T40" fmla="*/ 496 w 1342"/>
                <a:gd name="T41" fmla="*/ 736 h 1393"/>
                <a:gd name="T42" fmla="*/ 300 w 1342"/>
                <a:gd name="T43" fmla="*/ 1049 h 1393"/>
                <a:gd name="T44" fmla="*/ 431 w 1342"/>
                <a:gd name="T45" fmla="*/ 750 h 1393"/>
                <a:gd name="T46" fmla="*/ 327 w 1342"/>
                <a:gd name="T47" fmla="*/ 599 h 1393"/>
                <a:gd name="T48" fmla="*/ 510 w 1342"/>
                <a:gd name="T49" fmla="*/ 667 h 1393"/>
                <a:gd name="T50" fmla="*/ 400 w 1342"/>
                <a:gd name="T51" fmla="*/ 699 h 1393"/>
                <a:gd name="T52" fmla="*/ 729 w 1342"/>
                <a:gd name="T53" fmla="*/ 635 h 1393"/>
                <a:gd name="T54" fmla="*/ 715 w 1342"/>
                <a:gd name="T55" fmla="*/ 918 h 1393"/>
                <a:gd name="T56" fmla="*/ 582 w 1342"/>
                <a:gd name="T57" fmla="*/ 599 h 1393"/>
                <a:gd name="T58" fmla="*/ 336 w 1342"/>
                <a:gd name="T59" fmla="*/ 717 h 1393"/>
                <a:gd name="T60" fmla="*/ 127 w 1342"/>
                <a:gd name="T61" fmla="*/ 920 h 1393"/>
                <a:gd name="T62" fmla="*/ 648 w 1342"/>
                <a:gd name="T63" fmla="*/ 553 h 1393"/>
                <a:gd name="T64" fmla="*/ 47 w 1342"/>
                <a:gd name="T65" fmla="*/ 392 h 1393"/>
                <a:gd name="T66" fmla="*/ 648 w 1342"/>
                <a:gd name="T67" fmla="*/ 384 h 1393"/>
                <a:gd name="T68" fmla="*/ 80 w 1342"/>
                <a:gd name="T69" fmla="*/ 935 h 1393"/>
                <a:gd name="T70" fmla="*/ 818 w 1342"/>
                <a:gd name="T71" fmla="*/ 1277 h 1393"/>
                <a:gd name="T72" fmla="*/ 116 w 1342"/>
                <a:gd name="T73" fmla="*/ 1346 h 1393"/>
                <a:gd name="T74" fmla="*/ 80 w 1342"/>
                <a:gd name="T75" fmla="*/ 1203 h 1393"/>
                <a:gd name="T76" fmla="*/ 762 w 1342"/>
                <a:gd name="T77" fmla="*/ 1285 h 1393"/>
                <a:gd name="T78" fmla="*/ 818 w 1342"/>
                <a:gd name="T79" fmla="*/ 1179 h 1393"/>
                <a:gd name="T80" fmla="*/ 1295 w 1342"/>
                <a:gd name="T81" fmla="*/ 553 h 1393"/>
                <a:gd name="T82" fmla="*/ 842 w 1342"/>
                <a:gd name="T83" fmla="*/ 588 h 1393"/>
                <a:gd name="T84" fmla="*/ 762 w 1342"/>
                <a:gd name="T85" fmla="*/ 588 h 1393"/>
                <a:gd name="T86" fmla="*/ 694 w 1342"/>
                <a:gd name="T87" fmla="*/ 553 h 1393"/>
                <a:gd name="T88" fmla="*/ 694 w 1342"/>
                <a:gd name="T89" fmla="*/ 384 h 1393"/>
                <a:gd name="T90" fmla="*/ 694 w 1342"/>
                <a:gd name="T91" fmla="*/ 276 h 1393"/>
                <a:gd name="T92" fmla="*/ 1295 w 1342"/>
                <a:gd name="T93" fmla="*/ 553 h 1393"/>
                <a:gd name="T94" fmla="*/ 729 w 1342"/>
                <a:gd name="T95" fmla="*/ 0 h 1393"/>
                <a:gd name="T96" fmla="*/ 648 w 1342"/>
                <a:gd name="T97" fmla="*/ 151 h 1393"/>
                <a:gd name="T98" fmla="*/ 1 w 1342"/>
                <a:gd name="T99" fmla="*/ 392 h 1393"/>
                <a:gd name="T100" fmla="*/ 1 w 1342"/>
                <a:gd name="T101" fmla="*/ 1086 h 1393"/>
                <a:gd name="T102" fmla="*/ 749 w 1342"/>
                <a:gd name="T103" fmla="*/ 1393 h 1393"/>
                <a:gd name="T104" fmla="*/ 866 w 1342"/>
                <a:gd name="T105" fmla="*/ 1069 h 1393"/>
                <a:gd name="T106" fmla="*/ 1260 w 1342"/>
                <a:gd name="T107" fmla="*/ 635 h 1393"/>
                <a:gd name="T108" fmla="*/ 1342 w 1342"/>
                <a:gd name="T109" fmla="*/ 104 h 1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342" h="1393">
                  <a:moveTo>
                    <a:pt x="694" y="104"/>
                  </a:moveTo>
                  <a:lnTo>
                    <a:pt x="694" y="104"/>
                  </a:lnTo>
                  <a:lnTo>
                    <a:pt x="694" y="81"/>
                  </a:lnTo>
                  <a:cubicBezTo>
                    <a:pt x="694" y="61"/>
                    <a:pt x="710" y="46"/>
                    <a:pt x="729" y="46"/>
                  </a:cubicBezTo>
                  <a:lnTo>
                    <a:pt x="1260" y="46"/>
                  </a:lnTo>
                  <a:cubicBezTo>
                    <a:pt x="1279" y="46"/>
                    <a:pt x="1295" y="61"/>
                    <a:pt x="1295" y="81"/>
                  </a:cubicBezTo>
                  <a:lnTo>
                    <a:pt x="1295" y="104"/>
                  </a:lnTo>
                  <a:lnTo>
                    <a:pt x="694" y="104"/>
                  </a:lnTo>
                  <a:close/>
                  <a:moveTo>
                    <a:pt x="818" y="959"/>
                  </a:moveTo>
                  <a:lnTo>
                    <a:pt x="818" y="959"/>
                  </a:lnTo>
                  <a:cubicBezTo>
                    <a:pt x="808" y="950"/>
                    <a:pt x="797" y="942"/>
                    <a:pt x="785" y="935"/>
                  </a:cubicBezTo>
                  <a:lnTo>
                    <a:pt x="785" y="635"/>
                  </a:lnTo>
                  <a:lnTo>
                    <a:pt x="818" y="635"/>
                  </a:lnTo>
                  <a:lnTo>
                    <a:pt x="818" y="959"/>
                  </a:lnTo>
                  <a:close/>
                  <a:moveTo>
                    <a:pt x="785" y="1146"/>
                  </a:moveTo>
                  <a:lnTo>
                    <a:pt x="785" y="1146"/>
                  </a:lnTo>
                  <a:cubicBezTo>
                    <a:pt x="778" y="1153"/>
                    <a:pt x="770" y="1158"/>
                    <a:pt x="762" y="1162"/>
                  </a:cubicBezTo>
                  <a:cubicBezTo>
                    <a:pt x="754" y="1166"/>
                    <a:pt x="747" y="1169"/>
                    <a:pt x="738" y="1171"/>
                  </a:cubicBezTo>
                  <a:cubicBezTo>
                    <a:pt x="731" y="1173"/>
                    <a:pt x="723" y="1174"/>
                    <a:pt x="715" y="1174"/>
                  </a:cubicBezTo>
                  <a:cubicBezTo>
                    <a:pt x="667" y="1174"/>
                    <a:pt x="626" y="1141"/>
                    <a:pt x="614" y="1096"/>
                  </a:cubicBezTo>
                  <a:cubicBezTo>
                    <a:pt x="612" y="1087"/>
                    <a:pt x="610" y="1078"/>
                    <a:pt x="610" y="1069"/>
                  </a:cubicBezTo>
                  <a:cubicBezTo>
                    <a:pt x="610" y="1062"/>
                    <a:pt x="611" y="1056"/>
                    <a:pt x="612" y="1049"/>
                  </a:cubicBezTo>
                  <a:cubicBezTo>
                    <a:pt x="617" y="1027"/>
                    <a:pt x="628" y="1007"/>
                    <a:pt x="644" y="992"/>
                  </a:cubicBezTo>
                  <a:cubicBezTo>
                    <a:pt x="656" y="982"/>
                    <a:pt x="669" y="974"/>
                    <a:pt x="685" y="969"/>
                  </a:cubicBezTo>
                  <a:cubicBezTo>
                    <a:pt x="694" y="966"/>
                    <a:pt x="704" y="965"/>
                    <a:pt x="715" y="965"/>
                  </a:cubicBezTo>
                  <a:cubicBezTo>
                    <a:pt x="723" y="965"/>
                    <a:pt x="731" y="966"/>
                    <a:pt x="738" y="967"/>
                  </a:cubicBezTo>
                  <a:cubicBezTo>
                    <a:pt x="747" y="969"/>
                    <a:pt x="754" y="972"/>
                    <a:pt x="762" y="976"/>
                  </a:cubicBezTo>
                  <a:cubicBezTo>
                    <a:pt x="770" y="980"/>
                    <a:pt x="778" y="986"/>
                    <a:pt x="785" y="992"/>
                  </a:cubicBezTo>
                  <a:cubicBezTo>
                    <a:pt x="803" y="1008"/>
                    <a:pt x="815" y="1030"/>
                    <a:pt x="818" y="1055"/>
                  </a:cubicBezTo>
                  <a:cubicBezTo>
                    <a:pt x="819" y="1060"/>
                    <a:pt x="819" y="1064"/>
                    <a:pt x="819" y="1069"/>
                  </a:cubicBezTo>
                  <a:cubicBezTo>
                    <a:pt x="819" y="1074"/>
                    <a:pt x="819" y="1078"/>
                    <a:pt x="818" y="1083"/>
                  </a:cubicBezTo>
                  <a:cubicBezTo>
                    <a:pt x="815" y="1108"/>
                    <a:pt x="803" y="1130"/>
                    <a:pt x="785" y="1146"/>
                  </a:cubicBezTo>
                  <a:close/>
                  <a:moveTo>
                    <a:pt x="80" y="992"/>
                  </a:moveTo>
                  <a:lnTo>
                    <a:pt x="80" y="992"/>
                  </a:lnTo>
                  <a:cubicBezTo>
                    <a:pt x="87" y="986"/>
                    <a:pt x="95" y="980"/>
                    <a:pt x="104" y="976"/>
                  </a:cubicBezTo>
                  <a:cubicBezTo>
                    <a:pt x="111" y="972"/>
                    <a:pt x="119" y="969"/>
                    <a:pt x="127" y="967"/>
                  </a:cubicBezTo>
                  <a:cubicBezTo>
                    <a:pt x="135" y="966"/>
                    <a:pt x="143" y="965"/>
                    <a:pt x="151" y="965"/>
                  </a:cubicBezTo>
                  <a:cubicBezTo>
                    <a:pt x="164" y="965"/>
                    <a:pt x="177" y="967"/>
                    <a:pt x="189" y="972"/>
                  </a:cubicBezTo>
                  <a:cubicBezTo>
                    <a:pt x="204" y="978"/>
                    <a:pt x="217" y="987"/>
                    <a:pt x="227" y="998"/>
                  </a:cubicBezTo>
                  <a:cubicBezTo>
                    <a:pt x="240" y="1012"/>
                    <a:pt x="249" y="1030"/>
                    <a:pt x="253" y="1049"/>
                  </a:cubicBezTo>
                  <a:cubicBezTo>
                    <a:pt x="254" y="1056"/>
                    <a:pt x="255" y="1062"/>
                    <a:pt x="255" y="1069"/>
                  </a:cubicBezTo>
                  <a:cubicBezTo>
                    <a:pt x="255" y="1078"/>
                    <a:pt x="254" y="1087"/>
                    <a:pt x="251" y="1096"/>
                  </a:cubicBezTo>
                  <a:cubicBezTo>
                    <a:pt x="240" y="1141"/>
                    <a:pt x="199" y="1174"/>
                    <a:pt x="151" y="1174"/>
                  </a:cubicBezTo>
                  <a:cubicBezTo>
                    <a:pt x="143" y="1174"/>
                    <a:pt x="135" y="1173"/>
                    <a:pt x="127" y="1171"/>
                  </a:cubicBezTo>
                  <a:cubicBezTo>
                    <a:pt x="119" y="1169"/>
                    <a:pt x="111" y="1166"/>
                    <a:pt x="104" y="1162"/>
                  </a:cubicBezTo>
                  <a:cubicBezTo>
                    <a:pt x="95" y="1158"/>
                    <a:pt x="87" y="1153"/>
                    <a:pt x="80" y="1146"/>
                  </a:cubicBezTo>
                  <a:cubicBezTo>
                    <a:pt x="63" y="1130"/>
                    <a:pt x="51" y="1108"/>
                    <a:pt x="47" y="1083"/>
                  </a:cubicBezTo>
                  <a:cubicBezTo>
                    <a:pt x="47" y="1079"/>
                    <a:pt x="46" y="1074"/>
                    <a:pt x="46" y="1069"/>
                  </a:cubicBezTo>
                  <a:cubicBezTo>
                    <a:pt x="46" y="1064"/>
                    <a:pt x="47" y="1060"/>
                    <a:pt x="47" y="1055"/>
                  </a:cubicBezTo>
                  <a:cubicBezTo>
                    <a:pt x="51" y="1030"/>
                    <a:pt x="63" y="1008"/>
                    <a:pt x="80" y="992"/>
                  </a:cubicBezTo>
                  <a:close/>
                  <a:moveTo>
                    <a:pt x="127" y="1218"/>
                  </a:moveTo>
                  <a:lnTo>
                    <a:pt x="127" y="1218"/>
                  </a:lnTo>
                  <a:cubicBezTo>
                    <a:pt x="135" y="1219"/>
                    <a:pt x="143" y="1220"/>
                    <a:pt x="151" y="1220"/>
                  </a:cubicBezTo>
                  <a:cubicBezTo>
                    <a:pt x="225" y="1220"/>
                    <a:pt x="287" y="1167"/>
                    <a:pt x="299" y="1096"/>
                  </a:cubicBezTo>
                  <a:lnTo>
                    <a:pt x="566" y="1096"/>
                  </a:lnTo>
                  <a:cubicBezTo>
                    <a:pt x="579" y="1167"/>
                    <a:pt x="641" y="1220"/>
                    <a:pt x="715" y="1220"/>
                  </a:cubicBezTo>
                  <a:cubicBezTo>
                    <a:pt x="723" y="1220"/>
                    <a:pt x="731" y="1219"/>
                    <a:pt x="738" y="1218"/>
                  </a:cubicBezTo>
                  <a:lnTo>
                    <a:pt x="738" y="1238"/>
                  </a:lnTo>
                  <a:lnTo>
                    <a:pt x="127" y="1238"/>
                  </a:lnTo>
                  <a:lnTo>
                    <a:pt x="127" y="1218"/>
                  </a:lnTo>
                  <a:close/>
                  <a:moveTo>
                    <a:pt x="431" y="750"/>
                  </a:moveTo>
                  <a:lnTo>
                    <a:pt x="431" y="750"/>
                  </a:lnTo>
                  <a:cubicBezTo>
                    <a:pt x="454" y="750"/>
                    <a:pt x="476" y="745"/>
                    <a:pt x="496" y="736"/>
                  </a:cubicBezTo>
                  <a:lnTo>
                    <a:pt x="620" y="951"/>
                  </a:lnTo>
                  <a:cubicBezTo>
                    <a:pt x="591" y="975"/>
                    <a:pt x="570" y="1010"/>
                    <a:pt x="565" y="1049"/>
                  </a:cubicBezTo>
                  <a:lnTo>
                    <a:pt x="300" y="1049"/>
                  </a:lnTo>
                  <a:cubicBezTo>
                    <a:pt x="296" y="1013"/>
                    <a:pt x="278" y="980"/>
                    <a:pt x="251" y="957"/>
                  </a:cubicBezTo>
                  <a:lnTo>
                    <a:pt x="376" y="740"/>
                  </a:lnTo>
                  <a:cubicBezTo>
                    <a:pt x="393" y="747"/>
                    <a:pt x="412" y="750"/>
                    <a:pt x="431" y="750"/>
                  </a:cubicBezTo>
                  <a:close/>
                  <a:moveTo>
                    <a:pt x="360" y="675"/>
                  </a:moveTo>
                  <a:lnTo>
                    <a:pt x="360" y="675"/>
                  </a:lnTo>
                  <a:cubicBezTo>
                    <a:pt x="340" y="656"/>
                    <a:pt x="327" y="629"/>
                    <a:pt x="327" y="599"/>
                  </a:cubicBezTo>
                  <a:cubicBezTo>
                    <a:pt x="327" y="542"/>
                    <a:pt x="374" y="495"/>
                    <a:pt x="431" y="495"/>
                  </a:cubicBezTo>
                  <a:cubicBezTo>
                    <a:pt x="489" y="495"/>
                    <a:pt x="536" y="542"/>
                    <a:pt x="536" y="599"/>
                  </a:cubicBezTo>
                  <a:cubicBezTo>
                    <a:pt x="536" y="625"/>
                    <a:pt x="526" y="649"/>
                    <a:pt x="510" y="667"/>
                  </a:cubicBezTo>
                  <a:cubicBezTo>
                    <a:pt x="500" y="679"/>
                    <a:pt x="487" y="689"/>
                    <a:pt x="473" y="695"/>
                  </a:cubicBezTo>
                  <a:cubicBezTo>
                    <a:pt x="460" y="701"/>
                    <a:pt x="446" y="704"/>
                    <a:pt x="431" y="704"/>
                  </a:cubicBezTo>
                  <a:cubicBezTo>
                    <a:pt x="420" y="704"/>
                    <a:pt x="410" y="702"/>
                    <a:pt x="400" y="699"/>
                  </a:cubicBezTo>
                  <a:cubicBezTo>
                    <a:pt x="385" y="694"/>
                    <a:pt x="371" y="686"/>
                    <a:pt x="360" y="675"/>
                  </a:cubicBezTo>
                  <a:close/>
                  <a:moveTo>
                    <a:pt x="729" y="635"/>
                  </a:moveTo>
                  <a:lnTo>
                    <a:pt x="729" y="635"/>
                  </a:lnTo>
                  <a:lnTo>
                    <a:pt x="738" y="635"/>
                  </a:lnTo>
                  <a:lnTo>
                    <a:pt x="738" y="920"/>
                  </a:lnTo>
                  <a:cubicBezTo>
                    <a:pt x="731" y="919"/>
                    <a:pt x="723" y="918"/>
                    <a:pt x="715" y="918"/>
                  </a:cubicBezTo>
                  <a:cubicBezTo>
                    <a:pt x="696" y="918"/>
                    <a:pt x="678" y="922"/>
                    <a:pt x="661" y="928"/>
                  </a:cubicBezTo>
                  <a:lnTo>
                    <a:pt x="535" y="709"/>
                  </a:lnTo>
                  <a:cubicBezTo>
                    <a:pt x="564" y="682"/>
                    <a:pt x="582" y="643"/>
                    <a:pt x="582" y="599"/>
                  </a:cubicBezTo>
                  <a:cubicBezTo>
                    <a:pt x="582" y="516"/>
                    <a:pt x="515" y="448"/>
                    <a:pt x="431" y="448"/>
                  </a:cubicBezTo>
                  <a:cubicBezTo>
                    <a:pt x="348" y="448"/>
                    <a:pt x="280" y="516"/>
                    <a:pt x="280" y="599"/>
                  </a:cubicBezTo>
                  <a:cubicBezTo>
                    <a:pt x="280" y="647"/>
                    <a:pt x="302" y="689"/>
                    <a:pt x="336" y="717"/>
                  </a:cubicBezTo>
                  <a:lnTo>
                    <a:pt x="212" y="931"/>
                  </a:lnTo>
                  <a:cubicBezTo>
                    <a:pt x="193" y="923"/>
                    <a:pt x="173" y="918"/>
                    <a:pt x="151" y="918"/>
                  </a:cubicBezTo>
                  <a:cubicBezTo>
                    <a:pt x="143" y="918"/>
                    <a:pt x="135" y="919"/>
                    <a:pt x="127" y="920"/>
                  </a:cubicBezTo>
                  <a:lnTo>
                    <a:pt x="127" y="430"/>
                  </a:lnTo>
                  <a:lnTo>
                    <a:pt x="648" y="430"/>
                  </a:lnTo>
                  <a:lnTo>
                    <a:pt x="648" y="553"/>
                  </a:lnTo>
                  <a:cubicBezTo>
                    <a:pt x="648" y="598"/>
                    <a:pt x="684" y="635"/>
                    <a:pt x="729" y="635"/>
                  </a:cubicBezTo>
                  <a:close/>
                  <a:moveTo>
                    <a:pt x="47" y="392"/>
                  </a:moveTo>
                  <a:lnTo>
                    <a:pt x="47" y="392"/>
                  </a:lnTo>
                  <a:cubicBezTo>
                    <a:pt x="47" y="354"/>
                    <a:pt x="78" y="323"/>
                    <a:pt x="116" y="323"/>
                  </a:cubicBezTo>
                  <a:lnTo>
                    <a:pt x="648" y="323"/>
                  </a:lnTo>
                  <a:lnTo>
                    <a:pt x="648" y="384"/>
                  </a:lnTo>
                  <a:lnTo>
                    <a:pt x="104" y="384"/>
                  </a:lnTo>
                  <a:cubicBezTo>
                    <a:pt x="91" y="384"/>
                    <a:pt x="80" y="394"/>
                    <a:pt x="80" y="407"/>
                  </a:cubicBezTo>
                  <a:lnTo>
                    <a:pt x="80" y="935"/>
                  </a:lnTo>
                  <a:cubicBezTo>
                    <a:pt x="68" y="942"/>
                    <a:pt x="57" y="950"/>
                    <a:pt x="47" y="959"/>
                  </a:cubicBezTo>
                  <a:lnTo>
                    <a:pt x="47" y="392"/>
                  </a:lnTo>
                  <a:close/>
                  <a:moveTo>
                    <a:pt x="818" y="1277"/>
                  </a:moveTo>
                  <a:lnTo>
                    <a:pt x="818" y="1277"/>
                  </a:lnTo>
                  <a:cubicBezTo>
                    <a:pt x="818" y="1315"/>
                    <a:pt x="787" y="1346"/>
                    <a:pt x="749" y="1346"/>
                  </a:cubicBezTo>
                  <a:lnTo>
                    <a:pt x="116" y="1346"/>
                  </a:lnTo>
                  <a:cubicBezTo>
                    <a:pt x="78" y="1346"/>
                    <a:pt x="47" y="1315"/>
                    <a:pt x="47" y="1277"/>
                  </a:cubicBezTo>
                  <a:lnTo>
                    <a:pt x="47" y="1179"/>
                  </a:lnTo>
                  <a:cubicBezTo>
                    <a:pt x="57" y="1188"/>
                    <a:pt x="68" y="1196"/>
                    <a:pt x="80" y="1203"/>
                  </a:cubicBezTo>
                  <a:lnTo>
                    <a:pt x="80" y="1262"/>
                  </a:lnTo>
                  <a:cubicBezTo>
                    <a:pt x="80" y="1274"/>
                    <a:pt x="91" y="1285"/>
                    <a:pt x="104" y="1285"/>
                  </a:cubicBezTo>
                  <a:lnTo>
                    <a:pt x="762" y="1285"/>
                  </a:lnTo>
                  <a:cubicBezTo>
                    <a:pt x="775" y="1285"/>
                    <a:pt x="785" y="1274"/>
                    <a:pt x="785" y="1262"/>
                  </a:cubicBezTo>
                  <a:lnTo>
                    <a:pt x="785" y="1203"/>
                  </a:lnTo>
                  <a:cubicBezTo>
                    <a:pt x="797" y="1196"/>
                    <a:pt x="808" y="1188"/>
                    <a:pt x="818" y="1179"/>
                  </a:cubicBezTo>
                  <a:lnTo>
                    <a:pt x="818" y="1277"/>
                  </a:lnTo>
                  <a:close/>
                  <a:moveTo>
                    <a:pt x="1295" y="553"/>
                  </a:moveTo>
                  <a:lnTo>
                    <a:pt x="1295" y="553"/>
                  </a:lnTo>
                  <a:cubicBezTo>
                    <a:pt x="1295" y="572"/>
                    <a:pt x="1279" y="588"/>
                    <a:pt x="1260" y="588"/>
                  </a:cubicBezTo>
                  <a:lnTo>
                    <a:pt x="865" y="588"/>
                  </a:lnTo>
                  <a:lnTo>
                    <a:pt x="842" y="588"/>
                  </a:lnTo>
                  <a:lnTo>
                    <a:pt x="818" y="588"/>
                  </a:lnTo>
                  <a:lnTo>
                    <a:pt x="785" y="588"/>
                  </a:lnTo>
                  <a:lnTo>
                    <a:pt x="762" y="588"/>
                  </a:lnTo>
                  <a:lnTo>
                    <a:pt x="738" y="588"/>
                  </a:lnTo>
                  <a:lnTo>
                    <a:pt x="729" y="588"/>
                  </a:lnTo>
                  <a:cubicBezTo>
                    <a:pt x="710" y="588"/>
                    <a:pt x="694" y="572"/>
                    <a:pt x="694" y="553"/>
                  </a:cubicBezTo>
                  <a:lnTo>
                    <a:pt x="694" y="430"/>
                  </a:lnTo>
                  <a:lnTo>
                    <a:pt x="694" y="407"/>
                  </a:lnTo>
                  <a:lnTo>
                    <a:pt x="694" y="384"/>
                  </a:lnTo>
                  <a:lnTo>
                    <a:pt x="694" y="323"/>
                  </a:lnTo>
                  <a:lnTo>
                    <a:pt x="694" y="299"/>
                  </a:lnTo>
                  <a:lnTo>
                    <a:pt x="694" y="276"/>
                  </a:lnTo>
                  <a:lnTo>
                    <a:pt x="694" y="151"/>
                  </a:lnTo>
                  <a:lnTo>
                    <a:pt x="1295" y="151"/>
                  </a:lnTo>
                  <a:lnTo>
                    <a:pt x="1295" y="553"/>
                  </a:lnTo>
                  <a:close/>
                  <a:moveTo>
                    <a:pt x="1260" y="0"/>
                  </a:moveTo>
                  <a:lnTo>
                    <a:pt x="1260" y="0"/>
                  </a:lnTo>
                  <a:lnTo>
                    <a:pt x="729" y="0"/>
                  </a:lnTo>
                  <a:cubicBezTo>
                    <a:pt x="684" y="0"/>
                    <a:pt x="648" y="36"/>
                    <a:pt x="648" y="81"/>
                  </a:cubicBezTo>
                  <a:lnTo>
                    <a:pt x="648" y="104"/>
                  </a:lnTo>
                  <a:lnTo>
                    <a:pt x="648" y="151"/>
                  </a:lnTo>
                  <a:lnTo>
                    <a:pt x="648" y="276"/>
                  </a:lnTo>
                  <a:lnTo>
                    <a:pt x="116" y="276"/>
                  </a:lnTo>
                  <a:cubicBezTo>
                    <a:pt x="52" y="276"/>
                    <a:pt x="1" y="328"/>
                    <a:pt x="1" y="392"/>
                  </a:cubicBezTo>
                  <a:lnTo>
                    <a:pt x="1" y="1052"/>
                  </a:lnTo>
                  <a:cubicBezTo>
                    <a:pt x="0" y="1058"/>
                    <a:pt x="0" y="1063"/>
                    <a:pt x="0" y="1069"/>
                  </a:cubicBezTo>
                  <a:cubicBezTo>
                    <a:pt x="0" y="1075"/>
                    <a:pt x="0" y="1081"/>
                    <a:pt x="1" y="1086"/>
                  </a:cubicBezTo>
                  <a:lnTo>
                    <a:pt x="1" y="1277"/>
                  </a:lnTo>
                  <a:cubicBezTo>
                    <a:pt x="1" y="1341"/>
                    <a:pt x="52" y="1393"/>
                    <a:pt x="116" y="1393"/>
                  </a:cubicBezTo>
                  <a:lnTo>
                    <a:pt x="749" y="1393"/>
                  </a:lnTo>
                  <a:cubicBezTo>
                    <a:pt x="813" y="1393"/>
                    <a:pt x="865" y="1341"/>
                    <a:pt x="865" y="1277"/>
                  </a:cubicBezTo>
                  <a:lnTo>
                    <a:pt x="865" y="1086"/>
                  </a:lnTo>
                  <a:cubicBezTo>
                    <a:pt x="866" y="1081"/>
                    <a:pt x="866" y="1075"/>
                    <a:pt x="866" y="1069"/>
                  </a:cubicBezTo>
                  <a:cubicBezTo>
                    <a:pt x="866" y="1063"/>
                    <a:pt x="866" y="1058"/>
                    <a:pt x="865" y="1052"/>
                  </a:cubicBezTo>
                  <a:lnTo>
                    <a:pt x="865" y="635"/>
                  </a:lnTo>
                  <a:lnTo>
                    <a:pt x="1260" y="635"/>
                  </a:lnTo>
                  <a:cubicBezTo>
                    <a:pt x="1305" y="635"/>
                    <a:pt x="1342" y="598"/>
                    <a:pt x="1342" y="553"/>
                  </a:cubicBezTo>
                  <a:lnTo>
                    <a:pt x="1342" y="151"/>
                  </a:lnTo>
                  <a:lnTo>
                    <a:pt x="1342" y="104"/>
                  </a:lnTo>
                  <a:lnTo>
                    <a:pt x="1342" y="81"/>
                  </a:lnTo>
                  <a:cubicBezTo>
                    <a:pt x="1342" y="36"/>
                    <a:pt x="1305" y="0"/>
                    <a:pt x="126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84" name="Freeform 34">
              <a:extLst>
                <a:ext uri="{FF2B5EF4-FFF2-40B4-BE49-F238E27FC236}">
                  <a16:creationId xmlns:a16="http://schemas.microsoft.com/office/drawing/2014/main" xmlns="" id="{0BDB384F-EFB5-4B90-A3D1-D8F31C7A12DA}"/>
                </a:ext>
              </a:extLst>
            </p:cNvPr>
            <p:cNvSpPr>
              <a:spLocks/>
            </p:cNvSpPr>
            <p:nvPr/>
          </p:nvSpPr>
          <p:spPr bwMode="auto">
            <a:xfrm>
              <a:off x="4722" y="2841"/>
              <a:ext cx="208" cy="20"/>
            </a:xfrm>
            <a:custGeom>
              <a:avLst/>
              <a:gdLst>
                <a:gd name="T0" fmla="*/ 501 w 501"/>
                <a:gd name="T1" fmla="*/ 24 h 47"/>
                <a:gd name="T2" fmla="*/ 501 w 501"/>
                <a:gd name="T3" fmla="*/ 24 h 47"/>
                <a:gd name="T4" fmla="*/ 501 w 501"/>
                <a:gd name="T5" fmla="*/ 0 h 47"/>
                <a:gd name="T6" fmla="*/ 0 w 501"/>
                <a:gd name="T7" fmla="*/ 0 h 47"/>
                <a:gd name="T8" fmla="*/ 0 w 501"/>
                <a:gd name="T9" fmla="*/ 24 h 47"/>
                <a:gd name="T10" fmla="*/ 0 w 501"/>
                <a:gd name="T11" fmla="*/ 47 h 47"/>
                <a:gd name="T12" fmla="*/ 501 w 501"/>
                <a:gd name="T13" fmla="*/ 47 h 47"/>
                <a:gd name="T14" fmla="*/ 501 w 501"/>
                <a:gd name="T15" fmla="*/ 2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01" h="47">
                  <a:moveTo>
                    <a:pt x="501" y="24"/>
                  </a:moveTo>
                  <a:lnTo>
                    <a:pt x="501" y="24"/>
                  </a:lnTo>
                  <a:lnTo>
                    <a:pt x="501" y="0"/>
                  </a:lnTo>
                  <a:lnTo>
                    <a:pt x="0" y="0"/>
                  </a:lnTo>
                  <a:lnTo>
                    <a:pt x="0" y="24"/>
                  </a:lnTo>
                  <a:lnTo>
                    <a:pt x="0" y="47"/>
                  </a:lnTo>
                  <a:lnTo>
                    <a:pt x="501" y="47"/>
                  </a:lnTo>
                  <a:lnTo>
                    <a:pt x="501" y="2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85" name="Freeform 35">
              <a:extLst>
                <a:ext uri="{FF2B5EF4-FFF2-40B4-BE49-F238E27FC236}">
                  <a16:creationId xmlns:a16="http://schemas.microsoft.com/office/drawing/2014/main" xmlns="" id="{A2984B1A-EABB-44F8-9CD4-263586C26BA0}"/>
                </a:ext>
              </a:extLst>
            </p:cNvPr>
            <p:cNvSpPr>
              <a:spLocks/>
            </p:cNvSpPr>
            <p:nvPr/>
          </p:nvSpPr>
          <p:spPr bwMode="auto">
            <a:xfrm>
              <a:off x="4722" y="2885"/>
              <a:ext cx="208" cy="20"/>
            </a:xfrm>
            <a:custGeom>
              <a:avLst/>
              <a:gdLst>
                <a:gd name="T0" fmla="*/ 97 w 501"/>
                <a:gd name="T1" fmla="*/ 47 h 47"/>
                <a:gd name="T2" fmla="*/ 97 w 501"/>
                <a:gd name="T3" fmla="*/ 47 h 47"/>
                <a:gd name="T4" fmla="*/ 120 w 501"/>
                <a:gd name="T5" fmla="*/ 47 h 47"/>
                <a:gd name="T6" fmla="*/ 501 w 501"/>
                <a:gd name="T7" fmla="*/ 47 h 47"/>
                <a:gd name="T8" fmla="*/ 501 w 501"/>
                <a:gd name="T9" fmla="*/ 24 h 47"/>
                <a:gd name="T10" fmla="*/ 501 w 501"/>
                <a:gd name="T11" fmla="*/ 0 h 47"/>
                <a:gd name="T12" fmla="*/ 104 w 501"/>
                <a:gd name="T13" fmla="*/ 0 h 47"/>
                <a:gd name="T14" fmla="*/ 75 w 501"/>
                <a:gd name="T15" fmla="*/ 0 h 47"/>
                <a:gd name="T16" fmla="*/ 38 w 501"/>
                <a:gd name="T17" fmla="*/ 0 h 47"/>
                <a:gd name="T18" fmla="*/ 0 w 501"/>
                <a:gd name="T19" fmla="*/ 0 h 47"/>
                <a:gd name="T20" fmla="*/ 0 w 501"/>
                <a:gd name="T21" fmla="*/ 24 h 47"/>
                <a:gd name="T22" fmla="*/ 0 w 501"/>
                <a:gd name="T23" fmla="*/ 47 h 47"/>
                <a:gd name="T24" fmla="*/ 73 w 501"/>
                <a:gd name="T25" fmla="*/ 47 h 47"/>
                <a:gd name="T26" fmla="*/ 97 w 501"/>
                <a:gd name="T27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01" h="47">
                  <a:moveTo>
                    <a:pt x="97" y="47"/>
                  </a:moveTo>
                  <a:lnTo>
                    <a:pt x="97" y="47"/>
                  </a:lnTo>
                  <a:lnTo>
                    <a:pt x="120" y="47"/>
                  </a:lnTo>
                  <a:lnTo>
                    <a:pt x="501" y="47"/>
                  </a:lnTo>
                  <a:lnTo>
                    <a:pt x="501" y="24"/>
                  </a:lnTo>
                  <a:lnTo>
                    <a:pt x="501" y="0"/>
                  </a:lnTo>
                  <a:lnTo>
                    <a:pt x="104" y="0"/>
                  </a:lnTo>
                  <a:lnTo>
                    <a:pt x="75" y="0"/>
                  </a:lnTo>
                  <a:lnTo>
                    <a:pt x="38" y="0"/>
                  </a:lnTo>
                  <a:lnTo>
                    <a:pt x="0" y="0"/>
                  </a:lnTo>
                  <a:lnTo>
                    <a:pt x="0" y="24"/>
                  </a:lnTo>
                  <a:lnTo>
                    <a:pt x="0" y="47"/>
                  </a:lnTo>
                  <a:lnTo>
                    <a:pt x="73" y="47"/>
                  </a:lnTo>
                  <a:lnTo>
                    <a:pt x="97" y="47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86" name="Freeform 36">
              <a:extLst>
                <a:ext uri="{FF2B5EF4-FFF2-40B4-BE49-F238E27FC236}">
                  <a16:creationId xmlns:a16="http://schemas.microsoft.com/office/drawing/2014/main" xmlns="" id="{47D61820-CD69-4872-BF6E-8207928239FE}"/>
                </a:ext>
              </a:extLst>
            </p:cNvPr>
            <p:cNvSpPr>
              <a:spLocks/>
            </p:cNvSpPr>
            <p:nvPr/>
          </p:nvSpPr>
          <p:spPr bwMode="auto">
            <a:xfrm>
              <a:off x="4722" y="2929"/>
              <a:ext cx="121" cy="20"/>
            </a:xfrm>
            <a:custGeom>
              <a:avLst/>
              <a:gdLst>
                <a:gd name="T0" fmla="*/ 41 w 291"/>
                <a:gd name="T1" fmla="*/ 47 h 47"/>
                <a:gd name="T2" fmla="*/ 41 w 291"/>
                <a:gd name="T3" fmla="*/ 47 h 47"/>
                <a:gd name="T4" fmla="*/ 74 w 291"/>
                <a:gd name="T5" fmla="*/ 47 h 47"/>
                <a:gd name="T6" fmla="*/ 98 w 291"/>
                <a:gd name="T7" fmla="*/ 47 h 47"/>
                <a:gd name="T8" fmla="*/ 121 w 291"/>
                <a:gd name="T9" fmla="*/ 47 h 47"/>
                <a:gd name="T10" fmla="*/ 291 w 291"/>
                <a:gd name="T11" fmla="*/ 47 h 47"/>
                <a:gd name="T12" fmla="*/ 291 w 291"/>
                <a:gd name="T13" fmla="*/ 24 h 47"/>
                <a:gd name="T14" fmla="*/ 291 w 291"/>
                <a:gd name="T15" fmla="*/ 0 h 47"/>
                <a:gd name="T16" fmla="*/ 121 w 291"/>
                <a:gd name="T17" fmla="*/ 0 h 47"/>
                <a:gd name="T18" fmla="*/ 98 w 291"/>
                <a:gd name="T19" fmla="*/ 0 h 47"/>
                <a:gd name="T20" fmla="*/ 74 w 291"/>
                <a:gd name="T21" fmla="*/ 0 h 47"/>
                <a:gd name="T22" fmla="*/ 41 w 291"/>
                <a:gd name="T23" fmla="*/ 0 h 47"/>
                <a:gd name="T24" fmla="*/ 18 w 291"/>
                <a:gd name="T25" fmla="*/ 0 h 47"/>
                <a:gd name="T26" fmla="*/ 0 w 291"/>
                <a:gd name="T27" fmla="*/ 0 h 47"/>
                <a:gd name="T28" fmla="*/ 0 w 291"/>
                <a:gd name="T29" fmla="*/ 24 h 47"/>
                <a:gd name="T30" fmla="*/ 0 w 291"/>
                <a:gd name="T31" fmla="*/ 47 h 47"/>
                <a:gd name="T32" fmla="*/ 18 w 291"/>
                <a:gd name="T33" fmla="*/ 47 h 47"/>
                <a:gd name="T34" fmla="*/ 41 w 291"/>
                <a:gd name="T35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91" h="47">
                  <a:moveTo>
                    <a:pt x="41" y="47"/>
                  </a:moveTo>
                  <a:lnTo>
                    <a:pt x="41" y="47"/>
                  </a:lnTo>
                  <a:lnTo>
                    <a:pt x="74" y="47"/>
                  </a:lnTo>
                  <a:lnTo>
                    <a:pt x="98" y="47"/>
                  </a:lnTo>
                  <a:lnTo>
                    <a:pt x="121" y="47"/>
                  </a:lnTo>
                  <a:lnTo>
                    <a:pt x="291" y="47"/>
                  </a:lnTo>
                  <a:lnTo>
                    <a:pt x="291" y="24"/>
                  </a:lnTo>
                  <a:lnTo>
                    <a:pt x="291" y="0"/>
                  </a:lnTo>
                  <a:lnTo>
                    <a:pt x="121" y="0"/>
                  </a:lnTo>
                  <a:lnTo>
                    <a:pt x="98" y="0"/>
                  </a:lnTo>
                  <a:lnTo>
                    <a:pt x="74" y="0"/>
                  </a:lnTo>
                  <a:lnTo>
                    <a:pt x="41" y="0"/>
                  </a:lnTo>
                  <a:lnTo>
                    <a:pt x="18" y="0"/>
                  </a:lnTo>
                  <a:lnTo>
                    <a:pt x="0" y="0"/>
                  </a:lnTo>
                  <a:lnTo>
                    <a:pt x="0" y="24"/>
                  </a:lnTo>
                  <a:lnTo>
                    <a:pt x="0" y="47"/>
                  </a:lnTo>
                  <a:lnTo>
                    <a:pt x="18" y="47"/>
                  </a:lnTo>
                  <a:lnTo>
                    <a:pt x="41" y="47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87" name="Group 52">
            <a:extLst>
              <a:ext uri="{FF2B5EF4-FFF2-40B4-BE49-F238E27FC236}">
                <a16:creationId xmlns:a16="http://schemas.microsoft.com/office/drawing/2014/main" xmlns="" id="{3A63C2B2-4192-4CDB-9A71-B612391D2BD8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803638" y="746908"/>
            <a:ext cx="381960" cy="378396"/>
            <a:chOff x="820" y="976"/>
            <a:chExt cx="643" cy="637"/>
          </a:xfrm>
          <a:solidFill>
            <a:srgbClr val="25AEC1"/>
          </a:solidFill>
        </p:grpSpPr>
        <p:sp>
          <p:nvSpPr>
            <p:cNvPr id="103" name="Freeform 53">
              <a:extLst>
                <a:ext uri="{FF2B5EF4-FFF2-40B4-BE49-F238E27FC236}">
                  <a16:creationId xmlns:a16="http://schemas.microsoft.com/office/drawing/2014/main" xmlns="" id="{0917BBD0-FB63-4266-8C07-579D9E5DC348}"/>
                </a:ext>
              </a:extLst>
            </p:cNvPr>
            <p:cNvSpPr>
              <a:spLocks/>
            </p:cNvSpPr>
            <p:nvPr/>
          </p:nvSpPr>
          <p:spPr bwMode="auto">
            <a:xfrm>
              <a:off x="942" y="1309"/>
              <a:ext cx="399" cy="72"/>
            </a:xfrm>
            <a:custGeom>
              <a:avLst/>
              <a:gdLst>
                <a:gd name="T0" fmla="*/ 827 w 853"/>
                <a:gd name="T1" fmla="*/ 153 h 153"/>
                <a:gd name="T2" fmla="*/ 827 w 853"/>
                <a:gd name="T3" fmla="*/ 153 h 153"/>
                <a:gd name="T4" fmla="*/ 800 w 853"/>
                <a:gd name="T5" fmla="*/ 126 h 153"/>
                <a:gd name="T6" fmla="*/ 800 w 853"/>
                <a:gd name="T7" fmla="*/ 53 h 153"/>
                <a:gd name="T8" fmla="*/ 53 w 853"/>
                <a:gd name="T9" fmla="*/ 53 h 153"/>
                <a:gd name="T10" fmla="*/ 53 w 853"/>
                <a:gd name="T11" fmla="*/ 126 h 153"/>
                <a:gd name="T12" fmla="*/ 27 w 853"/>
                <a:gd name="T13" fmla="*/ 153 h 153"/>
                <a:gd name="T14" fmla="*/ 0 w 853"/>
                <a:gd name="T15" fmla="*/ 126 h 153"/>
                <a:gd name="T16" fmla="*/ 0 w 853"/>
                <a:gd name="T17" fmla="*/ 26 h 153"/>
                <a:gd name="T18" fmla="*/ 27 w 853"/>
                <a:gd name="T19" fmla="*/ 0 h 153"/>
                <a:gd name="T20" fmla="*/ 827 w 853"/>
                <a:gd name="T21" fmla="*/ 0 h 153"/>
                <a:gd name="T22" fmla="*/ 853 w 853"/>
                <a:gd name="T23" fmla="*/ 26 h 153"/>
                <a:gd name="T24" fmla="*/ 853 w 853"/>
                <a:gd name="T25" fmla="*/ 126 h 153"/>
                <a:gd name="T26" fmla="*/ 827 w 853"/>
                <a:gd name="T27" fmla="*/ 153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53" h="153">
                  <a:moveTo>
                    <a:pt x="827" y="153"/>
                  </a:moveTo>
                  <a:lnTo>
                    <a:pt x="827" y="153"/>
                  </a:lnTo>
                  <a:cubicBezTo>
                    <a:pt x="812" y="153"/>
                    <a:pt x="800" y="141"/>
                    <a:pt x="800" y="126"/>
                  </a:cubicBezTo>
                  <a:lnTo>
                    <a:pt x="800" y="53"/>
                  </a:lnTo>
                  <a:lnTo>
                    <a:pt x="53" y="53"/>
                  </a:lnTo>
                  <a:lnTo>
                    <a:pt x="53" y="126"/>
                  </a:lnTo>
                  <a:cubicBezTo>
                    <a:pt x="53" y="141"/>
                    <a:pt x="41" y="153"/>
                    <a:pt x="27" y="153"/>
                  </a:cubicBezTo>
                  <a:cubicBezTo>
                    <a:pt x="12" y="153"/>
                    <a:pt x="0" y="141"/>
                    <a:pt x="0" y="126"/>
                  </a:cubicBezTo>
                  <a:lnTo>
                    <a:pt x="0" y="26"/>
                  </a:lnTo>
                  <a:cubicBezTo>
                    <a:pt x="0" y="12"/>
                    <a:pt x="12" y="0"/>
                    <a:pt x="27" y="0"/>
                  </a:cubicBezTo>
                  <a:lnTo>
                    <a:pt x="827" y="0"/>
                  </a:lnTo>
                  <a:cubicBezTo>
                    <a:pt x="841" y="0"/>
                    <a:pt x="853" y="12"/>
                    <a:pt x="853" y="26"/>
                  </a:cubicBezTo>
                  <a:lnTo>
                    <a:pt x="853" y="126"/>
                  </a:lnTo>
                  <a:cubicBezTo>
                    <a:pt x="853" y="141"/>
                    <a:pt x="841" y="153"/>
                    <a:pt x="827" y="15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4" name="Freeform 54">
              <a:extLst>
                <a:ext uri="{FF2B5EF4-FFF2-40B4-BE49-F238E27FC236}">
                  <a16:creationId xmlns:a16="http://schemas.microsoft.com/office/drawing/2014/main" xmlns="" id="{DCC2884B-7D48-41DF-9CA8-E995D3682C7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80" y="976"/>
              <a:ext cx="123" cy="129"/>
            </a:xfrm>
            <a:custGeom>
              <a:avLst/>
              <a:gdLst>
                <a:gd name="T0" fmla="*/ 132 w 263"/>
                <a:gd name="T1" fmla="*/ 52 h 275"/>
                <a:gd name="T2" fmla="*/ 132 w 263"/>
                <a:gd name="T3" fmla="*/ 52 h 275"/>
                <a:gd name="T4" fmla="*/ 54 w 263"/>
                <a:gd name="T5" fmla="*/ 137 h 275"/>
                <a:gd name="T6" fmla="*/ 132 w 263"/>
                <a:gd name="T7" fmla="*/ 221 h 275"/>
                <a:gd name="T8" fmla="*/ 210 w 263"/>
                <a:gd name="T9" fmla="*/ 137 h 275"/>
                <a:gd name="T10" fmla="*/ 132 w 263"/>
                <a:gd name="T11" fmla="*/ 52 h 275"/>
                <a:gd name="T12" fmla="*/ 132 w 263"/>
                <a:gd name="T13" fmla="*/ 275 h 275"/>
                <a:gd name="T14" fmla="*/ 132 w 263"/>
                <a:gd name="T15" fmla="*/ 275 h 275"/>
                <a:gd name="T16" fmla="*/ 0 w 263"/>
                <a:gd name="T17" fmla="*/ 137 h 275"/>
                <a:gd name="T18" fmla="*/ 132 w 263"/>
                <a:gd name="T19" fmla="*/ 0 h 275"/>
                <a:gd name="T20" fmla="*/ 263 w 263"/>
                <a:gd name="T21" fmla="*/ 137 h 275"/>
                <a:gd name="T22" fmla="*/ 132 w 263"/>
                <a:gd name="T23" fmla="*/ 275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63" h="275">
                  <a:moveTo>
                    <a:pt x="132" y="52"/>
                  </a:moveTo>
                  <a:lnTo>
                    <a:pt x="132" y="52"/>
                  </a:lnTo>
                  <a:cubicBezTo>
                    <a:pt x="89" y="52"/>
                    <a:pt x="54" y="90"/>
                    <a:pt x="54" y="137"/>
                  </a:cubicBezTo>
                  <a:cubicBezTo>
                    <a:pt x="54" y="183"/>
                    <a:pt x="89" y="221"/>
                    <a:pt x="132" y="221"/>
                  </a:cubicBezTo>
                  <a:cubicBezTo>
                    <a:pt x="175" y="221"/>
                    <a:pt x="210" y="183"/>
                    <a:pt x="210" y="137"/>
                  </a:cubicBezTo>
                  <a:cubicBezTo>
                    <a:pt x="210" y="90"/>
                    <a:pt x="175" y="52"/>
                    <a:pt x="132" y="52"/>
                  </a:cubicBezTo>
                  <a:close/>
                  <a:moveTo>
                    <a:pt x="132" y="275"/>
                  </a:moveTo>
                  <a:lnTo>
                    <a:pt x="132" y="275"/>
                  </a:lnTo>
                  <a:cubicBezTo>
                    <a:pt x="59" y="275"/>
                    <a:pt x="0" y="213"/>
                    <a:pt x="0" y="137"/>
                  </a:cubicBezTo>
                  <a:cubicBezTo>
                    <a:pt x="0" y="60"/>
                    <a:pt x="59" y="0"/>
                    <a:pt x="132" y="0"/>
                  </a:cubicBezTo>
                  <a:cubicBezTo>
                    <a:pt x="204" y="0"/>
                    <a:pt x="263" y="60"/>
                    <a:pt x="263" y="137"/>
                  </a:cubicBezTo>
                  <a:cubicBezTo>
                    <a:pt x="263" y="213"/>
                    <a:pt x="204" y="275"/>
                    <a:pt x="132" y="27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5" name="Freeform 55">
              <a:extLst>
                <a:ext uri="{FF2B5EF4-FFF2-40B4-BE49-F238E27FC236}">
                  <a16:creationId xmlns:a16="http://schemas.microsoft.com/office/drawing/2014/main" xmlns="" id="{34E4CAB3-7BE8-4F99-BCB3-0CCD905AD224}"/>
                </a:ext>
              </a:extLst>
            </p:cNvPr>
            <p:cNvSpPr>
              <a:spLocks/>
            </p:cNvSpPr>
            <p:nvPr/>
          </p:nvSpPr>
          <p:spPr bwMode="auto">
            <a:xfrm>
              <a:off x="992" y="1111"/>
              <a:ext cx="299" cy="147"/>
            </a:xfrm>
            <a:custGeom>
              <a:avLst/>
              <a:gdLst>
                <a:gd name="T0" fmla="*/ 612 w 639"/>
                <a:gd name="T1" fmla="*/ 313 h 313"/>
                <a:gd name="T2" fmla="*/ 612 w 639"/>
                <a:gd name="T3" fmla="*/ 313 h 313"/>
                <a:gd name="T4" fmla="*/ 586 w 639"/>
                <a:gd name="T5" fmla="*/ 286 h 313"/>
                <a:gd name="T6" fmla="*/ 586 w 639"/>
                <a:gd name="T7" fmla="*/ 188 h 313"/>
                <a:gd name="T8" fmla="*/ 450 w 639"/>
                <a:gd name="T9" fmla="*/ 53 h 313"/>
                <a:gd name="T10" fmla="*/ 189 w 639"/>
                <a:gd name="T11" fmla="*/ 53 h 313"/>
                <a:gd name="T12" fmla="*/ 54 w 639"/>
                <a:gd name="T13" fmla="*/ 188 h 313"/>
                <a:gd name="T14" fmla="*/ 54 w 639"/>
                <a:gd name="T15" fmla="*/ 286 h 313"/>
                <a:gd name="T16" fmla="*/ 27 w 639"/>
                <a:gd name="T17" fmla="*/ 313 h 313"/>
                <a:gd name="T18" fmla="*/ 0 w 639"/>
                <a:gd name="T19" fmla="*/ 286 h 313"/>
                <a:gd name="T20" fmla="*/ 0 w 639"/>
                <a:gd name="T21" fmla="*/ 188 h 313"/>
                <a:gd name="T22" fmla="*/ 189 w 639"/>
                <a:gd name="T23" fmla="*/ 0 h 313"/>
                <a:gd name="T24" fmla="*/ 450 w 639"/>
                <a:gd name="T25" fmla="*/ 0 h 313"/>
                <a:gd name="T26" fmla="*/ 639 w 639"/>
                <a:gd name="T27" fmla="*/ 188 h 313"/>
                <a:gd name="T28" fmla="*/ 639 w 639"/>
                <a:gd name="T29" fmla="*/ 286 h 313"/>
                <a:gd name="T30" fmla="*/ 612 w 639"/>
                <a:gd name="T31" fmla="*/ 313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39" h="313">
                  <a:moveTo>
                    <a:pt x="612" y="313"/>
                  </a:moveTo>
                  <a:lnTo>
                    <a:pt x="612" y="313"/>
                  </a:lnTo>
                  <a:cubicBezTo>
                    <a:pt x="598" y="313"/>
                    <a:pt x="586" y="301"/>
                    <a:pt x="586" y="286"/>
                  </a:cubicBezTo>
                  <a:lnTo>
                    <a:pt x="586" y="188"/>
                  </a:lnTo>
                  <a:cubicBezTo>
                    <a:pt x="586" y="114"/>
                    <a:pt x="525" y="53"/>
                    <a:pt x="450" y="53"/>
                  </a:cubicBezTo>
                  <a:lnTo>
                    <a:pt x="189" y="53"/>
                  </a:lnTo>
                  <a:cubicBezTo>
                    <a:pt x="114" y="53"/>
                    <a:pt x="54" y="114"/>
                    <a:pt x="54" y="188"/>
                  </a:cubicBezTo>
                  <a:lnTo>
                    <a:pt x="54" y="286"/>
                  </a:lnTo>
                  <a:cubicBezTo>
                    <a:pt x="54" y="301"/>
                    <a:pt x="42" y="313"/>
                    <a:pt x="27" y="313"/>
                  </a:cubicBezTo>
                  <a:cubicBezTo>
                    <a:pt x="12" y="313"/>
                    <a:pt x="0" y="301"/>
                    <a:pt x="0" y="286"/>
                  </a:cubicBezTo>
                  <a:lnTo>
                    <a:pt x="0" y="188"/>
                  </a:lnTo>
                  <a:cubicBezTo>
                    <a:pt x="0" y="84"/>
                    <a:pt x="85" y="0"/>
                    <a:pt x="189" y="0"/>
                  </a:cubicBezTo>
                  <a:lnTo>
                    <a:pt x="450" y="0"/>
                  </a:lnTo>
                  <a:cubicBezTo>
                    <a:pt x="554" y="0"/>
                    <a:pt x="639" y="84"/>
                    <a:pt x="639" y="188"/>
                  </a:cubicBezTo>
                  <a:lnTo>
                    <a:pt x="639" y="286"/>
                  </a:lnTo>
                  <a:cubicBezTo>
                    <a:pt x="639" y="301"/>
                    <a:pt x="627" y="313"/>
                    <a:pt x="612" y="31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6" name="Freeform 56">
              <a:extLst>
                <a:ext uri="{FF2B5EF4-FFF2-40B4-BE49-F238E27FC236}">
                  <a16:creationId xmlns:a16="http://schemas.microsoft.com/office/drawing/2014/main" xmlns="" id="{5A6021FA-9744-49CC-9E18-2B0E92E51CDD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1" y="1184"/>
              <a:ext cx="24" cy="74"/>
            </a:xfrm>
            <a:custGeom>
              <a:avLst/>
              <a:gdLst>
                <a:gd name="T0" fmla="*/ 26 w 53"/>
                <a:gd name="T1" fmla="*/ 157 h 157"/>
                <a:gd name="T2" fmla="*/ 26 w 53"/>
                <a:gd name="T3" fmla="*/ 157 h 157"/>
                <a:gd name="T4" fmla="*/ 0 w 53"/>
                <a:gd name="T5" fmla="*/ 130 h 157"/>
                <a:gd name="T6" fmla="*/ 0 w 53"/>
                <a:gd name="T7" fmla="*/ 27 h 157"/>
                <a:gd name="T8" fmla="*/ 26 w 53"/>
                <a:gd name="T9" fmla="*/ 0 h 157"/>
                <a:gd name="T10" fmla="*/ 53 w 53"/>
                <a:gd name="T11" fmla="*/ 27 h 157"/>
                <a:gd name="T12" fmla="*/ 53 w 53"/>
                <a:gd name="T13" fmla="*/ 130 h 157"/>
                <a:gd name="T14" fmla="*/ 26 w 53"/>
                <a:gd name="T15" fmla="*/ 157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3" h="157">
                  <a:moveTo>
                    <a:pt x="26" y="157"/>
                  </a:moveTo>
                  <a:lnTo>
                    <a:pt x="26" y="157"/>
                  </a:lnTo>
                  <a:cubicBezTo>
                    <a:pt x="12" y="157"/>
                    <a:pt x="0" y="145"/>
                    <a:pt x="0" y="130"/>
                  </a:cubicBezTo>
                  <a:lnTo>
                    <a:pt x="0" y="27"/>
                  </a:lnTo>
                  <a:cubicBezTo>
                    <a:pt x="0" y="12"/>
                    <a:pt x="12" y="0"/>
                    <a:pt x="26" y="0"/>
                  </a:cubicBezTo>
                  <a:cubicBezTo>
                    <a:pt x="41" y="0"/>
                    <a:pt x="53" y="12"/>
                    <a:pt x="53" y="27"/>
                  </a:cubicBezTo>
                  <a:lnTo>
                    <a:pt x="53" y="130"/>
                  </a:lnTo>
                  <a:cubicBezTo>
                    <a:pt x="53" y="145"/>
                    <a:pt x="41" y="157"/>
                    <a:pt x="26" y="15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7" name="Freeform 57">
              <a:extLst>
                <a:ext uri="{FF2B5EF4-FFF2-40B4-BE49-F238E27FC236}">
                  <a16:creationId xmlns:a16="http://schemas.microsoft.com/office/drawing/2014/main" xmlns="" id="{3B578250-64C3-45CA-8E72-F98FFF2EA8E0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8" y="1184"/>
              <a:ext cx="24" cy="74"/>
            </a:xfrm>
            <a:custGeom>
              <a:avLst/>
              <a:gdLst>
                <a:gd name="T0" fmla="*/ 27 w 53"/>
                <a:gd name="T1" fmla="*/ 157 h 157"/>
                <a:gd name="T2" fmla="*/ 27 w 53"/>
                <a:gd name="T3" fmla="*/ 157 h 157"/>
                <a:gd name="T4" fmla="*/ 0 w 53"/>
                <a:gd name="T5" fmla="*/ 130 h 157"/>
                <a:gd name="T6" fmla="*/ 0 w 53"/>
                <a:gd name="T7" fmla="*/ 27 h 157"/>
                <a:gd name="T8" fmla="*/ 27 w 53"/>
                <a:gd name="T9" fmla="*/ 0 h 157"/>
                <a:gd name="T10" fmla="*/ 53 w 53"/>
                <a:gd name="T11" fmla="*/ 27 h 157"/>
                <a:gd name="T12" fmla="*/ 53 w 53"/>
                <a:gd name="T13" fmla="*/ 130 h 157"/>
                <a:gd name="T14" fmla="*/ 27 w 53"/>
                <a:gd name="T15" fmla="*/ 157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3" h="157">
                  <a:moveTo>
                    <a:pt x="27" y="157"/>
                  </a:moveTo>
                  <a:lnTo>
                    <a:pt x="27" y="157"/>
                  </a:lnTo>
                  <a:cubicBezTo>
                    <a:pt x="12" y="157"/>
                    <a:pt x="0" y="145"/>
                    <a:pt x="0" y="130"/>
                  </a:cubicBezTo>
                  <a:lnTo>
                    <a:pt x="0" y="27"/>
                  </a:ln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3" y="12"/>
                    <a:pt x="53" y="27"/>
                  </a:cubicBezTo>
                  <a:lnTo>
                    <a:pt x="53" y="130"/>
                  </a:lnTo>
                  <a:cubicBezTo>
                    <a:pt x="53" y="145"/>
                    <a:pt x="42" y="157"/>
                    <a:pt x="27" y="15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13" name="Freeform 58">
              <a:extLst>
                <a:ext uri="{FF2B5EF4-FFF2-40B4-BE49-F238E27FC236}">
                  <a16:creationId xmlns:a16="http://schemas.microsoft.com/office/drawing/2014/main" xmlns="" id="{4B9846FB-03B8-48C8-8875-365163D0B04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98" y="1365"/>
              <a:ext cx="112" cy="118"/>
            </a:xfrm>
            <a:custGeom>
              <a:avLst/>
              <a:gdLst>
                <a:gd name="T0" fmla="*/ 120 w 240"/>
                <a:gd name="T1" fmla="*/ 54 h 252"/>
                <a:gd name="T2" fmla="*/ 120 w 240"/>
                <a:gd name="T3" fmla="*/ 54 h 252"/>
                <a:gd name="T4" fmla="*/ 54 w 240"/>
                <a:gd name="T5" fmla="*/ 126 h 252"/>
                <a:gd name="T6" fmla="*/ 120 w 240"/>
                <a:gd name="T7" fmla="*/ 199 h 252"/>
                <a:gd name="T8" fmla="*/ 187 w 240"/>
                <a:gd name="T9" fmla="*/ 126 h 252"/>
                <a:gd name="T10" fmla="*/ 120 w 240"/>
                <a:gd name="T11" fmla="*/ 54 h 252"/>
                <a:gd name="T12" fmla="*/ 120 w 240"/>
                <a:gd name="T13" fmla="*/ 252 h 252"/>
                <a:gd name="T14" fmla="*/ 120 w 240"/>
                <a:gd name="T15" fmla="*/ 252 h 252"/>
                <a:gd name="T16" fmla="*/ 0 w 240"/>
                <a:gd name="T17" fmla="*/ 126 h 252"/>
                <a:gd name="T18" fmla="*/ 120 w 240"/>
                <a:gd name="T19" fmla="*/ 0 h 252"/>
                <a:gd name="T20" fmla="*/ 240 w 240"/>
                <a:gd name="T21" fmla="*/ 126 h 252"/>
                <a:gd name="T22" fmla="*/ 120 w 240"/>
                <a:gd name="T23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0" h="252">
                  <a:moveTo>
                    <a:pt x="120" y="54"/>
                  </a:moveTo>
                  <a:lnTo>
                    <a:pt x="120" y="54"/>
                  </a:lnTo>
                  <a:cubicBezTo>
                    <a:pt x="83" y="54"/>
                    <a:pt x="54" y="86"/>
                    <a:pt x="54" y="126"/>
                  </a:cubicBezTo>
                  <a:cubicBezTo>
                    <a:pt x="54" y="166"/>
                    <a:pt x="83" y="199"/>
                    <a:pt x="120" y="199"/>
                  </a:cubicBezTo>
                  <a:cubicBezTo>
                    <a:pt x="157" y="199"/>
                    <a:pt x="187" y="166"/>
                    <a:pt x="187" y="126"/>
                  </a:cubicBezTo>
                  <a:cubicBezTo>
                    <a:pt x="187" y="86"/>
                    <a:pt x="157" y="54"/>
                    <a:pt x="120" y="54"/>
                  </a:cubicBezTo>
                  <a:close/>
                  <a:moveTo>
                    <a:pt x="120" y="252"/>
                  </a:moveTo>
                  <a:lnTo>
                    <a:pt x="120" y="252"/>
                  </a:lnTo>
                  <a:cubicBezTo>
                    <a:pt x="54" y="252"/>
                    <a:pt x="0" y="196"/>
                    <a:pt x="0" y="126"/>
                  </a:cubicBezTo>
                  <a:cubicBezTo>
                    <a:pt x="0" y="57"/>
                    <a:pt x="54" y="0"/>
                    <a:pt x="120" y="0"/>
                  </a:cubicBezTo>
                  <a:cubicBezTo>
                    <a:pt x="186" y="0"/>
                    <a:pt x="240" y="57"/>
                    <a:pt x="240" y="126"/>
                  </a:cubicBezTo>
                  <a:cubicBezTo>
                    <a:pt x="240" y="196"/>
                    <a:pt x="186" y="252"/>
                    <a:pt x="120" y="25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14" name="Freeform 59">
              <a:extLst>
                <a:ext uri="{FF2B5EF4-FFF2-40B4-BE49-F238E27FC236}">
                  <a16:creationId xmlns:a16="http://schemas.microsoft.com/office/drawing/2014/main" xmlns="" id="{F233E9C2-20A6-409D-9669-749F99F4928A}"/>
                </a:ext>
              </a:extLst>
            </p:cNvPr>
            <p:cNvSpPr>
              <a:spLocks/>
            </p:cNvSpPr>
            <p:nvPr/>
          </p:nvSpPr>
          <p:spPr bwMode="auto">
            <a:xfrm>
              <a:off x="820" y="1486"/>
              <a:ext cx="269" cy="127"/>
            </a:xfrm>
            <a:custGeom>
              <a:avLst/>
              <a:gdLst>
                <a:gd name="T0" fmla="*/ 548 w 575"/>
                <a:gd name="T1" fmla="*/ 270 h 270"/>
                <a:gd name="T2" fmla="*/ 548 w 575"/>
                <a:gd name="T3" fmla="*/ 270 h 270"/>
                <a:gd name="T4" fmla="*/ 522 w 575"/>
                <a:gd name="T5" fmla="*/ 243 h 270"/>
                <a:gd name="T6" fmla="*/ 522 w 575"/>
                <a:gd name="T7" fmla="*/ 171 h 270"/>
                <a:gd name="T8" fmla="*/ 404 w 575"/>
                <a:gd name="T9" fmla="*/ 53 h 270"/>
                <a:gd name="T10" fmla="*/ 171 w 575"/>
                <a:gd name="T11" fmla="*/ 53 h 270"/>
                <a:gd name="T12" fmla="*/ 53 w 575"/>
                <a:gd name="T13" fmla="*/ 171 h 270"/>
                <a:gd name="T14" fmla="*/ 53 w 575"/>
                <a:gd name="T15" fmla="*/ 243 h 270"/>
                <a:gd name="T16" fmla="*/ 26 w 575"/>
                <a:gd name="T17" fmla="*/ 270 h 270"/>
                <a:gd name="T18" fmla="*/ 0 w 575"/>
                <a:gd name="T19" fmla="*/ 243 h 270"/>
                <a:gd name="T20" fmla="*/ 0 w 575"/>
                <a:gd name="T21" fmla="*/ 171 h 270"/>
                <a:gd name="T22" fmla="*/ 171 w 575"/>
                <a:gd name="T23" fmla="*/ 0 h 270"/>
                <a:gd name="T24" fmla="*/ 404 w 575"/>
                <a:gd name="T25" fmla="*/ 0 h 270"/>
                <a:gd name="T26" fmla="*/ 575 w 575"/>
                <a:gd name="T27" fmla="*/ 171 h 270"/>
                <a:gd name="T28" fmla="*/ 575 w 575"/>
                <a:gd name="T29" fmla="*/ 243 h 270"/>
                <a:gd name="T30" fmla="*/ 548 w 575"/>
                <a:gd name="T31" fmla="*/ 270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75" h="270">
                  <a:moveTo>
                    <a:pt x="548" y="270"/>
                  </a:moveTo>
                  <a:lnTo>
                    <a:pt x="548" y="270"/>
                  </a:lnTo>
                  <a:cubicBezTo>
                    <a:pt x="534" y="270"/>
                    <a:pt x="522" y="258"/>
                    <a:pt x="522" y="243"/>
                  </a:cubicBezTo>
                  <a:lnTo>
                    <a:pt x="522" y="171"/>
                  </a:lnTo>
                  <a:cubicBezTo>
                    <a:pt x="522" y="106"/>
                    <a:pt x="469" y="53"/>
                    <a:pt x="404" y="53"/>
                  </a:cubicBezTo>
                  <a:lnTo>
                    <a:pt x="171" y="53"/>
                  </a:lnTo>
                  <a:cubicBezTo>
                    <a:pt x="106" y="53"/>
                    <a:pt x="53" y="106"/>
                    <a:pt x="53" y="171"/>
                  </a:cubicBezTo>
                  <a:lnTo>
                    <a:pt x="53" y="243"/>
                  </a:lnTo>
                  <a:cubicBezTo>
                    <a:pt x="53" y="258"/>
                    <a:pt x="41" y="270"/>
                    <a:pt x="26" y="270"/>
                  </a:cubicBezTo>
                  <a:cubicBezTo>
                    <a:pt x="11" y="270"/>
                    <a:pt x="0" y="258"/>
                    <a:pt x="0" y="243"/>
                  </a:cubicBezTo>
                  <a:lnTo>
                    <a:pt x="0" y="171"/>
                  </a:lnTo>
                  <a:cubicBezTo>
                    <a:pt x="0" y="77"/>
                    <a:pt x="76" y="0"/>
                    <a:pt x="171" y="0"/>
                  </a:cubicBezTo>
                  <a:lnTo>
                    <a:pt x="404" y="0"/>
                  </a:lnTo>
                  <a:cubicBezTo>
                    <a:pt x="498" y="0"/>
                    <a:pt x="575" y="77"/>
                    <a:pt x="575" y="171"/>
                  </a:cubicBezTo>
                  <a:lnTo>
                    <a:pt x="575" y="243"/>
                  </a:lnTo>
                  <a:cubicBezTo>
                    <a:pt x="575" y="258"/>
                    <a:pt x="563" y="270"/>
                    <a:pt x="548" y="27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15" name="Freeform 60">
              <a:extLst>
                <a:ext uri="{FF2B5EF4-FFF2-40B4-BE49-F238E27FC236}">
                  <a16:creationId xmlns:a16="http://schemas.microsoft.com/office/drawing/2014/main" xmlns="" id="{9D4DF4F6-CA48-4195-AD93-94BCD9B0BE90}"/>
                </a:ext>
              </a:extLst>
            </p:cNvPr>
            <p:cNvSpPr>
              <a:spLocks/>
            </p:cNvSpPr>
            <p:nvPr/>
          </p:nvSpPr>
          <p:spPr bwMode="auto">
            <a:xfrm>
              <a:off x="871" y="1552"/>
              <a:ext cx="26" cy="61"/>
            </a:xfrm>
            <a:custGeom>
              <a:avLst/>
              <a:gdLst>
                <a:gd name="T0" fmla="*/ 27 w 54"/>
                <a:gd name="T1" fmla="*/ 130 h 130"/>
                <a:gd name="T2" fmla="*/ 27 w 54"/>
                <a:gd name="T3" fmla="*/ 130 h 130"/>
                <a:gd name="T4" fmla="*/ 0 w 54"/>
                <a:gd name="T5" fmla="*/ 103 h 130"/>
                <a:gd name="T6" fmla="*/ 0 w 54"/>
                <a:gd name="T7" fmla="*/ 27 h 130"/>
                <a:gd name="T8" fmla="*/ 27 w 54"/>
                <a:gd name="T9" fmla="*/ 0 h 130"/>
                <a:gd name="T10" fmla="*/ 54 w 54"/>
                <a:gd name="T11" fmla="*/ 27 h 130"/>
                <a:gd name="T12" fmla="*/ 54 w 54"/>
                <a:gd name="T13" fmla="*/ 103 h 130"/>
                <a:gd name="T14" fmla="*/ 27 w 54"/>
                <a:gd name="T15" fmla="*/ 13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4" h="130">
                  <a:moveTo>
                    <a:pt x="27" y="130"/>
                  </a:moveTo>
                  <a:lnTo>
                    <a:pt x="27" y="130"/>
                  </a:lnTo>
                  <a:cubicBezTo>
                    <a:pt x="12" y="130"/>
                    <a:pt x="0" y="118"/>
                    <a:pt x="0" y="103"/>
                  </a:cubicBezTo>
                  <a:lnTo>
                    <a:pt x="0" y="27"/>
                  </a:ln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4" y="12"/>
                    <a:pt x="54" y="27"/>
                  </a:cubicBezTo>
                  <a:lnTo>
                    <a:pt x="54" y="103"/>
                  </a:lnTo>
                  <a:cubicBezTo>
                    <a:pt x="54" y="118"/>
                    <a:pt x="42" y="130"/>
                    <a:pt x="27" y="13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16" name="Freeform 61">
              <a:extLst>
                <a:ext uri="{FF2B5EF4-FFF2-40B4-BE49-F238E27FC236}">
                  <a16:creationId xmlns:a16="http://schemas.microsoft.com/office/drawing/2014/main" xmlns="" id="{29B7D57C-42D7-4F30-9889-3DA48D96342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2" y="1552"/>
              <a:ext cx="25" cy="61"/>
            </a:xfrm>
            <a:custGeom>
              <a:avLst/>
              <a:gdLst>
                <a:gd name="T0" fmla="*/ 26 w 53"/>
                <a:gd name="T1" fmla="*/ 130 h 130"/>
                <a:gd name="T2" fmla="*/ 26 w 53"/>
                <a:gd name="T3" fmla="*/ 130 h 130"/>
                <a:gd name="T4" fmla="*/ 0 w 53"/>
                <a:gd name="T5" fmla="*/ 103 h 130"/>
                <a:gd name="T6" fmla="*/ 0 w 53"/>
                <a:gd name="T7" fmla="*/ 27 h 130"/>
                <a:gd name="T8" fmla="*/ 26 w 53"/>
                <a:gd name="T9" fmla="*/ 0 h 130"/>
                <a:gd name="T10" fmla="*/ 53 w 53"/>
                <a:gd name="T11" fmla="*/ 27 h 130"/>
                <a:gd name="T12" fmla="*/ 53 w 53"/>
                <a:gd name="T13" fmla="*/ 103 h 130"/>
                <a:gd name="T14" fmla="*/ 26 w 53"/>
                <a:gd name="T15" fmla="*/ 13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3" h="130">
                  <a:moveTo>
                    <a:pt x="26" y="130"/>
                  </a:moveTo>
                  <a:lnTo>
                    <a:pt x="26" y="130"/>
                  </a:lnTo>
                  <a:cubicBezTo>
                    <a:pt x="12" y="130"/>
                    <a:pt x="0" y="118"/>
                    <a:pt x="0" y="103"/>
                  </a:cubicBezTo>
                  <a:lnTo>
                    <a:pt x="0" y="27"/>
                  </a:lnTo>
                  <a:cubicBezTo>
                    <a:pt x="0" y="12"/>
                    <a:pt x="12" y="0"/>
                    <a:pt x="26" y="0"/>
                  </a:cubicBezTo>
                  <a:cubicBezTo>
                    <a:pt x="41" y="0"/>
                    <a:pt x="53" y="12"/>
                    <a:pt x="53" y="27"/>
                  </a:cubicBezTo>
                  <a:lnTo>
                    <a:pt x="53" y="103"/>
                  </a:lnTo>
                  <a:cubicBezTo>
                    <a:pt x="53" y="118"/>
                    <a:pt x="41" y="130"/>
                    <a:pt x="26" y="13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17" name="Freeform 62">
              <a:extLst>
                <a:ext uri="{FF2B5EF4-FFF2-40B4-BE49-F238E27FC236}">
                  <a16:creationId xmlns:a16="http://schemas.microsoft.com/office/drawing/2014/main" xmlns="" id="{C92797AB-D3F3-4985-9A08-66B39F8E1CD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273" y="1365"/>
              <a:ext cx="112" cy="118"/>
            </a:xfrm>
            <a:custGeom>
              <a:avLst/>
              <a:gdLst>
                <a:gd name="T0" fmla="*/ 120 w 240"/>
                <a:gd name="T1" fmla="*/ 54 h 252"/>
                <a:gd name="T2" fmla="*/ 120 w 240"/>
                <a:gd name="T3" fmla="*/ 54 h 252"/>
                <a:gd name="T4" fmla="*/ 53 w 240"/>
                <a:gd name="T5" fmla="*/ 126 h 252"/>
                <a:gd name="T6" fmla="*/ 120 w 240"/>
                <a:gd name="T7" fmla="*/ 199 h 252"/>
                <a:gd name="T8" fmla="*/ 187 w 240"/>
                <a:gd name="T9" fmla="*/ 126 h 252"/>
                <a:gd name="T10" fmla="*/ 120 w 240"/>
                <a:gd name="T11" fmla="*/ 54 h 252"/>
                <a:gd name="T12" fmla="*/ 120 w 240"/>
                <a:gd name="T13" fmla="*/ 252 h 252"/>
                <a:gd name="T14" fmla="*/ 120 w 240"/>
                <a:gd name="T15" fmla="*/ 252 h 252"/>
                <a:gd name="T16" fmla="*/ 0 w 240"/>
                <a:gd name="T17" fmla="*/ 126 h 252"/>
                <a:gd name="T18" fmla="*/ 120 w 240"/>
                <a:gd name="T19" fmla="*/ 0 h 252"/>
                <a:gd name="T20" fmla="*/ 240 w 240"/>
                <a:gd name="T21" fmla="*/ 126 h 252"/>
                <a:gd name="T22" fmla="*/ 120 w 240"/>
                <a:gd name="T23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0" h="252">
                  <a:moveTo>
                    <a:pt x="120" y="54"/>
                  </a:moveTo>
                  <a:lnTo>
                    <a:pt x="120" y="54"/>
                  </a:lnTo>
                  <a:cubicBezTo>
                    <a:pt x="83" y="54"/>
                    <a:pt x="53" y="86"/>
                    <a:pt x="53" y="126"/>
                  </a:cubicBezTo>
                  <a:cubicBezTo>
                    <a:pt x="53" y="166"/>
                    <a:pt x="83" y="199"/>
                    <a:pt x="120" y="199"/>
                  </a:cubicBezTo>
                  <a:cubicBezTo>
                    <a:pt x="157" y="199"/>
                    <a:pt x="187" y="166"/>
                    <a:pt x="187" y="126"/>
                  </a:cubicBezTo>
                  <a:cubicBezTo>
                    <a:pt x="187" y="86"/>
                    <a:pt x="157" y="54"/>
                    <a:pt x="120" y="54"/>
                  </a:cubicBezTo>
                  <a:close/>
                  <a:moveTo>
                    <a:pt x="120" y="252"/>
                  </a:moveTo>
                  <a:lnTo>
                    <a:pt x="120" y="252"/>
                  </a:lnTo>
                  <a:cubicBezTo>
                    <a:pt x="54" y="252"/>
                    <a:pt x="0" y="196"/>
                    <a:pt x="0" y="126"/>
                  </a:cubicBezTo>
                  <a:cubicBezTo>
                    <a:pt x="0" y="57"/>
                    <a:pt x="54" y="0"/>
                    <a:pt x="120" y="0"/>
                  </a:cubicBezTo>
                  <a:cubicBezTo>
                    <a:pt x="186" y="0"/>
                    <a:pt x="240" y="57"/>
                    <a:pt x="240" y="126"/>
                  </a:cubicBezTo>
                  <a:cubicBezTo>
                    <a:pt x="240" y="196"/>
                    <a:pt x="186" y="252"/>
                    <a:pt x="120" y="25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18" name="Freeform 63">
              <a:extLst>
                <a:ext uri="{FF2B5EF4-FFF2-40B4-BE49-F238E27FC236}">
                  <a16:creationId xmlns:a16="http://schemas.microsoft.com/office/drawing/2014/main" xmlns="" id="{B97D845C-80AF-4C19-9BE0-3B79261A39CB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4" y="1486"/>
              <a:ext cx="269" cy="127"/>
            </a:xfrm>
            <a:custGeom>
              <a:avLst/>
              <a:gdLst>
                <a:gd name="T0" fmla="*/ 549 w 576"/>
                <a:gd name="T1" fmla="*/ 270 h 270"/>
                <a:gd name="T2" fmla="*/ 549 w 576"/>
                <a:gd name="T3" fmla="*/ 270 h 270"/>
                <a:gd name="T4" fmla="*/ 522 w 576"/>
                <a:gd name="T5" fmla="*/ 243 h 270"/>
                <a:gd name="T6" fmla="*/ 522 w 576"/>
                <a:gd name="T7" fmla="*/ 171 h 270"/>
                <a:gd name="T8" fmla="*/ 405 w 576"/>
                <a:gd name="T9" fmla="*/ 53 h 270"/>
                <a:gd name="T10" fmla="*/ 171 w 576"/>
                <a:gd name="T11" fmla="*/ 53 h 270"/>
                <a:gd name="T12" fmla="*/ 54 w 576"/>
                <a:gd name="T13" fmla="*/ 171 h 270"/>
                <a:gd name="T14" fmla="*/ 54 w 576"/>
                <a:gd name="T15" fmla="*/ 243 h 270"/>
                <a:gd name="T16" fmla="*/ 27 w 576"/>
                <a:gd name="T17" fmla="*/ 270 h 270"/>
                <a:gd name="T18" fmla="*/ 0 w 576"/>
                <a:gd name="T19" fmla="*/ 243 h 270"/>
                <a:gd name="T20" fmla="*/ 0 w 576"/>
                <a:gd name="T21" fmla="*/ 171 h 270"/>
                <a:gd name="T22" fmla="*/ 171 w 576"/>
                <a:gd name="T23" fmla="*/ 0 h 270"/>
                <a:gd name="T24" fmla="*/ 405 w 576"/>
                <a:gd name="T25" fmla="*/ 0 h 270"/>
                <a:gd name="T26" fmla="*/ 576 w 576"/>
                <a:gd name="T27" fmla="*/ 171 h 270"/>
                <a:gd name="T28" fmla="*/ 576 w 576"/>
                <a:gd name="T29" fmla="*/ 243 h 270"/>
                <a:gd name="T30" fmla="*/ 549 w 576"/>
                <a:gd name="T31" fmla="*/ 270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76" h="270">
                  <a:moveTo>
                    <a:pt x="549" y="270"/>
                  </a:moveTo>
                  <a:lnTo>
                    <a:pt x="549" y="270"/>
                  </a:lnTo>
                  <a:cubicBezTo>
                    <a:pt x="534" y="270"/>
                    <a:pt x="522" y="258"/>
                    <a:pt x="522" y="243"/>
                  </a:cubicBezTo>
                  <a:lnTo>
                    <a:pt x="522" y="171"/>
                  </a:lnTo>
                  <a:cubicBezTo>
                    <a:pt x="522" y="106"/>
                    <a:pt x="470" y="53"/>
                    <a:pt x="405" y="53"/>
                  </a:cubicBezTo>
                  <a:lnTo>
                    <a:pt x="171" y="53"/>
                  </a:lnTo>
                  <a:cubicBezTo>
                    <a:pt x="106" y="53"/>
                    <a:pt x="54" y="106"/>
                    <a:pt x="54" y="171"/>
                  </a:cubicBezTo>
                  <a:lnTo>
                    <a:pt x="54" y="243"/>
                  </a:lnTo>
                  <a:cubicBezTo>
                    <a:pt x="54" y="258"/>
                    <a:pt x="42" y="270"/>
                    <a:pt x="27" y="270"/>
                  </a:cubicBezTo>
                  <a:cubicBezTo>
                    <a:pt x="12" y="270"/>
                    <a:pt x="0" y="258"/>
                    <a:pt x="0" y="243"/>
                  </a:cubicBezTo>
                  <a:lnTo>
                    <a:pt x="0" y="171"/>
                  </a:lnTo>
                  <a:cubicBezTo>
                    <a:pt x="0" y="77"/>
                    <a:pt x="77" y="0"/>
                    <a:pt x="171" y="0"/>
                  </a:cubicBezTo>
                  <a:lnTo>
                    <a:pt x="405" y="0"/>
                  </a:lnTo>
                  <a:cubicBezTo>
                    <a:pt x="499" y="0"/>
                    <a:pt x="576" y="77"/>
                    <a:pt x="576" y="171"/>
                  </a:cubicBezTo>
                  <a:lnTo>
                    <a:pt x="576" y="243"/>
                  </a:lnTo>
                  <a:cubicBezTo>
                    <a:pt x="576" y="258"/>
                    <a:pt x="564" y="270"/>
                    <a:pt x="549" y="27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19" name="Freeform 64">
              <a:extLst>
                <a:ext uri="{FF2B5EF4-FFF2-40B4-BE49-F238E27FC236}">
                  <a16:creationId xmlns:a16="http://schemas.microsoft.com/office/drawing/2014/main" xmlns="" id="{6AE838BC-F2C4-4196-9EAE-7B140B150A73}"/>
                </a:ext>
              </a:extLst>
            </p:cNvPr>
            <p:cNvSpPr>
              <a:spLocks/>
            </p:cNvSpPr>
            <p:nvPr/>
          </p:nvSpPr>
          <p:spPr bwMode="auto">
            <a:xfrm>
              <a:off x="1246" y="1552"/>
              <a:ext cx="25" cy="61"/>
            </a:xfrm>
            <a:custGeom>
              <a:avLst/>
              <a:gdLst>
                <a:gd name="T0" fmla="*/ 27 w 54"/>
                <a:gd name="T1" fmla="*/ 130 h 130"/>
                <a:gd name="T2" fmla="*/ 27 w 54"/>
                <a:gd name="T3" fmla="*/ 130 h 130"/>
                <a:gd name="T4" fmla="*/ 0 w 54"/>
                <a:gd name="T5" fmla="*/ 103 h 130"/>
                <a:gd name="T6" fmla="*/ 0 w 54"/>
                <a:gd name="T7" fmla="*/ 27 h 130"/>
                <a:gd name="T8" fmla="*/ 27 w 54"/>
                <a:gd name="T9" fmla="*/ 0 h 130"/>
                <a:gd name="T10" fmla="*/ 54 w 54"/>
                <a:gd name="T11" fmla="*/ 27 h 130"/>
                <a:gd name="T12" fmla="*/ 54 w 54"/>
                <a:gd name="T13" fmla="*/ 103 h 130"/>
                <a:gd name="T14" fmla="*/ 27 w 54"/>
                <a:gd name="T15" fmla="*/ 13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4" h="130">
                  <a:moveTo>
                    <a:pt x="27" y="130"/>
                  </a:moveTo>
                  <a:lnTo>
                    <a:pt x="27" y="130"/>
                  </a:lnTo>
                  <a:cubicBezTo>
                    <a:pt x="12" y="130"/>
                    <a:pt x="0" y="118"/>
                    <a:pt x="0" y="103"/>
                  </a:cubicBezTo>
                  <a:lnTo>
                    <a:pt x="0" y="27"/>
                  </a:ln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4" y="12"/>
                    <a:pt x="54" y="27"/>
                  </a:cubicBezTo>
                  <a:lnTo>
                    <a:pt x="54" y="103"/>
                  </a:lnTo>
                  <a:cubicBezTo>
                    <a:pt x="54" y="118"/>
                    <a:pt x="42" y="130"/>
                    <a:pt x="27" y="13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20" name="Freeform 65">
              <a:extLst>
                <a:ext uri="{FF2B5EF4-FFF2-40B4-BE49-F238E27FC236}">
                  <a16:creationId xmlns:a16="http://schemas.microsoft.com/office/drawing/2014/main" xmlns="" id="{D91465C8-38FE-4FA1-A27C-3E0077B87D98}"/>
                </a:ext>
              </a:extLst>
            </p:cNvPr>
            <p:cNvSpPr>
              <a:spLocks/>
            </p:cNvSpPr>
            <p:nvPr/>
          </p:nvSpPr>
          <p:spPr bwMode="auto">
            <a:xfrm>
              <a:off x="1386" y="1552"/>
              <a:ext cx="26" cy="61"/>
            </a:xfrm>
            <a:custGeom>
              <a:avLst/>
              <a:gdLst>
                <a:gd name="T0" fmla="*/ 27 w 54"/>
                <a:gd name="T1" fmla="*/ 130 h 130"/>
                <a:gd name="T2" fmla="*/ 27 w 54"/>
                <a:gd name="T3" fmla="*/ 130 h 130"/>
                <a:gd name="T4" fmla="*/ 0 w 54"/>
                <a:gd name="T5" fmla="*/ 103 h 130"/>
                <a:gd name="T6" fmla="*/ 0 w 54"/>
                <a:gd name="T7" fmla="*/ 27 h 130"/>
                <a:gd name="T8" fmla="*/ 27 w 54"/>
                <a:gd name="T9" fmla="*/ 0 h 130"/>
                <a:gd name="T10" fmla="*/ 54 w 54"/>
                <a:gd name="T11" fmla="*/ 27 h 130"/>
                <a:gd name="T12" fmla="*/ 54 w 54"/>
                <a:gd name="T13" fmla="*/ 103 h 130"/>
                <a:gd name="T14" fmla="*/ 27 w 54"/>
                <a:gd name="T15" fmla="*/ 13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4" h="130">
                  <a:moveTo>
                    <a:pt x="27" y="130"/>
                  </a:moveTo>
                  <a:lnTo>
                    <a:pt x="27" y="130"/>
                  </a:lnTo>
                  <a:cubicBezTo>
                    <a:pt x="12" y="130"/>
                    <a:pt x="0" y="118"/>
                    <a:pt x="0" y="103"/>
                  </a:cubicBezTo>
                  <a:lnTo>
                    <a:pt x="0" y="27"/>
                  </a:ln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4" y="12"/>
                    <a:pt x="54" y="27"/>
                  </a:cubicBezTo>
                  <a:lnTo>
                    <a:pt x="54" y="103"/>
                  </a:lnTo>
                  <a:cubicBezTo>
                    <a:pt x="54" y="118"/>
                    <a:pt x="42" y="130"/>
                    <a:pt x="27" y="13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21" name="Freeform 66">
              <a:extLst>
                <a:ext uri="{FF2B5EF4-FFF2-40B4-BE49-F238E27FC236}">
                  <a16:creationId xmlns:a16="http://schemas.microsoft.com/office/drawing/2014/main" xmlns="" id="{2893C154-1684-45CF-98F9-F040CC302C41}"/>
                </a:ext>
              </a:extLst>
            </p:cNvPr>
            <p:cNvSpPr>
              <a:spLocks/>
            </p:cNvSpPr>
            <p:nvPr/>
          </p:nvSpPr>
          <p:spPr bwMode="auto">
            <a:xfrm>
              <a:off x="1129" y="1250"/>
              <a:ext cx="25" cy="81"/>
            </a:xfrm>
            <a:custGeom>
              <a:avLst/>
              <a:gdLst>
                <a:gd name="T0" fmla="*/ 27 w 53"/>
                <a:gd name="T1" fmla="*/ 174 h 174"/>
                <a:gd name="T2" fmla="*/ 27 w 53"/>
                <a:gd name="T3" fmla="*/ 174 h 174"/>
                <a:gd name="T4" fmla="*/ 0 w 53"/>
                <a:gd name="T5" fmla="*/ 147 h 174"/>
                <a:gd name="T6" fmla="*/ 0 w 53"/>
                <a:gd name="T7" fmla="*/ 27 h 174"/>
                <a:gd name="T8" fmla="*/ 27 w 53"/>
                <a:gd name="T9" fmla="*/ 0 h 174"/>
                <a:gd name="T10" fmla="*/ 53 w 53"/>
                <a:gd name="T11" fmla="*/ 27 h 174"/>
                <a:gd name="T12" fmla="*/ 53 w 53"/>
                <a:gd name="T13" fmla="*/ 147 h 174"/>
                <a:gd name="T14" fmla="*/ 27 w 53"/>
                <a:gd name="T15" fmla="*/ 17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3" h="174">
                  <a:moveTo>
                    <a:pt x="27" y="174"/>
                  </a:moveTo>
                  <a:lnTo>
                    <a:pt x="27" y="174"/>
                  </a:lnTo>
                  <a:cubicBezTo>
                    <a:pt x="12" y="174"/>
                    <a:pt x="0" y="162"/>
                    <a:pt x="0" y="147"/>
                  </a:cubicBezTo>
                  <a:lnTo>
                    <a:pt x="0" y="27"/>
                  </a:lnTo>
                  <a:cubicBezTo>
                    <a:pt x="0" y="12"/>
                    <a:pt x="12" y="0"/>
                    <a:pt x="27" y="0"/>
                  </a:cubicBezTo>
                  <a:cubicBezTo>
                    <a:pt x="41" y="0"/>
                    <a:pt x="53" y="12"/>
                    <a:pt x="53" y="27"/>
                  </a:cubicBezTo>
                  <a:lnTo>
                    <a:pt x="53" y="147"/>
                  </a:lnTo>
                  <a:cubicBezTo>
                    <a:pt x="53" y="162"/>
                    <a:pt x="41" y="174"/>
                    <a:pt x="27" y="17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pic>
        <p:nvPicPr>
          <p:cNvPr id="122" name="그래픽 121">
            <a:extLst>
              <a:ext uri="{FF2B5EF4-FFF2-40B4-BE49-F238E27FC236}">
                <a16:creationId xmlns:a16="http://schemas.microsoft.com/office/drawing/2014/main" xmlns="" id="{724BA41F-E08D-4F94-92EF-D777288E7C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806765" y="3976689"/>
            <a:ext cx="375707" cy="288156"/>
          </a:xfrm>
          <a:prstGeom prst="rect">
            <a:avLst/>
          </a:prstGeom>
        </p:spPr>
      </p:pic>
      <p:pic>
        <p:nvPicPr>
          <p:cNvPr id="123" name="그래픽 122">
            <a:extLst>
              <a:ext uri="{FF2B5EF4-FFF2-40B4-BE49-F238E27FC236}">
                <a16:creationId xmlns:a16="http://schemas.microsoft.com/office/drawing/2014/main" xmlns="" id="{A794EB40-1B66-4979-8F10-7F61A63BAE1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835839" y="4948143"/>
            <a:ext cx="317559" cy="409297"/>
          </a:xfrm>
          <a:prstGeom prst="rect">
            <a:avLst/>
          </a:prstGeom>
        </p:spPr>
      </p:pic>
      <p:graphicFrame>
        <p:nvGraphicFramePr>
          <p:cNvPr id="124" name="표 123">
            <a:extLst>
              <a:ext uri="{FF2B5EF4-FFF2-40B4-BE49-F238E27FC236}">
                <a16:creationId xmlns:a16="http://schemas.microsoft.com/office/drawing/2014/main" xmlns="" id="{1FF359A5-210F-43E4-AC84-D8FC2D93324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6534830"/>
              </p:ext>
            </p:extLst>
          </p:nvPr>
        </p:nvGraphicFramePr>
        <p:xfrm>
          <a:off x="3266222" y="1371156"/>
          <a:ext cx="8475834" cy="5084412"/>
        </p:xfrm>
        <a:graphic>
          <a:graphicData uri="http://schemas.openxmlformats.org/drawingml/2006/table">
            <a:tbl>
              <a:tblPr/>
              <a:tblGrid>
                <a:gridCol w="218042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23431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14300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87452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043576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936492">
                <a:tc>
                  <a:txBody>
                    <a:bodyPr/>
                    <a:lstStyle/>
                    <a:p>
                      <a:pPr marL="50800" marR="50800" lvl="0" indent="0" algn="ctr" defTabSz="914400" rtl="0" eaLnBrk="1" fontAlgn="auto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i="0" kern="1200" spc="-120" baseline="0" dirty="0" smtClean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Step4</a:t>
                      </a:r>
                      <a:r>
                        <a:rPr lang="ko-KR" altLang="en-US" sz="1400" b="0" i="0" kern="1200" spc="-120" baseline="0" dirty="0" smtClean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에서 살펴본</a:t>
                      </a:r>
                      <a:endParaRPr lang="en-US" altLang="ko-KR" sz="1400" b="0" i="0" kern="1200" spc="-120" baseline="0" dirty="0" smtClean="0">
                        <a:ln>
                          <a:solidFill>
                            <a:srgbClr val="42C7DE">
                              <a:alpha val="0"/>
                            </a:srgbClr>
                          </a:solidFill>
                        </a:ln>
                        <a:solidFill>
                          <a:srgbClr val="065DC7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50800" marR="50800" lvl="0" indent="0" algn="ctr" defTabSz="914400" rtl="0" eaLnBrk="1" fontAlgn="auto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0" i="0" kern="1200" spc="-120" baseline="0" dirty="0" smtClean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위험요인 우선순위에 따라</a:t>
                      </a:r>
                    </a:p>
                  </a:txBody>
                  <a:tcPr marL="41774" marR="41774" marT="11549" marB="11549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i="0" kern="1200" spc="-120" baseline="0" dirty="0" err="1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감염병</a:t>
                      </a:r>
                      <a:r>
                        <a:rPr lang="ko-KR" altLang="en-US" sz="1400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 발생 </a:t>
                      </a:r>
                      <a:r>
                        <a:rPr lang="ko-KR" altLang="en-US" sz="1400" i="0" kern="1200" spc="-120" baseline="0" dirty="0" smtClean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전</a:t>
                      </a:r>
                      <a:r>
                        <a:rPr lang="en-US" altLang="ko-KR" sz="1400" i="0" kern="1200" spc="-120" baseline="0" dirty="0" smtClean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1400" i="0" kern="1200" spc="-120" baseline="0" dirty="0" smtClean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후 </a:t>
                      </a:r>
                      <a:r>
                        <a:rPr lang="en-US" altLang="ko-KR" sz="1400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/>
                      </a:r>
                      <a:br>
                        <a:rPr lang="en-US" altLang="ko-KR" sz="1400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</a:br>
                      <a:r>
                        <a:rPr lang="ko-KR" altLang="en-US" sz="1400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00000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취할 수 있는 대응방안</a:t>
                      </a:r>
                    </a:p>
                  </a:txBody>
                  <a:tcPr marL="41774" marR="41774" marT="11549" marB="11549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i="0" kern="1200" spc="-120" baseline="0" dirty="0">
                        <a:ln>
                          <a:solidFill>
                            <a:srgbClr val="42C7DE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맑은 고딕"/>
                        <a:ea typeface="+mn-ea"/>
                        <a:cs typeface="+mn-cs"/>
                      </a:endParaRPr>
                    </a:p>
                  </a:txBody>
                  <a:tcPr marL="41774" marR="41774" marT="11549" marB="11549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400" i="0" kern="1200" spc="-120" baseline="0" dirty="0">
                        <a:ln>
                          <a:solidFill>
                            <a:srgbClr val="42C7DE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맑은 고딕"/>
                        <a:ea typeface="+mn-ea"/>
                        <a:cs typeface="+mn-cs"/>
                      </a:endParaRPr>
                    </a:p>
                  </a:txBody>
                  <a:tcPr marL="50868" marR="50868" marT="14064" marB="14064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i="0" kern="1200" spc="-120" baseline="0" dirty="0">
                        <a:ln>
                          <a:solidFill>
                            <a:srgbClr val="42C7DE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맑은 고딕"/>
                        <a:ea typeface="+mn-ea"/>
                        <a:cs typeface="+mn-cs"/>
                      </a:endParaRPr>
                    </a:p>
                  </a:txBody>
                  <a:tcPr marL="51401" marR="51401" marT="14211" marB="14211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298978">
                <a:tc>
                  <a:txBody>
                    <a:bodyPr/>
                    <a:lstStyle/>
                    <a:p>
                      <a:pPr marL="50800" marR="50800" lvl="0" indent="0" algn="ctr" defTabSz="914400" rtl="0" eaLnBrk="1" fontAlgn="auto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직원결근</a:t>
                      </a:r>
                    </a:p>
                  </a:txBody>
                  <a:tcPr marL="41774" marR="41774" marT="11549" marB="11549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50800" marR="50800" lvl="0" indent="0" algn="l" defTabSz="914400" rtl="0" eaLnBrk="1" fontAlgn="auto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1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-</a:t>
                      </a:r>
                      <a:r>
                        <a:rPr lang="ko-KR" altLang="en-US" sz="1400" b="1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  출입 시 손 소독</a:t>
                      </a:r>
                    </a:p>
                    <a:p>
                      <a:pPr marL="50800" marR="50800" lvl="0" indent="0" algn="l" defTabSz="914400" rtl="0" eaLnBrk="1" fontAlgn="auto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1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-</a:t>
                      </a:r>
                      <a:r>
                        <a:rPr lang="ko-KR" altLang="en-US" sz="1400" b="1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  </a:t>
                      </a:r>
                      <a:r>
                        <a:rPr lang="ko-KR" altLang="en-US" sz="1400" b="1" i="0" kern="1200" spc="-120" baseline="0" dirty="0" err="1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열감지기</a:t>
                      </a:r>
                      <a:r>
                        <a:rPr lang="ko-KR" altLang="en-US" sz="1400" b="1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 설치</a:t>
                      </a:r>
                    </a:p>
                    <a:p>
                      <a:pPr marL="187325" marR="50800" lvl="0" indent="-136525" algn="l" defTabSz="914400" rtl="0" eaLnBrk="1" fontAlgn="auto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1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-</a:t>
                      </a:r>
                      <a:r>
                        <a:rPr lang="ko-KR" altLang="en-US" sz="1400" b="1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  대체근무</a:t>
                      </a:r>
                      <a:r>
                        <a:rPr lang="en-US" altLang="ko-KR" sz="1400" b="1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1400" b="1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유연근무 준비</a:t>
                      </a:r>
                    </a:p>
                  </a:txBody>
                  <a:tcPr marL="108000" marR="41774" marT="11549" marB="11549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50800" marR="50800" lvl="0" indent="0" algn="ctr" defTabSz="914400" rtl="0" eaLnBrk="1" fontAlgn="auto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i="0" kern="1200" spc="-120" baseline="0" dirty="0" smtClean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결근발생 </a:t>
                      </a:r>
                      <a:endParaRPr lang="en-US" altLang="ko-KR" sz="1400" b="1" i="0" kern="1200" spc="-120" baseline="0" dirty="0" smtClean="0">
                        <a:ln>
                          <a:solidFill>
                            <a:srgbClr val="42C7DE">
                              <a:alpha val="0"/>
                            </a:srgbClr>
                          </a:solidFill>
                        </a:ln>
                        <a:solidFill>
                          <a:srgbClr val="065DC7"/>
                        </a:solidFill>
                        <a:effectLst/>
                        <a:latin typeface="맑은 고딕"/>
                        <a:ea typeface="+mn-ea"/>
                        <a:cs typeface="+mn-cs"/>
                      </a:endParaRPr>
                    </a:p>
                    <a:p>
                      <a:pPr marL="50800" marR="50800" lvl="0" indent="0" algn="ctr" defTabSz="914400" rtl="0" eaLnBrk="1" fontAlgn="auto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i="0" kern="1200" spc="-120" baseline="0" dirty="0" smtClean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즉시</a:t>
                      </a:r>
                      <a:endParaRPr lang="ko-KR" altLang="en-US" sz="1400" b="1" i="0" kern="1200" spc="-120" baseline="0" dirty="0">
                        <a:ln>
                          <a:solidFill>
                            <a:srgbClr val="42C7DE">
                              <a:alpha val="0"/>
                            </a:srgbClr>
                          </a:solidFill>
                        </a:ln>
                        <a:solidFill>
                          <a:srgbClr val="065DC7"/>
                        </a:solidFill>
                        <a:effectLst/>
                        <a:latin typeface="맑은 고딕"/>
                        <a:ea typeface="+mn-ea"/>
                        <a:cs typeface="+mn-cs"/>
                      </a:endParaRPr>
                    </a:p>
                  </a:txBody>
                  <a:tcPr marL="41774" marR="41774" marT="11549" marB="11549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50800" marR="50800" lvl="0" indent="0" algn="ctr" defTabSz="914400" rtl="0" eaLnBrk="1" fontAlgn="auto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i="0" kern="1200" spc="-120" baseline="0" dirty="0" smtClean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소독제</a:t>
                      </a:r>
                      <a:endParaRPr lang="en-US" altLang="ko-KR" sz="1400" b="1" i="0" kern="1200" spc="-120" baseline="0" dirty="0" smtClean="0">
                        <a:ln>
                          <a:solidFill>
                            <a:srgbClr val="42C7DE">
                              <a:alpha val="0"/>
                            </a:srgbClr>
                          </a:solidFill>
                        </a:ln>
                        <a:solidFill>
                          <a:srgbClr val="065DC7"/>
                        </a:solidFill>
                        <a:effectLst/>
                        <a:latin typeface="맑은 고딕"/>
                        <a:ea typeface="+mn-ea"/>
                        <a:cs typeface="+mn-cs"/>
                      </a:endParaRPr>
                    </a:p>
                    <a:p>
                      <a:pPr marL="50800" marR="50800" lvl="0" indent="0" algn="ctr" defTabSz="914400" rtl="0" eaLnBrk="1" fontAlgn="auto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i="0" kern="1200" spc="-120" baseline="0" dirty="0" err="1" smtClean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열감지기</a:t>
                      </a:r>
                      <a:endParaRPr lang="ko-KR" altLang="en-US" sz="1400" b="1" i="0" kern="1200" spc="-120" baseline="0" dirty="0">
                        <a:ln>
                          <a:solidFill>
                            <a:srgbClr val="42C7DE">
                              <a:alpha val="0"/>
                            </a:srgbClr>
                          </a:solidFill>
                        </a:ln>
                        <a:solidFill>
                          <a:srgbClr val="065DC7"/>
                        </a:solidFill>
                        <a:effectLst/>
                        <a:latin typeface="맑은 고딕"/>
                        <a:ea typeface="+mn-ea"/>
                        <a:cs typeface="+mn-cs"/>
                      </a:endParaRPr>
                    </a:p>
                    <a:p>
                      <a:pPr marL="50800" marR="50800" lvl="0" indent="0" algn="ctr" defTabSz="914400" rtl="0" eaLnBrk="1" fontAlgn="auto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대체근무계획</a:t>
                      </a:r>
                    </a:p>
                  </a:txBody>
                  <a:tcPr marL="41774" marR="41774" marT="11549" marB="11549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50800" marR="50800" lvl="0" indent="0" algn="ctr" defTabSz="914400" rtl="0" eaLnBrk="1" fontAlgn="auto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김</a:t>
                      </a:r>
                      <a:r>
                        <a:rPr lang="en-US" altLang="ko-KR" sz="1400" b="1" i="0" kern="1200" spc="-120" baseline="0" dirty="0" smtClean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00 </a:t>
                      </a:r>
                      <a:r>
                        <a:rPr lang="ko-KR" altLang="en-US" sz="1400" b="1" i="0" kern="1200" spc="-120" baseline="0" dirty="0" smtClean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팀장</a:t>
                      </a:r>
                      <a:endParaRPr lang="en-US" altLang="ko-KR" sz="1400" b="1" i="0" kern="1200" spc="-120" baseline="0" dirty="0">
                        <a:ln>
                          <a:solidFill>
                            <a:srgbClr val="42C7DE">
                              <a:alpha val="0"/>
                            </a:srgbClr>
                          </a:solidFill>
                        </a:ln>
                        <a:solidFill>
                          <a:srgbClr val="065DC7"/>
                        </a:solidFill>
                        <a:effectLst/>
                        <a:latin typeface="맑은 고딕"/>
                        <a:ea typeface="+mn-ea"/>
                        <a:cs typeface="+mn-cs"/>
                      </a:endParaRPr>
                    </a:p>
                  </a:txBody>
                  <a:tcPr marL="41774" marR="41774" marT="11549" marB="11549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298978">
                <a:tc>
                  <a:txBody>
                    <a:bodyPr/>
                    <a:lstStyle/>
                    <a:p>
                      <a:pPr marL="50800" marR="50800" lvl="0" indent="0" algn="ctr" defTabSz="914400" rtl="0" eaLnBrk="1" fontAlgn="auto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i="0" kern="1200" spc="-120" baseline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원자재 수급 불가</a:t>
                      </a:r>
                    </a:p>
                  </a:txBody>
                  <a:tcPr marL="41774" marR="41774" marT="11549" marB="11549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7325" marR="50800" lvl="0" indent="-136525" algn="l" defTabSz="914400" rtl="0" eaLnBrk="1" fontAlgn="auto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1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-</a:t>
                      </a:r>
                      <a:r>
                        <a:rPr lang="ko-KR" altLang="en-US" sz="1400" b="1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  원자재 공급업체 다변화</a:t>
                      </a:r>
                    </a:p>
                    <a:p>
                      <a:pPr marL="223838" marR="50800" lvl="0" indent="-173038" algn="l" defTabSz="914400" rtl="0" eaLnBrk="1" fontAlgn="auto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1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-</a:t>
                      </a:r>
                      <a:r>
                        <a:rPr lang="ko-KR" altLang="en-US" sz="1400" b="1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  재고물량 </a:t>
                      </a:r>
                      <a:r>
                        <a:rPr lang="en-US" altLang="ko-KR" sz="1400" b="1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20% </a:t>
                      </a:r>
                      <a:r>
                        <a:rPr lang="ko-KR" altLang="en-US" sz="1400" b="1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증가</a:t>
                      </a:r>
                    </a:p>
                  </a:txBody>
                  <a:tcPr marL="108000" marR="41774" marT="11549" marB="11549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50800" marR="50800" lvl="0" indent="0" algn="ctr" defTabSz="914400" rtl="0" eaLnBrk="1" fontAlgn="auto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i="0" kern="1200" spc="-120" baseline="0" dirty="0" err="1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위기경보</a:t>
                      </a:r>
                      <a:r>
                        <a:rPr lang="ko-KR" altLang="en-US" sz="1400" b="1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400" b="1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/>
                      </a:r>
                      <a:br>
                        <a:rPr lang="en-US" altLang="ko-KR" sz="1400" b="1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</a:br>
                      <a:r>
                        <a:rPr lang="en-US" altLang="ko-KR" sz="1400" b="1" i="0" kern="1200" spc="-120" baseline="0" dirty="0" smtClean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‘</a:t>
                      </a:r>
                      <a:r>
                        <a:rPr lang="ko-KR" altLang="en-US" sz="1400" b="1" i="0" kern="1200" spc="-120" baseline="0" dirty="0" smtClean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관심</a:t>
                      </a:r>
                      <a:r>
                        <a:rPr lang="en-US" altLang="ko-KR" sz="1400" b="1" i="0" kern="1200" spc="-120" baseline="0" dirty="0" smtClean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’</a:t>
                      </a:r>
                      <a:r>
                        <a:rPr lang="ko-KR" altLang="en-US" sz="1400" b="1" i="0" kern="1200" spc="-120" baseline="0" dirty="0" smtClean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단계</a:t>
                      </a:r>
                      <a:endParaRPr lang="ko-KR" altLang="en-US" sz="1400" b="1" i="0" kern="1200" spc="-120" baseline="0" dirty="0">
                        <a:ln>
                          <a:solidFill>
                            <a:srgbClr val="42C7DE">
                              <a:alpha val="0"/>
                            </a:srgbClr>
                          </a:solidFill>
                        </a:ln>
                        <a:solidFill>
                          <a:srgbClr val="065DC7"/>
                        </a:solidFill>
                        <a:effectLst/>
                        <a:latin typeface="맑은 고딕"/>
                        <a:ea typeface="+mn-ea"/>
                        <a:cs typeface="+mn-cs"/>
                      </a:endParaRPr>
                    </a:p>
                  </a:txBody>
                  <a:tcPr marL="41774" marR="41774" marT="11549" marB="11549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50800" marR="50800" lvl="0" indent="0" algn="ctr" defTabSz="914400" rtl="0" eaLnBrk="1" fontAlgn="auto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지원기관 연락처</a:t>
                      </a:r>
                    </a:p>
                    <a:p>
                      <a:pPr marL="50800" marR="50800" lvl="0" indent="0" algn="ctr" defTabSz="914400" rtl="0" eaLnBrk="1" fontAlgn="auto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자재공급업체 리스트</a:t>
                      </a:r>
                    </a:p>
                    <a:p>
                      <a:pPr marL="50800" marR="50800" lvl="0" indent="0" algn="ctr" defTabSz="914400" rtl="0" eaLnBrk="1" fontAlgn="auto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계약 관련 법률정보</a:t>
                      </a:r>
                    </a:p>
                  </a:txBody>
                  <a:tcPr marL="41774" marR="41774" marT="11549" marB="11549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50800" marR="50800" lvl="0" indent="0" algn="ctr" defTabSz="914400" rtl="0" eaLnBrk="1" fontAlgn="auto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i="0" kern="1200" spc="-120" baseline="0" dirty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박</a:t>
                      </a:r>
                      <a:r>
                        <a:rPr lang="en-US" altLang="ko-KR" sz="1400" b="1" i="0" kern="1200" spc="-120" baseline="0" dirty="0" smtClean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00 </a:t>
                      </a:r>
                      <a:r>
                        <a:rPr lang="ko-KR" altLang="en-US" sz="1400" b="1" i="0" kern="1200" spc="-120" baseline="0" dirty="0" smtClean="0">
                          <a:ln>
                            <a:solidFill>
                              <a:srgbClr val="42C7DE">
                                <a:alpha val="0"/>
                              </a:srgbClr>
                            </a:solidFill>
                          </a:ln>
                          <a:solidFill>
                            <a:srgbClr val="065DC7"/>
                          </a:solidFill>
                          <a:effectLst/>
                          <a:latin typeface="맑은 고딕"/>
                          <a:ea typeface="+mn-ea"/>
                          <a:cs typeface="+mn-cs"/>
                        </a:rPr>
                        <a:t>과장</a:t>
                      </a:r>
                      <a:endParaRPr lang="en-US" altLang="ko-KR" sz="1400" b="1" i="0" kern="1200" spc="-120" baseline="0" dirty="0">
                        <a:ln>
                          <a:solidFill>
                            <a:srgbClr val="42C7DE">
                              <a:alpha val="0"/>
                            </a:srgbClr>
                          </a:solidFill>
                        </a:ln>
                        <a:solidFill>
                          <a:srgbClr val="065DC7"/>
                        </a:solidFill>
                        <a:effectLst/>
                        <a:latin typeface="맑은 고딕"/>
                        <a:ea typeface="+mn-ea"/>
                        <a:cs typeface="+mn-cs"/>
                      </a:endParaRPr>
                    </a:p>
                  </a:txBody>
                  <a:tcPr marL="41774" marR="41774" marT="11549" marB="11549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718301915"/>
                  </a:ext>
                </a:extLst>
              </a:tr>
              <a:tr h="387491">
                <a:tc>
                  <a:txBody>
                    <a:bodyPr/>
                    <a:lstStyle/>
                    <a:p>
                      <a:pPr marL="50800" marR="5080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i="0" spc="-120" baseline="0" dirty="0">
                        <a:ln>
                          <a:solidFill>
                            <a:srgbClr val="42C7DE">
                              <a:alpha val="0"/>
                            </a:srgbClr>
                          </a:solidFill>
                        </a:ln>
                        <a:solidFill>
                          <a:srgbClr val="065DC7"/>
                        </a:solidFill>
                        <a:effectLst/>
                        <a:latin typeface="맑은 고딕"/>
                      </a:endParaRPr>
                    </a:p>
                  </a:txBody>
                  <a:tcPr marL="51401" marR="51401" marT="14211" marB="14211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50800" marR="5080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i="0" spc="-120" baseline="0" dirty="0">
                        <a:ln>
                          <a:solidFill>
                            <a:srgbClr val="42C7DE">
                              <a:alpha val="0"/>
                            </a:srgbClr>
                          </a:solidFill>
                        </a:ln>
                        <a:solidFill>
                          <a:srgbClr val="065DC7"/>
                        </a:solidFill>
                        <a:effectLst/>
                        <a:latin typeface="맑은 고딕"/>
                      </a:endParaRPr>
                    </a:p>
                  </a:txBody>
                  <a:tcPr marL="51401" marR="51401" marT="14211" marB="14211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33350" marR="0" indent="-133350" algn="l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500"/>
                        </a:spcAft>
                        <a:buFont typeface="맑은 고딕" panose="020B0503020000020004" pitchFamily="50" charset="-127"/>
                        <a:buChar char="-"/>
                      </a:pPr>
                      <a:endParaRPr lang="ko-KR" altLang="en-US" sz="1400" b="1" i="0" kern="1200" spc="-120" baseline="0" dirty="0">
                        <a:ln>
                          <a:solidFill>
                            <a:srgbClr val="42C7DE">
                              <a:alpha val="0"/>
                            </a:srgbClr>
                          </a:solidFill>
                        </a:ln>
                        <a:solidFill>
                          <a:srgbClr val="065DC7"/>
                        </a:solidFill>
                        <a:effectLst/>
                        <a:latin typeface="맑은 고딕"/>
                        <a:ea typeface="+mn-ea"/>
                        <a:cs typeface="+mn-cs"/>
                      </a:endParaRPr>
                    </a:p>
                  </a:txBody>
                  <a:tcPr marL="108000" marR="0" marT="0" marB="0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50800" marR="5080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i="0" spc="-120" baseline="0" dirty="0">
                        <a:ln>
                          <a:solidFill>
                            <a:srgbClr val="42C7DE">
                              <a:alpha val="0"/>
                            </a:srgbClr>
                          </a:solidFill>
                        </a:ln>
                        <a:solidFill>
                          <a:srgbClr val="065DC7"/>
                        </a:solidFill>
                        <a:effectLst/>
                        <a:latin typeface="맑은 고딕"/>
                      </a:endParaRPr>
                    </a:p>
                  </a:txBody>
                  <a:tcPr marL="51401" marR="51401" marT="14211" marB="14211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50800" marR="5080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400" b="1" i="0" spc="-120" baseline="0" dirty="0">
                        <a:ln>
                          <a:solidFill>
                            <a:srgbClr val="42C7DE">
                              <a:alpha val="0"/>
                            </a:srgbClr>
                          </a:solidFill>
                        </a:ln>
                        <a:solidFill>
                          <a:srgbClr val="065DC7"/>
                        </a:solidFill>
                        <a:effectLst/>
                        <a:latin typeface="맑은 고딕"/>
                      </a:endParaRPr>
                    </a:p>
                  </a:txBody>
                  <a:tcPr marL="51401" marR="51401" marT="14211" marB="14211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500904741"/>
                  </a:ext>
                </a:extLst>
              </a:tr>
              <a:tr h="387491">
                <a:tc>
                  <a:txBody>
                    <a:bodyPr/>
                    <a:lstStyle/>
                    <a:p>
                      <a:pPr marL="50800" marR="5080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i="0" spc="-120" baseline="0" dirty="0">
                        <a:ln>
                          <a:solidFill>
                            <a:srgbClr val="42C7DE">
                              <a:alpha val="0"/>
                            </a:srgbClr>
                          </a:solidFill>
                        </a:ln>
                        <a:solidFill>
                          <a:srgbClr val="065DC7"/>
                        </a:solidFill>
                        <a:effectLst/>
                        <a:latin typeface="맑은 고딕"/>
                      </a:endParaRPr>
                    </a:p>
                  </a:txBody>
                  <a:tcPr marL="51401" marR="51401" marT="14211" marB="14211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50800" marR="5080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i="0" spc="-120" baseline="0" dirty="0">
                        <a:ln>
                          <a:solidFill>
                            <a:srgbClr val="42C7DE">
                              <a:alpha val="0"/>
                            </a:srgbClr>
                          </a:solidFill>
                        </a:ln>
                        <a:solidFill>
                          <a:srgbClr val="065DC7"/>
                        </a:solidFill>
                        <a:effectLst/>
                        <a:latin typeface="맑은 고딕"/>
                      </a:endParaRPr>
                    </a:p>
                  </a:txBody>
                  <a:tcPr marL="51401" marR="51401" marT="14211" marB="14211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33350" marR="0" indent="-133350" algn="l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500"/>
                        </a:spcAft>
                        <a:buFont typeface="맑은 고딕" panose="020B0503020000020004" pitchFamily="50" charset="-127"/>
                        <a:buChar char="-"/>
                      </a:pPr>
                      <a:endParaRPr lang="ko-KR" altLang="en-US" sz="1400" b="1" i="0" kern="1200" spc="-120" baseline="0" dirty="0">
                        <a:ln>
                          <a:solidFill>
                            <a:srgbClr val="42C7DE">
                              <a:alpha val="0"/>
                            </a:srgbClr>
                          </a:solidFill>
                        </a:ln>
                        <a:solidFill>
                          <a:srgbClr val="065DC7"/>
                        </a:solidFill>
                        <a:effectLst/>
                        <a:latin typeface="맑은 고딕"/>
                        <a:ea typeface="+mn-ea"/>
                        <a:cs typeface="+mn-cs"/>
                      </a:endParaRPr>
                    </a:p>
                  </a:txBody>
                  <a:tcPr marL="108000" marR="0" marT="0" marB="0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50800" marR="5080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i="0" spc="-120" baseline="0" dirty="0">
                        <a:ln>
                          <a:solidFill>
                            <a:srgbClr val="42C7DE">
                              <a:alpha val="0"/>
                            </a:srgbClr>
                          </a:solidFill>
                        </a:ln>
                        <a:solidFill>
                          <a:srgbClr val="065DC7"/>
                        </a:solidFill>
                        <a:effectLst/>
                        <a:latin typeface="맑은 고딕"/>
                      </a:endParaRPr>
                    </a:p>
                  </a:txBody>
                  <a:tcPr marL="51401" marR="51401" marT="14211" marB="14211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50800" marR="5080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400" b="1" i="0" spc="-120" baseline="0" dirty="0">
                        <a:ln>
                          <a:solidFill>
                            <a:srgbClr val="42C7DE">
                              <a:alpha val="0"/>
                            </a:srgbClr>
                          </a:solidFill>
                        </a:ln>
                        <a:solidFill>
                          <a:srgbClr val="065DC7"/>
                        </a:solidFill>
                        <a:effectLst/>
                        <a:latin typeface="맑은 고딕"/>
                      </a:endParaRPr>
                    </a:p>
                  </a:txBody>
                  <a:tcPr marL="51401" marR="51401" marT="14211" marB="14211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58072294"/>
                  </a:ext>
                </a:extLst>
              </a:tr>
              <a:tr h="387491">
                <a:tc>
                  <a:txBody>
                    <a:bodyPr/>
                    <a:lstStyle/>
                    <a:p>
                      <a:pPr marL="50800" marR="5080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i="0" spc="-120" baseline="0" dirty="0">
                        <a:ln>
                          <a:solidFill>
                            <a:srgbClr val="42C7DE">
                              <a:alpha val="0"/>
                            </a:srgbClr>
                          </a:solidFill>
                        </a:ln>
                        <a:solidFill>
                          <a:srgbClr val="065DC7"/>
                        </a:solidFill>
                        <a:effectLst/>
                        <a:latin typeface="맑은 고딕"/>
                      </a:endParaRPr>
                    </a:p>
                  </a:txBody>
                  <a:tcPr marL="51401" marR="51401" marT="14211" marB="14211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50800" marR="5080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i="0" spc="-120" baseline="0" dirty="0">
                        <a:ln>
                          <a:solidFill>
                            <a:srgbClr val="42C7DE">
                              <a:alpha val="0"/>
                            </a:srgbClr>
                          </a:solidFill>
                        </a:ln>
                        <a:solidFill>
                          <a:srgbClr val="065DC7"/>
                        </a:solidFill>
                        <a:effectLst/>
                        <a:latin typeface="맑은 고딕"/>
                      </a:endParaRPr>
                    </a:p>
                  </a:txBody>
                  <a:tcPr marL="51401" marR="51401" marT="14211" marB="14211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33350" marR="0" indent="-133350" algn="l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500"/>
                        </a:spcAft>
                        <a:buFont typeface="맑은 고딕" panose="020B0503020000020004" pitchFamily="50" charset="-127"/>
                        <a:buChar char="-"/>
                      </a:pPr>
                      <a:endParaRPr lang="ko-KR" altLang="en-US" sz="1400" b="1" i="0" kern="1200" spc="-120" baseline="0" dirty="0">
                        <a:ln>
                          <a:solidFill>
                            <a:srgbClr val="42C7DE">
                              <a:alpha val="0"/>
                            </a:srgbClr>
                          </a:solidFill>
                        </a:ln>
                        <a:solidFill>
                          <a:srgbClr val="065DC7"/>
                        </a:solidFill>
                        <a:effectLst/>
                        <a:latin typeface="맑은 고딕"/>
                        <a:ea typeface="+mn-ea"/>
                        <a:cs typeface="+mn-cs"/>
                      </a:endParaRPr>
                    </a:p>
                  </a:txBody>
                  <a:tcPr marL="108000" marR="0" marT="0" marB="0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50800" marR="5080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i="0" spc="-120" baseline="0" dirty="0">
                        <a:ln>
                          <a:solidFill>
                            <a:srgbClr val="42C7DE">
                              <a:alpha val="0"/>
                            </a:srgbClr>
                          </a:solidFill>
                        </a:ln>
                        <a:solidFill>
                          <a:srgbClr val="065DC7"/>
                        </a:solidFill>
                        <a:effectLst/>
                        <a:latin typeface="맑은 고딕"/>
                      </a:endParaRPr>
                    </a:p>
                  </a:txBody>
                  <a:tcPr marL="51401" marR="51401" marT="14211" marB="14211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50800" marR="5080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altLang="ko-KR" sz="1400" b="1" i="0" spc="-120" baseline="0" dirty="0">
                        <a:ln>
                          <a:solidFill>
                            <a:srgbClr val="42C7DE">
                              <a:alpha val="0"/>
                            </a:srgbClr>
                          </a:solidFill>
                        </a:ln>
                        <a:solidFill>
                          <a:srgbClr val="065DC7"/>
                        </a:solidFill>
                        <a:effectLst/>
                        <a:latin typeface="맑은 고딕"/>
                      </a:endParaRPr>
                    </a:p>
                  </a:txBody>
                  <a:tcPr marL="51401" marR="51401" marT="14211" marB="14211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543092259"/>
                  </a:ext>
                </a:extLst>
              </a:tr>
              <a:tr h="387491">
                <a:tc>
                  <a:txBody>
                    <a:bodyPr/>
                    <a:lstStyle/>
                    <a:p>
                      <a:pPr marL="50800" marR="5080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i="0" spc="-120" baseline="0" dirty="0">
                        <a:ln>
                          <a:solidFill>
                            <a:srgbClr val="42C7DE">
                              <a:alpha val="0"/>
                            </a:srgbClr>
                          </a:solidFill>
                        </a:ln>
                        <a:solidFill>
                          <a:srgbClr val="065DC7"/>
                        </a:solidFill>
                        <a:effectLst/>
                        <a:latin typeface="맑은 고딕"/>
                      </a:endParaRPr>
                    </a:p>
                  </a:txBody>
                  <a:tcPr marL="51401" marR="51401" marT="14211" marB="14211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50800" marR="50800" algn="ctr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ko-KR" altLang="en-US" sz="800" i="0" spc="-120" baseline="0" dirty="0">
                        <a:ln>
                          <a:solidFill>
                            <a:srgbClr val="42C7DE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맑은 고딕"/>
                        <a:ea typeface="맑은 고딕"/>
                      </a:endParaRPr>
                    </a:p>
                  </a:txBody>
                  <a:tcPr marL="51401" marR="51401" marT="14211" marB="14211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50800" marR="50800" algn="ctr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ko-KR" altLang="en-US" sz="800" i="0" spc="-120" baseline="0" dirty="0">
                        <a:ln>
                          <a:solidFill>
                            <a:srgbClr val="42C7DE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맑은 고딕"/>
                        <a:ea typeface="맑은 고딕"/>
                      </a:endParaRPr>
                    </a:p>
                  </a:txBody>
                  <a:tcPr marL="51401" marR="51401" marT="14211" marB="14211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50800" marR="50800" algn="ctr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ko-KR" altLang="en-US" sz="800" i="0" spc="-120" baseline="0" dirty="0">
                        <a:ln>
                          <a:solidFill>
                            <a:srgbClr val="42C7DE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맑은 고딕"/>
                        <a:ea typeface="맑은 고딕"/>
                      </a:endParaRPr>
                    </a:p>
                  </a:txBody>
                  <a:tcPr marL="51401" marR="51401" marT="14211" marB="14211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50800" marR="50800" algn="ctr">
                        <a:lnSpc>
                          <a:spcPct val="12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ko-KR" altLang="en-US" sz="800" i="0" spc="-120" baseline="0" dirty="0">
                        <a:ln>
                          <a:solidFill>
                            <a:srgbClr val="42C7DE">
                              <a:alpha val="0"/>
                            </a:srgbClr>
                          </a:solidFill>
                        </a:ln>
                        <a:solidFill>
                          <a:srgbClr val="000000"/>
                        </a:solidFill>
                        <a:effectLst/>
                        <a:latin typeface="맑은 고딕"/>
                        <a:ea typeface="맑은 고딕"/>
                      </a:endParaRPr>
                    </a:p>
                  </a:txBody>
                  <a:tcPr marL="51401" marR="51401" marT="14211" marB="14211" anchor="ctr"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sp>
        <p:nvSpPr>
          <p:cNvPr id="125" name="사각형: 둥근 모서리 119">
            <a:extLst>
              <a:ext uri="{FF2B5EF4-FFF2-40B4-BE49-F238E27FC236}">
                <a16:creationId xmlns:a16="http://schemas.microsoft.com/office/drawing/2014/main" xmlns="" id="{2C03B098-F5D8-4B65-BA08-639EFB0BE1E5}"/>
              </a:ext>
            </a:extLst>
          </p:cNvPr>
          <p:cNvSpPr/>
          <p:nvPr/>
        </p:nvSpPr>
        <p:spPr>
          <a:xfrm>
            <a:off x="3197448" y="930621"/>
            <a:ext cx="8600852" cy="465173"/>
          </a:xfrm>
          <a:prstGeom prst="roundRect">
            <a:avLst/>
          </a:prstGeom>
          <a:solidFill>
            <a:srgbClr val="25AEC1"/>
          </a:solidFill>
          <a:ln>
            <a:noFill/>
          </a:ln>
          <a:effectLst>
            <a:outerShdw blurRad="25400" dist="38100" dir="5400000" algn="t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</a:endParaRPr>
          </a:p>
        </p:txBody>
      </p:sp>
      <p:sp>
        <p:nvSpPr>
          <p:cNvPr id="126" name="TextBox 125">
            <a:extLst>
              <a:ext uri="{FF2B5EF4-FFF2-40B4-BE49-F238E27FC236}">
                <a16:creationId xmlns:a16="http://schemas.microsoft.com/office/drawing/2014/main" xmlns="" id="{CD54C3FB-13D8-42EE-B88E-DF477D518A7E}"/>
              </a:ext>
            </a:extLst>
          </p:cNvPr>
          <p:cNvSpPr txBox="1"/>
          <p:nvPr/>
        </p:nvSpPr>
        <p:spPr>
          <a:xfrm>
            <a:off x="3195682" y="923542"/>
            <a:ext cx="2247249" cy="472252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rmAutofit/>
          </a:bodyPr>
          <a:lstStyle/>
          <a:p>
            <a:pPr algn="ctr"/>
            <a:r>
              <a:rPr lang="ko-KR" altLang="en-US" sz="1600" b="1" spc="-2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j-lt"/>
                <a:ea typeface="+mj-ea"/>
                <a:cs typeface="+mj-cs"/>
              </a:rPr>
              <a:t>확인된 위험요인</a:t>
            </a:r>
            <a:endParaRPr lang="ko-KR" altLang="en-US" sz="1400" b="1" spc="-20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27" name="TextBox 126">
            <a:extLst>
              <a:ext uri="{FF2B5EF4-FFF2-40B4-BE49-F238E27FC236}">
                <a16:creationId xmlns:a16="http://schemas.microsoft.com/office/drawing/2014/main" xmlns="" id="{A960DECD-EA76-4908-811F-813C9704EF94}"/>
              </a:ext>
            </a:extLst>
          </p:cNvPr>
          <p:cNvSpPr txBox="1"/>
          <p:nvPr/>
        </p:nvSpPr>
        <p:spPr>
          <a:xfrm>
            <a:off x="5444693" y="923542"/>
            <a:ext cx="2247249" cy="472252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rmAutofit/>
          </a:bodyPr>
          <a:lstStyle/>
          <a:p>
            <a:pPr algn="ctr"/>
            <a:r>
              <a:rPr lang="ko-KR" altLang="en-US" sz="1600" b="1" spc="-2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j-lt"/>
                <a:ea typeface="+mj-ea"/>
                <a:cs typeface="+mj-cs"/>
              </a:rPr>
              <a:t>대응</a:t>
            </a:r>
          </a:p>
        </p:txBody>
      </p:sp>
      <p:sp>
        <p:nvSpPr>
          <p:cNvPr id="128" name="TextBox 127">
            <a:extLst>
              <a:ext uri="{FF2B5EF4-FFF2-40B4-BE49-F238E27FC236}">
                <a16:creationId xmlns:a16="http://schemas.microsoft.com/office/drawing/2014/main" xmlns="" id="{CE3F807E-1F8B-4132-B425-A31505D8D966}"/>
              </a:ext>
            </a:extLst>
          </p:cNvPr>
          <p:cNvSpPr txBox="1"/>
          <p:nvPr/>
        </p:nvSpPr>
        <p:spPr>
          <a:xfrm>
            <a:off x="7675313" y="923542"/>
            <a:ext cx="1163331" cy="472252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ko-KR" altLang="en-US" sz="1600" b="1" spc="-2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j-lt"/>
                <a:ea typeface="+mj-ea"/>
                <a:cs typeface="+mj-cs"/>
              </a:rPr>
              <a:t>대응 시점</a:t>
            </a:r>
            <a:endParaRPr lang="ko-KR" altLang="en-US" sz="1600" b="1" spc="-20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29" name="TextBox 128">
            <a:extLst>
              <a:ext uri="{FF2B5EF4-FFF2-40B4-BE49-F238E27FC236}">
                <a16:creationId xmlns:a16="http://schemas.microsoft.com/office/drawing/2014/main" xmlns="" id="{91EE3553-DB05-4669-AA23-4ECBCD6194B0}"/>
              </a:ext>
            </a:extLst>
          </p:cNvPr>
          <p:cNvSpPr txBox="1"/>
          <p:nvPr/>
        </p:nvSpPr>
        <p:spPr>
          <a:xfrm>
            <a:off x="8838643" y="923542"/>
            <a:ext cx="1882371" cy="472252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ko-KR" altLang="en-US" sz="1600" b="1" spc="-2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j-lt"/>
                <a:ea typeface="+mj-ea"/>
                <a:cs typeface="+mj-cs"/>
              </a:rPr>
              <a:t>필요 자원</a:t>
            </a:r>
            <a:r>
              <a:rPr lang="en-US" altLang="ko-KR" sz="1600" b="1" spc="-2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j-lt"/>
                <a:ea typeface="+mj-ea"/>
                <a:cs typeface="+mj-cs"/>
              </a:rPr>
              <a:t>·</a:t>
            </a:r>
            <a:r>
              <a:rPr lang="ko-KR" altLang="en-US" sz="1600" b="1" spc="-2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j-lt"/>
                <a:ea typeface="+mj-ea"/>
                <a:cs typeface="+mj-cs"/>
              </a:rPr>
              <a:t>정보</a:t>
            </a:r>
          </a:p>
        </p:txBody>
      </p:sp>
      <p:sp>
        <p:nvSpPr>
          <p:cNvPr id="130" name="TextBox 129">
            <a:extLst>
              <a:ext uri="{FF2B5EF4-FFF2-40B4-BE49-F238E27FC236}">
                <a16:creationId xmlns:a16="http://schemas.microsoft.com/office/drawing/2014/main" xmlns="" id="{6ACBEC24-154D-4592-B7B3-6C85A9CFF519}"/>
              </a:ext>
            </a:extLst>
          </p:cNvPr>
          <p:cNvSpPr txBox="1"/>
          <p:nvPr/>
        </p:nvSpPr>
        <p:spPr>
          <a:xfrm>
            <a:off x="10721017" y="923542"/>
            <a:ext cx="1044000" cy="472252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rmAutofit/>
          </a:bodyPr>
          <a:lstStyle/>
          <a:p>
            <a:pPr algn="ctr"/>
            <a:r>
              <a:rPr lang="ko-KR" altLang="en-US" sz="1600" b="1" spc="-2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j-lt"/>
                <a:ea typeface="+mj-ea"/>
                <a:cs typeface="+mj-cs"/>
              </a:rPr>
              <a:t>책임자</a:t>
            </a:r>
          </a:p>
        </p:txBody>
      </p:sp>
      <p:cxnSp>
        <p:nvCxnSpPr>
          <p:cNvPr id="131" name="직선 연결선 121">
            <a:extLst>
              <a:ext uri="{FF2B5EF4-FFF2-40B4-BE49-F238E27FC236}">
                <a16:creationId xmlns:a16="http://schemas.microsoft.com/office/drawing/2014/main" xmlns="" id="{52AB584D-2A3D-4DE6-9221-F446BCF81C02}"/>
              </a:ext>
            </a:extLst>
          </p:cNvPr>
          <p:cNvCxnSpPr/>
          <p:nvPr/>
        </p:nvCxnSpPr>
        <p:spPr>
          <a:xfrm>
            <a:off x="5442932" y="1015735"/>
            <a:ext cx="0" cy="294945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2" name="직선 연결선 122">
            <a:extLst>
              <a:ext uri="{FF2B5EF4-FFF2-40B4-BE49-F238E27FC236}">
                <a16:creationId xmlns:a16="http://schemas.microsoft.com/office/drawing/2014/main" xmlns="" id="{3C8C9B3C-3F7D-4DA6-B8CB-4B94048941AD}"/>
              </a:ext>
            </a:extLst>
          </p:cNvPr>
          <p:cNvCxnSpPr/>
          <p:nvPr/>
        </p:nvCxnSpPr>
        <p:spPr>
          <a:xfrm>
            <a:off x="7675313" y="1015735"/>
            <a:ext cx="0" cy="294945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" name="직선 연결선 123">
            <a:extLst>
              <a:ext uri="{FF2B5EF4-FFF2-40B4-BE49-F238E27FC236}">
                <a16:creationId xmlns:a16="http://schemas.microsoft.com/office/drawing/2014/main" xmlns="" id="{4F57303F-097E-4A7E-B43E-A8A7AB42427B}"/>
              </a:ext>
            </a:extLst>
          </p:cNvPr>
          <p:cNvCxnSpPr/>
          <p:nvPr/>
        </p:nvCxnSpPr>
        <p:spPr>
          <a:xfrm>
            <a:off x="8838644" y="1001105"/>
            <a:ext cx="0" cy="294945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직선 연결선 124">
            <a:extLst>
              <a:ext uri="{FF2B5EF4-FFF2-40B4-BE49-F238E27FC236}">
                <a16:creationId xmlns:a16="http://schemas.microsoft.com/office/drawing/2014/main" xmlns="" id="{59A6E517-5B2C-418F-A7E6-9C53D9F6D1A8}"/>
              </a:ext>
            </a:extLst>
          </p:cNvPr>
          <p:cNvCxnSpPr/>
          <p:nvPr/>
        </p:nvCxnSpPr>
        <p:spPr>
          <a:xfrm>
            <a:off x="10721017" y="1015735"/>
            <a:ext cx="0" cy="294945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06386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xmlns="" id="{EFC8C789-FFDF-4BBF-A0C0-943C88249C99}"/>
              </a:ext>
            </a:extLst>
          </p:cNvPr>
          <p:cNvGrpSpPr/>
          <p:nvPr/>
        </p:nvGrpSpPr>
        <p:grpSpPr>
          <a:xfrm>
            <a:off x="3319633" y="3030603"/>
            <a:ext cx="8196566" cy="3116197"/>
            <a:chOff x="3319633" y="3030603"/>
            <a:chExt cx="8196566" cy="3472940"/>
          </a:xfrm>
        </p:grpSpPr>
        <p:sp>
          <p:nvSpPr>
            <p:cNvPr id="50" name="직사각형 49">
              <a:extLst>
                <a:ext uri="{FF2B5EF4-FFF2-40B4-BE49-F238E27FC236}">
                  <a16:creationId xmlns:a16="http://schemas.microsoft.com/office/drawing/2014/main" xmlns="" id="{024CD88B-46DD-49FF-A6D4-94E6FDD7250A}"/>
                </a:ext>
              </a:extLst>
            </p:cNvPr>
            <p:cNvSpPr/>
            <p:nvPr/>
          </p:nvSpPr>
          <p:spPr>
            <a:xfrm>
              <a:off x="3319633" y="3030603"/>
              <a:ext cx="8196566" cy="3472940"/>
            </a:xfrm>
            <a:prstGeom prst="rect">
              <a:avLst/>
            </a:prstGeom>
            <a:pattFill prst="lgGrid">
              <a:fgClr>
                <a:schemeClr val="bg1">
                  <a:lumMod val="95000"/>
                </a:schemeClr>
              </a:fgClr>
              <a:bgClr>
                <a:schemeClr val="bg1"/>
              </a:bgClr>
            </a:pattFill>
            <a:ln w="101600" cap="flat">
              <a:solidFill>
                <a:srgbClr val="CACDD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cxnSp>
          <p:nvCxnSpPr>
            <p:cNvPr id="54" name="직선 연결선 53">
              <a:extLst>
                <a:ext uri="{FF2B5EF4-FFF2-40B4-BE49-F238E27FC236}">
                  <a16:creationId xmlns:a16="http://schemas.microsoft.com/office/drawing/2014/main" xmlns="" id="{5C320223-D2F6-42CC-89D4-010835BCDEA7}"/>
                </a:ext>
              </a:extLst>
            </p:cNvPr>
            <p:cNvCxnSpPr>
              <a:cxnSpLocks/>
            </p:cNvCxnSpPr>
            <p:nvPr/>
          </p:nvCxnSpPr>
          <p:spPr>
            <a:xfrm>
              <a:off x="7417916" y="3258497"/>
              <a:ext cx="0" cy="3017153"/>
            </a:xfrm>
            <a:prstGeom prst="line">
              <a:avLst/>
            </a:prstGeom>
            <a:ln w="38100">
              <a:solidFill>
                <a:srgbClr val="CACDD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" name="TextBox 42">
            <a:extLst>
              <a:ext uri="{FF2B5EF4-FFF2-40B4-BE49-F238E27FC236}">
                <a16:creationId xmlns:a16="http://schemas.microsoft.com/office/drawing/2014/main" xmlns="" id="{2449DF11-A6BA-4FB9-8B03-0890B0BC7F25}"/>
              </a:ext>
            </a:extLst>
          </p:cNvPr>
          <p:cNvSpPr txBox="1"/>
          <p:nvPr/>
        </p:nvSpPr>
        <p:spPr>
          <a:xfrm>
            <a:off x="3195682" y="354457"/>
            <a:ext cx="336021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6</a:t>
            </a:r>
            <a:r>
              <a:rPr lang="ko-KR" altLang="en-US" sz="32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단계</a:t>
            </a:r>
            <a:r>
              <a:rPr lang="ko-KR" altLang="en-US" sz="40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 업무분장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xmlns="" id="{EB8C862E-273F-4B25-9267-9ED407F510D1}"/>
              </a:ext>
            </a:extLst>
          </p:cNvPr>
          <p:cNvSpPr txBox="1"/>
          <p:nvPr/>
        </p:nvSpPr>
        <p:spPr>
          <a:xfrm>
            <a:off x="3243307" y="1227185"/>
            <a:ext cx="8586005" cy="14260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76225" indent="-276225">
              <a:spcBef>
                <a:spcPts val="800"/>
              </a:spcBef>
              <a:buBlip>
                <a:blip r:embed="rId2"/>
              </a:buBlip>
            </a:pPr>
            <a:r>
              <a:rPr lang="ko-KR" altLang="en-US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비상대응팀은 조직의 규모나 업종 등에 따라 다양한 형태로 구성될 수 </a:t>
            </a:r>
            <a:r>
              <a:rPr lang="ko-KR" altLang="en-US" sz="2000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있으므로</a:t>
            </a:r>
            <a:r>
              <a:rPr lang="en-US" altLang="ko-KR" sz="2000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altLang="ko-KR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/>
            </a:r>
            <a:br>
              <a:rPr lang="en-US" altLang="ko-KR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r>
              <a:rPr lang="ko-KR" altLang="en-US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회사 사정을 고려하여 구성하시기 바랍니다</a:t>
            </a:r>
            <a:endParaRPr lang="en-US" altLang="ko-KR" sz="2000" spc="-200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pPr marL="276225" indent="-276225">
              <a:spcBef>
                <a:spcPts val="800"/>
              </a:spcBef>
              <a:buBlip>
                <a:blip r:embed="rId2"/>
              </a:buBlip>
            </a:pPr>
            <a:r>
              <a:rPr lang="ko-KR" altLang="en-US" sz="2000" spc="-200" dirty="0" err="1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팀별</a:t>
            </a:r>
            <a:r>
              <a:rPr lang="ko-KR" altLang="en-US" sz="2000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 역할과</a:t>
            </a:r>
            <a:r>
              <a:rPr lang="en-US" altLang="ko-KR" sz="2000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ko-KR" altLang="en-US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개인별 임무를 명확하게 </a:t>
            </a:r>
            <a:r>
              <a:rPr lang="ko-KR" altLang="en-US" sz="2000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규정하고</a:t>
            </a:r>
            <a:r>
              <a:rPr lang="en-US" altLang="ko-KR" sz="2000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/>
            </a:r>
            <a:br>
              <a:rPr lang="en-US" altLang="ko-KR" sz="2000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r>
              <a:rPr lang="ko-KR" altLang="en-US" sz="2000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직원이 자신의 임무를 숙지할 수 있는 방법도 </a:t>
            </a:r>
            <a:r>
              <a:rPr lang="ko-KR" altLang="en-US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강구해주십시오</a:t>
            </a:r>
            <a:endParaRPr lang="en-US" altLang="ko-KR" sz="2000" spc="-200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62" name="직사각형 61">
            <a:extLst>
              <a:ext uri="{FF2B5EF4-FFF2-40B4-BE49-F238E27FC236}">
                <a16:creationId xmlns:a16="http://schemas.microsoft.com/office/drawing/2014/main" xmlns="" id="{F987CF24-A054-40CB-8A89-96E7819FBCB5}"/>
              </a:ext>
            </a:extLst>
          </p:cNvPr>
          <p:cNvSpPr/>
          <p:nvPr/>
        </p:nvSpPr>
        <p:spPr>
          <a:xfrm>
            <a:off x="6667500" y="591324"/>
            <a:ext cx="5499101" cy="358775"/>
          </a:xfrm>
          <a:prstGeom prst="rect">
            <a:avLst/>
          </a:prstGeom>
          <a:pattFill prst="wdUpDiag">
            <a:fgClr>
              <a:schemeClr val="tx2">
                <a:lumMod val="20000"/>
                <a:lumOff val="80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51" name="그림 50">
            <a:extLst>
              <a:ext uri="{FF2B5EF4-FFF2-40B4-BE49-F238E27FC236}">
                <a16:creationId xmlns:a16="http://schemas.microsoft.com/office/drawing/2014/main" xmlns="" id="{40B087DE-3699-4B92-8032-086CAF86B9B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8313" y="2489300"/>
            <a:ext cx="810077" cy="810077"/>
          </a:xfrm>
          <a:prstGeom prst="rect">
            <a:avLst/>
          </a:prstGeom>
        </p:spPr>
      </p:pic>
      <p:sp>
        <p:nvSpPr>
          <p:cNvPr id="52" name="TextBox 51">
            <a:extLst>
              <a:ext uri="{FF2B5EF4-FFF2-40B4-BE49-F238E27FC236}">
                <a16:creationId xmlns:a16="http://schemas.microsoft.com/office/drawing/2014/main" xmlns="" id="{10C5B740-F52D-4933-BEB1-2F88E2AE94E4}"/>
              </a:ext>
            </a:extLst>
          </p:cNvPr>
          <p:cNvSpPr txBox="1"/>
          <p:nvPr/>
        </p:nvSpPr>
        <p:spPr>
          <a:xfrm>
            <a:off x="3319633" y="3375618"/>
            <a:ext cx="4098274" cy="11079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spcBef>
                <a:spcPts val="800"/>
              </a:spcBef>
            </a:pPr>
            <a:r>
              <a:rPr lang="ko-KR" altLang="en-US" sz="2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위기 시 가동</a:t>
            </a:r>
            <a:r>
              <a:rPr lang="ko-KR" altLang="en-US" sz="23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할</a:t>
            </a:r>
            <a:r>
              <a:rPr lang="ko-KR" altLang="en-US" sz="2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 비상대응팀</a:t>
            </a:r>
            <a:r>
              <a:rPr lang="ko-KR" altLang="en-US" sz="23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을</a:t>
            </a:r>
            <a:r>
              <a:rPr lang="en-US" altLang="ko-KR" sz="2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/>
            </a:r>
            <a:br>
              <a:rPr lang="en-US" altLang="ko-KR" sz="2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r>
              <a:rPr lang="ko-KR" altLang="en-US" sz="2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구성</a:t>
            </a:r>
            <a:r>
              <a:rPr lang="ko-KR" altLang="en-US" sz="23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하고</a:t>
            </a:r>
            <a:r>
              <a:rPr lang="en-US" altLang="ko-KR" sz="2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, </a:t>
            </a:r>
            <a:r>
              <a:rPr lang="ko-KR" altLang="en-US" sz="2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팀별</a:t>
            </a:r>
            <a:r>
              <a:rPr lang="en-US" altLang="ko-KR" sz="2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·</a:t>
            </a:r>
            <a:r>
              <a:rPr lang="ko-KR" altLang="en-US" sz="2400" b="1" spc="-200" dirty="0" err="1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직원별</a:t>
            </a:r>
            <a:r>
              <a:rPr lang="ko-KR" altLang="en-US" sz="2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 업무</a:t>
            </a:r>
            <a:r>
              <a:rPr lang="ko-KR" altLang="en-US" sz="23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를</a:t>
            </a:r>
            <a:r>
              <a:rPr lang="en-US" altLang="ko-KR" sz="2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/>
            </a:r>
            <a:br>
              <a:rPr lang="en-US" altLang="ko-KR" sz="2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r>
              <a:rPr lang="ko-KR" altLang="en-US" sz="2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명확</a:t>
            </a:r>
            <a:r>
              <a:rPr lang="ko-KR" altLang="en-US" sz="23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하게</a:t>
            </a:r>
            <a:r>
              <a:rPr lang="ko-KR" altLang="en-US" sz="2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 규정</a:t>
            </a:r>
            <a:endParaRPr lang="en-US" altLang="ko-KR" sz="2400" spc="-200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xmlns="" id="{4A5EFA34-B0E4-4A9D-BAB5-7EC93E3CAD39}"/>
              </a:ext>
            </a:extLst>
          </p:cNvPr>
          <p:cNvSpPr txBox="1"/>
          <p:nvPr/>
        </p:nvSpPr>
        <p:spPr>
          <a:xfrm>
            <a:off x="3319635" y="4883837"/>
            <a:ext cx="4098270" cy="6155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spcBef>
                <a:spcPts val="800"/>
              </a:spcBef>
            </a:pPr>
            <a:r>
              <a:rPr lang="ko-KR" altLang="en-US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예 </a:t>
            </a:r>
            <a:r>
              <a:rPr lang="en-US" altLang="ko-KR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: </a:t>
            </a:r>
            <a:r>
              <a:rPr lang="ko-KR" altLang="en-US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비상대책위원회</a:t>
            </a:r>
            <a:r>
              <a:rPr lang="en-US" altLang="ko-KR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, </a:t>
            </a:r>
            <a:r>
              <a:rPr lang="ko-KR" altLang="en-US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운영관리팀</a:t>
            </a:r>
            <a:r>
              <a:rPr lang="en-US" altLang="ko-KR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,</a:t>
            </a:r>
            <a:br>
              <a:rPr lang="en-US" altLang="ko-KR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r>
              <a:rPr lang="ko-KR" altLang="en-US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현장대응팀</a:t>
            </a:r>
            <a:r>
              <a:rPr lang="en-US" altLang="ko-KR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, </a:t>
            </a:r>
            <a:r>
              <a:rPr lang="ko-KR" altLang="en-US" sz="2000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의료자문위원회 </a:t>
            </a:r>
            <a:r>
              <a:rPr lang="ko-KR" altLang="en-US" sz="20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등</a:t>
            </a:r>
            <a:endParaRPr lang="en-US" altLang="ko-KR" sz="2800" spc="-200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xmlns="" id="{B7575C51-194F-49EC-ADDF-38D6349EDF7A}"/>
              </a:ext>
            </a:extLst>
          </p:cNvPr>
          <p:cNvSpPr txBox="1"/>
          <p:nvPr/>
        </p:nvSpPr>
        <p:spPr>
          <a:xfrm>
            <a:off x="7434433" y="3375618"/>
            <a:ext cx="4098274" cy="11079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spcBef>
                <a:spcPts val="800"/>
              </a:spcBef>
            </a:pPr>
            <a:r>
              <a:rPr lang="ko-KR" altLang="en-US" sz="2400" spc="-200" dirty="0" err="1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비상대응팀</a:t>
            </a:r>
            <a:r>
              <a:rPr lang="ko-KR" altLang="en-US" sz="23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ko-KR" altLang="en-US" sz="2300" b="1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내부</a:t>
            </a:r>
            <a:r>
              <a:rPr lang="ko-KR" altLang="en-US" sz="2400" b="1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 </a:t>
            </a:r>
            <a:r>
              <a:rPr lang="ko-KR" altLang="en-US" sz="2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연락망</a:t>
            </a:r>
            <a:r>
              <a:rPr lang="ko-KR" altLang="en-US" sz="23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과</a:t>
            </a:r>
            <a:r>
              <a:rPr lang="en-US" altLang="ko-KR" sz="2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/>
            </a:r>
            <a:br>
              <a:rPr lang="en-US" altLang="ko-KR" sz="2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r>
              <a:rPr lang="ko-KR" altLang="en-US" sz="2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외부</a:t>
            </a:r>
            <a:r>
              <a:rPr lang="en-US" altLang="ko-KR" sz="23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(</a:t>
            </a:r>
            <a:r>
              <a:rPr lang="ko-KR" altLang="en-US" sz="23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협력사</a:t>
            </a:r>
            <a:r>
              <a:rPr lang="en-US" altLang="ko-KR" sz="23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, </a:t>
            </a:r>
            <a:r>
              <a:rPr lang="ko-KR" altLang="en-US" sz="23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보험사</a:t>
            </a:r>
            <a:r>
              <a:rPr lang="en-US" altLang="ko-KR" sz="23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, </a:t>
            </a:r>
            <a:r>
              <a:rPr lang="ko-KR" altLang="en-US" sz="23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지자체 등</a:t>
            </a:r>
            <a:r>
              <a:rPr lang="en-US" altLang="ko-KR" sz="23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)</a:t>
            </a:r>
            <a:r>
              <a:rPr lang="en-US" altLang="ko-KR" sz="2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/>
            </a:r>
            <a:br>
              <a:rPr lang="en-US" altLang="ko-KR" sz="2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r>
              <a:rPr lang="ko-KR" altLang="en-US" sz="2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연락망</a:t>
            </a:r>
            <a:r>
              <a:rPr lang="ko-KR" altLang="en-US" sz="23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을</a:t>
            </a:r>
            <a:r>
              <a:rPr lang="ko-KR" altLang="en-US" sz="24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j-lt"/>
                <a:ea typeface="+mj-ea"/>
                <a:cs typeface="+mj-cs"/>
              </a:rPr>
              <a:t> 작성</a:t>
            </a:r>
          </a:p>
        </p:txBody>
      </p:sp>
      <p:cxnSp>
        <p:nvCxnSpPr>
          <p:cNvPr id="59" name="직선 연결선 58">
            <a:extLst>
              <a:ext uri="{FF2B5EF4-FFF2-40B4-BE49-F238E27FC236}">
                <a16:creationId xmlns:a16="http://schemas.microsoft.com/office/drawing/2014/main" xmlns="" id="{1660D25F-D0E2-460B-8FDB-CA6E7EB1615C}"/>
              </a:ext>
            </a:extLst>
          </p:cNvPr>
          <p:cNvCxnSpPr>
            <a:cxnSpLocks/>
          </p:cNvCxnSpPr>
          <p:nvPr/>
        </p:nvCxnSpPr>
        <p:spPr>
          <a:xfrm>
            <a:off x="4940275" y="4645625"/>
            <a:ext cx="856991" cy="0"/>
          </a:xfrm>
          <a:prstGeom prst="line">
            <a:avLst/>
          </a:prstGeom>
          <a:ln w="63500" cap="rnd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그룹 2">
            <a:extLst>
              <a:ext uri="{FF2B5EF4-FFF2-40B4-BE49-F238E27FC236}">
                <a16:creationId xmlns:a16="http://schemas.microsoft.com/office/drawing/2014/main" xmlns="" id="{8225A0EA-A34B-40C5-8530-8249273078A0}"/>
              </a:ext>
            </a:extLst>
          </p:cNvPr>
          <p:cNvGrpSpPr/>
          <p:nvPr/>
        </p:nvGrpSpPr>
        <p:grpSpPr>
          <a:xfrm>
            <a:off x="0" y="0"/>
            <a:ext cx="2552491" cy="6858000"/>
            <a:chOff x="0" y="0"/>
            <a:chExt cx="2552491" cy="6858000"/>
          </a:xfrm>
        </p:grpSpPr>
        <p:sp>
          <p:nvSpPr>
            <p:cNvPr id="25" name="직사각형 24">
              <a:extLst>
                <a:ext uri="{FF2B5EF4-FFF2-40B4-BE49-F238E27FC236}">
                  <a16:creationId xmlns:a16="http://schemas.microsoft.com/office/drawing/2014/main" xmlns="" id="{C73B1E5B-BB21-4D65-B417-F7A179821B85}"/>
                </a:ext>
              </a:extLst>
            </p:cNvPr>
            <p:cNvSpPr/>
            <p:nvPr/>
          </p:nvSpPr>
          <p:spPr>
            <a:xfrm>
              <a:off x="0" y="0"/>
              <a:ext cx="2314575" cy="6858000"/>
            </a:xfrm>
            <a:prstGeom prst="rect">
              <a:avLst/>
            </a:prstGeom>
            <a:solidFill>
              <a:srgbClr val="9DE1E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</a:endParaRPr>
            </a:p>
          </p:txBody>
        </p:sp>
        <p:grpSp>
          <p:nvGrpSpPr>
            <p:cNvPr id="9" name="그룹 8">
              <a:extLst>
                <a:ext uri="{FF2B5EF4-FFF2-40B4-BE49-F238E27FC236}">
                  <a16:creationId xmlns:a16="http://schemas.microsoft.com/office/drawing/2014/main" xmlns="" id="{09E1CA4F-F821-40AF-9B0D-296983044F2D}"/>
                </a:ext>
              </a:extLst>
            </p:cNvPr>
            <p:cNvGrpSpPr/>
            <p:nvPr/>
          </p:nvGrpSpPr>
          <p:grpSpPr>
            <a:xfrm>
              <a:off x="1446579" y="1231017"/>
              <a:ext cx="373063" cy="4583177"/>
              <a:chOff x="978995" y="841830"/>
              <a:chExt cx="373063" cy="4782849"/>
            </a:xfrm>
            <a:solidFill>
              <a:srgbClr val="C7EAFE"/>
            </a:solidFill>
          </p:grpSpPr>
          <p:sp>
            <p:nvSpPr>
              <p:cNvPr id="45" name="Freeform 8">
                <a:extLst>
                  <a:ext uri="{FF2B5EF4-FFF2-40B4-BE49-F238E27FC236}">
                    <a16:creationId xmlns:a16="http://schemas.microsoft.com/office/drawing/2014/main" xmlns="" id="{5B71382D-3D7C-4912-A5EE-60EC381177AF}"/>
                  </a:ext>
                </a:extLst>
              </p:cNvPr>
              <p:cNvSpPr>
                <a:spLocks/>
              </p:cNvSpPr>
              <p:nvPr/>
            </p:nvSpPr>
            <p:spPr bwMode="auto">
              <a:xfrm rot="5400000">
                <a:off x="1050433" y="5323053"/>
                <a:ext cx="230188" cy="373063"/>
              </a:xfrm>
              <a:custGeom>
                <a:avLst/>
                <a:gdLst>
                  <a:gd name="T0" fmla="*/ 269 w 2038"/>
                  <a:gd name="T1" fmla="*/ 2 h 3284"/>
                  <a:gd name="T2" fmla="*/ 335 w 2038"/>
                  <a:gd name="T3" fmla="*/ 19 h 3284"/>
                  <a:gd name="T4" fmla="*/ 395 w 2038"/>
                  <a:gd name="T5" fmla="*/ 56 h 3284"/>
                  <a:gd name="T6" fmla="*/ 1931 w 2038"/>
                  <a:gd name="T7" fmla="*/ 1437 h 3284"/>
                  <a:gd name="T8" fmla="*/ 1983 w 2038"/>
                  <a:gd name="T9" fmla="*/ 1484 h 3284"/>
                  <a:gd name="T10" fmla="*/ 2019 w 2038"/>
                  <a:gd name="T11" fmla="*/ 1544 h 3284"/>
                  <a:gd name="T12" fmla="*/ 2037 w 2038"/>
                  <a:gd name="T13" fmla="*/ 1611 h 3284"/>
                  <a:gd name="T14" fmla="*/ 2038 w 2038"/>
                  <a:gd name="T15" fmla="*/ 1639 h 3284"/>
                  <a:gd name="T16" fmla="*/ 2038 w 2038"/>
                  <a:gd name="T17" fmla="*/ 1644 h 3284"/>
                  <a:gd name="T18" fmla="*/ 2037 w 2038"/>
                  <a:gd name="T19" fmla="*/ 1674 h 3284"/>
                  <a:gd name="T20" fmla="*/ 2019 w 2038"/>
                  <a:gd name="T21" fmla="*/ 1739 h 3284"/>
                  <a:gd name="T22" fmla="*/ 1983 w 2038"/>
                  <a:gd name="T23" fmla="*/ 1799 h 3284"/>
                  <a:gd name="T24" fmla="*/ 1931 w 2038"/>
                  <a:gd name="T25" fmla="*/ 1847 h 3284"/>
                  <a:gd name="T26" fmla="*/ 395 w 2038"/>
                  <a:gd name="T27" fmla="*/ 3229 h 3284"/>
                  <a:gd name="T28" fmla="*/ 335 w 2038"/>
                  <a:gd name="T29" fmla="*/ 3265 h 3284"/>
                  <a:gd name="T30" fmla="*/ 269 w 2038"/>
                  <a:gd name="T31" fmla="*/ 3281 h 3284"/>
                  <a:gd name="T32" fmla="*/ 202 w 2038"/>
                  <a:gd name="T33" fmla="*/ 3280 h 3284"/>
                  <a:gd name="T34" fmla="*/ 138 w 2038"/>
                  <a:gd name="T35" fmla="*/ 3260 h 3284"/>
                  <a:gd name="T36" fmla="*/ 80 w 2038"/>
                  <a:gd name="T37" fmla="*/ 3221 h 3284"/>
                  <a:gd name="T38" fmla="*/ 35 w 2038"/>
                  <a:gd name="T39" fmla="*/ 3166 h 3284"/>
                  <a:gd name="T40" fmla="*/ 9 w 2038"/>
                  <a:gd name="T41" fmla="*/ 3102 h 3284"/>
                  <a:gd name="T42" fmla="*/ 0 w 2038"/>
                  <a:gd name="T43" fmla="*/ 3035 h 3284"/>
                  <a:gd name="T44" fmla="*/ 12 w 2038"/>
                  <a:gd name="T45" fmla="*/ 2969 h 3284"/>
                  <a:gd name="T46" fmla="*/ 41 w 2038"/>
                  <a:gd name="T47" fmla="*/ 2908 h 3284"/>
                  <a:gd name="T48" fmla="*/ 88 w 2038"/>
                  <a:gd name="T49" fmla="*/ 2856 h 3284"/>
                  <a:gd name="T50" fmla="*/ 88 w 2038"/>
                  <a:gd name="T51" fmla="*/ 429 h 3284"/>
                  <a:gd name="T52" fmla="*/ 41 w 2038"/>
                  <a:gd name="T53" fmla="*/ 376 h 3284"/>
                  <a:gd name="T54" fmla="*/ 12 w 2038"/>
                  <a:gd name="T55" fmla="*/ 314 h 3284"/>
                  <a:gd name="T56" fmla="*/ 0 w 2038"/>
                  <a:gd name="T57" fmla="*/ 248 h 3284"/>
                  <a:gd name="T58" fmla="*/ 9 w 2038"/>
                  <a:gd name="T59" fmla="*/ 181 h 3284"/>
                  <a:gd name="T60" fmla="*/ 35 w 2038"/>
                  <a:gd name="T61" fmla="*/ 117 h 3284"/>
                  <a:gd name="T62" fmla="*/ 80 w 2038"/>
                  <a:gd name="T63" fmla="*/ 62 h 3284"/>
                  <a:gd name="T64" fmla="*/ 138 w 2038"/>
                  <a:gd name="T65" fmla="*/ 24 h 3284"/>
                  <a:gd name="T66" fmla="*/ 202 w 2038"/>
                  <a:gd name="T67" fmla="*/ 4 h 32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2038" h="3284">
                    <a:moveTo>
                      <a:pt x="236" y="0"/>
                    </a:moveTo>
                    <a:lnTo>
                      <a:pt x="269" y="2"/>
                    </a:lnTo>
                    <a:lnTo>
                      <a:pt x="303" y="8"/>
                    </a:lnTo>
                    <a:lnTo>
                      <a:pt x="335" y="19"/>
                    </a:lnTo>
                    <a:lnTo>
                      <a:pt x="366" y="34"/>
                    </a:lnTo>
                    <a:lnTo>
                      <a:pt x="395" y="56"/>
                    </a:lnTo>
                    <a:lnTo>
                      <a:pt x="1915" y="1427"/>
                    </a:lnTo>
                    <a:lnTo>
                      <a:pt x="1931" y="1437"/>
                    </a:lnTo>
                    <a:lnTo>
                      <a:pt x="1958" y="1458"/>
                    </a:lnTo>
                    <a:lnTo>
                      <a:pt x="1983" y="1484"/>
                    </a:lnTo>
                    <a:lnTo>
                      <a:pt x="2003" y="1513"/>
                    </a:lnTo>
                    <a:lnTo>
                      <a:pt x="2019" y="1544"/>
                    </a:lnTo>
                    <a:lnTo>
                      <a:pt x="2031" y="1577"/>
                    </a:lnTo>
                    <a:lnTo>
                      <a:pt x="2037" y="1611"/>
                    </a:lnTo>
                    <a:lnTo>
                      <a:pt x="2038" y="1636"/>
                    </a:lnTo>
                    <a:lnTo>
                      <a:pt x="2038" y="1639"/>
                    </a:lnTo>
                    <a:lnTo>
                      <a:pt x="2038" y="1642"/>
                    </a:lnTo>
                    <a:lnTo>
                      <a:pt x="2038" y="1644"/>
                    </a:lnTo>
                    <a:lnTo>
                      <a:pt x="2038" y="1647"/>
                    </a:lnTo>
                    <a:lnTo>
                      <a:pt x="2037" y="1674"/>
                    </a:lnTo>
                    <a:lnTo>
                      <a:pt x="2031" y="1706"/>
                    </a:lnTo>
                    <a:lnTo>
                      <a:pt x="2019" y="1739"/>
                    </a:lnTo>
                    <a:lnTo>
                      <a:pt x="2003" y="1770"/>
                    </a:lnTo>
                    <a:lnTo>
                      <a:pt x="1983" y="1799"/>
                    </a:lnTo>
                    <a:lnTo>
                      <a:pt x="1958" y="1825"/>
                    </a:lnTo>
                    <a:lnTo>
                      <a:pt x="1931" y="1847"/>
                    </a:lnTo>
                    <a:lnTo>
                      <a:pt x="1915" y="1856"/>
                    </a:lnTo>
                    <a:lnTo>
                      <a:pt x="395" y="3229"/>
                    </a:lnTo>
                    <a:lnTo>
                      <a:pt x="366" y="3249"/>
                    </a:lnTo>
                    <a:lnTo>
                      <a:pt x="335" y="3265"/>
                    </a:lnTo>
                    <a:lnTo>
                      <a:pt x="303" y="3275"/>
                    </a:lnTo>
                    <a:lnTo>
                      <a:pt x="269" y="3281"/>
                    </a:lnTo>
                    <a:lnTo>
                      <a:pt x="236" y="3284"/>
                    </a:lnTo>
                    <a:lnTo>
                      <a:pt x="202" y="3280"/>
                    </a:lnTo>
                    <a:lnTo>
                      <a:pt x="169" y="3272"/>
                    </a:lnTo>
                    <a:lnTo>
                      <a:pt x="138" y="3260"/>
                    </a:lnTo>
                    <a:lnTo>
                      <a:pt x="107" y="3243"/>
                    </a:lnTo>
                    <a:lnTo>
                      <a:pt x="80" y="3221"/>
                    </a:lnTo>
                    <a:lnTo>
                      <a:pt x="55" y="3196"/>
                    </a:lnTo>
                    <a:lnTo>
                      <a:pt x="35" y="3166"/>
                    </a:lnTo>
                    <a:lnTo>
                      <a:pt x="19" y="3135"/>
                    </a:lnTo>
                    <a:lnTo>
                      <a:pt x="9" y="3102"/>
                    </a:lnTo>
                    <a:lnTo>
                      <a:pt x="1" y="3070"/>
                    </a:lnTo>
                    <a:lnTo>
                      <a:pt x="0" y="3035"/>
                    </a:lnTo>
                    <a:lnTo>
                      <a:pt x="3" y="3002"/>
                    </a:lnTo>
                    <a:lnTo>
                      <a:pt x="12" y="2969"/>
                    </a:lnTo>
                    <a:lnTo>
                      <a:pt x="24" y="2937"/>
                    </a:lnTo>
                    <a:lnTo>
                      <a:pt x="41" y="2908"/>
                    </a:lnTo>
                    <a:lnTo>
                      <a:pt x="62" y="2880"/>
                    </a:lnTo>
                    <a:lnTo>
                      <a:pt x="88" y="2856"/>
                    </a:lnTo>
                    <a:lnTo>
                      <a:pt x="1432" y="1642"/>
                    </a:lnTo>
                    <a:lnTo>
                      <a:pt x="88" y="429"/>
                    </a:lnTo>
                    <a:lnTo>
                      <a:pt x="62" y="403"/>
                    </a:lnTo>
                    <a:lnTo>
                      <a:pt x="41" y="376"/>
                    </a:lnTo>
                    <a:lnTo>
                      <a:pt x="24" y="346"/>
                    </a:lnTo>
                    <a:lnTo>
                      <a:pt x="12" y="314"/>
                    </a:lnTo>
                    <a:lnTo>
                      <a:pt x="3" y="282"/>
                    </a:lnTo>
                    <a:lnTo>
                      <a:pt x="0" y="248"/>
                    </a:lnTo>
                    <a:lnTo>
                      <a:pt x="1" y="215"/>
                    </a:lnTo>
                    <a:lnTo>
                      <a:pt x="9" y="181"/>
                    </a:lnTo>
                    <a:lnTo>
                      <a:pt x="19" y="149"/>
                    </a:lnTo>
                    <a:lnTo>
                      <a:pt x="35" y="117"/>
                    </a:lnTo>
                    <a:lnTo>
                      <a:pt x="55" y="88"/>
                    </a:lnTo>
                    <a:lnTo>
                      <a:pt x="80" y="62"/>
                    </a:lnTo>
                    <a:lnTo>
                      <a:pt x="107" y="41"/>
                    </a:lnTo>
                    <a:lnTo>
                      <a:pt x="138" y="24"/>
                    </a:lnTo>
                    <a:lnTo>
                      <a:pt x="169" y="11"/>
                    </a:lnTo>
                    <a:lnTo>
                      <a:pt x="202" y="4"/>
                    </a:lnTo>
                    <a:lnTo>
                      <a:pt x="236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indent="-457200" algn="ctr">
                  <a:spcBef>
                    <a:spcPct val="0"/>
                  </a:spcBef>
                </a:pPr>
                <a:endParaRPr lang="ko-KR" altLang="en-US">
                  <a:solidFill>
                    <a:schemeClr val="lt1"/>
                  </a:solidFill>
                </a:endParaRPr>
              </a:p>
            </p:txBody>
          </p:sp>
          <p:sp>
            <p:nvSpPr>
              <p:cNvPr id="44" name="직사각형 43">
                <a:extLst>
                  <a:ext uri="{FF2B5EF4-FFF2-40B4-BE49-F238E27FC236}">
                    <a16:creationId xmlns:a16="http://schemas.microsoft.com/office/drawing/2014/main" xmlns="" id="{C18D7781-8646-4981-9A0D-205E5F868A4B}"/>
                  </a:ext>
                </a:extLst>
              </p:cNvPr>
              <p:cNvSpPr/>
              <p:nvPr/>
            </p:nvSpPr>
            <p:spPr>
              <a:xfrm rot="5400000">
                <a:off x="-1188974" y="3132056"/>
                <a:ext cx="4714966" cy="134513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6" name="직사각형 5">
              <a:extLst>
                <a:ext uri="{FF2B5EF4-FFF2-40B4-BE49-F238E27FC236}">
                  <a16:creationId xmlns:a16="http://schemas.microsoft.com/office/drawing/2014/main" xmlns="" id="{9D477598-4162-4B03-A5FD-F0666C608D8C}"/>
                </a:ext>
              </a:extLst>
            </p:cNvPr>
            <p:cNvSpPr/>
            <p:nvPr/>
          </p:nvSpPr>
          <p:spPr>
            <a:xfrm>
              <a:off x="143811" y="149522"/>
              <a:ext cx="148303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ko-KR" b="1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274396"/>
                  </a:solidFill>
                </a:rPr>
                <a:t>BCP</a:t>
              </a:r>
              <a:r>
                <a:rPr lang="en-US" altLang="ko-KR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274396"/>
                  </a:solidFill>
                </a:rPr>
                <a:t> Process</a:t>
              </a:r>
              <a:endParaRPr lang="ko-KR" altLang="en-US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274396"/>
                </a:solidFill>
              </a:endParaRPr>
            </a:p>
          </p:txBody>
        </p:sp>
        <p:cxnSp>
          <p:nvCxnSpPr>
            <p:cNvPr id="15" name="직선 연결선 14">
              <a:extLst>
                <a:ext uri="{FF2B5EF4-FFF2-40B4-BE49-F238E27FC236}">
                  <a16:creationId xmlns:a16="http://schemas.microsoft.com/office/drawing/2014/main" xmlns="" id="{F6858A8B-33E0-4B00-9CEE-9F69BCC4BE38}"/>
                </a:ext>
              </a:extLst>
            </p:cNvPr>
            <p:cNvCxnSpPr/>
            <p:nvPr/>
          </p:nvCxnSpPr>
          <p:spPr>
            <a:xfrm>
              <a:off x="1604486" y="360609"/>
              <a:ext cx="809625" cy="0"/>
            </a:xfrm>
            <a:prstGeom prst="line">
              <a:avLst/>
            </a:prstGeom>
            <a:ln>
              <a:solidFill>
                <a:srgbClr val="FFFFF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1" name="그룹 10">
              <a:extLst>
                <a:ext uri="{FF2B5EF4-FFF2-40B4-BE49-F238E27FC236}">
                  <a16:creationId xmlns:a16="http://schemas.microsoft.com/office/drawing/2014/main" xmlns="" id="{8E07DDB4-D853-4D64-9435-617BE940633F}"/>
                </a:ext>
              </a:extLst>
            </p:cNvPr>
            <p:cNvGrpSpPr/>
            <p:nvPr/>
          </p:nvGrpSpPr>
          <p:grpSpPr>
            <a:xfrm>
              <a:off x="143811" y="1657656"/>
              <a:ext cx="2408680" cy="689229"/>
              <a:chOff x="143811" y="1657656"/>
              <a:chExt cx="2408680" cy="689229"/>
            </a:xfrm>
          </p:grpSpPr>
          <p:grpSp>
            <p:nvGrpSpPr>
              <p:cNvPr id="72" name="그룹 71">
                <a:extLst>
                  <a:ext uri="{FF2B5EF4-FFF2-40B4-BE49-F238E27FC236}">
                    <a16:creationId xmlns:a16="http://schemas.microsoft.com/office/drawing/2014/main" xmlns="" id="{F2D123B8-336A-494E-A4A3-C215CAF9C20C}"/>
                  </a:ext>
                </a:extLst>
              </p:cNvPr>
              <p:cNvGrpSpPr/>
              <p:nvPr/>
            </p:nvGrpSpPr>
            <p:grpSpPr>
              <a:xfrm>
                <a:off x="143811" y="1667658"/>
                <a:ext cx="749157" cy="584775"/>
                <a:chOff x="143811" y="618479"/>
                <a:chExt cx="749157" cy="584775"/>
              </a:xfrm>
            </p:grpSpPr>
            <p:sp>
              <p:nvSpPr>
                <p:cNvPr id="73" name="직사각형 72">
                  <a:extLst>
                    <a:ext uri="{FF2B5EF4-FFF2-40B4-BE49-F238E27FC236}">
                      <a16:creationId xmlns:a16="http://schemas.microsoft.com/office/drawing/2014/main" xmlns="" id="{DAF3ACFB-19C5-4D71-A81D-F092C08429A5}"/>
                    </a:ext>
                  </a:extLst>
                </p:cNvPr>
                <p:cNvSpPr/>
                <p:nvPr/>
              </p:nvSpPr>
              <p:spPr>
                <a:xfrm>
                  <a:off x="143811" y="618479"/>
                  <a:ext cx="550279" cy="58477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altLang="ko-KR" sz="14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>S</a:t>
                  </a:r>
                  <a:r>
                    <a:rPr lang="en-US" altLang="ko-KR" sz="1400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>tep</a:t>
                  </a:r>
                  <a:r>
                    <a:rPr lang="en-US" altLang="ko-KR" sz="14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/>
                  </a:r>
                  <a:br>
                    <a:rPr lang="en-US" altLang="ko-KR" sz="14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</a:br>
                  <a:r>
                    <a:rPr lang="en-US" altLang="ko-KR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>02</a:t>
                  </a:r>
                  <a:endParaRPr lang="ko-KR" altLang="en-US" sz="140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endParaRPr>
                </a:p>
              </p:txBody>
            </p:sp>
            <p:cxnSp>
              <p:nvCxnSpPr>
                <p:cNvPr id="74" name="직선 연결선 73">
                  <a:extLst>
                    <a:ext uri="{FF2B5EF4-FFF2-40B4-BE49-F238E27FC236}">
                      <a16:creationId xmlns:a16="http://schemas.microsoft.com/office/drawing/2014/main" xmlns="" id="{32396562-7BDA-431E-9103-25CBE9758EDB}"/>
                    </a:ext>
                  </a:extLst>
                </p:cNvPr>
                <p:cNvCxnSpPr/>
                <p:nvPr/>
              </p:nvCxnSpPr>
              <p:spPr>
                <a:xfrm>
                  <a:off x="242887" y="654089"/>
                  <a:ext cx="650081" cy="0"/>
                </a:xfrm>
                <a:prstGeom prst="line">
                  <a:avLst/>
                </a:prstGeom>
                <a:ln w="9525">
                  <a:solidFill>
                    <a:srgbClr val="25AEC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5" name="직선 연결선 74">
                  <a:extLst>
                    <a:ext uri="{FF2B5EF4-FFF2-40B4-BE49-F238E27FC236}">
                      <a16:creationId xmlns:a16="http://schemas.microsoft.com/office/drawing/2014/main" xmlns="" id="{2D0F56DE-8731-4321-89C9-3CAC02B7D770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242887" y="654089"/>
                  <a:ext cx="90488" cy="0"/>
                </a:xfrm>
                <a:prstGeom prst="line">
                  <a:avLst/>
                </a:prstGeom>
                <a:ln w="31750">
                  <a:solidFill>
                    <a:srgbClr val="25AEC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56" name="사각형: 둥근 모서리 55">
                <a:extLst>
                  <a:ext uri="{FF2B5EF4-FFF2-40B4-BE49-F238E27FC236}">
                    <a16:creationId xmlns:a16="http://schemas.microsoft.com/office/drawing/2014/main" xmlns="" id="{BB86D9E4-BCB1-40D2-BC9D-B37B4639AB89}"/>
                  </a:ext>
                </a:extLst>
              </p:cNvPr>
              <p:cNvSpPr/>
              <p:nvPr/>
            </p:nvSpPr>
            <p:spPr>
              <a:xfrm>
                <a:off x="701201" y="1657656"/>
                <a:ext cx="1851290" cy="689229"/>
              </a:xfrm>
              <a:prstGeom prst="roundRect">
                <a:avLst/>
              </a:prstGeom>
              <a:solidFill>
                <a:srgbClr val="C7EAFE"/>
              </a:solidFill>
              <a:ln w="25400">
                <a:solidFill>
                  <a:srgbClr val="42C7DE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504000" rtlCol="0" anchor="ctr"/>
              <a:lstStyle/>
              <a:p>
                <a:r>
                  <a:rPr lang="ko-KR" altLang="en-US" sz="1600" b="1" spc="-18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chemeClr val="accent1">
                        <a:lumMod val="75000"/>
                      </a:schemeClr>
                    </a:solidFill>
                  </a:rPr>
                  <a:t>소통계획 수립</a:t>
                </a:r>
              </a:p>
            </p:txBody>
          </p:sp>
        </p:grpSp>
        <p:grpSp>
          <p:nvGrpSpPr>
            <p:cNvPr id="63" name="그룹 62">
              <a:extLst>
                <a:ext uri="{FF2B5EF4-FFF2-40B4-BE49-F238E27FC236}">
                  <a16:creationId xmlns:a16="http://schemas.microsoft.com/office/drawing/2014/main" xmlns="" id="{2C3689E0-73AF-4A9E-9436-FCAD1588ECC8}"/>
                </a:ext>
              </a:extLst>
            </p:cNvPr>
            <p:cNvGrpSpPr/>
            <p:nvPr/>
          </p:nvGrpSpPr>
          <p:grpSpPr>
            <a:xfrm>
              <a:off x="143811" y="606821"/>
              <a:ext cx="2408680" cy="689229"/>
              <a:chOff x="143811" y="606821"/>
              <a:chExt cx="2408680" cy="689229"/>
            </a:xfrm>
          </p:grpSpPr>
          <p:grpSp>
            <p:nvGrpSpPr>
              <p:cNvPr id="64" name="그룹 63">
                <a:extLst>
                  <a:ext uri="{FF2B5EF4-FFF2-40B4-BE49-F238E27FC236}">
                    <a16:creationId xmlns:a16="http://schemas.microsoft.com/office/drawing/2014/main" xmlns="" id="{2957A095-6CAC-49DE-B901-BCA9E316F05E}"/>
                  </a:ext>
                </a:extLst>
              </p:cNvPr>
              <p:cNvGrpSpPr/>
              <p:nvPr/>
            </p:nvGrpSpPr>
            <p:grpSpPr>
              <a:xfrm>
                <a:off x="143811" y="620860"/>
                <a:ext cx="749157" cy="584775"/>
                <a:chOff x="143811" y="618479"/>
                <a:chExt cx="749157" cy="584775"/>
              </a:xfrm>
            </p:grpSpPr>
            <p:sp>
              <p:nvSpPr>
                <p:cNvPr id="66" name="직사각형 65">
                  <a:extLst>
                    <a:ext uri="{FF2B5EF4-FFF2-40B4-BE49-F238E27FC236}">
                      <a16:creationId xmlns:a16="http://schemas.microsoft.com/office/drawing/2014/main" xmlns="" id="{BB5D8B7F-6B6D-4CDA-8AD2-5598E1BB2A72}"/>
                    </a:ext>
                  </a:extLst>
                </p:cNvPr>
                <p:cNvSpPr/>
                <p:nvPr/>
              </p:nvSpPr>
              <p:spPr>
                <a:xfrm>
                  <a:off x="143811" y="618479"/>
                  <a:ext cx="550279" cy="58477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altLang="ko-KR" sz="14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>S</a:t>
                  </a:r>
                  <a:r>
                    <a:rPr lang="en-US" altLang="ko-KR" sz="1400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>tep</a:t>
                  </a:r>
                  <a:r>
                    <a:rPr lang="en-US" altLang="ko-KR" sz="14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/>
                  </a:r>
                  <a:br>
                    <a:rPr lang="en-US" altLang="ko-KR" sz="14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</a:br>
                  <a:r>
                    <a:rPr lang="en-US" altLang="ko-KR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69D0E5"/>
                      </a:solidFill>
                    </a:rPr>
                    <a:t>0</a:t>
                  </a:r>
                  <a:r>
                    <a:rPr lang="en-US" altLang="ko-KR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>1</a:t>
                  </a:r>
                  <a:endParaRPr lang="ko-KR" altLang="en-US" sz="140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endParaRPr>
                </a:p>
              </p:txBody>
            </p:sp>
            <p:cxnSp>
              <p:nvCxnSpPr>
                <p:cNvPr id="70" name="직선 연결선 69">
                  <a:extLst>
                    <a:ext uri="{FF2B5EF4-FFF2-40B4-BE49-F238E27FC236}">
                      <a16:creationId xmlns:a16="http://schemas.microsoft.com/office/drawing/2014/main" xmlns="" id="{5BAA1083-A961-40E2-BD2B-5DFE709FCC5E}"/>
                    </a:ext>
                  </a:extLst>
                </p:cNvPr>
                <p:cNvCxnSpPr/>
                <p:nvPr/>
              </p:nvCxnSpPr>
              <p:spPr>
                <a:xfrm>
                  <a:off x="242887" y="654089"/>
                  <a:ext cx="650081" cy="0"/>
                </a:xfrm>
                <a:prstGeom prst="line">
                  <a:avLst/>
                </a:prstGeom>
                <a:ln w="9525">
                  <a:solidFill>
                    <a:srgbClr val="42C7DE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1" name="직선 연결선 70">
                  <a:extLst>
                    <a:ext uri="{FF2B5EF4-FFF2-40B4-BE49-F238E27FC236}">
                      <a16:creationId xmlns:a16="http://schemas.microsoft.com/office/drawing/2014/main" xmlns="" id="{84AB997E-325F-45F6-9A14-9D80B5E755F9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242887" y="654089"/>
                  <a:ext cx="90488" cy="0"/>
                </a:xfrm>
                <a:prstGeom prst="line">
                  <a:avLst/>
                </a:prstGeom>
                <a:ln w="31750">
                  <a:solidFill>
                    <a:srgbClr val="42C7DE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65" name="사각형: 둥근 모서리 64">
                <a:extLst>
                  <a:ext uri="{FF2B5EF4-FFF2-40B4-BE49-F238E27FC236}">
                    <a16:creationId xmlns:a16="http://schemas.microsoft.com/office/drawing/2014/main" xmlns="" id="{5442529D-B916-433E-853D-DA805EFAD0D2}"/>
                  </a:ext>
                </a:extLst>
              </p:cNvPr>
              <p:cNvSpPr/>
              <p:nvPr/>
            </p:nvSpPr>
            <p:spPr>
              <a:xfrm>
                <a:off x="701201" y="606821"/>
                <a:ext cx="1851290" cy="689229"/>
              </a:xfrm>
              <a:prstGeom prst="roundRect">
                <a:avLst/>
              </a:prstGeom>
              <a:solidFill>
                <a:srgbClr val="C7EAFE"/>
              </a:solidFill>
              <a:ln w="25400">
                <a:solidFill>
                  <a:srgbClr val="42C7DE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504000" rtlCol="0" anchor="ctr"/>
              <a:lstStyle/>
              <a:p>
                <a:r>
                  <a:rPr lang="ko-KR" altLang="en-US" sz="1600" b="1" spc="-18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chemeClr val="accent1">
                        <a:lumMod val="75000"/>
                      </a:schemeClr>
                    </a:solidFill>
                  </a:rPr>
                  <a:t>현황 파악</a:t>
                </a:r>
              </a:p>
            </p:txBody>
          </p:sp>
        </p:grpSp>
        <p:grpSp>
          <p:nvGrpSpPr>
            <p:cNvPr id="92" name="그룹 91">
              <a:extLst>
                <a:ext uri="{FF2B5EF4-FFF2-40B4-BE49-F238E27FC236}">
                  <a16:creationId xmlns:a16="http://schemas.microsoft.com/office/drawing/2014/main" xmlns="" id="{8DC15D3C-C190-4C5E-B0AF-16DE2217FD9B}"/>
                </a:ext>
              </a:extLst>
            </p:cNvPr>
            <p:cNvGrpSpPr/>
            <p:nvPr/>
          </p:nvGrpSpPr>
          <p:grpSpPr>
            <a:xfrm>
              <a:off x="143811" y="2708491"/>
              <a:ext cx="2408680" cy="689229"/>
              <a:chOff x="143811" y="2708491"/>
              <a:chExt cx="2408680" cy="689229"/>
            </a:xfrm>
          </p:grpSpPr>
          <p:grpSp>
            <p:nvGrpSpPr>
              <p:cNvPr id="94" name="그룹 93">
                <a:extLst>
                  <a:ext uri="{FF2B5EF4-FFF2-40B4-BE49-F238E27FC236}">
                    <a16:creationId xmlns:a16="http://schemas.microsoft.com/office/drawing/2014/main" xmlns="" id="{AED32702-ED01-4D4E-A863-7E8F22CBD1FC}"/>
                  </a:ext>
                </a:extLst>
              </p:cNvPr>
              <p:cNvGrpSpPr/>
              <p:nvPr/>
            </p:nvGrpSpPr>
            <p:grpSpPr>
              <a:xfrm>
                <a:off x="143811" y="2718015"/>
                <a:ext cx="749157" cy="584775"/>
                <a:chOff x="143811" y="618479"/>
                <a:chExt cx="749157" cy="584775"/>
              </a:xfrm>
            </p:grpSpPr>
            <p:sp>
              <p:nvSpPr>
                <p:cNvPr id="96" name="직사각형 95">
                  <a:extLst>
                    <a:ext uri="{FF2B5EF4-FFF2-40B4-BE49-F238E27FC236}">
                      <a16:creationId xmlns:a16="http://schemas.microsoft.com/office/drawing/2014/main" xmlns="" id="{33DA8B51-0BB3-424A-A363-A272276DF596}"/>
                    </a:ext>
                  </a:extLst>
                </p:cNvPr>
                <p:cNvSpPr/>
                <p:nvPr/>
              </p:nvSpPr>
              <p:spPr>
                <a:xfrm>
                  <a:off x="143811" y="618479"/>
                  <a:ext cx="550279" cy="58477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altLang="ko-KR" sz="14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>S</a:t>
                  </a:r>
                  <a:r>
                    <a:rPr lang="en-US" altLang="ko-KR" sz="1400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>tep</a:t>
                  </a:r>
                  <a:r>
                    <a:rPr lang="en-US" altLang="ko-KR" sz="14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/>
                  </a:r>
                  <a:br>
                    <a:rPr lang="en-US" altLang="ko-KR" sz="14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</a:br>
                  <a:r>
                    <a:rPr lang="en-US" altLang="ko-KR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69D0E5"/>
                      </a:solidFill>
                    </a:rPr>
                    <a:t>0</a:t>
                  </a:r>
                  <a:r>
                    <a:rPr lang="en-US" altLang="ko-KR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>3</a:t>
                  </a:r>
                  <a:endParaRPr lang="ko-KR" altLang="en-US" sz="140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endParaRPr>
                </a:p>
              </p:txBody>
            </p:sp>
            <p:cxnSp>
              <p:nvCxnSpPr>
                <p:cNvPr id="97" name="직선 연결선 96">
                  <a:extLst>
                    <a:ext uri="{FF2B5EF4-FFF2-40B4-BE49-F238E27FC236}">
                      <a16:creationId xmlns:a16="http://schemas.microsoft.com/office/drawing/2014/main" xmlns="" id="{A2E46107-011F-4115-9357-9B737E5CC969}"/>
                    </a:ext>
                  </a:extLst>
                </p:cNvPr>
                <p:cNvCxnSpPr/>
                <p:nvPr/>
              </p:nvCxnSpPr>
              <p:spPr>
                <a:xfrm>
                  <a:off x="242887" y="654089"/>
                  <a:ext cx="650081" cy="0"/>
                </a:xfrm>
                <a:prstGeom prst="line">
                  <a:avLst/>
                </a:prstGeom>
                <a:ln w="9525">
                  <a:solidFill>
                    <a:srgbClr val="42C7DE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8" name="직선 연결선 97">
                  <a:extLst>
                    <a:ext uri="{FF2B5EF4-FFF2-40B4-BE49-F238E27FC236}">
                      <a16:creationId xmlns:a16="http://schemas.microsoft.com/office/drawing/2014/main" xmlns="" id="{FBCD703B-82F6-4E57-B1D3-717678BC392D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242887" y="654089"/>
                  <a:ext cx="90488" cy="0"/>
                </a:xfrm>
                <a:prstGeom prst="line">
                  <a:avLst/>
                </a:prstGeom>
                <a:ln w="31750">
                  <a:solidFill>
                    <a:srgbClr val="42C7DE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95" name="사각형: 둥근 모서리 94">
                <a:extLst>
                  <a:ext uri="{FF2B5EF4-FFF2-40B4-BE49-F238E27FC236}">
                    <a16:creationId xmlns:a16="http://schemas.microsoft.com/office/drawing/2014/main" xmlns="" id="{27691292-7079-44E0-B646-4E5B28B6EE13}"/>
                  </a:ext>
                </a:extLst>
              </p:cNvPr>
              <p:cNvSpPr/>
              <p:nvPr/>
            </p:nvSpPr>
            <p:spPr>
              <a:xfrm>
                <a:off x="701201" y="2708491"/>
                <a:ext cx="1851290" cy="689229"/>
              </a:xfrm>
              <a:prstGeom prst="roundRect">
                <a:avLst/>
              </a:prstGeom>
              <a:solidFill>
                <a:srgbClr val="C7EAFE"/>
              </a:solidFill>
              <a:ln w="25400">
                <a:solidFill>
                  <a:srgbClr val="42C7DE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504000" rtlCol="0" anchor="ctr"/>
              <a:lstStyle/>
              <a:p>
                <a:r>
                  <a:rPr lang="ko-KR" altLang="en-US" sz="1600" b="1" spc="-18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chemeClr val="accent1">
                        <a:lumMod val="75000"/>
                      </a:schemeClr>
                    </a:solidFill>
                  </a:rPr>
                  <a:t>핵심업무</a:t>
                </a:r>
                <a:br>
                  <a:rPr lang="ko-KR" altLang="en-US" sz="1600" b="1" spc="-18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chemeClr val="accent1">
                        <a:lumMod val="75000"/>
                      </a:schemeClr>
                    </a:solidFill>
                  </a:rPr>
                </a:br>
                <a:r>
                  <a:rPr lang="ko-KR" altLang="en-US" sz="1600" b="1" spc="-18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chemeClr val="accent1">
                        <a:lumMod val="75000"/>
                      </a:schemeClr>
                    </a:solidFill>
                  </a:rPr>
                  <a:t>우선순위 결정</a:t>
                </a:r>
              </a:p>
            </p:txBody>
          </p:sp>
        </p:grpSp>
        <p:grpSp>
          <p:nvGrpSpPr>
            <p:cNvPr id="102" name="그룹 101">
              <a:extLst>
                <a:ext uri="{FF2B5EF4-FFF2-40B4-BE49-F238E27FC236}">
                  <a16:creationId xmlns:a16="http://schemas.microsoft.com/office/drawing/2014/main" xmlns="" id="{507061A0-EEB9-492C-8EE7-70E3B7870C49}"/>
                </a:ext>
              </a:extLst>
            </p:cNvPr>
            <p:cNvGrpSpPr/>
            <p:nvPr/>
          </p:nvGrpSpPr>
          <p:grpSpPr>
            <a:xfrm>
              <a:off x="143811" y="3759326"/>
              <a:ext cx="2408680" cy="689229"/>
              <a:chOff x="143811" y="3759326"/>
              <a:chExt cx="2408680" cy="689229"/>
            </a:xfrm>
          </p:grpSpPr>
          <p:grpSp>
            <p:nvGrpSpPr>
              <p:cNvPr id="108" name="그룹 107">
                <a:extLst>
                  <a:ext uri="{FF2B5EF4-FFF2-40B4-BE49-F238E27FC236}">
                    <a16:creationId xmlns:a16="http://schemas.microsoft.com/office/drawing/2014/main" xmlns="" id="{FD8C34AD-3F62-4F37-ADBE-41FAD1E6B0E1}"/>
                  </a:ext>
                </a:extLst>
              </p:cNvPr>
              <p:cNvGrpSpPr/>
              <p:nvPr/>
            </p:nvGrpSpPr>
            <p:grpSpPr>
              <a:xfrm>
                <a:off x="143811" y="3768146"/>
                <a:ext cx="749157" cy="584775"/>
                <a:chOff x="143811" y="618479"/>
                <a:chExt cx="749157" cy="584775"/>
              </a:xfrm>
            </p:grpSpPr>
            <p:sp>
              <p:nvSpPr>
                <p:cNvPr id="110" name="직사각형 109">
                  <a:extLst>
                    <a:ext uri="{FF2B5EF4-FFF2-40B4-BE49-F238E27FC236}">
                      <a16:creationId xmlns:a16="http://schemas.microsoft.com/office/drawing/2014/main" xmlns="" id="{C5259460-E3BF-4BAC-BD59-9F99A3548CB4}"/>
                    </a:ext>
                  </a:extLst>
                </p:cNvPr>
                <p:cNvSpPr/>
                <p:nvPr/>
              </p:nvSpPr>
              <p:spPr>
                <a:xfrm>
                  <a:off x="143811" y="618479"/>
                  <a:ext cx="550279" cy="58477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altLang="ko-KR" sz="14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>S</a:t>
                  </a:r>
                  <a:r>
                    <a:rPr lang="en-US" altLang="ko-KR" sz="1400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>tep</a:t>
                  </a:r>
                  <a:r>
                    <a:rPr lang="en-US" altLang="ko-KR" sz="14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/>
                  </a:r>
                  <a:br>
                    <a:rPr lang="en-US" altLang="ko-KR" sz="14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</a:br>
                  <a:r>
                    <a:rPr lang="en-US" altLang="ko-KR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69D0E5"/>
                      </a:solidFill>
                    </a:rPr>
                    <a:t>0</a:t>
                  </a:r>
                  <a:r>
                    <a:rPr lang="en-US" altLang="ko-KR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>4</a:t>
                  </a:r>
                  <a:endParaRPr lang="ko-KR" altLang="en-US" sz="140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endParaRPr>
                </a:p>
              </p:txBody>
            </p:sp>
            <p:cxnSp>
              <p:nvCxnSpPr>
                <p:cNvPr id="111" name="직선 연결선 110">
                  <a:extLst>
                    <a:ext uri="{FF2B5EF4-FFF2-40B4-BE49-F238E27FC236}">
                      <a16:creationId xmlns:a16="http://schemas.microsoft.com/office/drawing/2014/main" xmlns="" id="{38B30851-34B8-4889-A700-90695A788DE0}"/>
                    </a:ext>
                  </a:extLst>
                </p:cNvPr>
                <p:cNvCxnSpPr/>
                <p:nvPr/>
              </p:nvCxnSpPr>
              <p:spPr>
                <a:xfrm>
                  <a:off x="242887" y="654089"/>
                  <a:ext cx="650081" cy="0"/>
                </a:xfrm>
                <a:prstGeom prst="line">
                  <a:avLst/>
                </a:prstGeom>
                <a:ln w="9525">
                  <a:solidFill>
                    <a:srgbClr val="42C7DE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12" name="직선 연결선 111">
                  <a:extLst>
                    <a:ext uri="{FF2B5EF4-FFF2-40B4-BE49-F238E27FC236}">
                      <a16:creationId xmlns:a16="http://schemas.microsoft.com/office/drawing/2014/main" xmlns="" id="{D28A298F-B8B3-4D76-8A95-272AB0C10242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242887" y="654089"/>
                  <a:ext cx="90488" cy="0"/>
                </a:xfrm>
                <a:prstGeom prst="line">
                  <a:avLst/>
                </a:prstGeom>
                <a:ln w="31750">
                  <a:solidFill>
                    <a:srgbClr val="42C7DE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109" name="사각형: 둥근 모서리 108">
                <a:extLst>
                  <a:ext uri="{FF2B5EF4-FFF2-40B4-BE49-F238E27FC236}">
                    <a16:creationId xmlns:a16="http://schemas.microsoft.com/office/drawing/2014/main" xmlns="" id="{9B9B7BCF-DB89-4E9C-9BA9-1D78B4CDB43C}"/>
                  </a:ext>
                </a:extLst>
              </p:cNvPr>
              <p:cNvSpPr/>
              <p:nvPr/>
            </p:nvSpPr>
            <p:spPr>
              <a:xfrm>
                <a:off x="701201" y="3759326"/>
                <a:ext cx="1851290" cy="689229"/>
              </a:xfrm>
              <a:prstGeom prst="roundRect">
                <a:avLst/>
              </a:prstGeom>
              <a:solidFill>
                <a:srgbClr val="C7EAFE"/>
              </a:solidFill>
              <a:ln w="25400">
                <a:solidFill>
                  <a:srgbClr val="42C7DE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504000" rtlCol="0" anchor="ctr"/>
              <a:lstStyle/>
              <a:p>
                <a:r>
                  <a:rPr lang="ko-KR" altLang="en-US" sz="1600" b="1" spc="-18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chemeClr val="accent1">
                        <a:lumMod val="75000"/>
                      </a:schemeClr>
                    </a:solidFill>
                  </a:rPr>
                  <a:t>위험요인 분석</a:t>
                </a:r>
              </a:p>
            </p:txBody>
          </p:sp>
        </p:grpSp>
        <p:grpSp>
          <p:nvGrpSpPr>
            <p:cNvPr id="60" name="그룹 59">
              <a:extLst>
                <a:ext uri="{FF2B5EF4-FFF2-40B4-BE49-F238E27FC236}">
                  <a16:creationId xmlns:a16="http://schemas.microsoft.com/office/drawing/2014/main" xmlns="" id="{CEB457DC-44BD-49E6-BF76-E0F1EA0C5170}"/>
                </a:ext>
              </a:extLst>
            </p:cNvPr>
            <p:cNvGrpSpPr/>
            <p:nvPr/>
          </p:nvGrpSpPr>
          <p:grpSpPr>
            <a:xfrm>
              <a:off x="143811" y="5860994"/>
              <a:ext cx="2408680" cy="689229"/>
              <a:chOff x="296211" y="1810056"/>
              <a:chExt cx="2408680" cy="689229"/>
            </a:xfrm>
          </p:grpSpPr>
          <p:grpSp>
            <p:nvGrpSpPr>
              <p:cNvPr id="69" name="그룹 68">
                <a:extLst>
                  <a:ext uri="{FF2B5EF4-FFF2-40B4-BE49-F238E27FC236}">
                    <a16:creationId xmlns:a16="http://schemas.microsoft.com/office/drawing/2014/main" xmlns="" id="{E21AEBA2-541C-40D3-9903-85312C764D3F}"/>
                  </a:ext>
                </a:extLst>
              </p:cNvPr>
              <p:cNvGrpSpPr/>
              <p:nvPr/>
            </p:nvGrpSpPr>
            <p:grpSpPr>
              <a:xfrm>
                <a:off x="296211" y="1820058"/>
                <a:ext cx="749157" cy="584775"/>
                <a:chOff x="143811" y="618479"/>
                <a:chExt cx="749157" cy="584775"/>
              </a:xfrm>
            </p:grpSpPr>
            <p:sp>
              <p:nvSpPr>
                <p:cNvPr id="77" name="직사각형 76">
                  <a:extLst>
                    <a:ext uri="{FF2B5EF4-FFF2-40B4-BE49-F238E27FC236}">
                      <a16:creationId xmlns:a16="http://schemas.microsoft.com/office/drawing/2014/main" xmlns="" id="{FCCDA372-EDEF-4AF8-97BB-E8BD623221AC}"/>
                    </a:ext>
                  </a:extLst>
                </p:cNvPr>
                <p:cNvSpPr/>
                <p:nvPr/>
              </p:nvSpPr>
              <p:spPr>
                <a:xfrm>
                  <a:off x="143811" y="618479"/>
                  <a:ext cx="550279" cy="58477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altLang="ko-KR" sz="14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003A92"/>
                      </a:solidFill>
                    </a:rPr>
                    <a:t>S</a:t>
                  </a:r>
                  <a:r>
                    <a:rPr lang="en-US" altLang="ko-KR" sz="1400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003A92"/>
                      </a:solidFill>
                    </a:rPr>
                    <a:t>tep</a:t>
                  </a:r>
                  <a:r>
                    <a:rPr lang="en-US" altLang="ko-KR" sz="14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003A92"/>
                      </a:solidFill>
                    </a:rPr>
                    <a:t/>
                  </a:r>
                  <a:br>
                    <a:rPr lang="en-US" altLang="ko-KR" sz="14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003A92"/>
                      </a:solidFill>
                    </a:rPr>
                  </a:br>
                  <a:r>
                    <a:rPr lang="en-US" altLang="ko-KR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chemeClr val="accent5"/>
                      </a:solidFill>
                    </a:rPr>
                    <a:t>0</a:t>
                  </a:r>
                  <a:r>
                    <a:rPr lang="en-US" altLang="ko-KR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003A92"/>
                      </a:solidFill>
                    </a:rPr>
                    <a:t>6</a:t>
                  </a:r>
                  <a:endParaRPr lang="ko-KR" altLang="en-US" sz="140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003A92"/>
                    </a:solidFill>
                  </a:endParaRPr>
                </a:p>
              </p:txBody>
            </p:sp>
            <p:cxnSp>
              <p:nvCxnSpPr>
                <p:cNvPr id="78" name="직선 연결선 77">
                  <a:extLst>
                    <a:ext uri="{FF2B5EF4-FFF2-40B4-BE49-F238E27FC236}">
                      <a16:creationId xmlns:a16="http://schemas.microsoft.com/office/drawing/2014/main" xmlns="" id="{1700328C-3580-458B-A6AD-38EBE945B039}"/>
                    </a:ext>
                  </a:extLst>
                </p:cNvPr>
                <p:cNvCxnSpPr/>
                <p:nvPr/>
              </p:nvCxnSpPr>
              <p:spPr>
                <a:xfrm>
                  <a:off x="242887" y="654089"/>
                  <a:ext cx="650081" cy="0"/>
                </a:xfrm>
                <a:prstGeom prst="line">
                  <a:avLst/>
                </a:prstGeom>
                <a:ln w="9525">
                  <a:solidFill>
                    <a:srgbClr val="065DC7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9" name="직선 연결선 78">
                  <a:extLst>
                    <a:ext uri="{FF2B5EF4-FFF2-40B4-BE49-F238E27FC236}">
                      <a16:creationId xmlns:a16="http://schemas.microsoft.com/office/drawing/2014/main" xmlns="" id="{4DC64A8A-6F3A-47B6-BE4A-1AFF53B62220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242887" y="654089"/>
                  <a:ext cx="90488" cy="0"/>
                </a:xfrm>
                <a:prstGeom prst="line">
                  <a:avLst/>
                </a:prstGeom>
                <a:ln w="31750">
                  <a:solidFill>
                    <a:srgbClr val="065DC7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76" name="사각형: 둥근 모서리 75">
                <a:extLst>
                  <a:ext uri="{FF2B5EF4-FFF2-40B4-BE49-F238E27FC236}">
                    <a16:creationId xmlns:a16="http://schemas.microsoft.com/office/drawing/2014/main" xmlns="" id="{E1E4FABF-5946-4623-B5F4-074560336B6A}"/>
                  </a:ext>
                </a:extLst>
              </p:cNvPr>
              <p:cNvSpPr/>
              <p:nvPr/>
            </p:nvSpPr>
            <p:spPr>
              <a:xfrm>
                <a:off x="853601" y="1810056"/>
                <a:ext cx="1851290" cy="689229"/>
              </a:xfrm>
              <a:prstGeom prst="roundRect">
                <a:avLst/>
              </a:prstGeom>
              <a:solidFill>
                <a:schemeClr val="bg1"/>
              </a:solidFill>
              <a:ln w="25400">
                <a:solidFill>
                  <a:srgbClr val="065DC7"/>
                </a:solidFill>
              </a:ln>
              <a:effectLst>
                <a:outerShdw blurRad="25400" dist="101600" dir="2700000" algn="l" rotWithShape="0">
                  <a:prstClr val="black">
                    <a:alpha val="1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504000" rtlCol="0" anchor="ctr"/>
              <a:lstStyle/>
              <a:p>
                <a:r>
                  <a:rPr lang="ko-KR" altLang="en-US" sz="1600" b="1" spc="-18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003A92"/>
                    </a:solidFill>
                  </a:rPr>
                  <a:t>업무분장</a:t>
                </a:r>
              </a:p>
            </p:txBody>
          </p:sp>
        </p:grpSp>
        <p:grpSp>
          <p:nvGrpSpPr>
            <p:cNvPr id="80" name="그룹 79">
              <a:extLst>
                <a:ext uri="{FF2B5EF4-FFF2-40B4-BE49-F238E27FC236}">
                  <a16:creationId xmlns:a16="http://schemas.microsoft.com/office/drawing/2014/main" xmlns="" id="{7427CD7E-3ACE-4425-B5C8-BA32627633AA}"/>
                </a:ext>
              </a:extLst>
            </p:cNvPr>
            <p:cNvGrpSpPr/>
            <p:nvPr/>
          </p:nvGrpSpPr>
          <p:grpSpPr>
            <a:xfrm>
              <a:off x="143811" y="4810161"/>
              <a:ext cx="2408680" cy="689229"/>
              <a:chOff x="143811" y="4810161"/>
              <a:chExt cx="2408680" cy="689229"/>
            </a:xfrm>
          </p:grpSpPr>
          <p:grpSp>
            <p:nvGrpSpPr>
              <p:cNvPr id="84" name="그룹 83">
                <a:extLst>
                  <a:ext uri="{FF2B5EF4-FFF2-40B4-BE49-F238E27FC236}">
                    <a16:creationId xmlns:a16="http://schemas.microsoft.com/office/drawing/2014/main" xmlns="" id="{F41C61FA-3A97-4668-89F3-C468DC22EE16}"/>
                  </a:ext>
                </a:extLst>
              </p:cNvPr>
              <p:cNvGrpSpPr/>
              <p:nvPr/>
            </p:nvGrpSpPr>
            <p:grpSpPr>
              <a:xfrm>
                <a:off x="143811" y="4818277"/>
                <a:ext cx="749157" cy="584775"/>
                <a:chOff x="143811" y="618479"/>
                <a:chExt cx="749157" cy="584775"/>
              </a:xfrm>
            </p:grpSpPr>
            <p:sp>
              <p:nvSpPr>
                <p:cNvPr id="86" name="직사각형 85">
                  <a:extLst>
                    <a:ext uri="{FF2B5EF4-FFF2-40B4-BE49-F238E27FC236}">
                      <a16:creationId xmlns:a16="http://schemas.microsoft.com/office/drawing/2014/main" xmlns="" id="{13DC4320-3C6E-4621-958A-1C812750F31A}"/>
                    </a:ext>
                  </a:extLst>
                </p:cNvPr>
                <p:cNvSpPr/>
                <p:nvPr/>
              </p:nvSpPr>
              <p:spPr>
                <a:xfrm>
                  <a:off x="143811" y="618479"/>
                  <a:ext cx="550279" cy="58477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altLang="ko-KR" sz="14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>S</a:t>
                  </a:r>
                  <a:r>
                    <a:rPr lang="en-US" altLang="ko-KR" sz="1400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>tep</a:t>
                  </a:r>
                  <a:r>
                    <a:rPr lang="en-US" altLang="ko-KR" sz="14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/>
                  </a:r>
                  <a:br>
                    <a:rPr lang="en-US" altLang="ko-KR" sz="1400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</a:br>
                  <a:r>
                    <a:rPr lang="en-US" altLang="ko-KR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69D0E5"/>
                      </a:solidFill>
                    </a:rPr>
                    <a:t>0</a:t>
                  </a:r>
                  <a:r>
                    <a:rPr lang="en-US" altLang="ko-KR" b="1" dirty="0">
                      <a:ln>
                        <a:solidFill>
                          <a:schemeClr val="bg1">
                            <a:lumMod val="65000"/>
                            <a:alpha val="0"/>
                          </a:schemeClr>
                        </a:solidFill>
                      </a:ln>
                      <a:solidFill>
                        <a:srgbClr val="25AEC1"/>
                      </a:solidFill>
                    </a:rPr>
                    <a:t>5</a:t>
                  </a:r>
                  <a:endParaRPr lang="ko-KR" altLang="en-US" sz="140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</a:endParaRPr>
                </a:p>
              </p:txBody>
            </p:sp>
            <p:cxnSp>
              <p:nvCxnSpPr>
                <p:cNvPr id="87" name="직선 연결선 86">
                  <a:extLst>
                    <a:ext uri="{FF2B5EF4-FFF2-40B4-BE49-F238E27FC236}">
                      <a16:creationId xmlns:a16="http://schemas.microsoft.com/office/drawing/2014/main" xmlns="" id="{CFE68623-D9C7-4E14-96CF-112D6735BE1F}"/>
                    </a:ext>
                  </a:extLst>
                </p:cNvPr>
                <p:cNvCxnSpPr/>
                <p:nvPr/>
              </p:nvCxnSpPr>
              <p:spPr>
                <a:xfrm>
                  <a:off x="242887" y="654089"/>
                  <a:ext cx="650081" cy="0"/>
                </a:xfrm>
                <a:prstGeom prst="line">
                  <a:avLst/>
                </a:prstGeom>
                <a:ln w="9525">
                  <a:solidFill>
                    <a:srgbClr val="42C7DE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3" name="직선 연결선 102">
                  <a:extLst>
                    <a:ext uri="{FF2B5EF4-FFF2-40B4-BE49-F238E27FC236}">
                      <a16:creationId xmlns:a16="http://schemas.microsoft.com/office/drawing/2014/main" xmlns="" id="{E3DAD18D-1DAE-4A0D-9932-C75DC3EE53D9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242887" y="654089"/>
                  <a:ext cx="90488" cy="0"/>
                </a:xfrm>
                <a:prstGeom prst="line">
                  <a:avLst/>
                </a:prstGeom>
                <a:ln w="31750">
                  <a:solidFill>
                    <a:srgbClr val="42C7DE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85" name="사각형: 둥근 모서리 84">
                <a:extLst>
                  <a:ext uri="{FF2B5EF4-FFF2-40B4-BE49-F238E27FC236}">
                    <a16:creationId xmlns:a16="http://schemas.microsoft.com/office/drawing/2014/main" xmlns="" id="{DDD3ACD3-DF91-4570-BD2D-486204E9759C}"/>
                  </a:ext>
                </a:extLst>
              </p:cNvPr>
              <p:cNvSpPr/>
              <p:nvPr/>
            </p:nvSpPr>
            <p:spPr>
              <a:xfrm>
                <a:off x="701201" y="4810161"/>
                <a:ext cx="1851290" cy="689229"/>
              </a:xfrm>
              <a:prstGeom prst="roundRect">
                <a:avLst/>
              </a:prstGeom>
              <a:solidFill>
                <a:srgbClr val="C7EAFE"/>
              </a:solidFill>
              <a:ln w="25400">
                <a:solidFill>
                  <a:srgbClr val="42C7DE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504000" rtlCol="0" anchor="ctr"/>
              <a:lstStyle/>
              <a:p>
                <a:r>
                  <a:rPr lang="ko-KR" altLang="en-US" sz="1600" b="1" spc="-18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chemeClr val="accent1">
                        <a:lumMod val="75000"/>
                      </a:schemeClr>
                    </a:solidFill>
                  </a:rPr>
                  <a:t>대응방안 수립</a:t>
                </a:r>
              </a:p>
            </p:txBody>
          </p:sp>
        </p:grpSp>
      </p:grpSp>
      <p:grpSp>
        <p:nvGrpSpPr>
          <p:cNvPr id="57" name="Group 11">
            <a:extLst>
              <a:ext uri="{FF2B5EF4-FFF2-40B4-BE49-F238E27FC236}">
                <a16:creationId xmlns:a16="http://schemas.microsoft.com/office/drawing/2014/main" xmlns="" id="{73F306A8-32D1-4AF3-8424-D4315CE865F7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813554" y="1836053"/>
            <a:ext cx="362128" cy="349935"/>
            <a:chOff x="2580" y="1007"/>
            <a:chExt cx="594" cy="574"/>
          </a:xfrm>
          <a:solidFill>
            <a:srgbClr val="25AEC1"/>
          </a:solidFill>
        </p:grpSpPr>
        <p:sp>
          <p:nvSpPr>
            <p:cNvPr id="58" name="Freeform 12">
              <a:extLst>
                <a:ext uri="{FF2B5EF4-FFF2-40B4-BE49-F238E27FC236}">
                  <a16:creationId xmlns:a16="http://schemas.microsoft.com/office/drawing/2014/main" xmlns="" id="{84360F56-CA65-4C34-B8F6-6D02141DC481}"/>
                </a:ext>
              </a:extLst>
            </p:cNvPr>
            <p:cNvSpPr>
              <a:spLocks/>
            </p:cNvSpPr>
            <p:nvPr/>
          </p:nvSpPr>
          <p:spPr bwMode="auto">
            <a:xfrm>
              <a:off x="2922" y="1075"/>
              <a:ext cx="177" cy="22"/>
            </a:xfrm>
            <a:custGeom>
              <a:avLst/>
              <a:gdLst>
                <a:gd name="T0" fmla="*/ 373 w 373"/>
                <a:gd name="T1" fmla="*/ 24 h 47"/>
                <a:gd name="T2" fmla="*/ 373 w 373"/>
                <a:gd name="T3" fmla="*/ 24 h 47"/>
                <a:gd name="T4" fmla="*/ 350 w 373"/>
                <a:gd name="T5" fmla="*/ 0 h 47"/>
                <a:gd name="T6" fmla="*/ 23 w 373"/>
                <a:gd name="T7" fmla="*/ 0 h 47"/>
                <a:gd name="T8" fmla="*/ 0 w 373"/>
                <a:gd name="T9" fmla="*/ 24 h 47"/>
                <a:gd name="T10" fmla="*/ 23 w 373"/>
                <a:gd name="T11" fmla="*/ 47 h 47"/>
                <a:gd name="T12" fmla="*/ 350 w 373"/>
                <a:gd name="T13" fmla="*/ 47 h 47"/>
                <a:gd name="T14" fmla="*/ 373 w 373"/>
                <a:gd name="T15" fmla="*/ 2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73" h="47">
                  <a:moveTo>
                    <a:pt x="373" y="24"/>
                  </a:moveTo>
                  <a:lnTo>
                    <a:pt x="373" y="24"/>
                  </a:lnTo>
                  <a:cubicBezTo>
                    <a:pt x="373" y="11"/>
                    <a:pt x="363" y="0"/>
                    <a:pt x="350" y="0"/>
                  </a:cubicBezTo>
                  <a:lnTo>
                    <a:pt x="23" y="0"/>
                  </a:lnTo>
                  <a:cubicBezTo>
                    <a:pt x="10" y="0"/>
                    <a:pt x="0" y="11"/>
                    <a:pt x="0" y="24"/>
                  </a:cubicBezTo>
                  <a:cubicBezTo>
                    <a:pt x="0" y="36"/>
                    <a:pt x="10" y="47"/>
                    <a:pt x="23" y="47"/>
                  </a:cubicBezTo>
                  <a:lnTo>
                    <a:pt x="350" y="47"/>
                  </a:lnTo>
                  <a:cubicBezTo>
                    <a:pt x="363" y="47"/>
                    <a:pt x="373" y="36"/>
                    <a:pt x="373" y="2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1" name="Freeform 13">
              <a:extLst>
                <a:ext uri="{FF2B5EF4-FFF2-40B4-BE49-F238E27FC236}">
                  <a16:creationId xmlns:a16="http://schemas.microsoft.com/office/drawing/2014/main" xmlns="" id="{704443B6-78D5-4241-AAA1-B15FEF4B1C77}"/>
                </a:ext>
              </a:extLst>
            </p:cNvPr>
            <p:cNvSpPr>
              <a:spLocks/>
            </p:cNvSpPr>
            <p:nvPr/>
          </p:nvSpPr>
          <p:spPr bwMode="auto">
            <a:xfrm>
              <a:off x="2673" y="1213"/>
              <a:ext cx="238" cy="22"/>
            </a:xfrm>
            <a:custGeom>
              <a:avLst/>
              <a:gdLst>
                <a:gd name="T0" fmla="*/ 24 w 502"/>
                <a:gd name="T1" fmla="*/ 46 h 46"/>
                <a:gd name="T2" fmla="*/ 24 w 502"/>
                <a:gd name="T3" fmla="*/ 46 h 46"/>
                <a:gd name="T4" fmla="*/ 478 w 502"/>
                <a:gd name="T5" fmla="*/ 46 h 46"/>
                <a:gd name="T6" fmla="*/ 502 w 502"/>
                <a:gd name="T7" fmla="*/ 23 h 46"/>
                <a:gd name="T8" fmla="*/ 500 w 502"/>
                <a:gd name="T9" fmla="*/ 14 h 46"/>
                <a:gd name="T10" fmla="*/ 478 w 502"/>
                <a:gd name="T11" fmla="*/ 0 h 46"/>
                <a:gd name="T12" fmla="*/ 432 w 502"/>
                <a:gd name="T13" fmla="*/ 0 h 46"/>
                <a:gd name="T14" fmla="*/ 24 w 502"/>
                <a:gd name="T15" fmla="*/ 0 h 46"/>
                <a:gd name="T16" fmla="*/ 0 w 502"/>
                <a:gd name="T17" fmla="*/ 23 h 46"/>
                <a:gd name="T18" fmla="*/ 24 w 502"/>
                <a:gd name="T19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02" h="46">
                  <a:moveTo>
                    <a:pt x="24" y="46"/>
                  </a:moveTo>
                  <a:lnTo>
                    <a:pt x="24" y="46"/>
                  </a:lnTo>
                  <a:lnTo>
                    <a:pt x="478" y="46"/>
                  </a:lnTo>
                  <a:cubicBezTo>
                    <a:pt x="491" y="46"/>
                    <a:pt x="502" y="36"/>
                    <a:pt x="502" y="23"/>
                  </a:cubicBezTo>
                  <a:cubicBezTo>
                    <a:pt x="502" y="20"/>
                    <a:pt x="501" y="17"/>
                    <a:pt x="500" y="14"/>
                  </a:cubicBezTo>
                  <a:cubicBezTo>
                    <a:pt x="496" y="5"/>
                    <a:pt x="488" y="0"/>
                    <a:pt x="478" y="0"/>
                  </a:cubicBezTo>
                  <a:lnTo>
                    <a:pt x="432" y="0"/>
                  </a:lnTo>
                  <a:lnTo>
                    <a:pt x="24" y="0"/>
                  </a:lnTo>
                  <a:cubicBezTo>
                    <a:pt x="11" y="0"/>
                    <a:pt x="0" y="10"/>
                    <a:pt x="0" y="23"/>
                  </a:cubicBezTo>
                  <a:cubicBezTo>
                    <a:pt x="0" y="36"/>
                    <a:pt x="11" y="46"/>
                    <a:pt x="24" y="4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7" name="Freeform 14">
              <a:extLst>
                <a:ext uri="{FF2B5EF4-FFF2-40B4-BE49-F238E27FC236}">
                  <a16:creationId xmlns:a16="http://schemas.microsoft.com/office/drawing/2014/main" xmlns="" id="{ECA3597E-0A97-4E57-B6D7-130DFAAD5BCA}"/>
                </a:ext>
              </a:extLst>
            </p:cNvPr>
            <p:cNvSpPr>
              <a:spLocks/>
            </p:cNvSpPr>
            <p:nvPr/>
          </p:nvSpPr>
          <p:spPr bwMode="auto">
            <a:xfrm>
              <a:off x="2673" y="1288"/>
              <a:ext cx="238" cy="22"/>
            </a:xfrm>
            <a:custGeom>
              <a:avLst/>
              <a:gdLst>
                <a:gd name="T0" fmla="*/ 502 w 502"/>
                <a:gd name="T1" fmla="*/ 24 h 47"/>
                <a:gd name="T2" fmla="*/ 502 w 502"/>
                <a:gd name="T3" fmla="*/ 24 h 47"/>
                <a:gd name="T4" fmla="*/ 478 w 502"/>
                <a:gd name="T5" fmla="*/ 0 h 47"/>
                <a:gd name="T6" fmla="*/ 24 w 502"/>
                <a:gd name="T7" fmla="*/ 0 h 47"/>
                <a:gd name="T8" fmla="*/ 0 w 502"/>
                <a:gd name="T9" fmla="*/ 24 h 47"/>
                <a:gd name="T10" fmla="*/ 24 w 502"/>
                <a:gd name="T11" fmla="*/ 47 h 47"/>
                <a:gd name="T12" fmla="*/ 478 w 502"/>
                <a:gd name="T13" fmla="*/ 47 h 47"/>
                <a:gd name="T14" fmla="*/ 502 w 502"/>
                <a:gd name="T15" fmla="*/ 2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02" h="47">
                  <a:moveTo>
                    <a:pt x="502" y="24"/>
                  </a:moveTo>
                  <a:lnTo>
                    <a:pt x="502" y="24"/>
                  </a:lnTo>
                  <a:cubicBezTo>
                    <a:pt x="502" y="11"/>
                    <a:pt x="491" y="0"/>
                    <a:pt x="478" y="0"/>
                  </a:cubicBezTo>
                  <a:lnTo>
                    <a:pt x="24" y="0"/>
                  </a:lnTo>
                  <a:cubicBezTo>
                    <a:pt x="11" y="0"/>
                    <a:pt x="0" y="11"/>
                    <a:pt x="0" y="24"/>
                  </a:cubicBezTo>
                  <a:cubicBezTo>
                    <a:pt x="0" y="36"/>
                    <a:pt x="11" y="47"/>
                    <a:pt x="24" y="47"/>
                  </a:cubicBezTo>
                  <a:lnTo>
                    <a:pt x="478" y="47"/>
                  </a:lnTo>
                  <a:cubicBezTo>
                    <a:pt x="491" y="47"/>
                    <a:pt x="502" y="36"/>
                    <a:pt x="502" y="2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8" name="Freeform 15">
              <a:extLst>
                <a:ext uri="{FF2B5EF4-FFF2-40B4-BE49-F238E27FC236}">
                  <a16:creationId xmlns:a16="http://schemas.microsoft.com/office/drawing/2014/main" xmlns="" id="{3BF3683A-B820-4595-9344-00A7F6C13B4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580" y="1007"/>
              <a:ext cx="594" cy="574"/>
            </a:xfrm>
            <a:custGeom>
              <a:avLst/>
              <a:gdLst>
                <a:gd name="T0" fmla="*/ 625 w 1249"/>
                <a:gd name="T1" fmla="*/ 99 h 1210"/>
                <a:gd name="T2" fmla="*/ 1135 w 1249"/>
                <a:gd name="T3" fmla="*/ 46 h 1210"/>
                <a:gd name="T4" fmla="*/ 1188 w 1249"/>
                <a:gd name="T5" fmla="*/ 349 h 1210"/>
                <a:gd name="T6" fmla="*/ 1023 w 1249"/>
                <a:gd name="T7" fmla="*/ 402 h 1210"/>
                <a:gd name="T8" fmla="*/ 1001 w 1249"/>
                <a:gd name="T9" fmla="*/ 434 h 1210"/>
                <a:gd name="T10" fmla="*/ 893 w 1249"/>
                <a:gd name="T11" fmla="*/ 444 h 1210"/>
                <a:gd name="T12" fmla="*/ 878 w 1249"/>
                <a:gd name="T13" fmla="*/ 303 h 1210"/>
                <a:gd name="T14" fmla="*/ 1093 w 1249"/>
                <a:gd name="T15" fmla="*/ 279 h 1210"/>
                <a:gd name="T16" fmla="*/ 835 w 1249"/>
                <a:gd name="T17" fmla="*/ 256 h 1210"/>
                <a:gd name="T18" fmla="*/ 625 w 1249"/>
                <a:gd name="T19" fmla="*/ 235 h 1210"/>
                <a:gd name="T20" fmla="*/ 569 w 1249"/>
                <a:gd name="T21" fmla="*/ 794 h 1210"/>
                <a:gd name="T22" fmla="*/ 556 w 1249"/>
                <a:gd name="T23" fmla="*/ 798 h 1210"/>
                <a:gd name="T24" fmla="*/ 306 w 1249"/>
                <a:gd name="T25" fmla="*/ 826 h 1210"/>
                <a:gd name="T26" fmla="*/ 284 w 1249"/>
                <a:gd name="T27" fmla="*/ 794 h 1210"/>
                <a:gd name="T28" fmla="*/ 46 w 1249"/>
                <a:gd name="T29" fmla="*/ 712 h 1210"/>
                <a:gd name="T30" fmla="*/ 129 w 1249"/>
                <a:gd name="T31" fmla="*/ 281 h 1210"/>
                <a:gd name="T32" fmla="*/ 602 w 1249"/>
                <a:gd name="T33" fmla="*/ 281 h 1210"/>
                <a:gd name="T34" fmla="*/ 720 w 1249"/>
                <a:gd name="T35" fmla="*/ 281 h 1210"/>
                <a:gd name="T36" fmla="*/ 819 w 1249"/>
                <a:gd name="T37" fmla="*/ 303 h 1210"/>
                <a:gd name="T38" fmla="*/ 847 w 1249"/>
                <a:gd name="T39" fmla="*/ 416 h 1210"/>
                <a:gd name="T40" fmla="*/ 847 w 1249"/>
                <a:gd name="T41" fmla="*/ 470 h 1210"/>
                <a:gd name="T42" fmla="*/ 717 w 1249"/>
                <a:gd name="T43" fmla="*/ 648 h 1210"/>
                <a:gd name="T44" fmla="*/ 686 w 1249"/>
                <a:gd name="T45" fmla="*/ 678 h 1210"/>
                <a:gd name="T46" fmla="*/ 569 w 1249"/>
                <a:gd name="T47" fmla="*/ 794 h 1210"/>
                <a:gd name="T48" fmla="*/ 1129 w 1249"/>
                <a:gd name="T49" fmla="*/ 1154 h 1210"/>
                <a:gd name="T50" fmla="*/ 900 w 1249"/>
                <a:gd name="T51" fmla="*/ 935 h 1210"/>
                <a:gd name="T52" fmla="*/ 858 w 1249"/>
                <a:gd name="T53" fmla="*/ 968 h 1210"/>
                <a:gd name="T54" fmla="*/ 793 w 1249"/>
                <a:gd name="T55" fmla="*/ 814 h 1210"/>
                <a:gd name="T56" fmla="*/ 751 w 1249"/>
                <a:gd name="T57" fmla="*/ 713 h 1210"/>
                <a:gd name="T58" fmla="*/ 859 w 1249"/>
                <a:gd name="T59" fmla="*/ 758 h 1210"/>
                <a:gd name="T60" fmla="*/ 1007 w 1249"/>
                <a:gd name="T61" fmla="*/ 819 h 1210"/>
                <a:gd name="T62" fmla="*/ 980 w 1249"/>
                <a:gd name="T63" fmla="*/ 879 h 1210"/>
                <a:gd name="T64" fmla="*/ 1129 w 1249"/>
                <a:gd name="T65" fmla="*/ 1154 h 1210"/>
                <a:gd name="T66" fmla="*/ 1242 w 1249"/>
                <a:gd name="T67" fmla="*/ 1074 h 1210"/>
                <a:gd name="T68" fmla="*/ 1064 w 1249"/>
                <a:gd name="T69" fmla="*/ 828 h 1210"/>
                <a:gd name="T70" fmla="*/ 1057 w 1249"/>
                <a:gd name="T71" fmla="*/ 790 h 1210"/>
                <a:gd name="T72" fmla="*/ 893 w 1249"/>
                <a:gd name="T73" fmla="*/ 712 h 1210"/>
                <a:gd name="T74" fmla="*/ 1076 w 1249"/>
                <a:gd name="T75" fmla="*/ 612 h 1210"/>
                <a:gd name="T76" fmla="*/ 1103 w 1249"/>
                <a:gd name="T77" fmla="*/ 610 h 1210"/>
                <a:gd name="T78" fmla="*/ 1057 w 1249"/>
                <a:gd name="T79" fmla="*/ 449 h 1210"/>
                <a:gd name="T80" fmla="*/ 1235 w 1249"/>
                <a:gd name="T81" fmla="*/ 349 h 1210"/>
                <a:gd name="T82" fmla="*/ 1135 w 1249"/>
                <a:gd name="T83" fmla="*/ 0 h 1210"/>
                <a:gd name="T84" fmla="*/ 578 w 1249"/>
                <a:gd name="T85" fmla="*/ 99 h 1210"/>
                <a:gd name="T86" fmla="*/ 129 w 1249"/>
                <a:gd name="T87" fmla="*/ 235 h 1210"/>
                <a:gd name="T88" fmla="*/ 0 w 1249"/>
                <a:gd name="T89" fmla="*/ 712 h 1210"/>
                <a:gd name="T90" fmla="*/ 250 w 1249"/>
                <a:gd name="T91" fmla="*/ 841 h 1210"/>
                <a:gd name="T92" fmla="*/ 179 w 1249"/>
                <a:gd name="T93" fmla="*/ 1068 h 1210"/>
                <a:gd name="T94" fmla="*/ 207 w 1249"/>
                <a:gd name="T95" fmla="*/ 1069 h 1210"/>
                <a:gd name="T96" fmla="*/ 754 w 1249"/>
                <a:gd name="T97" fmla="*/ 841 h 1210"/>
                <a:gd name="T98" fmla="*/ 845 w 1249"/>
                <a:gd name="T99" fmla="*/ 1032 h 1210"/>
                <a:gd name="T100" fmla="*/ 900 w 1249"/>
                <a:gd name="T101" fmla="*/ 991 h 1210"/>
                <a:gd name="T102" fmla="*/ 1129 w 1249"/>
                <a:gd name="T103" fmla="*/ 1210 h 1210"/>
                <a:gd name="T104" fmla="*/ 1242 w 1249"/>
                <a:gd name="T105" fmla="*/ 1107 h 1210"/>
                <a:gd name="T106" fmla="*/ 1242 w 1249"/>
                <a:gd name="T107" fmla="*/ 1074 h 1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49" h="1210">
                  <a:moveTo>
                    <a:pt x="625" y="99"/>
                  </a:moveTo>
                  <a:lnTo>
                    <a:pt x="625" y="99"/>
                  </a:lnTo>
                  <a:cubicBezTo>
                    <a:pt x="625" y="70"/>
                    <a:pt x="649" y="46"/>
                    <a:pt x="678" y="46"/>
                  </a:cubicBezTo>
                  <a:lnTo>
                    <a:pt x="1135" y="46"/>
                  </a:lnTo>
                  <a:cubicBezTo>
                    <a:pt x="1164" y="46"/>
                    <a:pt x="1188" y="70"/>
                    <a:pt x="1188" y="99"/>
                  </a:cubicBezTo>
                  <a:lnTo>
                    <a:pt x="1188" y="349"/>
                  </a:lnTo>
                  <a:cubicBezTo>
                    <a:pt x="1188" y="378"/>
                    <a:pt x="1164" y="402"/>
                    <a:pt x="1135" y="402"/>
                  </a:cubicBezTo>
                  <a:lnTo>
                    <a:pt x="1023" y="402"/>
                  </a:lnTo>
                  <a:cubicBezTo>
                    <a:pt x="1016" y="402"/>
                    <a:pt x="1008" y="406"/>
                    <a:pt x="1004" y="412"/>
                  </a:cubicBezTo>
                  <a:cubicBezTo>
                    <a:pt x="1000" y="419"/>
                    <a:pt x="999" y="427"/>
                    <a:pt x="1001" y="434"/>
                  </a:cubicBezTo>
                  <a:lnTo>
                    <a:pt x="1041" y="536"/>
                  </a:lnTo>
                  <a:lnTo>
                    <a:pt x="893" y="444"/>
                  </a:lnTo>
                  <a:lnTo>
                    <a:pt x="893" y="364"/>
                  </a:lnTo>
                  <a:cubicBezTo>
                    <a:pt x="893" y="342"/>
                    <a:pt x="888" y="321"/>
                    <a:pt x="878" y="303"/>
                  </a:cubicBezTo>
                  <a:lnTo>
                    <a:pt x="1070" y="303"/>
                  </a:lnTo>
                  <a:cubicBezTo>
                    <a:pt x="1083" y="303"/>
                    <a:pt x="1093" y="292"/>
                    <a:pt x="1093" y="279"/>
                  </a:cubicBezTo>
                  <a:cubicBezTo>
                    <a:pt x="1093" y="266"/>
                    <a:pt x="1083" y="256"/>
                    <a:pt x="1070" y="256"/>
                  </a:cubicBezTo>
                  <a:lnTo>
                    <a:pt x="835" y="256"/>
                  </a:lnTo>
                  <a:cubicBezTo>
                    <a:pt x="815" y="243"/>
                    <a:pt x="790" y="235"/>
                    <a:pt x="764" y="235"/>
                  </a:cubicBezTo>
                  <a:lnTo>
                    <a:pt x="625" y="235"/>
                  </a:lnTo>
                  <a:lnTo>
                    <a:pt x="625" y="99"/>
                  </a:lnTo>
                  <a:close/>
                  <a:moveTo>
                    <a:pt x="569" y="794"/>
                  </a:moveTo>
                  <a:lnTo>
                    <a:pt x="569" y="794"/>
                  </a:lnTo>
                  <a:cubicBezTo>
                    <a:pt x="564" y="794"/>
                    <a:pt x="560" y="796"/>
                    <a:pt x="556" y="798"/>
                  </a:cubicBezTo>
                  <a:lnTo>
                    <a:pt x="241" y="993"/>
                  </a:lnTo>
                  <a:lnTo>
                    <a:pt x="306" y="826"/>
                  </a:lnTo>
                  <a:cubicBezTo>
                    <a:pt x="309" y="819"/>
                    <a:pt x="308" y="811"/>
                    <a:pt x="303" y="804"/>
                  </a:cubicBezTo>
                  <a:cubicBezTo>
                    <a:pt x="299" y="798"/>
                    <a:pt x="292" y="794"/>
                    <a:pt x="284" y="794"/>
                  </a:cubicBezTo>
                  <a:lnTo>
                    <a:pt x="129" y="794"/>
                  </a:lnTo>
                  <a:cubicBezTo>
                    <a:pt x="83" y="794"/>
                    <a:pt x="46" y="757"/>
                    <a:pt x="46" y="712"/>
                  </a:cubicBezTo>
                  <a:lnTo>
                    <a:pt x="46" y="364"/>
                  </a:lnTo>
                  <a:cubicBezTo>
                    <a:pt x="46" y="318"/>
                    <a:pt x="83" y="281"/>
                    <a:pt x="129" y="281"/>
                  </a:cubicBezTo>
                  <a:lnTo>
                    <a:pt x="578" y="281"/>
                  </a:lnTo>
                  <a:lnTo>
                    <a:pt x="602" y="281"/>
                  </a:lnTo>
                  <a:lnTo>
                    <a:pt x="625" y="281"/>
                  </a:lnTo>
                  <a:lnTo>
                    <a:pt x="720" y="281"/>
                  </a:lnTo>
                  <a:lnTo>
                    <a:pt x="764" y="281"/>
                  </a:lnTo>
                  <a:cubicBezTo>
                    <a:pt x="785" y="281"/>
                    <a:pt x="805" y="289"/>
                    <a:pt x="819" y="303"/>
                  </a:cubicBezTo>
                  <a:cubicBezTo>
                    <a:pt x="836" y="318"/>
                    <a:pt x="847" y="340"/>
                    <a:pt x="847" y="364"/>
                  </a:cubicBezTo>
                  <a:lnTo>
                    <a:pt x="847" y="416"/>
                  </a:lnTo>
                  <a:lnTo>
                    <a:pt x="847" y="443"/>
                  </a:lnTo>
                  <a:lnTo>
                    <a:pt x="847" y="470"/>
                  </a:lnTo>
                  <a:lnTo>
                    <a:pt x="847" y="702"/>
                  </a:lnTo>
                  <a:lnTo>
                    <a:pt x="717" y="648"/>
                  </a:lnTo>
                  <a:cubicBezTo>
                    <a:pt x="708" y="644"/>
                    <a:pt x="698" y="646"/>
                    <a:pt x="691" y="653"/>
                  </a:cubicBezTo>
                  <a:cubicBezTo>
                    <a:pt x="684" y="659"/>
                    <a:pt x="682" y="669"/>
                    <a:pt x="686" y="678"/>
                  </a:cubicBezTo>
                  <a:lnTo>
                    <a:pt x="735" y="794"/>
                  </a:lnTo>
                  <a:lnTo>
                    <a:pt x="569" y="794"/>
                  </a:lnTo>
                  <a:close/>
                  <a:moveTo>
                    <a:pt x="1129" y="1154"/>
                  </a:moveTo>
                  <a:lnTo>
                    <a:pt x="1129" y="1154"/>
                  </a:lnTo>
                  <a:lnTo>
                    <a:pt x="917" y="942"/>
                  </a:lnTo>
                  <a:cubicBezTo>
                    <a:pt x="913" y="938"/>
                    <a:pt x="907" y="935"/>
                    <a:pt x="900" y="935"/>
                  </a:cubicBezTo>
                  <a:cubicBezTo>
                    <a:pt x="894" y="935"/>
                    <a:pt x="888" y="938"/>
                    <a:pt x="884" y="942"/>
                  </a:cubicBezTo>
                  <a:lnTo>
                    <a:pt x="858" y="968"/>
                  </a:lnTo>
                  <a:lnTo>
                    <a:pt x="802" y="835"/>
                  </a:lnTo>
                  <a:lnTo>
                    <a:pt x="793" y="814"/>
                  </a:lnTo>
                  <a:lnTo>
                    <a:pt x="784" y="792"/>
                  </a:lnTo>
                  <a:lnTo>
                    <a:pt x="751" y="713"/>
                  </a:lnTo>
                  <a:lnTo>
                    <a:pt x="838" y="749"/>
                  </a:lnTo>
                  <a:lnTo>
                    <a:pt x="859" y="758"/>
                  </a:lnTo>
                  <a:lnTo>
                    <a:pt x="881" y="767"/>
                  </a:lnTo>
                  <a:lnTo>
                    <a:pt x="1007" y="819"/>
                  </a:lnTo>
                  <a:lnTo>
                    <a:pt x="980" y="846"/>
                  </a:lnTo>
                  <a:cubicBezTo>
                    <a:pt x="971" y="855"/>
                    <a:pt x="971" y="870"/>
                    <a:pt x="980" y="879"/>
                  </a:cubicBezTo>
                  <a:lnTo>
                    <a:pt x="1193" y="1091"/>
                  </a:lnTo>
                  <a:lnTo>
                    <a:pt x="1129" y="1154"/>
                  </a:lnTo>
                  <a:close/>
                  <a:moveTo>
                    <a:pt x="1242" y="1074"/>
                  </a:moveTo>
                  <a:lnTo>
                    <a:pt x="1242" y="1074"/>
                  </a:lnTo>
                  <a:lnTo>
                    <a:pt x="1030" y="862"/>
                  </a:lnTo>
                  <a:lnTo>
                    <a:pt x="1064" y="828"/>
                  </a:lnTo>
                  <a:cubicBezTo>
                    <a:pt x="1070" y="822"/>
                    <a:pt x="1072" y="814"/>
                    <a:pt x="1071" y="807"/>
                  </a:cubicBezTo>
                  <a:cubicBezTo>
                    <a:pt x="1069" y="799"/>
                    <a:pt x="1064" y="793"/>
                    <a:pt x="1057" y="790"/>
                  </a:cubicBezTo>
                  <a:lnTo>
                    <a:pt x="893" y="721"/>
                  </a:lnTo>
                  <a:cubicBezTo>
                    <a:pt x="893" y="718"/>
                    <a:pt x="893" y="715"/>
                    <a:pt x="893" y="712"/>
                  </a:cubicBezTo>
                  <a:lnTo>
                    <a:pt x="893" y="499"/>
                  </a:lnTo>
                  <a:lnTo>
                    <a:pt x="1076" y="612"/>
                  </a:lnTo>
                  <a:cubicBezTo>
                    <a:pt x="1079" y="615"/>
                    <a:pt x="1084" y="616"/>
                    <a:pt x="1088" y="616"/>
                  </a:cubicBezTo>
                  <a:cubicBezTo>
                    <a:pt x="1093" y="616"/>
                    <a:pt x="1098" y="614"/>
                    <a:pt x="1103" y="610"/>
                  </a:cubicBezTo>
                  <a:cubicBezTo>
                    <a:pt x="1110" y="604"/>
                    <a:pt x="1113" y="593"/>
                    <a:pt x="1110" y="584"/>
                  </a:cubicBezTo>
                  <a:lnTo>
                    <a:pt x="1057" y="449"/>
                  </a:lnTo>
                  <a:lnTo>
                    <a:pt x="1135" y="449"/>
                  </a:lnTo>
                  <a:cubicBezTo>
                    <a:pt x="1190" y="449"/>
                    <a:pt x="1235" y="404"/>
                    <a:pt x="1235" y="349"/>
                  </a:cubicBezTo>
                  <a:lnTo>
                    <a:pt x="1235" y="99"/>
                  </a:lnTo>
                  <a:cubicBezTo>
                    <a:pt x="1235" y="44"/>
                    <a:pt x="1190" y="0"/>
                    <a:pt x="1135" y="0"/>
                  </a:cubicBezTo>
                  <a:lnTo>
                    <a:pt x="678" y="0"/>
                  </a:lnTo>
                  <a:cubicBezTo>
                    <a:pt x="623" y="0"/>
                    <a:pt x="578" y="44"/>
                    <a:pt x="578" y="99"/>
                  </a:cubicBezTo>
                  <a:lnTo>
                    <a:pt x="578" y="235"/>
                  </a:lnTo>
                  <a:lnTo>
                    <a:pt x="129" y="235"/>
                  </a:lnTo>
                  <a:cubicBezTo>
                    <a:pt x="57" y="235"/>
                    <a:pt x="0" y="293"/>
                    <a:pt x="0" y="364"/>
                  </a:cubicBezTo>
                  <a:lnTo>
                    <a:pt x="0" y="712"/>
                  </a:lnTo>
                  <a:cubicBezTo>
                    <a:pt x="0" y="783"/>
                    <a:pt x="57" y="841"/>
                    <a:pt x="129" y="841"/>
                  </a:cubicBezTo>
                  <a:lnTo>
                    <a:pt x="250" y="841"/>
                  </a:lnTo>
                  <a:lnTo>
                    <a:pt x="173" y="1041"/>
                  </a:lnTo>
                  <a:cubicBezTo>
                    <a:pt x="169" y="1051"/>
                    <a:pt x="172" y="1061"/>
                    <a:pt x="179" y="1068"/>
                  </a:cubicBezTo>
                  <a:cubicBezTo>
                    <a:pt x="184" y="1071"/>
                    <a:pt x="189" y="1073"/>
                    <a:pt x="194" y="1073"/>
                  </a:cubicBezTo>
                  <a:cubicBezTo>
                    <a:pt x="199" y="1073"/>
                    <a:pt x="203" y="1072"/>
                    <a:pt x="207" y="1069"/>
                  </a:cubicBezTo>
                  <a:lnTo>
                    <a:pt x="575" y="841"/>
                  </a:lnTo>
                  <a:lnTo>
                    <a:pt x="754" y="841"/>
                  </a:lnTo>
                  <a:lnTo>
                    <a:pt x="828" y="1018"/>
                  </a:lnTo>
                  <a:cubicBezTo>
                    <a:pt x="831" y="1025"/>
                    <a:pt x="837" y="1031"/>
                    <a:pt x="845" y="1032"/>
                  </a:cubicBezTo>
                  <a:cubicBezTo>
                    <a:pt x="853" y="1034"/>
                    <a:pt x="861" y="1031"/>
                    <a:pt x="866" y="1026"/>
                  </a:cubicBezTo>
                  <a:lnTo>
                    <a:pt x="900" y="991"/>
                  </a:lnTo>
                  <a:lnTo>
                    <a:pt x="1113" y="1204"/>
                  </a:lnTo>
                  <a:cubicBezTo>
                    <a:pt x="1117" y="1208"/>
                    <a:pt x="1123" y="1210"/>
                    <a:pt x="1129" y="1210"/>
                  </a:cubicBezTo>
                  <a:cubicBezTo>
                    <a:pt x="1135" y="1210"/>
                    <a:pt x="1141" y="1208"/>
                    <a:pt x="1146" y="1204"/>
                  </a:cubicBezTo>
                  <a:lnTo>
                    <a:pt x="1242" y="1107"/>
                  </a:lnTo>
                  <a:cubicBezTo>
                    <a:pt x="1246" y="1103"/>
                    <a:pt x="1249" y="1097"/>
                    <a:pt x="1249" y="1091"/>
                  </a:cubicBezTo>
                  <a:cubicBezTo>
                    <a:pt x="1249" y="1085"/>
                    <a:pt x="1246" y="1079"/>
                    <a:pt x="1242" y="107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81" name="Group 18">
            <a:extLst>
              <a:ext uri="{FF2B5EF4-FFF2-40B4-BE49-F238E27FC236}">
                <a16:creationId xmlns:a16="http://schemas.microsoft.com/office/drawing/2014/main" xmlns="" id="{9E333662-4CB5-4F78-9F4E-56DC63E364F1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800509" y="2834990"/>
            <a:ext cx="388218" cy="434290"/>
            <a:chOff x="4354" y="948"/>
            <a:chExt cx="514" cy="575"/>
          </a:xfrm>
          <a:solidFill>
            <a:srgbClr val="25AEC1"/>
          </a:solidFill>
        </p:grpSpPr>
        <p:sp>
          <p:nvSpPr>
            <p:cNvPr id="82" name="Freeform 19">
              <a:extLst>
                <a:ext uri="{FF2B5EF4-FFF2-40B4-BE49-F238E27FC236}">
                  <a16:creationId xmlns:a16="http://schemas.microsoft.com/office/drawing/2014/main" xmlns="" id="{8CF2C901-9C5E-4789-9C2F-12EDC91C8877}"/>
                </a:ext>
              </a:extLst>
            </p:cNvPr>
            <p:cNvSpPr>
              <a:spLocks/>
            </p:cNvSpPr>
            <p:nvPr/>
          </p:nvSpPr>
          <p:spPr bwMode="auto">
            <a:xfrm>
              <a:off x="4501" y="1090"/>
              <a:ext cx="162" cy="16"/>
            </a:xfrm>
            <a:custGeom>
              <a:avLst/>
              <a:gdLst>
                <a:gd name="T0" fmla="*/ 473 w 473"/>
                <a:gd name="T1" fmla="*/ 0 h 47"/>
                <a:gd name="T2" fmla="*/ 473 w 473"/>
                <a:gd name="T3" fmla="*/ 0 h 47"/>
                <a:gd name="T4" fmla="*/ 0 w 473"/>
                <a:gd name="T5" fmla="*/ 0 h 47"/>
                <a:gd name="T6" fmla="*/ 0 w 473"/>
                <a:gd name="T7" fmla="*/ 47 h 47"/>
                <a:gd name="T8" fmla="*/ 473 w 473"/>
                <a:gd name="T9" fmla="*/ 47 h 47"/>
                <a:gd name="T10" fmla="*/ 473 w 473"/>
                <a:gd name="T11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73" h="47">
                  <a:moveTo>
                    <a:pt x="473" y="0"/>
                  </a:moveTo>
                  <a:lnTo>
                    <a:pt x="473" y="0"/>
                  </a:lnTo>
                  <a:lnTo>
                    <a:pt x="0" y="0"/>
                  </a:lnTo>
                  <a:lnTo>
                    <a:pt x="0" y="47"/>
                  </a:lnTo>
                  <a:lnTo>
                    <a:pt x="473" y="47"/>
                  </a:lnTo>
                  <a:lnTo>
                    <a:pt x="47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83" name="Freeform 20">
              <a:extLst>
                <a:ext uri="{FF2B5EF4-FFF2-40B4-BE49-F238E27FC236}">
                  <a16:creationId xmlns:a16="http://schemas.microsoft.com/office/drawing/2014/main" xmlns="" id="{16A10C96-07A4-4359-8B53-FD41F5E2B6EE}"/>
                </a:ext>
              </a:extLst>
            </p:cNvPr>
            <p:cNvSpPr>
              <a:spLocks/>
            </p:cNvSpPr>
            <p:nvPr/>
          </p:nvSpPr>
          <p:spPr bwMode="auto">
            <a:xfrm>
              <a:off x="4501" y="1123"/>
              <a:ext cx="162" cy="16"/>
            </a:xfrm>
            <a:custGeom>
              <a:avLst/>
              <a:gdLst>
                <a:gd name="T0" fmla="*/ 473 w 473"/>
                <a:gd name="T1" fmla="*/ 0 h 46"/>
                <a:gd name="T2" fmla="*/ 473 w 473"/>
                <a:gd name="T3" fmla="*/ 0 h 46"/>
                <a:gd name="T4" fmla="*/ 0 w 473"/>
                <a:gd name="T5" fmla="*/ 0 h 46"/>
                <a:gd name="T6" fmla="*/ 0 w 473"/>
                <a:gd name="T7" fmla="*/ 46 h 46"/>
                <a:gd name="T8" fmla="*/ 473 w 473"/>
                <a:gd name="T9" fmla="*/ 46 h 46"/>
                <a:gd name="T10" fmla="*/ 473 w 473"/>
                <a:gd name="T11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73" h="46">
                  <a:moveTo>
                    <a:pt x="473" y="0"/>
                  </a:moveTo>
                  <a:lnTo>
                    <a:pt x="473" y="0"/>
                  </a:lnTo>
                  <a:lnTo>
                    <a:pt x="0" y="0"/>
                  </a:lnTo>
                  <a:lnTo>
                    <a:pt x="0" y="46"/>
                  </a:lnTo>
                  <a:lnTo>
                    <a:pt x="473" y="46"/>
                  </a:lnTo>
                  <a:lnTo>
                    <a:pt x="47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88" name="Freeform 21">
              <a:extLst>
                <a:ext uri="{FF2B5EF4-FFF2-40B4-BE49-F238E27FC236}">
                  <a16:creationId xmlns:a16="http://schemas.microsoft.com/office/drawing/2014/main" xmlns="" id="{F6031A29-BE63-48DA-A605-9295F731AEE4}"/>
                </a:ext>
              </a:extLst>
            </p:cNvPr>
            <p:cNvSpPr>
              <a:spLocks/>
            </p:cNvSpPr>
            <p:nvPr/>
          </p:nvSpPr>
          <p:spPr bwMode="auto">
            <a:xfrm>
              <a:off x="4501" y="1156"/>
              <a:ext cx="95" cy="16"/>
            </a:xfrm>
            <a:custGeom>
              <a:avLst/>
              <a:gdLst>
                <a:gd name="T0" fmla="*/ 277 w 277"/>
                <a:gd name="T1" fmla="*/ 0 h 47"/>
                <a:gd name="T2" fmla="*/ 277 w 277"/>
                <a:gd name="T3" fmla="*/ 0 h 47"/>
                <a:gd name="T4" fmla="*/ 0 w 277"/>
                <a:gd name="T5" fmla="*/ 0 h 47"/>
                <a:gd name="T6" fmla="*/ 0 w 277"/>
                <a:gd name="T7" fmla="*/ 47 h 47"/>
                <a:gd name="T8" fmla="*/ 277 w 277"/>
                <a:gd name="T9" fmla="*/ 47 h 47"/>
                <a:gd name="T10" fmla="*/ 277 w 277"/>
                <a:gd name="T11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77" h="47">
                  <a:moveTo>
                    <a:pt x="277" y="0"/>
                  </a:moveTo>
                  <a:lnTo>
                    <a:pt x="277" y="0"/>
                  </a:lnTo>
                  <a:lnTo>
                    <a:pt x="0" y="0"/>
                  </a:lnTo>
                  <a:lnTo>
                    <a:pt x="0" y="47"/>
                  </a:lnTo>
                  <a:lnTo>
                    <a:pt x="277" y="47"/>
                  </a:lnTo>
                  <a:lnTo>
                    <a:pt x="27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89" name="Freeform 22">
              <a:extLst>
                <a:ext uri="{FF2B5EF4-FFF2-40B4-BE49-F238E27FC236}">
                  <a16:creationId xmlns:a16="http://schemas.microsoft.com/office/drawing/2014/main" xmlns="" id="{DA35448B-5B85-462B-925A-FD12E7F0202E}"/>
                </a:ext>
              </a:extLst>
            </p:cNvPr>
            <p:cNvSpPr>
              <a:spLocks/>
            </p:cNvSpPr>
            <p:nvPr/>
          </p:nvSpPr>
          <p:spPr bwMode="auto">
            <a:xfrm>
              <a:off x="4386" y="1461"/>
              <a:ext cx="15" cy="17"/>
            </a:xfrm>
            <a:custGeom>
              <a:avLst/>
              <a:gdLst>
                <a:gd name="T0" fmla="*/ 0 w 46"/>
                <a:gd name="T1" fmla="*/ 48 h 48"/>
                <a:gd name="T2" fmla="*/ 0 w 46"/>
                <a:gd name="T3" fmla="*/ 48 h 48"/>
                <a:gd name="T4" fmla="*/ 46 w 46"/>
                <a:gd name="T5" fmla="*/ 48 h 48"/>
                <a:gd name="T6" fmla="*/ 46 w 46"/>
                <a:gd name="T7" fmla="*/ 0 h 48"/>
                <a:gd name="T8" fmla="*/ 0 w 46"/>
                <a:gd name="T9" fmla="*/ 0 h 48"/>
                <a:gd name="T10" fmla="*/ 0 w 46"/>
                <a:gd name="T11" fmla="*/ 48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6" h="48">
                  <a:moveTo>
                    <a:pt x="0" y="48"/>
                  </a:moveTo>
                  <a:lnTo>
                    <a:pt x="0" y="48"/>
                  </a:lnTo>
                  <a:lnTo>
                    <a:pt x="46" y="48"/>
                  </a:lnTo>
                  <a:lnTo>
                    <a:pt x="46" y="0"/>
                  </a:lnTo>
                  <a:lnTo>
                    <a:pt x="0" y="0"/>
                  </a:lnTo>
                  <a:lnTo>
                    <a:pt x="0" y="48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90" name="Freeform 23">
              <a:extLst>
                <a:ext uri="{FF2B5EF4-FFF2-40B4-BE49-F238E27FC236}">
                  <a16:creationId xmlns:a16="http://schemas.microsoft.com/office/drawing/2014/main" xmlns="" id="{60115982-F41C-4AFB-BDA0-ABE38A36DAD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54" y="948"/>
              <a:ext cx="514" cy="575"/>
            </a:xfrm>
            <a:custGeom>
              <a:avLst/>
              <a:gdLst>
                <a:gd name="T0" fmla="*/ 538 w 1507"/>
                <a:gd name="T1" fmla="*/ 324 h 1686"/>
                <a:gd name="T2" fmla="*/ 597 w 1507"/>
                <a:gd name="T3" fmla="*/ 1080 h 1686"/>
                <a:gd name="T4" fmla="*/ 444 w 1507"/>
                <a:gd name="T5" fmla="*/ 1048 h 1686"/>
                <a:gd name="T6" fmla="*/ 581 w 1507"/>
                <a:gd name="T7" fmla="*/ 894 h 1686"/>
                <a:gd name="T8" fmla="*/ 591 w 1507"/>
                <a:gd name="T9" fmla="*/ 753 h 1686"/>
                <a:gd name="T10" fmla="*/ 463 w 1507"/>
                <a:gd name="T11" fmla="*/ 736 h 1686"/>
                <a:gd name="T12" fmla="*/ 435 w 1507"/>
                <a:gd name="T13" fmla="*/ 761 h 1686"/>
                <a:gd name="T14" fmla="*/ 260 w 1507"/>
                <a:gd name="T15" fmla="*/ 706 h 1686"/>
                <a:gd name="T16" fmla="*/ 562 w 1507"/>
                <a:gd name="T17" fmla="*/ 371 h 1686"/>
                <a:gd name="T18" fmla="*/ 1071 w 1507"/>
                <a:gd name="T19" fmla="*/ 46 h 1686"/>
                <a:gd name="T20" fmla="*/ 742 w 1507"/>
                <a:gd name="T21" fmla="*/ 904 h 1686"/>
                <a:gd name="T22" fmla="*/ 620 w 1507"/>
                <a:gd name="T23" fmla="*/ 1080 h 1686"/>
                <a:gd name="T24" fmla="*/ 597 w 1507"/>
                <a:gd name="T25" fmla="*/ 1185 h 1686"/>
                <a:gd name="T26" fmla="*/ 528 w 1507"/>
                <a:gd name="T27" fmla="*/ 1381 h 1686"/>
                <a:gd name="T28" fmla="*/ 213 w 1507"/>
                <a:gd name="T29" fmla="*/ 764 h 1686"/>
                <a:gd name="T30" fmla="*/ 171 w 1507"/>
                <a:gd name="T31" fmla="*/ 1035 h 1686"/>
                <a:gd name="T32" fmla="*/ 213 w 1507"/>
                <a:gd name="T33" fmla="*/ 1028 h 1686"/>
                <a:gd name="T34" fmla="*/ 473 w 1507"/>
                <a:gd name="T35" fmla="*/ 790 h 1686"/>
                <a:gd name="T36" fmla="*/ 512 w 1507"/>
                <a:gd name="T37" fmla="*/ 762 h 1686"/>
                <a:gd name="T38" fmla="*/ 559 w 1507"/>
                <a:gd name="T39" fmla="*/ 805 h 1686"/>
                <a:gd name="T40" fmla="*/ 529 w 1507"/>
                <a:gd name="T41" fmla="*/ 889 h 1686"/>
                <a:gd name="T42" fmla="*/ 398 w 1507"/>
                <a:gd name="T43" fmla="*/ 1068 h 1686"/>
                <a:gd name="T44" fmla="*/ 427 w 1507"/>
                <a:gd name="T45" fmla="*/ 1126 h 1686"/>
                <a:gd name="T46" fmla="*/ 432 w 1507"/>
                <a:gd name="T47" fmla="*/ 1276 h 1686"/>
                <a:gd name="T48" fmla="*/ 474 w 1507"/>
                <a:gd name="T49" fmla="*/ 1126 h 1686"/>
                <a:gd name="T50" fmla="*/ 597 w 1507"/>
                <a:gd name="T51" fmla="*/ 1185 h 1686"/>
                <a:gd name="T52" fmla="*/ 789 w 1507"/>
                <a:gd name="T53" fmla="*/ 1418 h 1686"/>
                <a:gd name="T54" fmla="*/ 789 w 1507"/>
                <a:gd name="T55" fmla="*/ 1080 h 1686"/>
                <a:gd name="T56" fmla="*/ 1095 w 1507"/>
                <a:gd name="T57" fmla="*/ 927 h 1686"/>
                <a:gd name="T58" fmla="*/ 1350 w 1507"/>
                <a:gd name="T59" fmla="*/ 1384 h 1686"/>
                <a:gd name="T60" fmla="*/ 995 w 1507"/>
                <a:gd name="T61" fmla="*/ 1418 h 1686"/>
                <a:gd name="T62" fmla="*/ 1397 w 1507"/>
                <a:gd name="T63" fmla="*/ 1534 h 1686"/>
                <a:gd name="T64" fmla="*/ 1373 w 1507"/>
                <a:gd name="T65" fmla="*/ 1544 h 1686"/>
                <a:gd name="T66" fmla="*/ 1041 w 1507"/>
                <a:gd name="T67" fmla="*/ 1431 h 1686"/>
                <a:gd name="T68" fmla="*/ 1397 w 1507"/>
                <a:gd name="T69" fmla="*/ 1431 h 1686"/>
                <a:gd name="T70" fmla="*/ 1483 w 1507"/>
                <a:gd name="T71" fmla="*/ 1384 h 1686"/>
                <a:gd name="T72" fmla="*/ 1397 w 1507"/>
                <a:gd name="T73" fmla="*/ 904 h 1686"/>
                <a:gd name="T74" fmla="*/ 1118 w 1507"/>
                <a:gd name="T75" fmla="*/ 22 h 1686"/>
                <a:gd name="T76" fmla="*/ 557 w 1507"/>
                <a:gd name="T77" fmla="*/ 0 h 1686"/>
                <a:gd name="T78" fmla="*/ 550 w 1507"/>
                <a:gd name="T79" fmla="*/ 3 h 1686"/>
                <a:gd name="T80" fmla="*/ 220 w 1507"/>
                <a:gd name="T81" fmla="*/ 331 h 1686"/>
                <a:gd name="T82" fmla="*/ 216 w 1507"/>
                <a:gd name="T83" fmla="*/ 337 h 1686"/>
                <a:gd name="T84" fmla="*/ 213 w 1507"/>
                <a:gd name="T85" fmla="*/ 347 h 1686"/>
                <a:gd name="T86" fmla="*/ 53 w 1507"/>
                <a:gd name="T87" fmla="*/ 875 h 1686"/>
                <a:gd name="T88" fmla="*/ 0 w 1507"/>
                <a:gd name="T89" fmla="*/ 1404 h 1686"/>
                <a:gd name="T90" fmla="*/ 46 w 1507"/>
                <a:gd name="T91" fmla="*/ 1662 h 1686"/>
                <a:gd name="T92" fmla="*/ 270 w 1507"/>
                <a:gd name="T93" fmla="*/ 1427 h 1686"/>
                <a:gd name="T94" fmla="*/ 552 w 1507"/>
                <a:gd name="T95" fmla="*/ 1427 h 1686"/>
                <a:gd name="T96" fmla="*/ 584 w 1507"/>
                <a:gd name="T97" fmla="*/ 1662 h 1686"/>
                <a:gd name="T98" fmla="*/ 630 w 1507"/>
                <a:gd name="T99" fmla="*/ 1404 h 1686"/>
                <a:gd name="T100" fmla="*/ 575 w 1507"/>
                <a:gd name="T101" fmla="*/ 1325 h 1686"/>
                <a:gd name="T102" fmla="*/ 742 w 1507"/>
                <a:gd name="T103" fmla="*/ 1126 h 1686"/>
                <a:gd name="T104" fmla="*/ 865 w 1507"/>
                <a:gd name="T105" fmla="*/ 1591 h 1686"/>
                <a:gd name="T106" fmla="*/ 1384 w 1507"/>
                <a:gd name="T107" fmla="*/ 1591 h 1686"/>
                <a:gd name="T108" fmla="*/ 1507 w 1507"/>
                <a:gd name="T109" fmla="*/ 1407 h 16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507" h="1686">
                  <a:moveTo>
                    <a:pt x="538" y="79"/>
                  </a:moveTo>
                  <a:lnTo>
                    <a:pt x="538" y="79"/>
                  </a:lnTo>
                  <a:lnTo>
                    <a:pt x="538" y="324"/>
                  </a:lnTo>
                  <a:lnTo>
                    <a:pt x="293" y="324"/>
                  </a:lnTo>
                  <a:lnTo>
                    <a:pt x="538" y="79"/>
                  </a:lnTo>
                  <a:close/>
                  <a:moveTo>
                    <a:pt x="597" y="1080"/>
                  </a:moveTo>
                  <a:lnTo>
                    <a:pt x="597" y="1080"/>
                  </a:lnTo>
                  <a:lnTo>
                    <a:pt x="462" y="1080"/>
                  </a:lnTo>
                  <a:cubicBezTo>
                    <a:pt x="456" y="1066"/>
                    <a:pt x="450" y="1056"/>
                    <a:pt x="444" y="1048"/>
                  </a:cubicBezTo>
                  <a:lnTo>
                    <a:pt x="564" y="920"/>
                  </a:lnTo>
                  <a:cubicBezTo>
                    <a:pt x="564" y="920"/>
                    <a:pt x="565" y="919"/>
                    <a:pt x="565" y="918"/>
                  </a:cubicBezTo>
                  <a:cubicBezTo>
                    <a:pt x="566" y="917"/>
                    <a:pt x="573" y="908"/>
                    <a:pt x="581" y="894"/>
                  </a:cubicBezTo>
                  <a:cubicBezTo>
                    <a:pt x="584" y="887"/>
                    <a:pt x="588" y="880"/>
                    <a:pt x="591" y="871"/>
                  </a:cubicBezTo>
                  <a:cubicBezTo>
                    <a:pt x="595" y="863"/>
                    <a:pt x="598" y="855"/>
                    <a:pt x="600" y="846"/>
                  </a:cubicBezTo>
                  <a:cubicBezTo>
                    <a:pt x="608" y="817"/>
                    <a:pt x="609" y="783"/>
                    <a:pt x="591" y="753"/>
                  </a:cubicBezTo>
                  <a:cubicBezTo>
                    <a:pt x="573" y="726"/>
                    <a:pt x="552" y="717"/>
                    <a:pt x="537" y="715"/>
                  </a:cubicBezTo>
                  <a:cubicBezTo>
                    <a:pt x="509" y="710"/>
                    <a:pt x="484" y="722"/>
                    <a:pt x="471" y="730"/>
                  </a:cubicBezTo>
                  <a:cubicBezTo>
                    <a:pt x="467" y="733"/>
                    <a:pt x="464" y="735"/>
                    <a:pt x="463" y="736"/>
                  </a:cubicBezTo>
                  <a:cubicBezTo>
                    <a:pt x="463" y="736"/>
                    <a:pt x="462" y="736"/>
                    <a:pt x="462" y="737"/>
                  </a:cubicBezTo>
                  <a:lnTo>
                    <a:pt x="453" y="745"/>
                  </a:lnTo>
                  <a:lnTo>
                    <a:pt x="435" y="761"/>
                  </a:lnTo>
                  <a:lnTo>
                    <a:pt x="260" y="922"/>
                  </a:lnTo>
                  <a:lnTo>
                    <a:pt x="260" y="733"/>
                  </a:lnTo>
                  <a:lnTo>
                    <a:pt x="260" y="706"/>
                  </a:lnTo>
                  <a:lnTo>
                    <a:pt x="260" y="681"/>
                  </a:lnTo>
                  <a:lnTo>
                    <a:pt x="260" y="371"/>
                  </a:lnTo>
                  <a:lnTo>
                    <a:pt x="562" y="371"/>
                  </a:lnTo>
                  <a:cubicBezTo>
                    <a:pt x="575" y="371"/>
                    <a:pt x="585" y="360"/>
                    <a:pt x="585" y="347"/>
                  </a:cubicBezTo>
                  <a:lnTo>
                    <a:pt x="585" y="46"/>
                  </a:lnTo>
                  <a:lnTo>
                    <a:pt x="1071" y="46"/>
                  </a:lnTo>
                  <a:lnTo>
                    <a:pt x="1071" y="880"/>
                  </a:lnTo>
                  <a:lnTo>
                    <a:pt x="765" y="880"/>
                  </a:lnTo>
                  <a:cubicBezTo>
                    <a:pt x="753" y="880"/>
                    <a:pt x="742" y="891"/>
                    <a:pt x="742" y="904"/>
                  </a:cubicBezTo>
                  <a:lnTo>
                    <a:pt x="742" y="1080"/>
                  </a:lnTo>
                  <a:lnTo>
                    <a:pt x="643" y="1080"/>
                  </a:lnTo>
                  <a:lnTo>
                    <a:pt x="620" y="1080"/>
                  </a:lnTo>
                  <a:lnTo>
                    <a:pt x="597" y="1080"/>
                  </a:lnTo>
                  <a:close/>
                  <a:moveTo>
                    <a:pt x="597" y="1185"/>
                  </a:moveTo>
                  <a:lnTo>
                    <a:pt x="597" y="1185"/>
                  </a:lnTo>
                  <a:cubicBezTo>
                    <a:pt x="597" y="1188"/>
                    <a:pt x="604" y="1252"/>
                    <a:pt x="539" y="1292"/>
                  </a:cubicBezTo>
                  <a:cubicBezTo>
                    <a:pt x="533" y="1297"/>
                    <a:pt x="528" y="1304"/>
                    <a:pt x="528" y="1312"/>
                  </a:cubicBezTo>
                  <a:lnTo>
                    <a:pt x="528" y="1381"/>
                  </a:lnTo>
                  <a:lnTo>
                    <a:pt x="100" y="1381"/>
                  </a:lnTo>
                  <a:lnTo>
                    <a:pt x="100" y="883"/>
                  </a:lnTo>
                  <a:cubicBezTo>
                    <a:pt x="121" y="853"/>
                    <a:pt x="164" y="802"/>
                    <a:pt x="213" y="764"/>
                  </a:cubicBezTo>
                  <a:lnTo>
                    <a:pt x="213" y="964"/>
                  </a:lnTo>
                  <a:lnTo>
                    <a:pt x="173" y="1002"/>
                  </a:lnTo>
                  <a:cubicBezTo>
                    <a:pt x="163" y="1010"/>
                    <a:pt x="163" y="1025"/>
                    <a:pt x="171" y="1035"/>
                  </a:cubicBezTo>
                  <a:cubicBezTo>
                    <a:pt x="180" y="1044"/>
                    <a:pt x="195" y="1045"/>
                    <a:pt x="204" y="1036"/>
                  </a:cubicBezTo>
                  <a:lnTo>
                    <a:pt x="205" y="1035"/>
                  </a:lnTo>
                  <a:lnTo>
                    <a:pt x="213" y="1028"/>
                  </a:lnTo>
                  <a:lnTo>
                    <a:pt x="237" y="1006"/>
                  </a:lnTo>
                  <a:lnTo>
                    <a:pt x="260" y="985"/>
                  </a:lnTo>
                  <a:lnTo>
                    <a:pt x="473" y="790"/>
                  </a:lnTo>
                  <a:lnTo>
                    <a:pt x="490" y="774"/>
                  </a:lnTo>
                  <a:lnTo>
                    <a:pt x="492" y="772"/>
                  </a:lnTo>
                  <a:cubicBezTo>
                    <a:pt x="496" y="769"/>
                    <a:pt x="504" y="765"/>
                    <a:pt x="512" y="762"/>
                  </a:cubicBezTo>
                  <a:cubicBezTo>
                    <a:pt x="517" y="761"/>
                    <a:pt x="523" y="760"/>
                    <a:pt x="529" y="761"/>
                  </a:cubicBezTo>
                  <a:cubicBezTo>
                    <a:pt x="537" y="762"/>
                    <a:pt x="545" y="768"/>
                    <a:pt x="551" y="778"/>
                  </a:cubicBezTo>
                  <a:cubicBezTo>
                    <a:pt x="556" y="786"/>
                    <a:pt x="558" y="795"/>
                    <a:pt x="559" y="805"/>
                  </a:cubicBezTo>
                  <a:cubicBezTo>
                    <a:pt x="559" y="814"/>
                    <a:pt x="558" y="824"/>
                    <a:pt x="555" y="834"/>
                  </a:cubicBezTo>
                  <a:cubicBezTo>
                    <a:pt x="553" y="842"/>
                    <a:pt x="550" y="850"/>
                    <a:pt x="547" y="858"/>
                  </a:cubicBezTo>
                  <a:cubicBezTo>
                    <a:pt x="541" y="871"/>
                    <a:pt x="534" y="882"/>
                    <a:pt x="529" y="889"/>
                  </a:cubicBezTo>
                  <a:lnTo>
                    <a:pt x="394" y="1033"/>
                  </a:lnTo>
                  <a:cubicBezTo>
                    <a:pt x="390" y="1038"/>
                    <a:pt x="388" y="1045"/>
                    <a:pt x="388" y="1052"/>
                  </a:cubicBezTo>
                  <a:cubicBezTo>
                    <a:pt x="389" y="1058"/>
                    <a:pt x="393" y="1065"/>
                    <a:pt x="398" y="1068"/>
                  </a:cubicBezTo>
                  <a:cubicBezTo>
                    <a:pt x="399" y="1069"/>
                    <a:pt x="404" y="1072"/>
                    <a:pt x="409" y="1080"/>
                  </a:cubicBezTo>
                  <a:cubicBezTo>
                    <a:pt x="413" y="1085"/>
                    <a:pt x="418" y="1093"/>
                    <a:pt x="421" y="1103"/>
                  </a:cubicBezTo>
                  <a:cubicBezTo>
                    <a:pt x="424" y="1110"/>
                    <a:pt x="426" y="1117"/>
                    <a:pt x="427" y="1126"/>
                  </a:cubicBezTo>
                  <a:cubicBezTo>
                    <a:pt x="432" y="1152"/>
                    <a:pt x="431" y="1187"/>
                    <a:pt x="419" y="1235"/>
                  </a:cubicBezTo>
                  <a:cubicBezTo>
                    <a:pt x="418" y="1239"/>
                    <a:pt x="417" y="1243"/>
                    <a:pt x="416" y="1247"/>
                  </a:cubicBezTo>
                  <a:cubicBezTo>
                    <a:pt x="412" y="1260"/>
                    <a:pt x="420" y="1273"/>
                    <a:pt x="432" y="1276"/>
                  </a:cubicBezTo>
                  <a:cubicBezTo>
                    <a:pt x="434" y="1277"/>
                    <a:pt x="436" y="1277"/>
                    <a:pt x="438" y="1277"/>
                  </a:cubicBezTo>
                  <a:cubicBezTo>
                    <a:pt x="449" y="1277"/>
                    <a:pt x="458" y="1270"/>
                    <a:pt x="461" y="1260"/>
                  </a:cubicBezTo>
                  <a:cubicBezTo>
                    <a:pt x="477" y="1204"/>
                    <a:pt x="479" y="1160"/>
                    <a:pt x="474" y="1126"/>
                  </a:cubicBezTo>
                  <a:lnTo>
                    <a:pt x="597" y="1126"/>
                  </a:lnTo>
                  <a:lnTo>
                    <a:pt x="597" y="1182"/>
                  </a:lnTo>
                  <a:cubicBezTo>
                    <a:pt x="597" y="1183"/>
                    <a:pt x="597" y="1184"/>
                    <a:pt x="597" y="1185"/>
                  </a:cubicBezTo>
                  <a:close/>
                  <a:moveTo>
                    <a:pt x="870" y="1544"/>
                  </a:moveTo>
                  <a:lnTo>
                    <a:pt x="870" y="1544"/>
                  </a:lnTo>
                  <a:cubicBezTo>
                    <a:pt x="820" y="1522"/>
                    <a:pt x="789" y="1473"/>
                    <a:pt x="789" y="1418"/>
                  </a:cubicBezTo>
                  <a:lnTo>
                    <a:pt x="789" y="1126"/>
                  </a:lnTo>
                  <a:lnTo>
                    <a:pt x="789" y="1103"/>
                  </a:lnTo>
                  <a:lnTo>
                    <a:pt x="789" y="1080"/>
                  </a:lnTo>
                  <a:lnTo>
                    <a:pt x="789" y="927"/>
                  </a:lnTo>
                  <a:lnTo>
                    <a:pt x="1071" y="927"/>
                  </a:lnTo>
                  <a:lnTo>
                    <a:pt x="1095" y="927"/>
                  </a:lnTo>
                  <a:lnTo>
                    <a:pt x="1118" y="927"/>
                  </a:lnTo>
                  <a:lnTo>
                    <a:pt x="1350" y="927"/>
                  </a:lnTo>
                  <a:lnTo>
                    <a:pt x="1350" y="1384"/>
                  </a:lnTo>
                  <a:lnTo>
                    <a:pt x="1018" y="1384"/>
                  </a:lnTo>
                  <a:cubicBezTo>
                    <a:pt x="1005" y="1384"/>
                    <a:pt x="995" y="1394"/>
                    <a:pt x="995" y="1407"/>
                  </a:cubicBezTo>
                  <a:lnTo>
                    <a:pt x="995" y="1418"/>
                  </a:lnTo>
                  <a:cubicBezTo>
                    <a:pt x="995" y="1473"/>
                    <a:pt x="963" y="1522"/>
                    <a:pt x="914" y="1544"/>
                  </a:cubicBezTo>
                  <a:lnTo>
                    <a:pt x="870" y="1544"/>
                  </a:lnTo>
                  <a:close/>
                  <a:moveTo>
                    <a:pt x="1397" y="1534"/>
                  </a:moveTo>
                  <a:lnTo>
                    <a:pt x="1397" y="1534"/>
                  </a:lnTo>
                  <a:cubicBezTo>
                    <a:pt x="1391" y="1538"/>
                    <a:pt x="1385" y="1541"/>
                    <a:pt x="1379" y="1544"/>
                  </a:cubicBezTo>
                  <a:lnTo>
                    <a:pt x="1373" y="1544"/>
                  </a:lnTo>
                  <a:lnTo>
                    <a:pt x="1350" y="1544"/>
                  </a:lnTo>
                  <a:lnTo>
                    <a:pt x="992" y="1544"/>
                  </a:lnTo>
                  <a:cubicBezTo>
                    <a:pt x="1021" y="1513"/>
                    <a:pt x="1038" y="1474"/>
                    <a:pt x="1041" y="1431"/>
                  </a:cubicBezTo>
                  <a:lnTo>
                    <a:pt x="1350" y="1431"/>
                  </a:lnTo>
                  <a:lnTo>
                    <a:pt x="1373" y="1431"/>
                  </a:lnTo>
                  <a:lnTo>
                    <a:pt x="1397" y="1431"/>
                  </a:lnTo>
                  <a:lnTo>
                    <a:pt x="1460" y="1431"/>
                  </a:lnTo>
                  <a:cubicBezTo>
                    <a:pt x="1456" y="1473"/>
                    <a:pt x="1432" y="1511"/>
                    <a:pt x="1397" y="1534"/>
                  </a:cubicBezTo>
                  <a:close/>
                  <a:moveTo>
                    <a:pt x="1483" y="1384"/>
                  </a:moveTo>
                  <a:lnTo>
                    <a:pt x="1483" y="1384"/>
                  </a:lnTo>
                  <a:lnTo>
                    <a:pt x="1397" y="1384"/>
                  </a:lnTo>
                  <a:lnTo>
                    <a:pt x="1397" y="904"/>
                  </a:lnTo>
                  <a:cubicBezTo>
                    <a:pt x="1397" y="891"/>
                    <a:pt x="1386" y="880"/>
                    <a:pt x="1373" y="880"/>
                  </a:cubicBezTo>
                  <a:lnTo>
                    <a:pt x="1118" y="880"/>
                  </a:lnTo>
                  <a:lnTo>
                    <a:pt x="1118" y="22"/>
                  </a:lnTo>
                  <a:cubicBezTo>
                    <a:pt x="1118" y="9"/>
                    <a:pt x="1108" y="0"/>
                    <a:pt x="1095" y="0"/>
                  </a:cubicBezTo>
                  <a:lnTo>
                    <a:pt x="562" y="0"/>
                  </a:lnTo>
                  <a:cubicBezTo>
                    <a:pt x="560" y="0"/>
                    <a:pt x="559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555" y="1"/>
                    <a:pt x="553" y="1"/>
                    <a:pt x="552" y="2"/>
                  </a:cubicBezTo>
                  <a:cubicBezTo>
                    <a:pt x="551" y="3"/>
                    <a:pt x="551" y="3"/>
                    <a:pt x="550" y="3"/>
                  </a:cubicBezTo>
                  <a:cubicBezTo>
                    <a:pt x="548" y="4"/>
                    <a:pt x="547" y="5"/>
                    <a:pt x="545" y="7"/>
                  </a:cubicBezTo>
                  <a:lnTo>
                    <a:pt x="301" y="250"/>
                  </a:lnTo>
                  <a:lnTo>
                    <a:pt x="220" y="331"/>
                  </a:lnTo>
                  <a:cubicBezTo>
                    <a:pt x="220" y="331"/>
                    <a:pt x="220" y="331"/>
                    <a:pt x="220" y="331"/>
                  </a:cubicBezTo>
                  <a:cubicBezTo>
                    <a:pt x="219" y="332"/>
                    <a:pt x="217" y="334"/>
                    <a:pt x="216" y="336"/>
                  </a:cubicBezTo>
                  <a:cubicBezTo>
                    <a:pt x="216" y="336"/>
                    <a:pt x="216" y="337"/>
                    <a:pt x="216" y="337"/>
                  </a:cubicBezTo>
                  <a:cubicBezTo>
                    <a:pt x="215" y="339"/>
                    <a:pt x="214" y="341"/>
                    <a:pt x="214" y="343"/>
                  </a:cubicBezTo>
                  <a:lnTo>
                    <a:pt x="214" y="343"/>
                  </a:lnTo>
                  <a:cubicBezTo>
                    <a:pt x="213" y="344"/>
                    <a:pt x="213" y="346"/>
                    <a:pt x="213" y="347"/>
                  </a:cubicBezTo>
                  <a:lnTo>
                    <a:pt x="213" y="706"/>
                  </a:lnTo>
                  <a:cubicBezTo>
                    <a:pt x="128" y="762"/>
                    <a:pt x="61" y="857"/>
                    <a:pt x="58" y="862"/>
                  </a:cubicBezTo>
                  <a:cubicBezTo>
                    <a:pt x="55" y="866"/>
                    <a:pt x="53" y="871"/>
                    <a:pt x="53" y="875"/>
                  </a:cubicBezTo>
                  <a:lnTo>
                    <a:pt x="53" y="1381"/>
                  </a:lnTo>
                  <a:lnTo>
                    <a:pt x="23" y="1381"/>
                  </a:lnTo>
                  <a:cubicBezTo>
                    <a:pt x="10" y="1381"/>
                    <a:pt x="0" y="1391"/>
                    <a:pt x="0" y="1404"/>
                  </a:cubicBezTo>
                  <a:lnTo>
                    <a:pt x="0" y="1662"/>
                  </a:lnTo>
                  <a:cubicBezTo>
                    <a:pt x="0" y="1675"/>
                    <a:pt x="10" y="1686"/>
                    <a:pt x="23" y="1686"/>
                  </a:cubicBezTo>
                  <a:cubicBezTo>
                    <a:pt x="36" y="1686"/>
                    <a:pt x="46" y="1675"/>
                    <a:pt x="46" y="1662"/>
                  </a:cubicBezTo>
                  <a:lnTo>
                    <a:pt x="46" y="1427"/>
                  </a:lnTo>
                  <a:lnTo>
                    <a:pt x="68" y="1427"/>
                  </a:lnTo>
                  <a:lnTo>
                    <a:pt x="270" y="1427"/>
                  </a:lnTo>
                  <a:lnTo>
                    <a:pt x="479" y="1427"/>
                  </a:lnTo>
                  <a:lnTo>
                    <a:pt x="528" y="1427"/>
                  </a:lnTo>
                  <a:lnTo>
                    <a:pt x="552" y="1427"/>
                  </a:lnTo>
                  <a:lnTo>
                    <a:pt x="575" y="1427"/>
                  </a:lnTo>
                  <a:lnTo>
                    <a:pt x="584" y="1427"/>
                  </a:lnTo>
                  <a:lnTo>
                    <a:pt x="584" y="1662"/>
                  </a:lnTo>
                  <a:cubicBezTo>
                    <a:pt x="584" y="1675"/>
                    <a:pt x="594" y="1686"/>
                    <a:pt x="607" y="1686"/>
                  </a:cubicBezTo>
                  <a:cubicBezTo>
                    <a:pt x="620" y="1686"/>
                    <a:pt x="630" y="1675"/>
                    <a:pt x="630" y="1662"/>
                  </a:cubicBezTo>
                  <a:lnTo>
                    <a:pt x="630" y="1404"/>
                  </a:lnTo>
                  <a:cubicBezTo>
                    <a:pt x="630" y="1391"/>
                    <a:pt x="620" y="1381"/>
                    <a:pt x="607" y="1381"/>
                  </a:cubicBezTo>
                  <a:lnTo>
                    <a:pt x="575" y="1381"/>
                  </a:lnTo>
                  <a:lnTo>
                    <a:pt x="575" y="1325"/>
                  </a:lnTo>
                  <a:cubicBezTo>
                    <a:pt x="648" y="1272"/>
                    <a:pt x="645" y="1194"/>
                    <a:pt x="643" y="1181"/>
                  </a:cubicBezTo>
                  <a:lnTo>
                    <a:pt x="643" y="1126"/>
                  </a:lnTo>
                  <a:lnTo>
                    <a:pt x="742" y="1126"/>
                  </a:lnTo>
                  <a:lnTo>
                    <a:pt x="742" y="1418"/>
                  </a:lnTo>
                  <a:cubicBezTo>
                    <a:pt x="742" y="1493"/>
                    <a:pt x="787" y="1560"/>
                    <a:pt x="856" y="1589"/>
                  </a:cubicBezTo>
                  <a:cubicBezTo>
                    <a:pt x="859" y="1590"/>
                    <a:pt x="862" y="1591"/>
                    <a:pt x="865" y="1591"/>
                  </a:cubicBezTo>
                  <a:lnTo>
                    <a:pt x="919" y="1591"/>
                  </a:lnTo>
                  <a:lnTo>
                    <a:pt x="1373" y="1591"/>
                  </a:lnTo>
                  <a:lnTo>
                    <a:pt x="1384" y="1591"/>
                  </a:lnTo>
                  <a:cubicBezTo>
                    <a:pt x="1387" y="1591"/>
                    <a:pt x="1390" y="1590"/>
                    <a:pt x="1393" y="1589"/>
                  </a:cubicBezTo>
                  <a:cubicBezTo>
                    <a:pt x="1462" y="1560"/>
                    <a:pt x="1507" y="1493"/>
                    <a:pt x="1507" y="1418"/>
                  </a:cubicBezTo>
                  <a:lnTo>
                    <a:pt x="1507" y="1407"/>
                  </a:lnTo>
                  <a:cubicBezTo>
                    <a:pt x="1507" y="1394"/>
                    <a:pt x="1496" y="1384"/>
                    <a:pt x="1483" y="138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91" name="Freeform 24">
              <a:extLst>
                <a:ext uri="{FF2B5EF4-FFF2-40B4-BE49-F238E27FC236}">
                  <a16:creationId xmlns:a16="http://schemas.microsoft.com/office/drawing/2014/main" xmlns="" id="{56CDF50D-E588-42E7-B897-679F0DC4918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637" y="1276"/>
              <a:ext cx="41" cy="41"/>
            </a:xfrm>
            <a:custGeom>
              <a:avLst/>
              <a:gdLst>
                <a:gd name="T0" fmla="*/ 47 w 121"/>
                <a:gd name="T1" fmla="*/ 47 h 121"/>
                <a:gd name="T2" fmla="*/ 47 w 121"/>
                <a:gd name="T3" fmla="*/ 47 h 121"/>
                <a:gd name="T4" fmla="*/ 74 w 121"/>
                <a:gd name="T5" fmla="*/ 47 h 121"/>
                <a:gd name="T6" fmla="*/ 74 w 121"/>
                <a:gd name="T7" fmla="*/ 74 h 121"/>
                <a:gd name="T8" fmla="*/ 47 w 121"/>
                <a:gd name="T9" fmla="*/ 74 h 121"/>
                <a:gd name="T10" fmla="*/ 47 w 121"/>
                <a:gd name="T11" fmla="*/ 47 h 121"/>
                <a:gd name="T12" fmla="*/ 98 w 121"/>
                <a:gd name="T13" fmla="*/ 0 h 121"/>
                <a:gd name="T14" fmla="*/ 98 w 121"/>
                <a:gd name="T15" fmla="*/ 0 h 121"/>
                <a:gd name="T16" fmla="*/ 23 w 121"/>
                <a:gd name="T17" fmla="*/ 0 h 121"/>
                <a:gd name="T18" fmla="*/ 0 w 121"/>
                <a:gd name="T19" fmla="*/ 23 h 121"/>
                <a:gd name="T20" fmla="*/ 0 w 121"/>
                <a:gd name="T21" fmla="*/ 98 h 121"/>
                <a:gd name="T22" fmla="*/ 13 w 121"/>
                <a:gd name="T23" fmla="*/ 119 h 121"/>
                <a:gd name="T24" fmla="*/ 23 w 121"/>
                <a:gd name="T25" fmla="*/ 121 h 121"/>
                <a:gd name="T26" fmla="*/ 98 w 121"/>
                <a:gd name="T27" fmla="*/ 121 h 121"/>
                <a:gd name="T28" fmla="*/ 108 w 121"/>
                <a:gd name="T29" fmla="*/ 119 h 121"/>
                <a:gd name="T30" fmla="*/ 121 w 121"/>
                <a:gd name="T31" fmla="*/ 98 h 121"/>
                <a:gd name="T32" fmla="*/ 121 w 121"/>
                <a:gd name="T33" fmla="*/ 23 h 121"/>
                <a:gd name="T34" fmla="*/ 98 w 121"/>
                <a:gd name="T35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21" h="121">
                  <a:moveTo>
                    <a:pt x="47" y="47"/>
                  </a:moveTo>
                  <a:lnTo>
                    <a:pt x="47" y="47"/>
                  </a:lnTo>
                  <a:lnTo>
                    <a:pt x="74" y="47"/>
                  </a:lnTo>
                  <a:lnTo>
                    <a:pt x="74" y="74"/>
                  </a:lnTo>
                  <a:lnTo>
                    <a:pt x="47" y="74"/>
                  </a:lnTo>
                  <a:lnTo>
                    <a:pt x="47" y="47"/>
                  </a:lnTo>
                  <a:close/>
                  <a:moveTo>
                    <a:pt x="98" y="0"/>
                  </a:moveTo>
                  <a:lnTo>
                    <a:pt x="98" y="0"/>
                  </a:lnTo>
                  <a:lnTo>
                    <a:pt x="23" y="0"/>
                  </a:lnTo>
                  <a:cubicBezTo>
                    <a:pt x="10" y="0"/>
                    <a:pt x="0" y="10"/>
                    <a:pt x="0" y="23"/>
                  </a:cubicBezTo>
                  <a:lnTo>
                    <a:pt x="0" y="98"/>
                  </a:lnTo>
                  <a:cubicBezTo>
                    <a:pt x="0" y="107"/>
                    <a:pt x="6" y="115"/>
                    <a:pt x="13" y="119"/>
                  </a:cubicBezTo>
                  <a:cubicBezTo>
                    <a:pt x="16" y="120"/>
                    <a:pt x="20" y="121"/>
                    <a:pt x="23" y="121"/>
                  </a:cubicBezTo>
                  <a:lnTo>
                    <a:pt x="98" y="121"/>
                  </a:lnTo>
                  <a:cubicBezTo>
                    <a:pt x="101" y="121"/>
                    <a:pt x="105" y="120"/>
                    <a:pt x="108" y="119"/>
                  </a:cubicBezTo>
                  <a:cubicBezTo>
                    <a:pt x="116" y="115"/>
                    <a:pt x="121" y="107"/>
                    <a:pt x="121" y="98"/>
                  </a:cubicBezTo>
                  <a:lnTo>
                    <a:pt x="121" y="23"/>
                  </a:lnTo>
                  <a:cubicBezTo>
                    <a:pt x="121" y="10"/>
                    <a:pt x="111" y="0"/>
                    <a:pt x="9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93" name="Freeform 25">
              <a:extLst>
                <a:ext uri="{FF2B5EF4-FFF2-40B4-BE49-F238E27FC236}">
                  <a16:creationId xmlns:a16="http://schemas.microsoft.com/office/drawing/2014/main" xmlns="" id="{A5D17304-8A3D-4330-830C-32E7885E6B0B}"/>
                </a:ext>
              </a:extLst>
            </p:cNvPr>
            <p:cNvSpPr>
              <a:spLocks/>
            </p:cNvSpPr>
            <p:nvPr/>
          </p:nvSpPr>
          <p:spPr bwMode="auto">
            <a:xfrm>
              <a:off x="4681" y="1288"/>
              <a:ext cx="116" cy="16"/>
            </a:xfrm>
            <a:custGeom>
              <a:avLst/>
              <a:gdLst>
                <a:gd name="T0" fmla="*/ 137 w 341"/>
                <a:gd name="T1" fmla="*/ 47 h 47"/>
                <a:gd name="T2" fmla="*/ 137 w 341"/>
                <a:gd name="T3" fmla="*/ 47 h 47"/>
                <a:gd name="T4" fmla="*/ 160 w 341"/>
                <a:gd name="T5" fmla="*/ 47 h 47"/>
                <a:gd name="T6" fmla="*/ 341 w 341"/>
                <a:gd name="T7" fmla="*/ 47 h 47"/>
                <a:gd name="T8" fmla="*/ 341 w 341"/>
                <a:gd name="T9" fmla="*/ 23 h 47"/>
                <a:gd name="T10" fmla="*/ 341 w 341"/>
                <a:gd name="T11" fmla="*/ 0 h 47"/>
                <a:gd name="T12" fmla="*/ 160 w 341"/>
                <a:gd name="T13" fmla="*/ 0 h 47"/>
                <a:gd name="T14" fmla="*/ 137 w 341"/>
                <a:gd name="T15" fmla="*/ 0 h 47"/>
                <a:gd name="T16" fmla="*/ 113 w 341"/>
                <a:gd name="T17" fmla="*/ 0 h 47"/>
                <a:gd name="T18" fmla="*/ 0 w 341"/>
                <a:gd name="T19" fmla="*/ 0 h 47"/>
                <a:gd name="T20" fmla="*/ 0 w 341"/>
                <a:gd name="T21" fmla="*/ 23 h 47"/>
                <a:gd name="T22" fmla="*/ 0 w 341"/>
                <a:gd name="T23" fmla="*/ 47 h 47"/>
                <a:gd name="T24" fmla="*/ 113 w 341"/>
                <a:gd name="T25" fmla="*/ 47 h 47"/>
                <a:gd name="T26" fmla="*/ 137 w 341"/>
                <a:gd name="T27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41" h="47">
                  <a:moveTo>
                    <a:pt x="137" y="47"/>
                  </a:moveTo>
                  <a:lnTo>
                    <a:pt x="137" y="47"/>
                  </a:lnTo>
                  <a:lnTo>
                    <a:pt x="160" y="47"/>
                  </a:lnTo>
                  <a:lnTo>
                    <a:pt x="341" y="47"/>
                  </a:lnTo>
                  <a:lnTo>
                    <a:pt x="341" y="23"/>
                  </a:lnTo>
                  <a:lnTo>
                    <a:pt x="341" y="0"/>
                  </a:lnTo>
                  <a:lnTo>
                    <a:pt x="160" y="0"/>
                  </a:lnTo>
                  <a:lnTo>
                    <a:pt x="137" y="0"/>
                  </a:lnTo>
                  <a:lnTo>
                    <a:pt x="113" y="0"/>
                  </a:lnTo>
                  <a:lnTo>
                    <a:pt x="0" y="0"/>
                  </a:lnTo>
                  <a:lnTo>
                    <a:pt x="0" y="23"/>
                  </a:lnTo>
                  <a:lnTo>
                    <a:pt x="0" y="47"/>
                  </a:lnTo>
                  <a:lnTo>
                    <a:pt x="113" y="47"/>
                  </a:lnTo>
                  <a:lnTo>
                    <a:pt x="137" y="47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99" name="Freeform 26">
              <a:extLst>
                <a:ext uri="{FF2B5EF4-FFF2-40B4-BE49-F238E27FC236}">
                  <a16:creationId xmlns:a16="http://schemas.microsoft.com/office/drawing/2014/main" xmlns="" id="{CBA1B1A1-AD6E-444D-A56B-452BB2063DD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637" y="1318"/>
              <a:ext cx="41" cy="41"/>
            </a:xfrm>
            <a:custGeom>
              <a:avLst/>
              <a:gdLst>
                <a:gd name="T0" fmla="*/ 74 w 121"/>
                <a:gd name="T1" fmla="*/ 74 h 121"/>
                <a:gd name="T2" fmla="*/ 74 w 121"/>
                <a:gd name="T3" fmla="*/ 74 h 121"/>
                <a:gd name="T4" fmla="*/ 47 w 121"/>
                <a:gd name="T5" fmla="*/ 74 h 121"/>
                <a:gd name="T6" fmla="*/ 47 w 121"/>
                <a:gd name="T7" fmla="*/ 47 h 121"/>
                <a:gd name="T8" fmla="*/ 74 w 121"/>
                <a:gd name="T9" fmla="*/ 47 h 121"/>
                <a:gd name="T10" fmla="*/ 74 w 121"/>
                <a:gd name="T11" fmla="*/ 74 h 121"/>
                <a:gd name="T12" fmla="*/ 98 w 121"/>
                <a:gd name="T13" fmla="*/ 0 h 121"/>
                <a:gd name="T14" fmla="*/ 98 w 121"/>
                <a:gd name="T15" fmla="*/ 0 h 121"/>
                <a:gd name="T16" fmla="*/ 23 w 121"/>
                <a:gd name="T17" fmla="*/ 0 h 121"/>
                <a:gd name="T18" fmla="*/ 1 w 121"/>
                <a:gd name="T19" fmla="*/ 18 h 121"/>
                <a:gd name="T20" fmla="*/ 0 w 121"/>
                <a:gd name="T21" fmla="*/ 23 h 121"/>
                <a:gd name="T22" fmla="*/ 0 w 121"/>
                <a:gd name="T23" fmla="*/ 41 h 121"/>
                <a:gd name="T24" fmla="*/ 0 w 121"/>
                <a:gd name="T25" fmla="*/ 98 h 121"/>
                <a:gd name="T26" fmla="*/ 23 w 121"/>
                <a:gd name="T27" fmla="*/ 121 h 121"/>
                <a:gd name="T28" fmla="*/ 98 w 121"/>
                <a:gd name="T29" fmla="*/ 121 h 121"/>
                <a:gd name="T30" fmla="*/ 121 w 121"/>
                <a:gd name="T31" fmla="*/ 98 h 121"/>
                <a:gd name="T32" fmla="*/ 121 w 121"/>
                <a:gd name="T33" fmla="*/ 41 h 121"/>
                <a:gd name="T34" fmla="*/ 121 w 121"/>
                <a:gd name="T35" fmla="*/ 23 h 121"/>
                <a:gd name="T36" fmla="*/ 120 w 121"/>
                <a:gd name="T37" fmla="*/ 18 h 121"/>
                <a:gd name="T38" fmla="*/ 98 w 121"/>
                <a:gd name="T39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21" h="121">
                  <a:moveTo>
                    <a:pt x="74" y="74"/>
                  </a:moveTo>
                  <a:lnTo>
                    <a:pt x="74" y="74"/>
                  </a:lnTo>
                  <a:lnTo>
                    <a:pt x="47" y="74"/>
                  </a:lnTo>
                  <a:lnTo>
                    <a:pt x="47" y="47"/>
                  </a:lnTo>
                  <a:lnTo>
                    <a:pt x="74" y="47"/>
                  </a:lnTo>
                  <a:lnTo>
                    <a:pt x="74" y="74"/>
                  </a:lnTo>
                  <a:close/>
                  <a:moveTo>
                    <a:pt x="98" y="0"/>
                  </a:moveTo>
                  <a:lnTo>
                    <a:pt x="98" y="0"/>
                  </a:lnTo>
                  <a:lnTo>
                    <a:pt x="23" y="0"/>
                  </a:lnTo>
                  <a:cubicBezTo>
                    <a:pt x="12" y="0"/>
                    <a:pt x="3" y="8"/>
                    <a:pt x="1" y="18"/>
                  </a:cubicBezTo>
                  <a:cubicBezTo>
                    <a:pt x="0" y="20"/>
                    <a:pt x="0" y="21"/>
                    <a:pt x="0" y="23"/>
                  </a:cubicBezTo>
                  <a:lnTo>
                    <a:pt x="0" y="41"/>
                  </a:lnTo>
                  <a:lnTo>
                    <a:pt x="0" y="98"/>
                  </a:lnTo>
                  <a:cubicBezTo>
                    <a:pt x="0" y="111"/>
                    <a:pt x="10" y="121"/>
                    <a:pt x="23" y="121"/>
                  </a:cubicBezTo>
                  <a:lnTo>
                    <a:pt x="98" y="121"/>
                  </a:lnTo>
                  <a:cubicBezTo>
                    <a:pt x="111" y="121"/>
                    <a:pt x="121" y="111"/>
                    <a:pt x="121" y="98"/>
                  </a:cubicBezTo>
                  <a:lnTo>
                    <a:pt x="121" y="41"/>
                  </a:lnTo>
                  <a:lnTo>
                    <a:pt x="121" y="23"/>
                  </a:lnTo>
                  <a:cubicBezTo>
                    <a:pt x="121" y="21"/>
                    <a:pt x="121" y="20"/>
                    <a:pt x="120" y="18"/>
                  </a:cubicBezTo>
                  <a:cubicBezTo>
                    <a:pt x="118" y="8"/>
                    <a:pt x="109" y="0"/>
                    <a:pt x="9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0" name="Freeform 27">
              <a:extLst>
                <a:ext uri="{FF2B5EF4-FFF2-40B4-BE49-F238E27FC236}">
                  <a16:creationId xmlns:a16="http://schemas.microsoft.com/office/drawing/2014/main" xmlns="" id="{ADABC732-1426-4C27-A85A-55668351DA5E}"/>
                </a:ext>
              </a:extLst>
            </p:cNvPr>
            <p:cNvSpPr>
              <a:spLocks/>
            </p:cNvSpPr>
            <p:nvPr/>
          </p:nvSpPr>
          <p:spPr bwMode="auto">
            <a:xfrm>
              <a:off x="4681" y="1331"/>
              <a:ext cx="116" cy="16"/>
            </a:xfrm>
            <a:custGeom>
              <a:avLst/>
              <a:gdLst>
                <a:gd name="T0" fmla="*/ 341 w 341"/>
                <a:gd name="T1" fmla="*/ 23 h 47"/>
                <a:gd name="T2" fmla="*/ 341 w 341"/>
                <a:gd name="T3" fmla="*/ 23 h 47"/>
                <a:gd name="T4" fmla="*/ 341 w 341"/>
                <a:gd name="T5" fmla="*/ 0 h 47"/>
                <a:gd name="T6" fmla="*/ 150 w 341"/>
                <a:gd name="T7" fmla="*/ 0 h 47"/>
                <a:gd name="T8" fmla="*/ 0 w 341"/>
                <a:gd name="T9" fmla="*/ 0 h 47"/>
                <a:gd name="T10" fmla="*/ 0 w 341"/>
                <a:gd name="T11" fmla="*/ 4 h 47"/>
                <a:gd name="T12" fmla="*/ 0 w 341"/>
                <a:gd name="T13" fmla="*/ 23 h 47"/>
                <a:gd name="T14" fmla="*/ 0 w 341"/>
                <a:gd name="T15" fmla="*/ 47 h 47"/>
                <a:gd name="T16" fmla="*/ 341 w 341"/>
                <a:gd name="T17" fmla="*/ 47 h 47"/>
                <a:gd name="T18" fmla="*/ 341 w 341"/>
                <a:gd name="T19" fmla="*/ 23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1" h="47">
                  <a:moveTo>
                    <a:pt x="341" y="23"/>
                  </a:moveTo>
                  <a:lnTo>
                    <a:pt x="341" y="23"/>
                  </a:lnTo>
                  <a:lnTo>
                    <a:pt x="341" y="0"/>
                  </a:lnTo>
                  <a:lnTo>
                    <a:pt x="150" y="0"/>
                  </a:lnTo>
                  <a:lnTo>
                    <a:pt x="0" y="0"/>
                  </a:lnTo>
                  <a:lnTo>
                    <a:pt x="0" y="4"/>
                  </a:lnTo>
                  <a:lnTo>
                    <a:pt x="0" y="23"/>
                  </a:lnTo>
                  <a:lnTo>
                    <a:pt x="0" y="47"/>
                  </a:lnTo>
                  <a:lnTo>
                    <a:pt x="341" y="47"/>
                  </a:lnTo>
                  <a:lnTo>
                    <a:pt x="341" y="2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1" name="Freeform 28">
              <a:extLst>
                <a:ext uri="{FF2B5EF4-FFF2-40B4-BE49-F238E27FC236}">
                  <a16:creationId xmlns:a16="http://schemas.microsoft.com/office/drawing/2014/main" xmlns="" id="{AB95E254-78B0-48B8-95EC-A949570A37F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637" y="1360"/>
              <a:ext cx="41" cy="42"/>
            </a:xfrm>
            <a:custGeom>
              <a:avLst/>
              <a:gdLst>
                <a:gd name="T0" fmla="*/ 74 w 121"/>
                <a:gd name="T1" fmla="*/ 74 h 121"/>
                <a:gd name="T2" fmla="*/ 74 w 121"/>
                <a:gd name="T3" fmla="*/ 74 h 121"/>
                <a:gd name="T4" fmla="*/ 47 w 121"/>
                <a:gd name="T5" fmla="*/ 74 h 121"/>
                <a:gd name="T6" fmla="*/ 47 w 121"/>
                <a:gd name="T7" fmla="*/ 47 h 121"/>
                <a:gd name="T8" fmla="*/ 74 w 121"/>
                <a:gd name="T9" fmla="*/ 47 h 121"/>
                <a:gd name="T10" fmla="*/ 74 w 121"/>
                <a:gd name="T11" fmla="*/ 74 h 121"/>
                <a:gd name="T12" fmla="*/ 98 w 121"/>
                <a:gd name="T13" fmla="*/ 0 h 121"/>
                <a:gd name="T14" fmla="*/ 98 w 121"/>
                <a:gd name="T15" fmla="*/ 0 h 121"/>
                <a:gd name="T16" fmla="*/ 23 w 121"/>
                <a:gd name="T17" fmla="*/ 0 h 121"/>
                <a:gd name="T18" fmla="*/ 0 w 121"/>
                <a:gd name="T19" fmla="*/ 23 h 121"/>
                <a:gd name="T20" fmla="*/ 0 w 121"/>
                <a:gd name="T21" fmla="*/ 98 h 121"/>
                <a:gd name="T22" fmla="*/ 23 w 121"/>
                <a:gd name="T23" fmla="*/ 121 h 121"/>
                <a:gd name="T24" fmla="*/ 98 w 121"/>
                <a:gd name="T25" fmla="*/ 121 h 121"/>
                <a:gd name="T26" fmla="*/ 121 w 121"/>
                <a:gd name="T27" fmla="*/ 98 h 121"/>
                <a:gd name="T28" fmla="*/ 121 w 121"/>
                <a:gd name="T29" fmla="*/ 23 h 121"/>
                <a:gd name="T30" fmla="*/ 98 w 121"/>
                <a:gd name="T31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21" h="121">
                  <a:moveTo>
                    <a:pt x="74" y="74"/>
                  </a:moveTo>
                  <a:lnTo>
                    <a:pt x="74" y="74"/>
                  </a:lnTo>
                  <a:lnTo>
                    <a:pt x="47" y="74"/>
                  </a:lnTo>
                  <a:lnTo>
                    <a:pt x="47" y="47"/>
                  </a:lnTo>
                  <a:lnTo>
                    <a:pt x="74" y="47"/>
                  </a:lnTo>
                  <a:lnTo>
                    <a:pt x="74" y="74"/>
                  </a:lnTo>
                  <a:close/>
                  <a:moveTo>
                    <a:pt x="98" y="0"/>
                  </a:moveTo>
                  <a:lnTo>
                    <a:pt x="98" y="0"/>
                  </a:lnTo>
                  <a:lnTo>
                    <a:pt x="23" y="0"/>
                  </a:lnTo>
                  <a:cubicBezTo>
                    <a:pt x="10" y="0"/>
                    <a:pt x="0" y="10"/>
                    <a:pt x="0" y="23"/>
                  </a:cubicBezTo>
                  <a:lnTo>
                    <a:pt x="0" y="98"/>
                  </a:lnTo>
                  <a:cubicBezTo>
                    <a:pt x="0" y="111"/>
                    <a:pt x="10" y="121"/>
                    <a:pt x="23" y="121"/>
                  </a:cubicBezTo>
                  <a:lnTo>
                    <a:pt x="98" y="121"/>
                  </a:lnTo>
                  <a:cubicBezTo>
                    <a:pt x="111" y="121"/>
                    <a:pt x="121" y="111"/>
                    <a:pt x="121" y="98"/>
                  </a:cubicBezTo>
                  <a:lnTo>
                    <a:pt x="121" y="23"/>
                  </a:lnTo>
                  <a:cubicBezTo>
                    <a:pt x="121" y="10"/>
                    <a:pt x="111" y="0"/>
                    <a:pt x="9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4" name="Freeform 29">
              <a:extLst>
                <a:ext uri="{FF2B5EF4-FFF2-40B4-BE49-F238E27FC236}">
                  <a16:creationId xmlns:a16="http://schemas.microsoft.com/office/drawing/2014/main" xmlns="" id="{8E7D9839-CEB7-46CC-8364-601807A9A22E}"/>
                </a:ext>
              </a:extLst>
            </p:cNvPr>
            <p:cNvSpPr>
              <a:spLocks/>
            </p:cNvSpPr>
            <p:nvPr/>
          </p:nvSpPr>
          <p:spPr bwMode="auto">
            <a:xfrm>
              <a:off x="4681" y="1373"/>
              <a:ext cx="116" cy="16"/>
            </a:xfrm>
            <a:custGeom>
              <a:avLst/>
              <a:gdLst>
                <a:gd name="T0" fmla="*/ 341 w 341"/>
                <a:gd name="T1" fmla="*/ 24 h 47"/>
                <a:gd name="T2" fmla="*/ 341 w 341"/>
                <a:gd name="T3" fmla="*/ 24 h 47"/>
                <a:gd name="T4" fmla="*/ 341 w 341"/>
                <a:gd name="T5" fmla="*/ 0 h 47"/>
                <a:gd name="T6" fmla="*/ 0 w 341"/>
                <a:gd name="T7" fmla="*/ 0 h 47"/>
                <a:gd name="T8" fmla="*/ 0 w 341"/>
                <a:gd name="T9" fmla="*/ 24 h 47"/>
                <a:gd name="T10" fmla="*/ 0 w 341"/>
                <a:gd name="T11" fmla="*/ 47 h 47"/>
                <a:gd name="T12" fmla="*/ 341 w 341"/>
                <a:gd name="T13" fmla="*/ 47 h 47"/>
                <a:gd name="T14" fmla="*/ 341 w 341"/>
                <a:gd name="T15" fmla="*/ 2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41" h="47">
                  <a:moveTo>
                    <a:pt x="341" y="24"/>
                  </a:moveTo>
                  <a:lnTo>
                    <a:pt x="341" y="24"/>
                  </a:lnTo>
                  <a:lnTo>
                    <a:pt x="341" y="0"/>
                  </a:lnTo>
                  <a:lnTo>
                    <a:pt x="0" y="0"/>
                  </a:lnTo>
                  <a:lnTo>
                    <a:pt x="0" y="24"/>
                  </a:lnTo>
                  <a:lnTo>
                    <a:pt x="0" y="47"/>
                  </a:lnTo>
                  <a:lnTo>
                    <a:pt x="341" y="47"/>
                  </a:lnTo>
                  <a:lnTo>
                    <a:pt x="341" y="2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105" name="Group 32">
            <a:extLst>
              <a:ext uri="{FF2B5EF4-FFF2-40B4-BE49-F238E27FC236}">
                <a16:creationId xmlns:a16="http://schemas.microsoft.com/office/drawing/2014/main" xmlns="" id="{72319C92-852F-453B-A568-86FCA1E0BBDD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816105" y="6008134"/>
            <a:ext cx="357026" cy="373080"/>
            <a:chOff x="4414" y="2747"/>
            <a:chExt cx="556" cy="581"/>
          </a:xfrm>
          <a:solidFill>
            <a:srgbClr val="065DC7"/>
          </a:solidFill>
        </p:grpSpPr>
        <p:sp>
          <p:nvSpPr>
            <p:cNvPr id="106" name="Freeform 33">
              <a:extLst>
                <a:ext uri="{FF2B5EF4-FFF2-40B4-BE49-F238E27FC236}">
                  <a16:creationId xmlns:a16="http://schemas.microsoft.com/office/drawing/2014/main" xmlns="" id="{FEDA15A6-B762-4744-B1EB-0424DC330B3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414" y="2747"/>
              <a:ext cx="556" cy="581"/>
            </a:xfrm>
            <a:custGeom>
              <a:avLst/>
              <a:gdLst>
                <a:gd name="T0" fmla="*/ 694 w 1342"/>
                <a:gd name="T1" fmla="*/ 81 h 1393"/>
                <a:gd name="T2" fmla="*/ 1295 w 1342"/>
                <a:gd name="T3" fmla="*/ 81 h 1393"/>
                <a:gd name="T4" fmla="*/ 818 w 1342"/>
                <a:gd name="T5" fmla="*/ 959 h 1393"/>
                <a:gd name="T6" fmla="*/ 785 w 1342"/>
                <a:gd name="T7" fmla="*/ 635 h 1393"/>
                <a:gd name="T8" fmla="*/ 785 w 1342"/>
                <a:gd name="T9" fmla="*/ 1146 h 1393"/>
                <a:gd name="T10" fmla="*/ 738 w 1342"/>
                <a:gd name="T11" fmla="*/ 1171 h 1393"/>
                <a:gd name="T12" fmla="*/ 610 w 1342"/>
                <a:gd name="T13" fmla="*/ 1069 h 1393"/>
                <a:gd name="T14" fmla="*/ 685 w 1342"/>
                <a:gd name="T15" fmla="*/ 969 h 1393"/>
                <a:gd name="T16" fmla="*/ 762 w 1342"/>
                <a:gd name="T17" fmla="*/ 976 h 1393"/>
                <a:gd name="T18" fmla="*/ 819 w 1342"/>
                <a:gd name="T19" fmla="*/ 1069 h 1393"/>
                <a:gd name="T20" fmla="*/ 80 w 1342"/>
                <a:gd name="T21" fmla="*/ 992 h 1393"/>
                <a:gd name="T22" fmla="*/ 127 w 1342"/>
                <a:gd name="T23" fmla="*/ 967 h 1393"/>
                <a:gd name="T24" fmla="*/ 227 w 1342"/>
                <a:gd name="T25" fmla="*/ 998 h 1393"/>
                <a:gd name="T26" fmla="*/ 251 w 1342"/>
                <a:gd name="T27" fmla="*/ 1096 h 1393"/>
                <a:gd name="T28" fmla="*/ 104 w 1342"/>
                <a:gd name="T29" fmla="*/ 1162 h 1393"/>
                <a:gd name="T30" fmla="*/ 46 w 1342"/>
                <a:gd name="T31" fmla="*/ 1069 h 1393"/>
                <a:gd name="T32" fmla="*/ 127 w 1342"/>
                <a:gd name="T33" fmla="*/ 1218 h 1393"/>
                <a:gd name="T34" fmla="*/ 299 w 1342"/>
                <a:gd name="T35" fmla="*/ 1096 h 1393"/>
                <a:gd name="T36" fmla="*/ 738 w 1342"/>
                <a:gd name="T37" fmla="*/ 1218 h 1393"/>
                <a:gd name="T38" fmla="*/ 127 w 1342"/>
                <a:gd name="T39" fmla="*/ 1218 h 1393"/>
                <a:gd name="T40" fmla="*/ 496 w 1342"/>
                <a:gd name="T41" fmla="*/ 736 h 1393"/>
                <a:gd name="T42" fmla="*/ 300 w 1342"/>
                <a:gd name="T43" fmla="*/ 1049 h 1393"/>
                <a:gd name="T44" fmla="*/ 431 w 1342"/>
                <a:gd name="T45" fmla="*/ 750 h 1393"/>
                <a:gd name="T46" fmla="*/ 327 w 1342"/>
                <a:gd name="T47" fmla="*/ 599 h 1393"/>
                <a:gd name="T48" fmla="*/ 510 w 1342"/>
                <a:gd name="T49" fmla="*/ 667 h 1393"/>
                <a:gd name="T50" fmla="*/ 400 w 1342"/>
                <a:gd name="T51" fmla="*/ 699 h 1393"/>
                <a:gd name="T52" fmla="*/ 729 w 1342"/>
                <a:gd name="T53" fmla="*/ 635 h 1393"/>
                <a:gd name="T54" fmla="*/ 715 w 1342"/>
                <a:gd name="T55" fmla="*/ 918 h 1393"/>
                <a:gd name="T56" fmla="*/ 582 w 1342"/>
                <a:gd name="T57" fmla="*/ 599 h 1393"/>
                <a:gd name="T58" fmla="*/ 336 w 1342"/>
                <a:gd name="T59" fmla="*/ 717 h 1393"/>
                <a:gd name="T60" fmla="*/ 127 w 1342"/>
                <a:gd name="T61" fmla="*/ 920 h 1393"/>
                <a:gd name="T62" fmla="*/ 648 w 1342"/>
                <a:gd name="T63" fmla="*/ 553 h 1393"/>
                <a:gd name="T64" fmla="*/ 47 w 1342"/>
                <a:gd name="T65" fmla="*/ 392 h 1393"/>
                <a:gd name="T66" fmla="*/ 648 w 1342"/>
                <a:gd name="T67" fmla="*/ 384 h 1393"/>
                <a:gd name="T68" fmla="*/ 80 w 1342"/>
                <a:gd name="T69" fmla="*/ 935 h 1393"/>
                <a:gd name="T70" fmla="*/ 818 w 1342"/>
                <a:gd name="T71" fmla="*/ 1277 h 1393"/>
                <a:gd name="T72" fmla="*/ 116 w 1342"/>
                <a:gd name="T73" fmla="*/ 1346 h 1393"/>
                <a:gd name="T74" fmla="*/ 80 w 1342"/>
                <a:gd name="T75" fmla="*/ 1203 h 1393"/>
                <a:gd name="T76" fmla="*/ 762 w 1342"/>
                <a:gd name="T77" fmla="*/ 1285 h 1393"/>
                <a:gd name="T78" fmla="*/ 818 w 1342"/>
                <a:gd name="T79" fmla="*/ 1179 h 1393"/>
                <a:gd name="T80" fmla="*/ 1295 w 1342"/>
                <a:gd name="T81" fmla="*/ 553 h 1393"/>
                <a:gd name="T82" fmla="*/ 842 w 1342"/>
                <a:gd name="T83" fmla="*/ 588 h 1393"/>
                <a:gd name="T84" fmla="*/ 762 w 1342"/>
                <a:gd name="T85" fmla="*/ 588 h 1393"/>
                <a:gd name="T86" fmla="*/ 694 w 1342"/>
                <a:gd name="T87" fmla="*/ 553 h 1393"/>
                <a:gd name="T88" fmla="*/ 694 w 1342"/>
                <a:gd name="T89" fmla="*/ 384 h 1393"/>
                <a:gd name="T90" fmla="*/ 694 w 1342"/>
                <a:gd name="T91" fmla="*/ 276 h 1393"/>
                <a:gd name="T92" fmla="*/ 1295 w 1342"/>
                <a:gd name="T93" fmla="*/ 553 h 1393"/>
                <a:gd name="T94" fmla="*/ 729 w 1342"/>
                <a:gd name="T95" fmla="*/ 0 h 1393"/>
                <a:gd name="T96" fmla="*/ 648 w 1342"/>
                <a:gd name="T97" fmla="*/ 151 h 1393"/>
                <a:gd name="T98" fmla="*/ 1 w 1342"/>
                <a:gd name="T99" fmla="*/ 392 h 1393"/>
                <a:gd name="T100" fmla="*/ 1 w 1342"/>
                <a:gd name="T101" fmla="*/ 1086 h 1393"/>
                <a:gd name="T102" fmla="*/ 749 w 1342"/>
                <a:gd name="T103" fmla="*/ 1393 h 1393"/>
                <a:gd name="T104" fmla="*/ 866 w 1342"/>
                <a:gd name="T105" fmla="*/ 1069 h 1393"/>
                <a:gd name="T106" fmla="*/ 1260 w 1342"/>
                <a:gd name="T107" fmla="*/ 635 h 1393"/>
                <a:gd name="T108" fmla="*/ 1342 w 1342"/>
                <a:gd name="T109" fmla="*/ 104 h 1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342" h="1393">
                  <a:moveTo>
                    <a:pt x="694" y="104"/>
                  </a:moveTo>
                  <a:lnTo>
                    <a:pt x="694" y="104"/>
                  </a:lnTo>
                  <a:lnTo>
                    <a:pt x="694" y="81"/>
                  </a:lnTo>
                  <a:cubicBezTo>
                    <a:pt x="694" y="61"/>
                    <a:pt x="710" y="46"/>
                    <a:pt x="729" y="46"/>
                  </a:cubicBezTo>
                  <a:lnTo>
                    <a:pt x="1260" y="46"/>
                  </a:lnTo>
                  <a:cubicBezTo>
                    <a:pt x="1279" y="46"/>
                    <a:pt x="1295" y="61"/>
                    <a:pt x="1295" y="81"/>
                  </a:cubicBezTo>
                  <a:lnTo>
                    <a:pt x="1295" y="104"/>
                  </a:lnTo>
                  <a:lnTo>
                    <a:pt x="694" y="104"/>
                  </a:lnTo>
                  <a:close/>
                  <a:moveTo>
                    <a:pt x="818" y="959"/>
                  </a:moveTo>
                  <a:lnTo>
                    <a:pt x="818" y="959"/>
                  </a:lnTo>
                  <a:cubicBezTo>
                    <a:pt x="808" y="950"/>
                    <a:pt x="797" y="942"/>
                    <a:pt x="785" y="935"/>
                  </a:cubicBezTo>
                  <a:lnTo>
                    <a:pt x="785" y="635"/>
                  </a:lnTo>
                  <a:lnTo>
                    <a:pt x="818" y="635"/>
                  </a:lnTo>
                  <a:lnTo>
                    <a:pt x="818" y="959"/>
                  </a:lnTo>
                  <a:close/>
                  <a:moveTo>
                    <a:pt x="785" y="1146"/>
                  </a:moveTo>
                  <a:lnTo>
                    <a:pt x="785" y="1146"/>
                  </a:lnTo>
                  <a:cubicBezTo>
                    <a:pt x="778" y="1153"/>
                    <a:pt x="770" y="1158"/>
                    <a:pt x="762" y="1162"/>
                  </a:cubicBezTo>
                  <a:cubicBezTo>
                    <a:pt x="754" y="1166"/>
                    <a:pt x="747" y="1169"/>
                    <a:pt x="738" y="1171"/>
                  </a:cubicBezTo>
                  <a:cubicBezTo>
                    <a:pt x="731" y="1173"/>
                    <a:pt x="723" y="1174"/>
                    <a:pt x="715" y="1174"/>
                  </a:cubicBezTo>
                  <a:cubicBezTo>
                    <a:pt x="667" y="1174"/>
                    <a:pt x="626" y="1141"/>
                    <a:pt x="614" y="1096"/>
                  </a:cubicBezTo>
                  <a:cubicBezTo>
                    <a:pt x="612" y="1087"/>
                    <a:pt x="610" y="1078"/>
                    <a:pt x="610" y="1069"/>
                  </a:cubicBezTo>
                  <a:cubicBezTo>
                    <a:pt x="610" y="1062"/>
                    <a:pt x="611" y="1056"/>
                    <a:pt x="612" y="1049"/>
                  </a:cubicBezTo>
                  <a:cubicBezTo>
                    <a:pt x="617" y="1027"/>
                    <a:pt x="628" y="1007"/>
                    <a:pt x="644" y="992"/>
                  </a:cubicBezTo>
                  <a:cubicBezTo>
                    <a:pt x="656" y="982"/>
                    <a:pt x="669" y="974"/>
                    <a:pt x="685" y="969"/>
                  </a:cubicBezTo>
                  <a:cubicBezTo>
                    <a:pt x="694" y="966"/>
                    <a:pt x="704" y="965"/>
                    <a:pt x="715" y="965"/>
                  </a:cubicBezTo>
                  <a:cubicBezTo>
                    <a:pt x="723" y="965"/>
                    <a:pt x="731" y="966"/>
                    <a:pt x="738" y="967"/>
                  </a:cubicBezTo>
                  <a:cubicBezTo>
                    <a:pt x="747" y="969"/>
                    <a:pt x="754" y="972"/>
                    <a:pt x="762" y="976"/>
                  </a:cubicBezTo>
                  <a:cubicBezTo>
                    <a:pt x="770" y="980"/>
                    <a:pt x="778" y="986"/>
                    <a:pt x="785" y="992"/>
                  </a:cubicBezTo>
                  <a:cubicBezTo>
                    <a:pt x="803" y="1008"/>
                    <a:pt x="815" y="1030"/>
                    <a:pt x="818" y="1055"/>
                  </a:cubicBezTo>
                  <a:cubicBezTo>
                    <a:pt x="819" y="1060"/>
                    <a:pt x="819" y="1064"/>
                    <a:pt x="819" y="1069"/>
                  </a:cubicBezTo>
                  <a:cubicBezTo>
                    <a:pt x="819" y="1074"/>
                    <a:pt x="819" y="1078"/>
                    <a:pt x="818" y="1083"/>
                  </a:cubicBezTo>
                  <a:cubicBezTo>
                    <a:pt x="815" y="1108"/>
                    <a:pt x="803" y="1130"/>
                    <a:pt x="785" y="1146"/>
                  </a:cubicBezTo>
                  <a:close/>
                  <a:moveTo>
                    <a:pt x="80" y="992"/>
                  </a:moveTo>
                  <a:lnTo>
                    <a:pt x="80" y="992"/>
                  </a:lnTo>
                  <a:cubicBezTo>
                    <a:pt x="87" y="986"/>
                    <a:pt x="95" y="980"/>
                    <a:pt x="104" y="976"/>
                  </a:cubicBezTo>
                  <a:cubicBezTo>
                    <a:pt x="111" y="972"/>
                    <a:pt x="119" y="969"/>
                    <a:pt x="127" y="967"/>
                  </a:cubicBezTo>
                  <a:cubicBezTo>
                    <a:pt x="135" y="966"/>
                    <a:pt x="143" y="965"/>
                    <a:pt x="151" y="965"/>
                  </a:cubicBezTo>
                  <a:cubicBezTo>
                    <a:pt x="164" y="965"/>
                    <a:pt x="177" y="967"/>
                    <a:pt x="189" y="972"/>
                  </a:cubicBezTo>
                  <a:cubicBezTo>
                    <a:pt x="204" y="978"/>
                    <a:pt x="217" y="987"/>
                    <a:pt x="227" y="998"/>
                  </a:cubicBezTo>
                  <a:cubicBezTo>
                    <a:pt x="240" y="1012"/>
                    <a:pt x="249" y="1030"/>
                    <a:pt x="253" y="1049"/>
                  </a:cubicBezTo>
                  <a:cubicBezTo>
                    <a:pt x="254" y="1056"/>
                    <a:pt x="255" y="1062"/>
                    <a:pt x="255" y="1069"/>
                  </a:cubicBezTo>
                  <a:cubicBezTo>
                    <a:pt x="255" y="1078"/>
                    <a:pt x="254" y="1087"/>
                    <a:pt x="251" y="1096"/>
                  </a:cubicBezTo>
                  <a:cubicBezTo>
                    <a:pt x="240" y="1141"/>
                    <a:pt x="199" y="1174"/>
                    <a:pt x="151" y="1174"/>
                  </a:cubicBezTo>
                  <a:cubicBezTo>
                    <a:pt x="143" y="1174"/>
                    <a:pt x="135" y="1173"/>
                    <a:pt x="127" y="1171"/>
                  </a:cubicBezTo>
                  <a:cubicBezTo>
                    <a:pt x="119" y="1169"/>
                    <a:pt x="111" y="1166"/>
                    <a:pt x="104" y="1162"/>
                  </a:cubicBezTo>
                  <a:cubicBezTo>
                    <a:pt x="95" y="1158"/>
                    <a:pt x="87" y="1153"/>
                    <a:pt x="80" y="1146"/>
                  </a:cubicBezTo>
                  <a:cubicBezTo>
                    <a:pt x="63" y="1130"/>
                    <a:pt x="51" y="1108"/>
                    <a:pt x="47" y="1083"/>
                  </a:cubicBezTo>
                  <a:cubicBezTo>
                    <a:pt x="47" y="1079"/>
                    <a:pt x="46" y="1074"/>
                    <a:pt x="46" y="1069"/>
                  </a:cubicBezTo>
                  <a:cubicBezTo>
                    <a:pt x="46" y="1064"/>
                    <a:pt x="47" y="1060"/>
                    <a:pt x="47" y="1055"/>
                  </a:cubicBezTo>
                  <a:cubicBezTo>
                    <a:pt x="51" y="1030"/>
                    <a:pt x="63" y="1008"/>
                    <a:pt x="80" y="992"/>
                  </a:cubicBezTo>
                  <a:close/>
                  <a:moveTo>
                    <a:pt x="127" y="1218"/>
                  </a:moveTo>
                  <a:lnTo>
                    <a:pt x="127" y="1218"/>
                  </a:lnTo>
                  <a:cubicBezTo>
                    <a:pt x="135" y="1219"/>
                    <a:pt x="143" y="1220"/>
                    <a:pt x="151" y="1220"/>
                  </a:cubicBezTo>
                  <a:cubicBezTo>
                    <a:pt x="225" y="1220"/>
                    <a:pt x="287" y="1167"/>
                    <a:pt x="299" y="1096"/>
                  </a:cubicBezTo>
                  <a:lnTo>
                    <a:pt x="566" y="1096"/>
                  </a:lnTo>
                  <a:cubicBezTo>
                    <a:pt x="579" y="1167"/>
                    <a:pt x="641" y="1220"/>
                    <a:pt x="715" y="1220"/>
                  </a:cubicBezTo>
                  <a:cubicBezTo>
                    <a:pt x="723" y="1220"/>
                    <a:pt x="731" y="1219"/>
                    <a:pt x="738" y="1218"/>
                  </a:cubicBezTo>
                  <a:lnTo>
                    <a:pt x="738" y="1238"/>
                  </a:lnTo>
                  <a:lnTo>
                    <a:pt x="127" y="1238"/>
                  </a:lnTo>
                  <a:lnTo>
                    <a:pt x="127" y="1218"/>
                  </a:lnTo>
                  <a:close/>
                  <a:moveTo>
                    <a:pt x="431" y="750"/>
                  </a:moveTo>
                  <a:lnTo>
                    <a:pt x="431" y="750"/>
                  </a:lnTo>
                  <a:cubicBezTo>
                    <a:pt x="454" y="750"/>
                    <a:pt x="476" y="745"/>
                    <a:pt x="496" y="736"/>
                  </a:cubicBezTo>
                  <a:lnTo>
                    <a:pt x="620" y="951"/>
                  </a:lnTo>
                  <a:cubicBezTo>
                    <a:pt x="591" y="975"/>
                    <a:pt x="570" y="1010"/>
                    <a:pt x="565" y="1049"/>
                  </a:cubicBezTo>
                  <a:lnTo>
                    <a:pt x="300" y="1049"/>
                  </a:lnTo>
                  <a:cubicBezTo>
                    <a:pt x="296" y="1013"/>
                    <a:pt x="278" y="980"/>
                    <a:pt x="251" y="957"/>
                  </a:cubicBezTo>
                  <a:lnTo>
                    <a:pt x="376" y="740"/>
                  </a:lnTo>
                  <a:cubicBezTo>
                    <a:pt x="393" y="747"/>
                    <a:pt x="412" y="750"/>
                    <a:pt x="431" y="750"/>
                  </a:cubicBezTo>
                  <a:close/>
                  <a:moveTo>
                    <a:pt x="360" y="675"/>
                  </a:moveTo>
                  <a:lnTo>
                    <a:pt x="360" y="675"/>
                  </a:lnTo>
                  <a:cubicBezTo>
                    <a:pt x="340" y="656"/>
                    <a:pt x="327" y="629"/>
                    <a:pt x="327" y="599"/>
                  </a:cubicBezTo>
                  <a:cubicBezTo>
                    <a:pt x="327" y="542"/>
                    <a:pt x="374" y="495"/>
                    <a:pt x="431" y="495"/>
                  </a:cubicBezTo>
                  <a:cubicBezTo>
                    <a:pt x="489" y="495"/>
                    <a:pt x="536" y="542"/>
                    <a:pt x="536" y="599"/>
                  </a:cubicBezTo>
                  <a:cubicBezTo>
                    <a:pt x="536" y="625"/>
                    <a:pt x="526" y="649"/>
                    <a:pt x="510" y="667"/>
                  </a:cubicBezTo>
                  <a:cubicBezTo>
                    <a:pt x="500" y="679"/>
                    <a:pt x="487" y="689"/>
                    <a:pt x="473" y="695"/>
                  </a:cubicBezTo>
                  <a:cubicBezTo>
                    <a:pt x="460" y="701"/>
                    <a:pt x="446" y="704"/>
                    <a:pt x="431" y="704"/>
                  </a:cubicBezTo>
                  <a:cubicBezTo>
                    <a:pt x="420" y="704"/>
                    <a:pt x="410" y="702"/>
                    <a:pt x="400" y="699"/>
                  </a:cubicBezTo>
                  <a:cubicBezTo>
                    <a:pt x="385" y="694"/>
                    <a:pt x="371" y="686"/>
                    <a:pt x="360" y="675"/>
                  </a:cubicBezTo>
                  <a:close/>
                  <a:moveTo>
                    <a:pt x="729" y="635"/>
                  </a:moveTo>
                  <a:lnTo>
                    <a:pt x="729" y="635"/>
                  </a:lnTo>
                  <a:lnTo>
                    <a:pt x="738" y="635"/>
                  </a:lnTo>
                  <a:lnTo>
                    <a:pt x="738" y="920"/>
                  </a:lnTo>
                  <a:cubicBezTo>
                    <a:pt x="731" y="919"/>
                    <a:pt x="723" y="918"/>
                    <a:pt x="715" y="918"/>
                  </a:cubicBezTo>
                  <a:cubicBezTo>
                    <a:pt x="696" y="918"/>
                    <a:pt x="678" y="922"/>
                    <a:pt x="661" y="928"/>
                  </a:cubicBezTo>
                  <a:lnTo>
                    <a:pt x="535" y="709"/>
                  </a:lnTo>
                  <a:cubicBezTo>
                    <a:pt x="564" y="682"/>
                    <a:pt x="582" y="643"/>
                    <a:pt x="582" y="599"/>
                  </a:cubicBezTo>
                  <a:cubicBezTo>
                    <a:pt x="582" y="516"/>
                    <a:pt x="515" y="448"/>
                    <a:pt x="431" y="448"/>
                  </a:cubicBezTo>
                  <a:cubicBezTo>
                    <a:pt x="348" y="448"/>
                    <a:pt x="280" y="516"/>
                    <a:pt x="280" y="599"/>
                  </a:cubicBezTo>
                  <a:cubicBezTo>
                    <a:pt x="280" y="647"/>
                    <a:pt x="302" y="689"/>
                    <a:pt x="336" y="717"/>
                  </a:cubicBezTo>
                  <a:lnTo>
                    <a:pt x="212" y="931"/>
                  </a:lnTo>
                  <a:cubicBezTo>
                    <a:pt x="193" y="923"/>
                    <a:pt x="173" y="918"/>
                    <a:pt x="151" y="918"/>
                  </a:cubicBezTo>
                  <a:cubicBezTo>
                    <a:pt x="143" y="918"/>
                    <a:pt x="135" y="919"/>
                    <a:pt x="127" y="920"/>
                  </a:cubicBezTo>
                  <a:lnTo>
                    <a:pt x="127" y="430"/>
                  </a:lnTo>
                  <a:lnTo>
                    <a:pt x="648" y="430"/>
                  </a:lnTo>
                  <a:lnTo>
                    <a:pt x="648" y="553"/>
                  </a:lnTo>
                  <a:cubicBezTo>
                    <a:pt x="648" y="598"/>
                    <a:pt x="684" y="635"/>
                    <a:pt x="729" y="635"/>
                  </a:cubicBezTo>
                  <a:close/>
                  <a:moveTo>
                    <a:pt x="47" y="392"/>
                  </a:moveTo>
                  <a:lnTo>
                    <a:pt x="47" y="392"/>
                  </a:lnTo>
                  <a:cubicBezTo>
                    <a:pt x="47" y="354"/>
                    <a:pt x="78" y="323"/>
                    <a:pt x="116" y="323"/>
                  </a:cubicBezTo>
                  <a:lnTo>
                    <a:pt x="648" y="323"/>
                  </a:lnTo>
                  <a:lnTo>
                    <a:pt x="648" y="384"/>
                  </a:lnTo>
                  <a:lnTo>
                    <a:pt x="104" y="384"/>
                  </a:lnTo>
                  <a:cubicBezTo>
                    <a:pt x="91" y="384"/>
                    <a:pt x="80" y="394"/>
                    <a:pt x="80" y="407"/>
                  </a:cubicBezTo>
                  <a:lnTo>
                    <a:pt x="80" y="935"/>
                  </a:lnTo>
                  <a:cubicBezTo>
                    <a:pt x="68" y="942"/>
                    <a:pt x="57" y="950"/>
                    <a:pt x="47" y="959"/>
                  </a:cubicBezTo>
                  <a:lnTo>
                    <a:pt x="47" y="392"/>
                  </a:lnTo>
                  <a:close/>
                  <a:moveTo>
                    <a:pt x="818" y="1277"/>
                  </a:moveTo>
                  <a:lnTo>
                    <a:pt x="818" y="1277"/>
                  </a:lnTo>
                  <a:cubicBezTo>
                    <a:pt x="818" y="1315"/>
                    <a:pt x="787" y="1346"/>
                    <a:pt x="749" y="1346"/>
                  </a:cubicBezTo>
                  <a:lnTo>
                    <a:pt x="116" y="1346"/>
                  </a:lnTo>
                  <a:cubicBezTo>
                    <a:pt x="78" y="1346"/>
                    <a:pt x="47" y="1315"/>
                    <a:pt x="47" y="1277"/>
                  </a:cubicBezTo>
                  <a:lnTo>
                    <a:pt x="47" y="1179"/>
                  </a:lnTo>
                  <a:cubicBezTo>
                    <a:pt x="57" y="1188"/>
                    <a:pt x="68" y="1196"/>
                    <a:pt x="80" y="1203"/>
                  </a:cubicBezTo>
                  <a:lnTo>
                    <a:pt x="80" y="1262"/>
                  </a:lnTo>
                  <a:cubicBezTo>
                    <a:pt x="80" y="1274"/>
                    <a:pt x="91" y="1285"/>
                    <a:pt x="104" y="1285"/>
                  </a:cubicBezTo>
                  <a:lnTo>
                    <a:pt x="762" y="1285"/>
                  </a:lnTo>
                  <a:cubicBezTo>
                    <a:pt x="775" y="1285"/>
                    <a:pt x="785" y="1274"/>
                    <a:pt x="785" y="1262"/>
                  </a:cubicBezTo>
                  <a:lnTo>
                    <a:pt x="785" y="1203"/>
                  </a:lnTo>
                  <a:cubicBezTo>
                    <a:pt x="797" y="1196"/>
                    <a:pt x="808" y="1188"/>
                    <a:pt x="818" y="1179"/>
                  </a:cubicBezTo>
                  <a:lnTo>
                    <a:pt x="818" y="1277"/>
                  </a:lnTo>
                  <a:close/>
                  <a:moveTo>
                    <a:pt x="1295" y="553"/>
                  </a:moveTo>
                  <a:lnTo>
                    <a:pt x="1295" y="553"/>
                  </a:lnTo>
                  <a:cubicBezTo>
                    <a:pt x="1295" y="572"/>
                    <a:pt x="1279" y="588"/>
                    <a:pt x="1260" y="588"/>
                  </a:cubicBezTo>
                  <a:lnTo>
                    <a:pt x="865" y="588"/>
                  </a:lnTo>
                  <a:lnTo>
                    <a:pt x="842" y="588"/>
                  </a:lnTo>
                  <a:lnTo>
                    <a:pt x="818" y="588"/>
                  </a:lnTo>
                  <a:lnTo>
                    <a:pt x="785" y="588"/>
                  </a:lnTo>
                  <a:lnTo>
                    <a:pt x="762" y="588"/>
                  </a:lnTo>
                  <a:lnTo>
                    <a:pt x="738" y="588"/>
                  </a:lnTo>
                  <a:lnTo>
                    <a:pt x="729" y="588"/>
                  </a:lnTo>
                  <a:cubicBezTo>
                    <a:pt x="710" y="588"/>
                    <a:pt x="694" y="572"/>
                    <a:pt x="694" y="553"/>
                  </a:cubicBezTo>
                  <a:lnTo>
                    <a:pt x="694" y="430"/>
                  </a:lnTo>
                  <a:lnTo>
                    <a:pt x="694" y="407"/>
                  </a:lnTo>
                  <a:lnTo>
                    <a:pt x="694" y="384"/>
                  </a:lnTo>
                  <a:lnTo>
                    <a:pt x="694" y="323"/>
                  </a:lnTo>
                  <a:lnTo>
                    <a:pt x="694" y="299"/>
                  </a:lnTo>
                  <a:lnTo>
                    <a:pt x="694" y="276"/>
                  </a:lnTo>
                  <a:lnTo>
                    <a:pt x="694" y="151"/>
                  </a:lnTo>
                  <a:lnTo>
                    <a:pt x="1295" y="151"/>
                  </a:lnTo>
                  <a:lnTo>
                    <a:pt x="1295" y="553"/>
                  </a:lnTo>
                  <a:close/>
                  <a:moveTo>
                    <a:pt x="1260" y="0"/>
                  </a:moveTo>
                  <a:lnTo>
                    <a:pt x="1260" y="0"/>
                  </a:lnTo>
                  <a:lnTo>
                    <a:pt x="729" y="0"/>
                  </a:lnTo>
                  <a:cubicBezTo>
                    <a:pt x="684" y="0"/>
                    <a:pt x="648" y="36"/>
                    <a:pt x="648" y="81"/>
                  </a:cubicBezTo>
                  <a:lnTo>
                    <a:pt x="648" y="104"/>
                  </a:lnTo>
                  <a:lnTo>
                    <a:pt x="648" y="151"/>
                  </a:lnTo>
                  <a:lnTo>
                    <a:pt x="648" y="276"/>
                  </a:lnTo>
                  <a:lnTo>
                    <a:pt x="116" y="276"/>
                  </a:lnTo>
                  <a:cubicBezTo>
                    <a:pt x="52" y="276"/>
                    <a:pt x="1" y="328"/>
                    <a:pt x="1" y="392"/>
                  </a:cubicBezTo>
                  <a:lnTo>
                    <a:pt x="1" y="1052"/>
                  </a:lnTo>
                  <a:cubicBezTo>
                    <a:pt x="0" y="1058"/>
                    <a:pt x="0" y="1063"/>
                    <a:pt x="0" y="1069"/>
                  </a:cubicBezTo>
                  <a:cubicBezTo>
                    <a:pt x="0" y="1075"/>
                    <a:pt x="0" y="1081"/>
                    <a:pt x="1" y="1086"/>
                  </a:cubicBezTo>
                  <a:lnTo>
                    <a:pt x="1" y="1277"/>
                  </a:lnTo>
                  <a:cubicBezTo>
                    <a:pt x="1" y="1341"/>
                    <a:pt x="52" y="1393"/>
                    <a:pt x="116" y="1393"/>
                  </a:cubicBezTo>
                  <a:lnTo>
                    <a:pt x="749" y="1393"/>
                  </a:lnTo>
                  <a:cubicBezTo>
                    <a:pt x="813" y="1393"/>
                    <a:pt x="865" y="1341"/>
                    <a:pt x="865" y="1277"/>
                  </a:cubicBezTo>
                  <a:lnTo>
                    <a:pt x="865" y="1086"/>
                  </a:lnTo>
                  <a:cubicBezTo>
                    <a:pt x="866" y="1081"/>
                    <a:pt x="866" y="1075"/>
                    <a:pt x="866" y="1069"/>
                  </a:cubicBezTo>
                  <a:cubicBezTo>
                    <a:pt x="866" y="1063"/>
                    <a:pt x="866" y="1058"/>
                    <a:pt x="865" y="1052"/>
                  </a:cubicBezTo>
                  <a:lnTo>
                    <a:pt x="865" y="635"/>
                  </a:lnTo>
                  <a:lnTo>
                    <a:pt x="1260" y="635"/>
                  </a:lnTo>
                  <a:cubicBezTo>
                    <a:pt x="1305" y="635"/>
                    <a:pt x="1342" y="598"/>
                    <a:pt x="1342" y="553"/>
                  </a:cubicBezTo>
                  <a:lnTo>
                    <a:pt x="1342" y="151"/>
                  </a:lnTo>
                  <a:lnTo>
                    <a:pt x="1342" y="104"/>
                  </a:lnTo>
                  <a:lnTo>
                    <a:pt x="1342" y="81"/>
                  </a:lnTo>
                  <a:cubicBezTo>
                    <a:pt x="1342" y="36"/>
                    <a:pt x="1305" y="0"/>
                    <a:pt x="126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7" name="Freeform 34">
              <a:extLst>
                <a:ext uri="{FF2B5EF4-FFF2-40B4-BE49-F238E27FC236}">
                  <a16:creationId xmlns:a16="http://schemas.microsoft.com/office/drawing/2014/main" xmlns="" id="{3D2F5E95-83A7-44A3-849D-F572942316DF}"/>
                </a:ext>
              </a:extLst>
            </p:cNvPr>
            <p:cNvSpPr>
              <a:spLocks/>
            </p:cNvSpPr>
            <p:nvPr/>
          </p:nvSpPr>
          <p:spPr bwMode="auto">
            <a:xfrm>
              <a:off x="4722" y="2841"/>
              <a:ext cx="208" cy="20"/>
            </a:xfrm>
            <a:custGeom>
              <a:avLst/>
              <a:gdLst>
                <a:gd name="T0" fmla="*/ 501 w 501"/>
                <a:gd name="T1" fmla="*/ 24 h 47"/>
                <a:gd name="T2" fmla="*/ 501 w 501"/>
                <a:gd name="T3" fmla="*/ 24 h 47"/>
                <a:gd name="T4" fmla="*/ 501 w 501"/>
                <a:gd name="T5" fmla="*/ 0 h 47"/>
                <a:gd name="T6" fmla="*/ 0 w 501"/>
                <a:gd name="T7" fmla="*/ 0 h 47"/>
                <a:gd name="T8" fmla="*/ 0 w 501"/>
                <a:gd name="T9" fmla="*/ 24 h 47"/>
                <a:gd name="T10" fmla="*/ 0 w 501"/>
                <a:gd name="T11" fmla="*/ 47 h 47"/>
                <a:gd name="T12" fmla="*/ 501 w 501"/>
                <a:gd name="T13" fmla="*/ 47 h 47"/>
                <a:gd name="T14" fmla="*/ 501 w 501"/>
                <a:gd name="T15" fmla="*/ 2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01" h="47">
                  <a:moveTo>
                    <a:pt x="501" y="24"/>
                  </a:moveTo>
                  <a:lnTo>
                    <a:pt x="501" y="24"/>
                  </a:lnTo>
                  <a:lnTo>
                    <a:pt x="501" y="0"/>
                  </a:lnTo>
                  <a:lnTo>
                    <a:pt x="0" y="0"/>
                  </a:lnTo>
                  <a:lnTo>
                    <a:pt x="0" y="24"/>
                  </a:lnTo>
                  <a:lnTo>
                    <a:pt x="0" y="47"/>
                  </a:lnTo>
                  <a:lnTo>
                    <a:pt x="501" y="47"/>
                  </a:lnTo>
                  <a:lnTo>
                    <a:pt x="501" y="2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13" name="Freeform 35">
              <a:extLst>
                <a:ext uri="{FF2B5EF4-FFF2-40B4-BE49-F238E27FC236}">
                  <a16:creationId xmlns:a16="http://schemas.microsoft.com/office/drawing/2014/main" xmlns="" id="{BF02785C-9768-4206-9AD7-8B5BB0F03231}"/>
                </a:ext>
              </a:extLst>
            </p:cNvPr>
            <p:cNvSpPr>
              <a:spLocks/>
            </p:cNvSpPr>
            <p:nvPr/>
          </p:nvSpPr>
          <p:spPr bwMode="auto">
            <a:xfrm>
              <a:off x="4722" y="2885"/>
              <a:ext cx="208" cy="20"/>
            </a:xfrm>
            <a:custGeom>
              <a:avLst/>
              <a:gdLst>
                <a:gd name="T0" fmla="*/ 97 w 501"/>
                <a:gd name="T1" fmla="*/ 47 h 47"/>
                <a:gd name="T2" fmla="*/ 97 w 501"/>
                <a:gd name="T3" fmla="*/ 47 h 47"/>
                <a:gd name="T4" fmla="*/ 120 w 501"/>
                <a:gd name="T5" fmla="*/ 47 h 47"/>
                <a:gd name="T6" fmla="*/ 501 w 501"/>
                <a:gd name="T7" fmla="*/ 47 h 47"/>
                <a:gd name="T8" fmla="*/ 501 w 501"/>
                <a:gd name="T9" fmla="*/ 24 h 47"/>
                <a:gd name="T10" fmla="*/ 501 w 501"/>
                <a:gd name="T11" fmla="*/ 0 h 47"/>
                <a:gd name="T12" fmla="*/ 104 w 501"/>
                <a:gd name="T13" fmla="*/ 0 h 47"/>
                <a:gd name="T14" fmla="*/ 75 w 501"/>
                <a:gd name="T15" fmla="*/ 0 h 47"/>
                <a:gd name="T16" fmla="*/ 38 w 501"/>
                <a:gd name="T17" fmla="*/ 0 h 47"/>
                <a:gd name="T18" fmla="*/ 0 w 501"/>
                <a:gd name="T19" fmla="*/ 0 h 47"/>
                <a:gd name="T20" fmla="*/ 0 w 501"/>
                <a:gd name="T21" fmla="*/ 24 h 47"/>
                <a:gd name="T22" fmla="*/ 0 w 501"/>
                <a:gd name="T23" fmla="*/ 47 h 47"/>
                <a:gd name="T24" fmla="*/ 73 w 501"/>
                <a:gd name="T25" fmla="*/ 47 h 47"/>
                <a:gd name="T26" fmla="*/ 97 w 501"/>
                <a:gd name="T27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01" h="47">
                  <a:moveTo>
                    <a:pt x="97" y="47"/>
                  </a:moveTo>
                  <a:lnTo>
                    <a:pt x="97" y="47"/>
                  </a:lnTo>
                  <a:lnTo>
                    <a:pt x="120" y="47"/>
                  </a:lnTo>
                  <a:lnTo>
                    <a:pt x="501" y="47"/>
                  </a:lnTo>
                  <a:lnTo>
                    <a:pt x="501" y="24"/>
                  </a:lnTo>
                  <a:lnTo>
                    <a:pt x="501" y="0"/>
                  </a:lnTo>
                  <a:lnTo>
                    <a:pt x="104" y="0"/>
                  </a:lnTo>
                  <a:lnTo>
                    <a:pt x="75" y="0"/>
                  </a:lnTo>
                  <a:lnTo>
                    <a:pt x="38" y="0"/>
                  </a:lnTo>
                  <a:lnTo>
                    <a:pt x="0" y="0"/>
                  </a:lnTo>
                  <a:lnTo>
                    <a:pt x="0" y="24"/>
                  </a:lnTo>
                  <a:lnTo>
                    <a:pt x="0" y="47"/>
                  </a:lnTo>
                  <a:lnTo>
                    <a:pt x="73" y="47"/>
                  </a:lnTo>
                  <a:lnTo>
                    <a:pt x="97" y="47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14" name="Freeform 36">
              <a:extLst>
                <a:ext uri="{FF2B5EF4-FFF2-40B4-BE49-F238E27FC236}">
                  <a16:creationId xmlns:a16="http://schemas.microsoft.com/office/drawing/2014/main" xmlns="" id="{F28463AF-C933-40A9-A9E6-697EC48DEAB2}"/>
                </a:ext>
              </a:extLst>
            </p:cNvPr>
            <p:cNvSpPr>
              <a:spLocks/>
            </p:cNvSpPr>
            <p:nvPr/>
          </p:nvSpPr>
          <p:spPr bwMode="auto">
            <a:xfrm>
              <a:off x="4722" y="2929"/>
              <a:ext cx="121" cy="20"/>
            </a:xfrm>
            <a:custGeom>
              <a:avLst/>
              <a:gdLst>
                <a:gd name="T0" fmla="*/ 41 w 291"/>
                <a:gd name="T1" fmla="*/ 47 h 47"/>
                <a:gd name="T2" fmla="*/ 41 w 291"/>
                <a:gd name="T3" fmla="*/ 47 h 47"/>
                <a:gd name="T4" fmla="*/ 74 w 291"/>
                <a:gd name="T5" fmla="*/ 47 h 47"/>
                <a:gd name="T6" fmla="*/ 98 w 291"/>
                <a:gd name="T7" fmla="*/ 47 h 47"/>
                <a:gd name="T8" fmla="*/ 121 w 291"/>
                <a:gd name="T9" fmla="*/ 47 h 47"/>
                <a:gd name="T10" fmla="*/ 291 w 291"/>
                <a:gd name="T11" fmla="*/ 47 h 47"/>
                <a:gd name="T12" fmla="*/ 291 w 291"/>
                <a:gd name="T13" fmla="*/ 24 h 47"/>
                <a:gd name="T14" fmla="*/ 291 w 291"/>
                <a:gd name="T15" fmla="*/ 0 h 47"/>
                <a:gd name="T16" fmla="*/ 121 w 291"/>
                <a:gd name="T17" fmla="*/ 0 h 47"/>
                <a:gd name="T18" fmla="*/ 98 w 291"/>
                <a:gd name="T19" fmla="*/ 0 h 47"/>
                <a:gd name="T20" fmla="*/ 74 w 291"/>
                <a:gd name="T21" fmla="*/ 0 h 47"/>
                <a:gd name="T22" fmla="*/ 41 w 291"/>
                <a:gd name="T23" fmla="*/ 0 h 47"/>
                <a:gd name="T24" fmla="*/ 18 w 291"/>
                <a:gd name="T25" fmla="*/ 0 h 47"/>
                <a:gd name="T26" fmla="*/ 0 w 291"/>
                <a:gd name="T27" fmla="*/ 0 h 47"/>
                <a:gd name="T28" fmla="*/ 0 w 291"/>
                <a:gd name="T29" fmla="*/ 24 h 47"/>
                <a:gd name="T30" fmla="*/ 0 w 291"/>
                <a:gd name="T31" fmla="*/ 47 h 47"/>
                <a:gd name="T32" fmla="*/ 18 w 291"/>
                <a:gd name="T33" fmla="*/ 47 h 47"/>
                <a:gd name="T34" fmla="*/ 41 w 291"/>
                <a:gd name="T35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91" h="47">
                  <a:moveTo>
                    <a:pt x="41" y="47"/>
                  </a:moveTo>
                  <a:lnTo>
                    <a:pt x="41" y="47"/>
                  </a:lnTo>
                  <a:lnTo>
                    <a:pt x="74" y="47"/>
                  </a:lnTo>
                  <a:lnTo>
                    <a:pt x="98" y="47"/>
                  </a:lnTo>
                  <a:lnTo>
                    <a:pt x="121" y="47"/>
                  </a:lnTo>
                  <a:lnTo>
                    <a:pt x="291" y="47"/>
                  </a:lnTo>
                  <a:lnTo>
                    <a:pt x="291" y="24"/>
                  </a:lnTo>
                  <a:lnTo>
                    <a:pt x="291" y="0"/>
                  </a:lnTo>
                  <a:lnTo>
                    <a:pt x="121" y="0"/>
                  </a:lnTo>
                  <a:lnTo>
                    <a:pt x="98" y="0"/>
                  </a:lnTo>
                  <a:lnTo>
                    <a:pt x="74" y="0"/>
                  </a:lnTo>
                  <a:lnTo>
                    <a:pt x="41" y="0"/>
                  </a:lnTo>
                  <a:lnTo>
                    <a:pt x="18" y="0"/>
                  </a:lnTo>
                  <a:lnTo>
                    <a:pt x="0" y="0"/>
                  </a:lnTo>
                  <a:lnTo>
                    <a:pt x="0" y="24"/>
                  </a:lnTo>
                  <a:lnTo>
                    <a:pt x="0" y="47"/>
                  </a:lnTo>
                  <a:lnTo>
                    <a:pt x="18" y="47"/>
                  </a:lnTo>
                  <a:lnTo>
                    <a:pt x="41" y="47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115" name="Group 52">
            <a:extLst>
              <a:ext uri="{FF2B5EF4-FFF2-40B4-BE49-F238E27FC236}">
                <a16:creationId xmlns:a16="http://schemas.microsoft.com/office/drawing/2014/main" xmlns="" id="{5B3E71FB-00CE-4848-9BE4-284AB334E0C3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803638" y="746908"/>
            <a:ext cx="381960" cy="378396"/>
            <a:chOff x="820" y="976"/>
            <a:chExt cx="643" cy="637"/>
          </a:xfrm>
          <a:solidFill>
            <a:srgbClr val="25AEC1"/>
          </a:solidFill>
        </p:grpSpPr>
        <p:sp>
          <p:nvSpPr>
            <p:cNvPr id="116" name="Freeform 53">
              <a:extLst>
                <a:ext uri="{FF2B5EF4-FFF2-40B4-BE49-F238E27FC236}">
                  <a16:creationId xmlns:a16="http://schemas.microsoft.com/office/drawing/2014/main" xmlns="" id="{F36AB104-F066-4F9B-B713-503E2DED2799}"/>
                </a:ext>
              </a:extLst>
            </p:cNvPr>
            <p:cNvSpPr>
              <a:spLocks/>
            </p:cNvSpPr>
            <p:nvPr/>
          </p:nvSpPr>
          <p:spPr bwMode="auto">
            <a:xfrm>
              <a:off x="942" y="1309"/>
              <a:ext cx="399" cy="72"/>
            </a:xfrm>
            <a:custGeom>
              <a:avLst/>
              <a:gdLst>
                <a:gd name="T0" fmla="*/ 827 w 853"/>
                <a:gd name="T1" fmla="*/ 153 h 153"/>
                <a:gd name="T2" fmla="*/ 827 w 853"/>
                <a:gd name="T3" fmla="*/ 153 h 153"/>
                <a:gd name="T4" fmla="*/ 800 w 853"/>
                <a:gd name="T5" fmla="*/ 126 h 153"/>
                <a:gd name="T6" fmla="*/ 800 w 853"/>
                <a:gd name="T7" fmla="*/ 53 h 153"/>
                <a:gd name="T8" fmla="*/ 53 w 853"/>
                <a:gd name="T9" fmla="*/ 53 h 153"/>
                <a:gd name="T10" fmla="*/ 53 w 853"/>
                <a:gd name="T11" fmla="*/ 126 h 153"/>
                <a:gd name="T12" fmla="*/ 27 w 853"/>
                <a:gd name="T13" fmla="*/ 153 h 153"/>
                <a:gd name="T14" fmla="*/ 0 w 853"/>
                <a:gd name="T15" fmla="*/ 126 h 153"/>
                <a:gd name="T16" fmla="*/ 0 w 853"/>
                <a:gd name="T17" fmla="*/ 26 h 153"/>
                <a:gd name="T18" fmla="*/ 27 w 853"/>
                <a:gd name="T19" fmla="*/ 0 h 153"/>
                <a:gd name="T20" fmla="*/ 827 w 853"/>
                <a:gd name="T21" fmla="*/ 0 h 153"/>
                <a:gd name="T22" fmla="*/ 853 w 853"/>
                <a:gd name="T23" fmla="*/ 26 h 153"/>
                <a:gd name="T24" fmla="*/ 853 w 853"/>
                <a:gd name="T25" fmla="*/ 126 h 153"/>
                <a:gd name="T26" fmla="*/ 827 w 853"/>
                <a:gd name="T27" fmla="*/ 153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53" h="153">
                  <a:moveTo>
                    <a:pt x="827" y="153"/>
                  </a:moveTo>
                  <a:lnTo>
                    <a:pt x="827" y="153"/>
                  </a:lnTo>
                  <a:cubicBezTo>
                    <a:pt x="812" y="153"/>
                    <a:pt x="800" y="141"/>
                    <a:pt x="800" y="126"/>
                  </a:cubicBezTo>
                  <a:lnTo>
                    <a:pt x="800" y="53"/>
                  </a:lnTo>
                  <a:lnTo>
                    <a:pt x="53" y="53"/>
                  </a:lnTo>
                  <a:lnTo>
                    <a:pt x="53" y="126"/>
                  </a:lnTo>
                  <a:cubicBezTo>
                    <a:pt x="53" y="141"/>
                    <a:pt x="41" y="153"/>
                    <a:pt x="27" y="153"/>
                  </a:cubicBezTo>
                  <a:cubicBezTo>
                    <a:pt x="12" y="153"/>
                    <a:pt x="0" y="141"/>
                    <a:pt x="0" y="126"/>
                  </a:cubicBezTo>
                  <a:lnTo>
                    <a:pt x="0" y="26"/>
                  </a:lnTo>
                  <a:cubicBezTo>
                    <a:pt x="0" y="12"/>
                    <a:pt x="12" y="0"/>
                    <a:pt x="27" y="0"/>
                  </a:cubicBezTo>
                  <a:lnTo>
                    <a:pt x="827" y="0"/>
                  </a:lnTo>
                  <a:cubicBezTo>
                    <a:pt x="841" y="0"/>
                    <a:pt x="853" y="12"/>
                    <a:pt x="853" y="26"/>
                  </a:cubicBezTo>
                  <a:lnTo>
                    <a:pt x="853" y="126"/>
                  </a:lnTo>
                  <a:cubicBezTo>
                    <a:pt x="853" y="141"/>
                    <a:pt x="841" y="153"/>
                    <a:pt x="827" y="15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17" name="Freeform 54">
              <a:extLst>
                <a:ext uri="{FF2B5EF4-FFF2-40B4-BE49-F238E27FC236}">
                  <a16:creationId xmlns:a16="http://schemas.microsoft.com/office/drawing/2014/main" xmlns="" id="{E5865000-F9D0-47E4-9E38-18A6D745895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80" y="976"/>
              <a:ext cx="123" cy="129"/>
            </a:xfrm>
            <a:custGeom>
              <a:avLst/>
              <a:gdLst>
                <a:gd name="T0" fmla="*/ 132 w 263"/>
                <a:gd name="T1" fmla="*/ 52 h 275"/>
                <a:gd name="T2" fmla="*/ 132 w 263"/>
                <a:gd name="T3" fmla="*/ 52 h 275"/>
                <a:gd name="T4" fmla="*/ 54 w 263"/>
                <a:gd name="T5" fmla="*/ 137 h 275"/>
                <a:gd name="T6" fmla="*/ 132 w 263"/>
                <a:gd name="T7" fmla="*/ 221 h 275"/>
                <a:gd name="T8" fmla="*/ 210 w 263"/>
                <a:gd name="T9" fmla="*/ 137 h 275"/>
                <a:gd name="T10" fmla="*/ 132 w 263"/>
                <a:gd name="T11" fmla="*/ 52 h 275"/>
                <a:gd name="T12" fmla="*/ 132 w 263"/>
                <a:gd name="T13" fmla="*/ 275 h 275"/>
                <a:gd name="T14" fmla="*/ 132 w 263"/>
                <a:gd name="T15" fmla="*/ 275 h 275"/>
                <a:gd name="T16" fmla="*/ 0 w 263"/>
                <a:gd name="T17" fmla="*/ 137 h 275"/>
                <a:gd name="T18" fmla="*/ 132 w 263"/>
                <a:gd name="T19" fmla="*/ 0 h 275"/>
                <a:gd name="T20" fmla="*/ 263 w 263"/>
                <a:gd name="T21" fmla="*/ 137 h 275"/>
                <a:gd name="T22" fmla="*/ 132 w 263"/>
                <a:gd name="T23" fmla="*/ 275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63" h="275">
                  <a:moveTo>
                    <a:pt x="132" y="52"/>
                  </a:moveTo>
                  <a:lnTo>
                    <a:pt x="132" y="52"/>
                  </a:lnTo>
                  <a:cubicBezTo>
                    <a:pt x="89" y="52"/>
                    <a:pt x="54" y="90"/>
                    <a:pt x="54" y="137"/>
                  </a:cubicBezTo>
                  <a:cubicBezTo>
                    <a:pt x="54" y="183"/>
                    <a:pt x="89" y="221"/>
                    <a:pt x="132" y="221"/>
                  </a:cubicBezTo>
                  <a:cubicBezTo>
                    <a:pt x="175" y="221"/>
                    <a:pt x="210" y="183"/>
                    <a:pt x="210" y="137"/>
                  </a:cubicBezTo>
                  <a:cubicBezTo>
                    <a:pt x="210" y="90"/>
                    <a:pt x="175" y="52"/>
                    <a:pt x="132" y="52"/>
                  </a:cubicBezTo>
                  <a:close/>
                  <a:moveTo>
                    <a:pt x="132" y="275"/>
                  </a:moveTo>
                  <a:lnTo>
                    <a:pt x="132" y="275"/>
                  </a:lnTo>
                  <a:cubicBezTo>
                    <a:pt x="59" y="275"/>
                    <a:pt x="0" y="213"/>
                    <a:pt x="0" y="137"/>
                  </a:cubicBezTo>
                  <a:cubicBezTo>
                    <a:pt x="0" y="60"/>
                    <a:pt x="59" y="0"/>
                    <a:pt x="132" y="0"/>
                  </a:cubicBezTo>
                  <a:cubicBezTo>
                    <a:pt x="204" y="0"/>
                    <a:pt x="263" y="60"/>
                    <a:pt x="263" y="137"/>
                  </a:cubicBezTo>
                  <a:cubicBezTo>
                    <a:pt x="263" y="213"/>
                    <a:pt x="204" y="275"/>
                    <a:pt x="132" y="27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18" name="Freeform 55">
              <a:extLst>
                <a:ext uri="{FF2B5EF4-FFF2-40B4-BE49-F238E27FC236}">
                  <a16:creationId xmlns:a16="http://schemas.microsoft.com/office/drawing/2014/main" xmlns="" id="{D7E798A6-6052-4BAA-AB2F-8FFB8DE4F2E8}"/>
                </a:ext>
              </a:extLst>
            </p:cNvPr>
            <p:cNvSpPr>
              <a:spLocks/>
            </p:cNvSpPr>
            <p:nvPr/>
          </p:nvSpPr>
          <p:spPr bwMode="auto">
            <a:xfrm>
              <a:off x="992" y="1111"/>
              <a:ext cx="299" cy="147"/>
            </a:xfrm>
            <a:custGeom>
              <a:avLst/>
              <a:gdLst>
                <a:gd name="T0" fmla="*/ 612 w 639"/>
                <a:gd name="T1" fmla="*/ 313 h 313"/>
                <a:gd name="T2" fmla="*/ 612 w 639"/>
                <a:gd name="T3" fmla="*/ 313 h 313"/>
                <a:gd name="T4" fmla="*/ 586 w 639"/>
                <a:gd name="T5" fmla="*/ 286 h 313"/>
                <a:gd name="T6" fmla="*/ 586 w 639"/>
                <a:gd name="T7" fmla="*/ 188 h 313"/>
                <a:gd name="T8" fmla="*/ 450 w 639"/>
                <a:gd name="T9" fmla="*/ 53 h 313"/>
                <a:gd name="T10" fmla="*/ 189 w 639"/>
                <a:gd name="T11" fmla="*/ 53 h 313"/>
                <a:gd name="T12" fmla="*/ 54 w 639"/>
                <a:gd name="T13" fmla="*/ 188 h 313"/>
                <a:gd name="T14" fmla="*/ 54 w 639"/>
                <a:gd name="T15" fmla="*/ 286 h 313"/>
                <a:gd name="T16" fmla="*/ 27 w 639"/>
                <a:gd name="T17" fmla="*/ 313 h 313"/>
                <a:gd name="T18" fmla="*/ 0 w 639"/>
                <a:gd name="T19" fmla="*/ 286 h 313"/>
                <a:gd name="T20" fmla="*/ 0 w 639"/>
                <a:gd name="T21" fmla="*/ 188 h 313"/>
                <a:gd name="T22" fmla="*/ 189 w 639"/>
                <a:gd name="T23" fmla="*/ 0 h 313"/>
                <a:gd name="T24" fmla="*/ 450 w 639"/>
                <a:gd name="T25" fmla="*/ 0 h 313"/>
                <a:gd name="T26" fmla="*/ 639 w 639"/>
                <a:gd name="T27" fmla="*/ 188 h 313"/>
                <a:gd name="T28" fmla="*/ 639 w 639"/>
                <a:gd name="T29" fmla="*/ 286 h 313"/>
                <a:gd name="T30" fmla="*/ 612 w 639"/>
                <a:gd name="T31" fmla="*/ 313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639" h="313">
                  <a:moveTo>
                    <a:pt x="612" y="313"/>
                  </a:moveTo>
                  <a:lnTo>
                    <a:pt x="612" y="313"/>
                  </a:lnTo>
                  <a:cubicBezTo>
                    <a:pt x="598" y="313"/>
                    <a:pt x="586" y="301"/>
                    <a:pt x="586" y="286"/>
                  </a:cubicBezTo>
                  <a:lnTo>
                    <a:pt x="586" y="188"/>
                  </a:lnTo>
                  <a:cubicBezTo>
                    <a:pt x="586" y="114"/>
                    <a:pt x="525" y="53"/>
                    <a:pt x="450" y="53"/>
                  </a:cubicBezTo>
                  <a:lnTo>
                    <a:pt x="189" y="53"/>
                  </a:lnTo>
                  <a:cubicBezTo>
                    <a:pt x="114" y="53"/>
                    <a:pt x="54" y="114"/>
                    <a:pt x="54" y="188"/>
                  </a:cubicBezTo>
                  <a:lnTo>
                    <a:pt x="54" y="286"/>
                  </a:lnTo>
                  <a:cubicBezTo>
                    <a:pt x="54" y="301"/>
                    <a:pt x="42" y="313"/>
                    <a:pt x="27" y="313"/>
                  </a:cubicBezTo>
                  <a:cubicBezTo>
                    <a:pt x="12" y="313"/>
                    <a:pt x="0" y="301"/>
                    <a:pt x="0" y="286"/>
                  </a:cubicBezTo>
                  <a:lnTo>
                    <a:pt x="0" y="188"/>
                  </a:lnTo>
                  <a:cubicBezTo>
                    <a:pt x="0" y="84"/>
                    <a:pt x="85" y="0"/>
                    <a:pt x="189" y="0"/>
                  </a:cubicBezTo>
                  <a:lnTo>
                    <a:pt x="450" y="0"/>
                  </a:lnTo>
                  <a:cubicBezTo>
                    <a:pt x="554" y="0"/>
                    <a:pt x="639" y="84"/>
                    <a:pt x="639" y="188"/>
                  </a:cubicBezTo>
                  <a:lnTo>
                    <a:pt x="639" y="286"/>
                  </a:lnTo>
                  <a:cubicBezTo>
                    <a:pt x="639" y="301"/>
                    <a:pt x="627" y="313"/>
                    <a:pt x="612" y="31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19" name="Freeform 56">
              <a:extLst>
                <a:ext uri="{FF2B5EF4-FFF2-40B4-BE49-F238E27FC236}">
                  <a16:creationId xmlns:a16="http://schemas.microsoft.com/office/drawing/2014/main" xmlns="" id="{4D47229E-587F-4DAE-B074-EBDCA0BF450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1" y="1184"/>
              <a:ext cx="24" cy="74"/>
            </a:xfrm>
            <a:custGeom>
              <a:avLst/>
              <a:gdLst>
                <a:gd name="T0" fmla="*/ 26 w 53"/>
                <a:gd name="T1" fmla="*/ 157 h 157"/>
                <a:gd name="T2" fmla="*/ 26 w 53"/>
                <a:gd name="T3" fmla="*/ 157 h 157"/>
                <a:gd name="T4" fmla="*/ 0 w 53"/>
                <a:gd name="T5" fmla="*/ 130 h 157"/>
                <a:gd name="T6" fmla="*/ 0 w 53"/>
                <a:gd name="T7" fmla="*/ 27 h 157"/>
                <a:gd name="T8" fmla="*/ 26 w 53"/>
                <a:gd name="T9" fmla="*/ 0 h 157"/>
                <a:gd name="T10" fmla="*/ 53 w 53"/>
                <a:gd name="T11" fmla="*/ 27 h 157"/>
                <a:gd name="T12" fmla="*/ 53 w 53"/>
                <a:gd name="T13" fmla="*/ 130 h 157"/>
                <a:gd name="T14" fmla="*/ 26 w 53"/>
                <a:gd name="T15" fmla="*/ 157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3" h="157">
                  <a:moveTo>
                    <a:pt x="26" y="157"/>
                  </a:moveTo>
                  <a:lnTo>
                    <a:pt x="26" y="157"/>
                  </a:lnTo>
                  <a:cubicBezTo>
                    <a:pt x="12" y="157"/>
                    <a:pt x="0" y="145"/>
                    <a:pt x="0" y="130"/>
                  </a:cubicBezTo>
                  <a:lnTo>
                    <a:pt x="0" y="27"/>
                  </a:lnTo>
                  <a:cubicBezTo>
                    <a:pt x="0" y="12"/>
                    <a:pt x="12" y="0"/>
                    <a:pt x="26" y="0"/>
                  </a:cubicBezTo>
                  <a:cubicBezTo>
                    <a:pt x="41" y="0"/>
                    <a:pt x="53" y="12"/>
                    <a:pt x="53" y="27"/>
                  </a:cubicBezTo>
                  <a:lnTo>
                    <a:pt x="53" y="130"/>
                  </a:lnTo>
                  <a:cubicBezTo>
                    <a:pt x="53" y="145"/>
                    <a:pt x="41" y="157"/>
                    <a:pt x="26" y="15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20" name="Freeform 57">
              <a:extLst>
                <a:ext uri="{FF2B5EF4-FFF2-40B4-BE49-F238E27FC236}">
                  <a16:creationId xmlns:a16="http://schemas.microsoft.com/office/drawing/2014/main" xmlns="" id="{C8CC2299-016B-467C-91FB-91540C8778D9}"/>
                </a:ext>
              </a:extLst>
            </p:cNvPr>
            <p:cNvSpPr>
              <a:spLocks/>
            </p:cNvSpPr>
            <p:nvPr/>
          </p:nvSpPr>
          <p:spPr bwMode="auto">
            <a:xfrm>
              <a:off x="1208" y="1184"/>
              <a:ext cx="24" cy="74"/>
            </a:xfrm>
            <a:custGeom>
              <a:avLst/>
              <a:gdLst>
                <a:gd name="T0" fmla="*/ 27 w 53"/>
                <a:gd name="T1" fmla="*/ 157 h 157"/>
                <a:gd name="T2" fmla="*/ 27 w 53"/>
                <a:gd name="T3" fmla="*/ 157 h 157"/>
                <a:gd name="T4" fmla="*/ 0 w 53"/>
                <a:gd name="T5" fmla="*/ 130 h 157"/>
                <a:gd name="T6" fmla="*/ 0 w 53"/>
                <a:gd name="T7" fmla="*/ 27 h 157"/>
                <a:gd name="T8" fmla="*/ 27 w 53"/>
                <a:gd name="T9" fmla="*/ 0 h 157"/>
                <a:gd name="T10" fmla="*/ 53 w 53"/>
                <a:gd name="T11" fmla="*/ 27 h 157"/>
                <a:gd name="T12" fmla="*/ 53 w 53"/>
                <a:gd name="T13" fmla="*/ 130 h 157"/>
                <a:gd name="T14" fmla="*/ 27 w 53"/>
                <a:gd name="T15" fmla="*/ 157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3" h="157">
                  <a:moveTo>
                    <a:pt x="27" y="157"/>
                  </a:moveTo>
                  <a:lnTo>
                    <a:pt x="27" y="157"/>
                  </a:lnTo>
                  <a:cubicBezTo>
                    <a:pt x="12" y="157"/>
                    <a:pt x="0" y="145"/>
                    <a:pt x="0" y="130"/>
                  </a:cubicBezTo>
                  <a:lnTo>
                    <a:pt x="0" y="27"/>
                  </a:ln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3" y="12"/>
                    <a:pt x="53" y="27"/>
                  </a:cubicBezTo>
                  <a:lnTo>
                    <a:pt x="53" y="130"/>
                  </a:lnTo>
                  <a:cubicBezTo>
                    <a:pt x="53" y="145"/>
                    <a:pt x="42" y="157"/>
                    <a:pt x="27" y="15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21" name="Freeform 58">
              <a:extLst>
                <a:ext uri="{FF2B5EF4-FFF2-40B4-BE49-F238E27FC236}">
                  <a16:creationId xmlns:a16="http://schemas.microsoft.com/office/drawing/2014/main" xmlns="" id="{EC4F8EB3-B83F-4036-B0C8-3579C682B58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98" y="1365"/>
              <a:ext cx="112" cy="118"/>
            </a:xfrm>
            <a:custGeom>
              <a:avLst/>
              <a:gdLst>
                <a:gd name="T0" fmla="*/ 120 w 240"/>
                <a:gd name="T1" fmla="*/ 54 h 252"/>
                <a:gd name="T2" fmla="*/ 120 w 240"/>
                <a:gd name="T3" fmla="*/ 54 h 252"/>
                <a:gd name="T4" fmla="*/ 54 w 240"/>
                <a:gd name="T5" fmla="*/ 126 h 252"/>
                <a:gd name="T6" fmla="*/ 120 w 240"/>
                <a:gd name="T7" fmla="*/ 199 h 252"/>
                <a:gd name="T8" fmla="*/ 187 w 240"/>
                <a:gd name="T9" fmla="*/ 126 h 252"/>
                <a:gd name="T10" fmla="*/ 120 w 240"/>
                <a:gd name="T11" fmla="*/ 54 h 252"/>
                <a:gd name="T12" fmla="*/ 120 w 240"/>
                <a:gd name="T13" fmla="*/ 252 h 252"/>
                <a:gd name="T14" fmla="*/ 120 w 240"/>
                <a:gd name="T15" fmla="*/ 252 h 252"/>
                <a:gd name="T16" fmla="*/ 0 w 240"/>
                <a:gd name="T17" fmla="*/ 126 h 252"/>
                <a:gd name="T18" fmla="*/ 120 w 240"/>
                <a:gd name="T19" fmla="*/ 0 h 252"/>
                <a:gd name="T20" fmla="*/ 240 w 240"/>
                <a:gd name="T21" fmla="*/ 126 h 252"/>
                <a:gd name="T22" fmla="*/ 120 w 240"/>
                <a:gd name="T23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0" h="252">
                  <a:moveTo>
                    <a:pt x="120" y="54"/>
                  </a:moveTo>
                  <a:lnTo>
                    <a:pt x="120" y="54"/>
                  </a:lnTo>
                  <a:cubicBezTo>
                    <a:pt x="83" y="54"/>
                    <a:pt x="54" y="86"/>
                    <a:pt x="54" y="126"/>
                  </a:cubicBezTo>
                  <a:cubicBezTo>
                    <a:pt x="54" y="166"/>
                    <a:pt x="83" y="199"/>
                    <a:pt x="120" y="199"/>
                  </a:cubicBezTo>
                  <a:cubicBezTo>
                    <a:pt x="157" y="199"/>
                    <a:pt x="187" y="166"/>
                    <a:pt x="187" y="126"/>
                  </a:cubicBezTo>
                  <a:cubicBezTo>
                    <a:pt x="187" y="86"/>
                    <a:pt x="157" y="54"/>
                    <a:pt x="120" y="54"/>
                  </a:cubicBezTo>
                  <a:close/>
                  <a:moveTo>
                    <a:pt x="120" y="252"/>
                  </a:moveTo>
                  <a:lnTo>
                    <a:pt x="120" y="252"/>
                  </a:lnTo>
                  <a:cubicBezTo>
                    <a:pt x="54" y="252"/>
                    <a:pt x="0" y="196"/>
                    <a:pt x="0" y="126"/>
                  </a:cubicBezTo>
                  <a:cubicBezTo>
                    <a:pt x="0" y="57"/>
                    <a:pt x="54" y="0"/>
                    <a:pt x="120" y="0"/>
                  </a:cubicBezTo>
                  <a:cubicBezTo>
                    <a:pt x="186" y="0"/>
                    <a:pt x="240" y="57"/>
                    <a:pt x="240" y="126"/>
                  </a:cubicBezTo>
                  <a:cubicBezTo>
                    <a:pt x="240" y="196"/>
                    <a:pt x="186" y="252"/>
                    <a:pt x="120" y="25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22" name="Freeform 59">
              <a:extLst>
                <a:ext uri="{FF2B5EF4-FFF2-40B4-BE49-F238E27FC236}">
                  <a16:creationId xmlns:a16="http://schemas.microsoft.com/office/drawing/2014/main" xmlns="" id="{03A8E6C7-201A-4C4B-B8AE-941684736F26}"/>
                </a:ext>
              </a:extLst>
            </p:cNvPr>
            <p:cNvSpPr>
              <a:spLocks/>
            </p:cNvSpPr>
            <p:nvPr/>
          </p:nvSpPr>
          <p:spPr bwMode="auto">
            <a:xfrm>
              <a:off x="820" y="1486"/>
              <a:ext cx="269" cy="127"/>
            </a:xfrm>
            <a:custGeom>
              <a:avLst/>
              <a:gdLst>
                <a:gd name="T0" fmla="*/ 548 w 575"/>
                <a:gd name="T1" fmla="*/ 270 h 270"/>
                <a:gd name="T2" fmla="*/ 548 w 575"/>
                <a:gd name="T3" fmla="*/ 270 h 270"/>
                <a:gd name="T4" fmla="*/ 522 w 575"/>
                <a:gd name="T5" fmla="*/ 243 h 270"/>
                <a:gd name="T6" fmla="*/ 522 w 575"/>
                <a:gd name="T7" fmla="*/ 171 h 270"/>
                <a:gd name="T8" fmla="*/ 404 w 575"/>
                <a:gd name="T9" fmla="*/ 53 h 270"/>
                <a:gd name="T10" fmla="*/ 171 w 575"/>
                <a:gd name="T11" fmla="*/ 53 h 270"/>
                <a:gd name="T12" fmla="*/ 53 w 575"/>
                <a:gd name="T13" fmla="*/ 171 h 270"/>
                <a:gd name="T14" fmla="*/ 53 w 575"/>
                <a:gd name="T15" fmla="*/ 243 h 270"/>
                <a:gd name="T16" fmla="*/ 26 w 575"/>
                <a:gd name="T17" fmla="*/ 270 h 270"/>
                <a:gd name="T18" fmla="*/ 0 w 575"/>
                <a:gd name="T19" fmla="*/ 243 h 270"/>
                <a:gd name="T20" fmla="*/ 0 w 575"/>
                <a:gd name="T21" fmla="*/ 171 h 270"/>
                <a:gd name="T22" fmla="*/ 171 w 575"/>
                <a:gd name="T23" fmla="*/ 0 h 270"/>
                <a:gd name="T24" fmla="*/ 404 w 575"/>
                <a:gd name="T25" fmla="*/ 0 h 270"/>
                <a:gd name="T26" fmla="*/ 575 w 575"/>
                <a:gd name="T27" fmla="*/ 171 h 270"/>
                <a:gd name="T28" fmla="*/ 575 w 575"/>
                <a:gd name="T29" fmla="*/ 243 h 270"/>
                <a:gd name="T30" fmla="*/ 548 w 575"/>
                <a:gd name="T31" fmla="*/ 270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75" h="270">
                  <a:moveTo>
                    <a:pt x="548" y="270"/>
                  </a:moveTo>
                  <a:lnTo>
                    <a:pt x="548" y="270"/>
                  </a:lnTo>
                  <a:cubicBezTo>
                    <a:pt x="534" y="270"/>
                    <a:pt x="522" y="258"/>
                    <a:pt x="522" y="243"/>
                  </a:cubicBezTo>
                  <a:lnTo>
                    <a:pt x="522" y="171"/>
                  </a:lnTo>
                  <a:cubicBezTo>
                    <a:pt x="522" y="106"/>
                    <a:pt x="469" y="53"/>
                    <a:pt x="404" y="53"/>
                  </a:cubicBezTo>
                  <a:lnTo>
                    <a:pt x="171" y="53"/>
                  </a:lnTo>
                  <a:cubicBezTo>
                    <a:pt x="106" y="53"/>
                    <a:pt x="53" y="106"/>
                    <a:pt x="53" y="171"/>
                  </a:cubicBezTo>
                  <a:lnTo>
                    <a:pt x="53" y="243"/>
                  </a:lnTo>
                  <a:cubicBezTo>
                    <a:pt x="53" y="258"/>
                    <a:pt x="41" y="270"/>
                    <a:pt x="26" y="270"/>
                  </a:cubicBezTo>
                  <a:cubicBezTo>
                    <a:pt x="11" y="270"/>
                    <a:pt x="0" y="258"/>
                    <a:pt x="0" y="243"/>
                  </a:cubicBezTo>
                  <a:lnTo>
                    <a:pt x="0" y="171"/>
                  </a:lnTo>
                  <a:cubicBezTo>
                    <a:pt x="0" y="77"/>
                    <a:pt x="76" y="0"/>
                    <a:pt x="171" y="0"/>
                  </a:cubicBezTo>
                  <a:lnTo>
                    <a:pt x="404" y="0"/>
                  </a:lnTo>
                  <a:cubicBezTo>
                    <a:pt x="498" y="0"/>
                    <a:pt x="575" y="77"/>
                    <a:pt x="575" y="171"/>
                  </a:cubicBezTo>
                  <a:lnTo>
                    <a:pt x="575" y="243"/>
                  </a:lnTo>
                  <a:cubicBezTo>
                    <a:pt x="575" y="258"/>
                    <a:pt x="563" y="270"/>
                    <a:pt x="548" y="27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23" name="Freeform 60">
              <a:extLst>
                <a:ext uri="{FF2B5EF4-FFF2-40B4-BE49-F238E27FC236}">
                  <a16:creationId xmlns:a16="http://schemas.microsoft.com/office/drawing/2014/main" xmlns="" id="{F92F3197-85C0-49A4-B9F5-404BCB49A550}"/>
                </a:ext>
              </a:extLst>
            </p:cNvPr>
            <p:cNvSpPr>
              <a:spLocks/>
            </p:cNvSpPr>
            <p:nvPr/>
          </p:nvSpPr>
          <p:spPr bwMode="auto">
            <a:xfrm>
              <a:off x="871" y="1552"/>
              <a:ext cx="26" cy="61"/>
            </a:xfrm>
            <a:custGeom>
              <a:avLst/>
              <a:gdLst>
                <a:gd name="T0" fmla="*/ 27 w 54"/>
                <a:gd name="T1" fmla="*/ 130 h 130"/>
                <a:gd name="T2" fmla="*/ 27 w 54"/>
                <a:gd name="T3" fmla="*/ 130 h 130"/>
                <a:gd name="T4" fmla="*/ 0 w 54"/>
                <a:gd name="T5" fmla="*/ 103 h 130"/>
                <a:gd name="T6" fmla="*/ 0 w 54"/>
                <a:gd name="T7" fmla="*/ 27 h 130"/>
                <a:gd name="T8" fmla="*/ 27 w 54"/>
                <a:gd name="T9" fmla="*/ 0 h 130"/>
                <a:gd name="T10" fmla="*/ 54 w 54"/>
                <a:gd name="T11" fmla="*/ 27 h 130"/>
                <a:gd name="T12" fmla="*/ 54 w 54"/>
                <a:gd name="T13" fmla="*/ 103 h 130"/>
                <a:gd name="T14" fmla="*/ 27 w 54"/>
                <a:gd name="T15" fmla="*/ 13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4" h="130">
                  <a:moveTo>
                    <a:pt x="27" y="130"/>
                  </a:moveTo>
                  <a:lnTo>
                    <a:pt x="27" y="130"/>
                  </a:lnTo>
                  <a:cubicBezTo>
                    <a:pt x="12" y="130"/>
                    <a:pt x="0" y="118"/>
                    <a:pt x="0" y="103"/>
                  </a:cubicBezTo>
                  <a:lnTo>
                    <a:pt x="0" y="27"/>
                  </a:ln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4" y="12"/>
                    <a:pt x="54" y="27"/>
                  </a:cubicBezTo>
                  <a:lnTo>
                    <a:pt x="54" y="103"/>
                  </a:lnTo>
                  <a:cubicBezTo>
                    <a:pt x="54" y="118"/>
                    <a:pt x="42" y="130"/>
                    <a:pt x="27" y="13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24" name="Freeform 61">
              <a:extLst>
                <a:ext uri="{FF2B5EF4-FFF2-40B4-BE49-F238E27FC236}">
                  <a16:creationId xmlns:a16="http://schemas.microsoft.com/office/drawing/2014/main" xmlns="" id="{059EBF0C-9AF2-4EDE-80A5-B48A443AAC59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2" y="1552"/>
              <a:ext cx="25" cy="61"/>
            </a:xfrm>
            <a:custGeom>
              <a:avLst/>
              <a:gdLst>
                <a:gd name="T0" fmla="*/ 26 w 53"/>
                <a:gd name="T1" fmla="*/ 130 h 130"/>
                <a:gd name="T2" fmla="*/ 26 w 53"/>
                <a:gd name="T3" fmla="*/ 130 h 130"/>
                <a:gd name="T4" fmla="*/ 0 w 53"/>
                <a:gd name="T5" fmla="*/ 103 h 130"/>
                <a:gd name="T6" fmla="*/ 0 w 53"/>
                <a:gd name="T7" fmla="*/ 27 h 130"/>
                <a:gd name="T8" fmla="*/ 26 w 53"/>
                <a:gd name="T9" fmla="*/ 0 h 130"/>
                <a:gd name="T10" fmla="*/ 53 w 53"/>
                <a:gd name="T11" fmla="*/ 27 h 130"/>
                <a:gd name="T12" fmla="*/ 53 w 53"/>
                <a:gd name="T13" fmla="*/ 103 h 130"/>
                <a:gd name="T14" fmla="*/ 26 w 53"/>
                <a:gd name="T15" fmla="*/ 13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3" h="130">
                  <a:moveTo>
                    <a:pt x="26" y="130"/>
                  </a:moveTo>
                  <a:lnTo>
                    <a:pt x="26" y="130"/>
                  </a:lnTo>
                  <a:cubicBezTo>
                    <a:pt x="12" y="130"/>
                    <a:pt x="0" y="118"/>
                    <a:pt x="0" y="103"/>
                  </a:cubicBezTo>
                  <a:lnTo>
                    <a:pt x="0" y="27"/>
                  </a:lnTo>
                  <a:cubicBezTo>
                    <a:pt x="0" y="12"/>
                    <a:pt x="12" y="0"/>
                    <a:pt x="26" y="0"/>
                  </a:cubicBezTo>
                  <a:cubicBezTo>
                    <a:pt x="41" y="0"/>
                    <a:pt x="53" y="12"/>
                    <a:pt x="53" y="27"/>
                  </a:cubicBezTo>
                  <a:lnTo>
                    <a:pt x="53" y="103"/>
                  </a:lnTo>
                  <a:cubicBezTo>
                    <a:pt x="53" y="118"/>
                    <a:pt x="41" y="130"/>
                    <a:pt x="26" y="13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25" name="Freeform 62">
              <a:extLst>
                <a:ext uri="{FF2B5EF4-FFF2-40B4-BE49-F238E27FC236}">
                  <a16:creationId xmlns:a16="http://schemas.microsoft.com/office/drawing/2014/main" xmlns="" id="{8B72D1EE-1AC3-4B87-B657-2BC4CA7F999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273" y="1365"/>
              <a:ext cx="112" cy="118"/>
            </a:xfrm>
            <a:custGeom>
              <a:avLst/>
              <a:gdLst>
                <a:gd name="T0" fmla="*/ 120 w 240"/>
                <a:gd name="T1" fmla="*/ 54 h 252"/>
                <a:gd name="T2" fmla="*/ 120 w 240"/>
                <a:gd name="T3" fmla="*/ 54 h 252"/>
                <a:gd name="T4" fmla="*/ 53 w 240"/>
                <a:gd name="T5" fmla="*/ 126 h 252"/>
                <a:gd name="T6" fmla="*/ 120 w 240"/>
                <a:gd name="T7" fmla="*/ 199 h 252"/>
                <a:gd name="T8" fmla="*/ 187 w 240"/>
                <a:gd name="T9" fmla="*/ 126 h 252"/>
                <a:gd name="T10" fmla="*/ 120 w 240"/>
                <a:gd name="T11" fmla="*/ 54 h 252"/>
                <a:gd name="T12" fmla="*/ 120 w 240"/>
                <a:gd name="T13" fmla="*/ 252 h 252"/>
                <a:gd name="T14" fmla="*/ 120 w 240"/>
                <a:gd name="T15" fmla="*/ 252 h 252"/>
                <a:gd name="T16" fmla="*/ 0 w 240"/>
                <a:gd name="T17" fmla="*/ 126 h 252"/>
                <a:gd name="T18" fmla="*/ 120 w 240"/>
                <a:gd name="T19" fmla="*/ 0 h 252"/>
                <a:gd name="T20" fmla="*/ 240 w 240"/>
                <a:gd name="T21" fmla="*/ 126 h 252"/>
                <a:gd name="T22" fmla="*/ 120 w 240"/>
                <a:gd name="T23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0" h="252">
                  <a:moveTo>
                    <a:pt x="120" y="54"/>
                  </a:moveTo>
                  <a:lnTo>
                    <a:pt x="120" y="54"/>
                  </a:lnTo>
                  <a:cubicBezTo>
                    <a:pt x="83" y="54"/>
                    <a:pt x="53" y="86"/>
                    <a:pt x="53" y="126"/>
                  </a:cubicBezTo>
                  <a:cubicBezTo>
                    <a:pt x="53" y="166"/>
                    <a:pt x="83" y="199"/>
                    <a:pt x="120" y="199"/>
                  </a:cubicBezTo>
                  <a:cubicBezTo>
                    <a:pt x="157" y="199"/>
                    <a:pt x="187" y="166"/>
                    <a:pt x="187" y="126"/>
                  </a:cubicBezTo>
                  <a:cubicBezTo>
                    <a:pt x="187" y="86"/>
                    <a:pt x="157" y="54"/>
                    <a:pt x="120" y="54"/>
                  </a:cubicBezTo>
                  <a:close/>
                  <a:moveTo>
                    <a:pt x="120" y="252"/>
                  </a:moveTo>
                  <a:lnTo>
                    <a:pt x="120" y="252"/>
                  </a:lnTo>
                  <a:cubicBezTo>
                    <a:pt x="54" y="252"/>
                    <a:pt x="0" y="196"/>
                    <a:pt x="0" y="126"/>
                  </a:cubicBezTo>
                  <a:cubicBezTo>
                    <a:pt x="0" y="57"/>
                    <a:pt x="54" y="0"/>
                    <a:pt x="120" y="0"/>
                  </a:cubicBezTo>
                  <a:cubicBezTo>
                    <a:pt x="186" y="0"/>
                    <a:pt x="240" y="57"/>
                    <a:pt x="240" y="126"/>
                  </a:cubicBezTo>
                  <a:cubicBezTo>
                    <a:pt x="240" y="196"/>
                    <a:pt x="186" y="252"/>
                    <a:pt x="120" y="25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26" name="Freeform 63">
              <a:extLst>
                <a:ext uri="{FF2B5EF4-FFF2-40B4-BE49-F238E27FC236}">
                  <a16:creationId xmlns:a16="http://schemas.microsoft.com/office/drawing/2014/main" xmlns="" id="{CEC30720-5368-44A2-B540-07759A03096D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4" y="1486"/>
              <a:ext cx="269" cy="127"/>
            </a:xfrm>
            <a:custGeom>
              <a:avLst/>
              <a:gdLst>
                <a:gd name="T0" fmla="*/ 549 w 576"/>
                <a:gd name="T1" fmla="*/ 270 h 270"/>
                <a:gd name="T2" fmla="*/ 549 w 576"/>
                <a:gd name="T3" fmla="*/ 270 h 270"/>
                <a:gd name="T4" fmla="*/ 522 w 576"/>
                <a:gd name="T5" fmla="*/ 243 h 270"/>
                <a:gd name="T6" fmla="*/ 522 w 576"/>
                <a:gd name="T7" fmla="*/ 171 h 270"/>
                <a:gd name="T8" fmla="*/ 405 w 576"/>
                <a:gd name="T9" fmla="*/ 53 h 270"/>
                <a:gd name="T10" fmla="*/ 171 w 576"/>
                <a:gd name="T11" fmla="*/ 53 h 270"/>
                <a:gd name="T12" fmla="*/ 54 w 576"/>
                <a:gd name="T13" fmla="*/ 171 h 270"/>
                <a:gd name="T14" fmla="*/ 54 w 576"/>
                <a:gd name="T15" fmla="*/ 243 h 270"/>
                <a:gd name="T16" fmla="*/ 27 w 576"/>
                <a:gd name="T17" fmla="*/ 270 h 270"/>
                <a:gd name="T18" fmla="*/ 0 w 576"/>
                <a:gd name="T19" fmla="*/ 243 h 270"/>
                <a:gd name="T20" fmla="*/ 0 w 576"/>
                <a:gd name="T21" fmla="*/ 171 h 270"/>
                <a:gd name="T22" fmla="*/ 171 w 576"/>
                <a:gd name="T23" fmla="*/ 0 h 270"/>
                <a:gd name="T24" fmla="*/ 405 w 576"/>
                <a:gd name="T25" fmla="*/ 0 h 270"/>
                <a:gd name="T26" fmla="*/ 576 w 576"/>
                <a:gd name="T27" fmla="*/ 171 h 270"/>
                <a:gd name="T28" fmla="*/ 576 w 576"/>
                <a:gd name="T29" fmla="*/ 243 h 270"/>
                <a:gd name="T30" fmla="*/ 549 w 576"/>
                <a:gd name="T31" fmla="*/ 270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76" h="270">
                  <a:moveTo>
                    <a:pt x="549" y="270"/>
                  </a:moveTo>
                  <a:lnTo>
                    <a:pt x="549" y="270"/>
                  </a:lnTo>
                  <a:cubicBezTo>
                    <a:pt x="534" y="270"/>
                    <a:pt x="522" y="258"/>
                    <a:pt x="522" y="243"/>
                  </a:cubicBezTo>
                  <a:lnTo>
                    <a:pt x="522" y="171"/>
                  </a:lnTo>
                  <a:cubicBezTo>
                    <a:pt x="522" y="106"/>
                    <a:pt x="470" y="53"/>
                    <a:pt x="405" y="53"/>
                  </a:cubicBezTo>
                  <a:lnTo>
                    <a:pt x="171" y="53"/>
                  </a:lnTo>
                  <a:cubicBezTo>
                    <a:pt x="106" y="53"/>
                    <a:pt x="54" y="106"/>
                    <a:pt x="54" y="171"/>
                  </a:cubicBezTo>
                  <a:lnTo>
                    <a:pt x="54" y="243"/>
                  </a:lnTo>
                  <a:cubicBezTo>
                    <a:pt x="54" y="258"/>
                    <a:pt x="42" y="270"/>
                    <a:pt x="27" y="270"/>
                  </a:cubicBezTo>
                  <a:cubicBezTo>
                    <a:pt x="12" y="270"/>
                    <a:pt x="0" y="258"/>
                    <a:pt x="0" y="243"/>
                  </a:cubicBezTo>
                  <a:lnTo>
                    <a:pt x="0" y="171"/>
                  </a:lnTo>
                  <a:cubicBezTo>
                    <a:pt x="0" y="77"/>
                    <a:pt x="77" y="0"/>
                    <a:pt x="171" y="0"/>
                  </a:cubicBezTo>
                  <a:lnTo>
                    <a:pt x="405" y="0"/>
                  </a:lnTo>
                  <a:cubicBezTo>
                    <a:pt x="499" y="0"/>
                    <a:pt x="576" y="77"/>
                    <a:pt x="576" y="171"/>
                  </a:cubicBezTo>
                  <a:lnTo>
                    <a:pt x="576" y="243"/>
                  </a:lnTo>
                  <a:cubicBezTo>
                    <a:pt x="576" y="258"/>
                    <a:pt x="564" y="270"/>
                    <a:pt x="549" y="27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27" name="Freeform 64">
              <a:extLst>
                <a:ext uri="{FF2B5EF4-FFF2-40B4-BE49-F238E27FC236}">
                  <a16:creationId xmlns:a16="http://schemas.microsoft.com/office/drawing/2014/main" xmlns="" id="{AFF6F1BA-C9F2-4541-AB9F-031093A42812}"/>
                </a:ext>
              </a:extLst>
            </p:cNvPr>
            <p:cNvSpPr>
              <a:spLocks/>
            </p:cNvSpPr>
            <p:nvPr/>
          </p:nvSpPr>
          <p:spPr bwMode="auto">
            <a:xfrm>
              <a:off x="1246" y="1552"/>
              <a:ext cx="25" cy="61"/>
            </a:xfrm>
            <a:custGeom>
              <a:avLst/>
              <a:gdLst>
                <a:gd name="T0" fmla="*/ 27 w 54"/>
                <a:gd name="T1" fmla="*/ 130 h 130"/>
                <a:gd name="T2" fmla="*/ 27 w 54"/>
                <a:gd name="T3" fmla="*/ 130 h 130"/>
                <a:gd name="T4" fmla="*/ 0 w 54"/>
                <a:gd name="T5" fmla="*/ 103 h 130"/>
                <a:gd name="T6" fmla="*/ 0 w 54"/>
                <a:gd name="T7" fmla="*/ 27 h 130"/>
                <a:gd name="T8" fmla="*/ 27 w 54"/>
                <a:gd name="T9" fmla="*/ 0 h 130"/>
                <a:gd name="T10" fmla="*/ 54 w 54"/>
                <a:gd name="T11" fmla="*/ 27 h 130"/>
                <a:gd name="T12" fmla="*/ 54 w 54"/>
                <a:gd name="T13" fmla="*/ 103 h 130"/>
                <a:gd name="T14" fmla="*/ 27 w 54"/>
                <a:gd name="T15" fmla="*/ 13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4" h="130">
                  <a:moveTo>
                    <a:pt x="27" y="130"/>
                  </a:moveTo>
                  <a:lnTo>
                    <a:pt x="27" y="130"/>
                  </a:lnTo>
                  <a:cubicBezTo>
                    <a:pt x="12" y="130"/>
                    <a:pt x="0" y="118"/>
                    <a:pt x="0" y="103"/>
                  </a:cubicBezTo>
                  <a:lnTo>
                    <a:pt x="0" y="27"/>
                  </a:ln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4" y="12"/>
                    <a:pt x="54" y="27"/>
                  </a:cubicBezTo>
                  <a:lnTo>
                    <a:pt x="54" y="103"/>
                  </a:lnTo>
                  <a:cubicBezTo>
                    <a:pt x="54" y="118"/>
                    <a:pt x="42" y="130"/>
                    <a:pt x="27" y="13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28" name="Freeform 65">
              <a:extLst>
                <a:ext uri="{FF2B5EF4-FFF2-40B4-BE49-F238E27FC236}">
                  <a16:creationId xmlns:a16="http://schemas.microsoft.com/office/drawing/2014/main" xmlns="" id="{164370DB-6774-41C6-9D8E-3348EAE42412}"/>
                </a:ext>
              </a:extLst>
            </p:cNvPr>
            <p:cNvSpPr>
              <a:spLocks/>
            </p:cNvSpPr>
            <p:nvPr/>
          </p:nvSpPr>
          <p:spPr bwMode="auto">
            <a:xfrm>
              <a:off x="1386" y="1552"/>
              <a:ext cx="26" cy="61"/>
            </a:xfrm>
            <a:custGeom>
              <a:avLst/>
              <a:gdLst>
                <a:gd name="T0" fmla="*/ 27 w 54"/>
                <a:gd name="T1" fmla="*/ 130 h 130"/>
                <a:gd name="T2" fmla="*/ 27 w 54"/>
                <a:gd name="T3" fmla="*/ 130 h 130"/>
                <a:gd name="T4" fmla="*/ 0 w 54"/>
                <a:gd name="T5" fmla="*/ 103 h 130"/>
                <a:gd name="T6" fmla="*/ 0 w 54"/>
                <a:gd name="T7" fmla="*/ 27 h 130"/>
                <a:gd name="T8" fmla="*/ 27 w 54"/>
                <a:gd name="T9" fmla="*/ 0 h 130"/>
                <a:gd name="T10" fmla="*/ 54 w 54"/>
                <a:gd name="T11" fmla="*/ 27 h 130"/>
                <a:gd name="T12" fmla="*/ 54 w 54"/>
                <a:gd name="T13" fmla="*/ 103 h 130"/>
                <a:gd name="T14" fmla="*/ 27 w 54"/>
                <a:gd name="T15" fmla="*/ 13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4" h="130">
                  <a:moveTo>
                    <a:pt x="27" y="130"/>
                  </a:moveTo>
                  <a:lnTo>
                    <a:pt x="27" y="130"/>
                  </a:lnTo>
                  <a:cubicBezTo>
                    <a:pt x="12" y="130"/>
                    <a:pt x="0" y="118"/>
                    <a:pt x="0" y="103"/>
                  </a:cubicBezTo>
                  <a:lnTo>
                    <a:pt x="0" y="27"/>
                  </a:ln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4" y="12"/>
                    <a:pt x="54" y="27"/>
                  </a:cubicBezTo>
                  <a:lnTo>
                    <a:pt x="54" y="103"/>
                  </a:lnTo>
                  <a:cubicBezTo>
                    <a:pt x="54" y="118"/>
                    <a:pt x="42" y="130"/>
                    <a:pt x="27" y="13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29" name="Freeform 66">
              <a:extLst>
                <a:ext uri="{FF2B5EF4-FFF2-40B4-BE49-F238E27FC236}">
                  <a16:creationId xmlns:a16="http://schemas.microsoft.com/office/drawing/2014/main" xmlns="" id="{81441ABE-7261-4A98-B194-38AAE033EFC0}"/>
                </a:ext>
              </a:extLst>
            </p:cNvPr>
            <p:cNvSpPr>
              <a:spLocks/>
            </p:cNvSpPr>
            <p:nvPr/>
          </p:nvSpPr>
          <p:spPr bwMode="auto">
            <a:xfrm>
              <a:off x="1129" y="1250"/>
              <a:ext cx="25" cy="81"/>
            </a:xfrm>
            <a:custGeom>
              <a:avLst/>
              <a:gdLst>
                <a:gd name="T0" fmla="*/ 27 w 53"/>
                <a:gd name="T1" fmla="*/ 174 h 174"/>
                <a:gd name="T2" fmla="*/ 27 w 53"/>
                <a:gd name="T3" fmla="*/ 174 h 174"/>
                <a:gd name="T4" fmla="*/ 0 w 53"/>
                <a:gd name="T5" fmla="*/ 147 h 174"/>
                <a:gd name="T6" fmla="*/ 0 w 53"/>
                <a:gd name="T7" fmla="*/ 27 h 174"/>
                <a:gd name="T8" fmla="*/ 27 w 53"/>
                <a:gd name="T9" fmla="*/ 0 h 174"/>
                <a:gd name="T10" fmla="*/ 53 w 53"/>
                <a:gd name="T11" fmla="*/ 27 h 174"/>
                <a:gd name="T12" fmla="*/ 53 w 53"/>
                <a:gd name="T13" fmla="*/ 147 h 174"/>
                <a:gd name="T14" fmla="*/ 27 w 53"/>
                <a:gd name="T15" fmla="*/ 17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3" h="174">
                  <a:moveTo>
                    <a:pt x="27" y="174"/>
                  </a:moveTo>
                  <a:lnTo>
                    <a:pt x="27" y="174"/>
                  </a:lnTo>
                  <a:cubicBezTo>
                    <a:pt x="12" y="174"/>
                    <a:pt x="0" y="162"/>
                    <a:pt x="0" y="147"/>
                  </a:cubicBezTo>
                  <a:lnTo>
                    <a:pt x="0" y="27"/>
                  </a:lnTo>
                  <a:cubicBezTo>
                    <a:pt x="0" y="12"/>
                    <a:pt x="12" y="0"/>
                    <a:pt x="27" y="0"/>
                  </a:cubicBezTo>
                  <a:cubicBezTo>
                    <a:pt x="41" y="0"/>
                    <a:pt x="53" y="12"/>
                    <a:pt x="53" y="27"/>
                  </a:cubicBezTo>
                  <a:lnTo>
                    <a:pt x="53" y="147"/>
                  </a:lnTo>
                  <a:cubicBezTo>
                    <a:pt x="53" y="162"/>
                    <a:pt x="41" y="174"/>
                    <a:pt x="27" y="17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pic>
        <p:nvPicPr>
          <p:cNvPr id="130" name="그래픽 129">
            <a:extLst>
              <a:ext uri="{FF2B5EF4-FFF2-40B4-BE49-F238E27FC236}">
                <a16:creationId xmlns:a16="http://schemas.microsoft.com/office/drawing/2014/main" xmlns="" id="{30B115F5-0C25-4078-BECC-A157414D673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806765" y="3976689"/>
            <a:ext cx="375707" cy="288156"/>
          </a:xfrm>
          <a:prstGeom prst="rect">
            <a:avLst/>
          </a:prstGeom>
        </p:spPr>
      </p:pic>
      <p:pic>
        <p:nvPicPr>
          <p:cNvPr id="131" name="그래픽 130">
            <a:extLst>
              <a:ext uri="{FF2B5EF4-FFF2-40B4-BE49-F238E27FC236}">
                <a16:creationId xmlns:a16="http://schemas.microsoft.com/office/drawing/2014/main" xmlns="" id="{1522AE80-9BD8-462A-B42B-454CFAB49CB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835839" y="4948143"/>
            <a:ext cx="317559" cy="409297"/>
          </a:xfrm>
          <a:prstGeom prst="rect">
            <a:avLst/>
          </a:prstGeom>
        </p:spPr>
      </p:pic>
      <p:pic>
        <p:nvPicPr>
          <p:cNvPr id="5" name="그래픽 4">
            <a:extLst>
              <a:ext uri="{FF2B5EF4-FFF2-40B4-BE49-F238E27FC236}">
                <a16:creationId xmlns:a16="http://schemas.microsoft.com/office/drawing/2014/main" xmlns="" id="{C705F722-7610-427A-B503-88286F6B133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7587263" y="4672128"/>
            <a:ext cx="3735773" cy="2019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7377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그래픽 22">
            <a:extLst>
              <a:ext uri="{FF2B5EF4-FFF2-40B4-BE49-F238E27FC236}">
                <a16:creationId xmlns:a16="http://schemas.microsoft.com/office/drawing/2014/main" xmlns="" id="{DFEFE92F-B273-486F-B1E8-BAAD07A1A0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5393639" y="1702121"/>
            <a:ext cx="991085" cy="1023902"/>
          </a:xfrm>
          <a:prstGeom prst="rect">
            <a:avLst/>
          </a:prstGeom>
        </p:spPr>
      </p:pic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3467100" y="15367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3497263" y="158115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xmlns="" id="{563C56CF-C2ED-4BC9-88A1-A9151E3E7977}"/>
              </a:ext>
            </a:extLst>
          </p:cNvPr>
          <p:cNvSpPr/>
          <p:nvPr/>
        </p:nvSpPr>
        <p:spPr>
          <a:xfrm>
            <a:off x="0" y="0"/>
            <a:ext cx="800100" cy="6858000"/>
          </a:xfrm>
          <a:prstGeom prst="rect">
            <a:avLst/>
          </a:prstGeom>
          <a:solidFill>
            <a:srgbClr val="9DE1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</a:endParaRPr>
          </a:p>
        </p:txBody>
      </p:sp>
      <p:grpSp>
        <p:nvGrpSpPr>
          <p:cNvPr id="7" name="그룹 6">
            <a:extLst>
              <a:ext uri="{FF2B5EF4-FFF2-40B4-BE49-F238E27FC236}">
                <a16:creationId xmlns:a16="http://schemas.microsoft.com/office/drawing/2014/main" xmlns="" id="{5AF62F0A-B38C-4511-BDAA-224AA874741D}"/>
              </a:ext>
            </a:extLst>
          </p:cNvPr>
          <p:cNvGrpSpPr/>
          <p:nvPr/>
        </p:nvGrpSpPr>
        <p:grpSpPr>
          <a:xfrm>
            <a:off x="87614" y="317921"/>
            <a:ext cx="781066" cy="1726779"/>
            <a:chOff x="87614" y="317921"/>
            <a:chExt cx="781066" cy="1726779"/>
          </a:xfrm>
        </p:grpSpPr>
        <p:grpSp>
          <p:nvGrpSpPr>
            <p:cNvPr id="11" name="그룹 10">
              <a:extLst>
                <a:ext uri="{FF2B5EF4-FFF2-40B4-BE49-F238E27FC236}">
                  <a16:creationId xmlns:a16="http://schemas.microsoft.com/office/drawing/2014/main" xmlns="" id="{87DB00F5-B04B-4145-865C-141705C35885}"/>
                </a:ext>
              </a:extLst>
            </p:cNvPr>
            <p:cNvGrpSpPr/>
            <p:nvPr/>
          </p:nvGrpSpPr>
          <p:grpSpPr>
            <a:xfrm>
              <a:off x="87614" y="317921"/>
              <a:ext cx="712486" cy="584775"/>
              <a:chOff x="143811" y="618479"/>
              <a:chExt cx="712486" cy="584775"/>
            </a:xfrm>
          </p:grpSpPr>
          <p:sp>
            <p:nvSpPr>
              <p:cNvPr id="13" name="직사각형 12">
                <a:extLst>
                  <a:ext uri="{FF2B5EF4-FFF2-40B4-BE49-F238E27FC236}">
                    <a16:creationId xmlns:a16="http://schemas.microsoft.com/office/drawing/2014/main" xmlns="" id="{D2742E55-AEC4-41AC-8C19-D99E703EB52E}"/>
                  </a:ext>
                </a:extLst>
              </p:cNvPr>
              <p:cNvSpPr/>
              <p:nvPr/>
            </p:nvSpPr>
            <p:spPr>
              <a:xfrm>
                <a:off x="143811" y="618479"/>
                <a:ext cx="550279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ko-KR" sz="1400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003A92"/>
                    </a:solidFill>
                  </a:rPr>
                  <a:t>S</a:t>
                </a:r>
                <a:r>
                  <a:rPr lang="en-US" altLang="ko-KR" sz="140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003A92"/>
                    </a:solidFill>
                  </a:rPr>
                  <a:t>tep</a:t>
                </a:r>
                <a:r>
                  <a:rPr lang="en-US" altLang="ko-KR" sz="1400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003A92"/>
                    </a:solidFill>
                  </a:rPr>
                  <a:t/>
                </a:r>
                <a:br>
                  <a:rPr lang="en-US" altLang="ko-KR" sz="1400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003A92"/>
                    </a:solidFill>
                  </a:rPr>
                </a:br>
                <a:r>
                  <a:rPr lang="en-US" altLang="ko-KR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chemeClr val="accent5"/>
                    </a:solidFill>
                  </a:rPr>
                  <a:t>0</a:t>
                </a:r>
                <a:r>
                  <a:rPr lang="en-US" altLang="ko-KR" b="1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003A92"/>
                    </a:solidFill>
                  </a:rPr>
                  <a:t>6</a:t>
                </a:r>
                <a:endParaRPr lang="ko-KR" altLang="en-US" sz="14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003A92"/>
                  </a:solidFill>
                </a:endParaRPr>
              </a:p>
            </p:txBody>
          </p:sp>
          <p:cxnSp>
            <p:nvCxnSpPr>
              <p:cNvPr id="14" name="직선 연결선 13">
                <a:extLst>
                  <a:ext uri="{FF2B5EF4-FFF2-40B4-BE49-F238E27FC236}">
                    <a16:creationId xmlns:a16="http://schemas.microsoft.com/office/drawing/2014/main" xmlns="" id="{55E4C234-63AA-4C55-A9D5-F745380BE5C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42887" y="654089"/>
                <a:ext cx="613410" cy="0"/>
              </a:xfrm>
              <a:prstGeom prst="line">
                <a:avLst/>
              </a:prstGeom>
              <a:ln w="9525">
                <a:solidFill>
                  <a:srgbClr val="065DC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" name="직선 연결선 14">
                <a:extLst>
                  <a:ext uri="{FF2B5EF4-FFF2-40B4-BE49-F238E27FC236}">
                    <a16:creationId xmlns:a16="http://schemas.microsoft.com/office/drawing/2014/main" xmlns="" id="{64E891D1-31B8-4CBE-90F5-14F3CB9880E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42887" y="654089"/>
                <a:ext cx="90488" cy="0"/>
              </a:xfrm>
              <a:prstGeom prst="line">
                <a:avLst/>
              </a:prstGeom>
              <a:ln w="31750">
                <a:solidFill>
                  <a:srgbClr val="065DC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2" name="사각형: 둥근 모서리 11">
              <a:extLst>
                <a:ext uri="{FF2B5EF4-FFF2-40B4-BE49-F238E27FC236}">
                  <a16:creationId xmlns:a16="http://schemas.microsoft.com/office/drawing/2014/main" xmlns="" id="{9F431533-14FB-4D07-A2DA-728C2BD6F433}"/>
                </a:ext>
              </a:extLst>
            </p:cNvPr>
            <p:cNvSpPr/>
            <p:nvPr/>
          </p:nvSpPr>
          <p:spPr>
            <a:xfrm>
              <a:off x="133133" y="902696"/>
              <a:ext cx="735547" cy="1142004"/>
            </a:xfrm>
            <a:prstGeom prst="roundRect">
              <a:avLst>
                <a:gd name="adj" fmla="val 7822"/>
              </a:avLst>
            </a:prstGeom>
            <a:solidFill>
              <a:schemeClr val="bg1"/>
            </a:solidFill>
            <a:ln w="25400">
              <a:solidFill>
                <a:srgbClr val="065DC7"/>
              </a:solidFill>
            </a:ln>
            <a:effectLst>
              <a:outerShdw blurRad="25400" dist="101600" dir="2700000" algn="l" rotWithShape="0">
                <a:prstClr val="black">
                  <a:alpha val="1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432000" rtlCol="0" anchor="ctr"/>
            <a:lstStyle/>
            <a:p>
              <a:pPr algn="ctr"/>
              <a:r>
                <a:rPr lang="ko-KR" altLang="en-US" sz="1600" b="1" spc="-18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003A92"/>
                  </a:solidFill>
                </a:rPr>
                <a:t>업무</a:t>
              </a:r>
              <a:r>
                <a:rPr lang="en-US" altLang="ko-KR" sz="1600" b="1" spc="-18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003A92"/>
                  </a:solidFill>
                </a:rPr>
                <a:t/>
              </a:r>
              <a:br>
                <a:rPr lang="en-US" altLang="ko-KR" sz="1600" b="1" spc="-18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003A92"/>
                  </a:solidFill>
                </a:rPr>
              </a:br>
              <a:r>
                <a:rPr lang="ko-KR" altLang="en-US" sz="1600" b="1" spc="-18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003A92"/>
                  </a:solidFill>
                </a:rPr>
                <a:t>분장</a:t>
              </a:r>
            </a:p>
          </p:txBody>
        </p:sp>
      </p:grpSp>
      <p:grpSp>
        <p:nvGrpSpPr>
          <p:cNvPr id="17" name="Group 32">
            <a:extLst>
              <a:ext uri="{FF2B5EF4-FFF2-40B4-BE49-F238E27FC236}">
                <a16:creationId xmlns:a16="http://schemas.microsoft.com/office/drawing/2014/main" xmlns="" id="{1B34A55A-F517-4330-9837-49DBCBF0AD15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314882" y="1572410"/>
            <a:ext cx="357026" cy="373080"/>
            <a:chOff x="4414" y="2747"/>
            <a:chExt cx="556" cy="581"/>
          </a:xfrm>
          <a:solidFill>
            <a:srgbClr val="065DC7"/>
          </a:solidFill>
        </p:grpSpPr>
        <p:sp>
          <p:nvSpPr>
            <p:cNvPr id="18" name="Freeform 33">
              <a:extLst>
                <a:ext uri="{FF2B5EF4-FFF2-40B4-BE49-F238E27FC236}">
                  <a16:creationId xmlns:a16="http://schemas.microsoft.com/office/drawing/2014/main" xmlns="" id="{A57F861D-7AA1-44FA-B175-DCD3C5D6DA2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414" y="2747"/>
              <a:ext cx="556" cy="581"/>
            </a:xfrm>
            <a:custGeom>
              <a:avLst/>
              <a:gdLst>
                <a:gd name="T0" fmla="*/ 694 w 1342"/>
                <a:gd name="T1" fmla="*/ 81 h 1393"/>
                <a:gd name="T2" fmla="*/ 1295 w 1342"/>
                <a:gd name="T3" fmla="*/ 81 h 1393"/>
                <a:gd name="T4" fmla="*/ 818 w 1342"/>
                <a:gd name="T5" fmla="*/ 959 h 1393"/>
                <a:gd name="T6" fmla="*/ 785 w 1342"/>
                <a:gd name="T7" fmla="*/ 635 h 1393"/>
                <a:gd name="T8" fmla="*/ 785 w 1342"/>
                <a:gd name="T9" fmla="*/ 1146 h 1393"/>
                <a:gd name="T10" fmla="*/ 738 w 1342"/>
                <a:gd name="T11" fmla="*/ 1171 h 1393"/>
                <a:gd name="T12" fmla="*/ 610 w 1342"/>
                <a:gd name="T13" fmla="*/ 1069 h 1393"/>
                <a:gd name="T14" fmla="*/ 685 w 1342"/>
                <a:gd name="T15" fmla="*/ 969 h 1393"/>
                <a:gd name="T16" fmla="*/ 762 w 1342"/>
                <a:gd name="T17" fmla="*/ 976 h 1393"/>
                <a:gd name="T18" fmla="*/ 819 w 1342"/>
                <a:gd name="T19" fmla="*/ 1069 h 1393"/>
                <a:gd name="T20" fmla="*/ 80 w 1342"/>
                <a:gd name="T21" fmla="*/ 992 h 1393"/>
                <a:gd name="T22" fmla="*/ 127 w 1342"/>
                <a:gd name="T23" fmla="*/ 967 h 1393"/>
                <a:gd name="T24" fmla="*/ 227 w 1342"/>
                <a:gd name="T25" fmla="*/ 998 h 1393"/>
                <a:gd name="T26" fmla="*/ 251 w 1342"/>
                <a:gd name="T27" fmla="*/ 1096 h 1393"/>
                <a:gd name="T28" fmla="*/ 104 w 1342"/>
                <a:gd name="T29" fmla="*/ 1162 h 1393"/>
                <a:gd name="T30" fmla="*/ 46 w 1342"/>
                <a:gd name="T31" fmla="*/ 1069 h 1393"/>
                <a:gd name="T32" fmla="*/ 127 w 1342"/>
                <a:gd name="T33" fmla="*/ 1218 h 1393"/>
                <a:gd name="T34" fmla="*/ 299 w 1342"/>
                <a:gd name="T35" fmla="*/ 1096 h 1393"/>
                <a:gd name="T36" fmla="*/ 738 w 1342"/>
                <a:gd name="T37" fmla="*/ 1218 h 1393"/>
                <a:gd name="T38" fmla="*/ 127 w 1342"/>
                <a:gd name="T39" fmla="*/ 1218 h 1393"/>
                <a:gd name="T40" fmla="*/ 496 w 1342"/>
                <a:gd name="T41" fmla="*/ 736 h 1393"/>
                <a:gd name="T42" fmla="*/ 300 w 1342"/>
                <a:gd name="T43" fmla="*/ 1049 h 1393"/>
                <a:gd name="T44" fmla="*/ 431 w 1342"/>
                <a:gd name="T45" fmla="*/ 750 h 1393"/>
                <a:gd name="T46" fmla="*/ 327 w 1342"/>
                <a:gd name="T47" fmla="*/ 599 h 1393"/>
                <a:gd name="T48" fmla="*/ 510 w 1342"/>
                <a:gd name="T49" fmla="*/ 667 h 1393"/>
                <a:gd name="T50" fmla="*/ 400 w 1342"/>
                <a:gd name="T51" fmla="*/ 699 h 1393"/>
                <a:gd name="T52" fmla="*/ 729 w 1342"/>
                <a:gd name="T53" fmla="*/ 635 h 1393"/>
                <a:gd name="T54" fmla="*/ 715 w 1342"/>
                <a:gd name="T55" fmla="*/ 918 h 1393"/>
                <a:gd name="T56" fmla="*/ 582 w 1342"/>
                <a:gd name="T57" fmla="*/ 599 h 1393"/>
                <a:gd name="T58" fmla="*/ 336 w 1342"/>
                <a:gd name="T59" fmla="*/ 717 h 1393"/>
                <a:gd name="T60" fmla="*/ 127 w 1342"/>
                <a:gd name="T61" fmla="*/ 920 h 1393"/>
                <a:gd name="T62" fmla="*/ 648 w 1342"/>
                <a:gd name="T63" fmla="*/ 553 h 1393"/>
                <a:gd name="T64" fmla="*/ 47 w 1342"/>
                <a:gd name="T65" fmla="*/ 392 h 1393"/>
                <a:gd name="T66" fmla="*/ 648 w 1342"/>
                <a:gd name="T67" fmla="*/ 384 h 1393"/>
                <a:gd name="T68" fmla="*/ 80 w 1342"/>
                <a:gd name="T69" fmla="*/ 935 h 1393"/>
                <a:gd name="T70" fmla="*/ 818 w 1342"/>
                <a:gd name="T71" fmla="*/ 1277 h 1393"/>
                <a:gd name="T72" fmla="*/ 116 w 1342"/>
                <a:gd name="T73" fmla="*/ 1346 h 1393"/>
                <a:gd name="T74" fmla="*/ 80 w 1342"/>
                <a:gd name="T75" fmla="*/ 1203 h 1393"/>
                <a:gd name="T76" fmla="*/ 762 w 1342"/>
                <a:gd name="T77" fmla="*/ 1285 h 1393"/>
                <a:gd name="T78" fmla="*/ 818 w 1342"/>
                <a:gd name="T79" fmla="*/ 1179 h 1393"/>
                <a:gd name="T80" fmla="*/ 1295 w 1342"/>
                <a:gd name="T81" fmla="*/ 553 h 1393"/>
                <a:gd name="T82" fmla="*/ 842 w 1342"/>
                <a:gd name="T83" fmla="*/ 588 h 1393"/>
                <a:gd name="T84" fmla="*/ 762 w 1342"/>
                <a:gd name="T85" fmla="*/ 588 h 1393"/>
                <a:gd name="T86" fmla="*/ 694 w 1342"/>
                <a:gd name="T87" fmla="*/ 553 h 1393"/>
                <a:gd name="T88" fmla="*/ 694 w 1342"/>
                <a:gd name="T89" fmla="*/ 384 h 1393"/>
                <a:gd name="T90" fmla="*/ 694 w 1342"/>
                <a:gd name="T91" fmla="*/ 276 h 1393"/>
                <a:gd name="T92" fmla="*/ 1295 w 1342"/>
                <a:gd name="T93" fmla="*/ 553 h 1393"/>
                <a:gd name="T94" fmla="*/ 729 w 1342"/>
                <a:gd name="T95" fmla="*/ 0 h 1393"/>
                <a:gd name="T96" fmla="*/ 648 w 1342"/>
                <a:gd name="T97" fmla="*/ 151 h 1393"/>
                <a:gd name="T98" fmla="*/ 1 w 1342"/>
                <a:gd name="T99" fmla="*/ 392 h 1393"/>
                <a:gd name="T100" fmla="*/ 1 w 1342"/>
                <a:gd name="T101" fmla="*/ 1086 h 1393"/>
                <a:gd name="T102" fmla="*/ 749 w 1342"/>
                <a:gd name="T103" fmla="*/ 1393 h 1393"/>
                <a:gd name="T104" fmla="*/ 866 w 1342"/>
                <a:gd name="T105" fmla="*/ 1069 h 1393"/>
                <a:gd name="T106" fmla="*/ 1260 w 1342"/>
                <a:gd name="T107" fmla="*/ 635 h 1393"/>
                <a:gd name="T108" fmla="*/ 1342 w 1342"/>
                <a:gd name="T109" fmla="*/ 104 h 1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342" h="1393">
                  <a:moveTo>
                    <a:pt x="694" y="104"/>
                  </a:moveTo>
                  <a:lnTo>
                    <a:pt x="694" y="104"/>
                  </a:lnTo>
                  <a:lnTo>
                    <a:pt x="694" y="81"/>
                  </a:lnTo>
                  <a:cubicBezTo>
                    <a:pt x="694" y="61"/>
                    <a:pt x="710" y="46"/>
                    <a:pt x="729" y="46"/>
                  </a:cubicBezTo>
                  <a:lnTo>
                    <a:pt x="1260" y="46"/>
                  </a:lnTo>
                  <a:cubicBezTo>
                    <a:pt x="1279" y="46"/>
                    <a:pt x="1295" y="61"/>
                    <a:pt x="1295" y="81"/>
                  </a:cubicBezTo>
                  <a:lnTo>
                    <a:pt x="1295" y="104"/>
                  </a:lnTo>
                  <a:lnTo>
                    <a:pt x="694" y="104"/>
                  </a:lnTo>
                  <a:close/>
                  <a:moveTo>
                    <a:pt x="818" y="959"/>
                  </a:moveTo>
                  <a:lnTo>
                    <a:pt x="818" y="959"/>
                  </a:lnTo>
                  <a:cubicBezTo>
                    <a:pt x="808" y="950"/>
                    <a:pt x="797" y="942"/>
                    <a:pt x="785" y="935"/>
                  </a:cubicBezTo>
                  <a:lnTo>
                    <a:pt x="785" y="635"/>
                  </a:lnTo>
                  <a:lnTo>
                    <a:pt x="818" y="635"/>
                  </a:lnTo>
                  <a:lnTo>
                    <a:pt x="818" y="959"/>
                  </a:lnTo>
                  <a:close/>
                  <a:moveTo>
                    <a:pt x="785" y="1146"/>
                  </a:moveTo>
                  <a:lnTo>
                    <a:pt x="785" y="1146"/>
                  </a:lnTo>
                  <a:cubicBezTo>
                    <a:pt x="778" y="1153"/>
                    <a:pt x="770" y="1158"/>
                    <a:pt x="762" y="1162"/>
                  </a:cubicBezTo>
                  <a:cubicBezTo>
                    <a:pt x="754" y="1166"/>
                    <a:pt x="747" y="1169"/>
                    <a:pt x="738" y="1171"/>
                  </a:cubicBezTo>
                  <a:cubicBezTo>
                    <a:pt x="731" y="1173"/>
                    <a:pt x="723" y="1174"/>
                    <a:pt x="715" y="1174"/>
                  </a:cubicBezTo>
                  <a:cubicBezTo>
                    <a:pt x="667" y="1174"/>
                    <a:pt x="626" y="1141"/>
                    <a:pt x="614" y="1096"/>
                  </a:cubicBezTo>
                  <a:cubicBezTo>
                    <a:pt x="612" y="1087"/>
                    <a:pt x="610" y="1078"/>
                    <a:pt x="610" y="1069"/>
                  </a:cubicBezTo>
                  <a:cubicBezTo>
                    <a:pt x="610" y="1062"/>
                    <a:pt x="611" y="1056"/>
                    <a:pt x="612" y="1049"/>
                  </a:cubicBezTo>
                  <a:cubicBezTo>
                    <a:pt x="617" y="1027"/>
                    <a:pt x="628" y="1007"/>
                    <a:pt x="644" y="992"/>
                  </a:cubicBezTo>
                  <a:cubicBezTo>
                    <a:pt x="656" y="982"/>
                    <a:pt x="669" y="974"/>
                    <a:pt x="685" y="969"/>
                  </a:cubicBezTo>
                  <a:cubicBezTo>
                    <a:pt x="694" y="966"/>
                    <a:pt x="704" y="965"/>
                    <a:pt x="715" y="965"/>
                  </a:cubicBezTo>
                  <a:cubicBezTo>
                    <a:pt x="723" y="965"/>
                    <a:pt x="731" y="966"/>
                    <a:pt x="738" y="967"/>
                  </a:cubicBezTo>
                  <a:cubicBezTo>
                    <a:pt x="747" y="969"/>
                    <a:pt x="754" y="972"/>
                    <a:pt x="762" y="976"/>
                  </a:cubicBezTo>
                  <a:cubicBezTo>
                    <a:pt x="770" y="980"/>
                    <a:pt x="778" y="986"/>
                    <a:pt x="785" y="992"/>
                  </a:cubicBezTo>
                  <a:cubicBezTo>
                    <a:pt x="803" y="1008"/>
                    <a:pt x="815" y="1030"/>
                    <a:pt x="818" y="1055"/>
                  </a:cubicBezTo>
                  <a:cubicBezTo>
                    <a:pt x="819" y="1060"/>
                    <a:pt x="819" y="1064"/>
                    <a:pt x="819" y="1069"/>
                  </a:cubicBezTo>
                  <a:cubicBezTo>
                    <a:pt x="819" y="1074"/>
                    <a:pt x="819" y="1078"/>
                    <a:pt x="818" y="1083"/>
                  </a:cubicBezTo>
                  <a:cubicBezTo>
                    <a:pt x="815" y="1108"/>
                    <a:pt x="803" y="1130"/>
                    <a:pt x="785" y="1146"/>
                  </a:cubicBezTo>
                  <a:close/>
                  <a:moveTo>
                    <a:pt x="80" y="992"/>
                  </a:moveTo>
                  <a:lnTo>
                    <a:pt x="80" y="992"/>
                  </a:lnTo>
                  <a:cubicBezTo>
                    <a:pt x="87" y="986"/>
                    <a:pt x="95" y="980"/>
                    <a:pt x="104" y="976"/>
                  </a:cubicBezTo>
                  <a:cubicBezTo>
                    <a:pt x="111" y="972"/>
                    <a:pt x="119" y="969"/>
                    <a:pt x="127" y="967"/>
                  </a:cubicBezTo>
                  <a:cubicBezTo>
                    <a:pt x="135" y="966"/>
                    <a:pt x="143" y="965"/>
                    <a:pt x="151" y="965"/>
                  </a:cubicBezTo>
                  <a:cubicBezTo>
                    <a:pt x="164" y="965"/>
                    <a:pt x="177" y="967"/>
                    <a:pt x="189" y="972"/>
                  </a:cubicBezTo>
                  <a:cubicBezTo>
                    <a:pt x="204" y="978"/>
                    <a:pt x="217" y="987"/>
                    <a:pt x="227" y="998"/>
                  </a:cubicBezTo>
                  <a:cubicBezTo>
                    <a:pt x="240" y="1012"/>
                    <a:pt x="249" y="1030"/>
                    <a:pt x="253" y="1049"/>
                  </a:cubicBezTo>
                  <a:cubicBezTo>
                    <a:pt x="254" y="1056"/>
                    <a:pt x="255" y="1062"/>
                    <a:pt x="255" y="1069"/>
                  </a:cubicBezTo>
                  <a:cubicBezTo>
                    <a:pt x="255" y="1078"/>
                    <a:pt x="254" y="1087"/>
                    <a:pt x="251" y="1096"/>
                  </a:cubicBezTo>
                  <a:cubicBezTo>
                    <a:pt x="240" y="1141"/>
                    <a:pt x="199" y="1174"/>
                    <a:pt x="151" y="1174"/>
                  </a:cubicBezTo>
                  <a:cubicBezTo>
                    <a:pt x="143" y="1174"/>
                    <a:pt x="135" y="1173"/>
                    <a:pt x="127" y="1171"/>
                  </a:cubicBezTo>
                  <a:cubicBezTo>
                    <a:pt x="119" y="1169"/>
                    <a:pt x="111" y="1166"/>
                    <a:pt x="104" y="1162"/>
                  </a:cubicBezTo>
                  <a:cubicBezTo>
                    <a:pt x="95" y="1158"/>
                    <a:pt x="87" y="1153"/>
                    <a:pt x="80" y="1146"/>
                  </a:cubicBezTo>
                  <a:cubicBezTo>
                    <a:pt x="63" y="1130"/>
                    <a:pt x="51" y="1108"/>
                    <a:pt x="47" y="1083"/>
                  </a:cubicBezTo>
                  <a:cubicBezTo>
                    <a:pt x="47" y="1079"/>
                    <a:pt x="46" y="1074"/>
                    <a:pt x="46" y="1069"/>
                  </a:cubicBezTo>
                  <a:cubicBezTo>
                    <a:pt x="46" y="1064"/>
                    <a:pt x="47" y="1060"/>
                    <a:pt x="47" y="1055"/>
                  </a:cubicBezTo>
                  <a:cubicBezTo>
                    <a:pt x="51" y="1030"/>
                    <a:pt x="63" y="1008"/>
                    <a:pt x="80" y="992"/>
                  </a:cubicBezTo>
                  <a:close/>
                  <a:moveTo>
                    <a:pt x="127" y="1218"/>
                  </a:moveTo>
                  <a:lnTo>
                    <a:pt x="127" y="1218"/>
                  </a:lnTo>
                  <a:cubicBezTo>
                    <a:pt x="135" y="1219"/>
                    <a:pt x="143" y="1220"/>
                    <a:pt x="151" y="1220"/>
                  </a:cubicBezTo>
                  <a:cubicBezTo>
                    <a:pt x="225" y="1220"/>
                    <a:pt x="287" y="1167"/>
                    <a:pt x="299" y="1096"/>
                  </a:cubicBezTo>
                  <a:lnTo>
                    <a:pt x="566" y="1096"/>
                  </a:lnTo>
                  <a:cubicBezTo>
                    <a:pt x="579" y="1167"/>
                    <a:pt x="641" y="1220"/>
                    <a:pt x="715" y="1220"/>
                  </a:cubicBezTo>
                  <a:cubicBezTo>
                    <a:pt x="723" y="1220"/>
                    <a:pt x="731" y="1219"/>
                    <a:pt x="738" y="1218"/>
                  </a:cubicBezTo>
                  <a:lnTo>
                    <a:pt x="738" y="1238"/>
                  </a:lnTo>
                  <a:lnTo>
                    <a:pt x="127" y="1238"/>
                  </a:lnTo>
                  <a:lnTo>
                    <a:pt x="127" y="1218"/>
                  </a:lnTo>
                  <a:close/>
                  <a:moveTo>
                    <a:pt x="431" y="750"/>
                  </a:moveTo>
                  <a:lnTo>
                    <a:pt x="431" y="750"/>
                  </a:lnTo>
                  <a:cubicBezTo>
                    <a:pt x="454" y="750"/>
                    <a:pt x="476" y="745"/>
                    <a:pt x="496" y="736"/>
                  </a:cubicBezTo>
                  <a:lnTo>
                    <a:pt x="620" y="951"/>
                  </a:lnTo>
                  <a:cubicBezTo>
                    <a:pt x="591" y="975"/>
                    <a:pt x="570" y="1010"/>
                    <a:pt x="565" y="1049"/>
                  </a:cubicBezTo>
                  <a:lnTo>
                    <a:pt x="300" y="1049"/>
                  </a:lnTo>
                  <a:cubicBezTo>
                    <a:pt x="296" y="1013"/>
                    <a:pt x="278" y="980"/>
                    <a:pt x="251" y="957"/>
                  </a:cubicBezTo>
                  <a:lnTo>
                    <a:pt x="376" y="740"/>
                  </a:lnTo>
                  <a:cubicBezTo>
                    <a:pt x="393" y="747"/>
                    <a:pt x="412" y="750"/>
                    <a:pt x="431" y="750"/>
                  </a:cubicBezTo>
                  <a:close/>
                  <a:moveTo>
                    <a:pt x="360" y="675"/>
                  </a:moveTo>
                  <a:lnTo>
                    <a:pt x="360" y="675"/>
                  </a:lnTo>
                  <a:cubicBezTo>
                    <a:pt x="340" y="656"/>
                    <a:pt x="327" y="629"/>
                    <a:pt x="327" y="599"/>
                  </a:cubicBezTo>
                  <a:cubicBezTo>
                    <a:pt x="327" y="542"/>
                    <a:pt x="374" y="495"/>
                    <a:pt x="431" y="495"/>
                  </a:cubicBezTo>
                  <a:cubicBezTo>
                    <a:pt x="489" y="495"/>
                    <a:pt x="536" y="542"/>
                    <a:pt x="536" y="599"/>
                  </a:cubicBezTo>
                  <a:cubicBezTo>
                    <a:pt x="536" y="625"/>
                    <a:pt x="526" y="649"/>
                    <a:pt x="510" y="667"/>
                  </a:cubicBezTo>
                  <a:cubicBezTo>
                    <a:pt x="500" y="679"/>
                    <a:pt x="487" y="689"/>
                    <a:pt x="473" y="695"/>
                  </a:cubicBezTo>
                  <a:cubicBezTo>
                    <a:pt x="460" y="701"/>
                    <a:pt x="446" y="704"/>
                    <a:pt x="431" y="704"/>
                  </a:cubicBezTo>
                  <a:cubicBezTo>
                    <a:pt x="420" y="704"/>
                    <a:pt x="410" y="702"/>
                    <a:pt x="400" y="699"/>
                  </a:cubicBezTo>
                  <a:cubicBezTo>
                    <a:pt x="385" y="694"/>
                    <a:pt x="371" y="686"/>
                    <a:pt x="360" y="675"/>
                  </a:cubicBezTo>
                  <a:close/>
                  <a:moveTo>
                    <a:pt x="729" y="635"/>
                  </a:moveTo>
                  <a:lnTo>
                    <a:pt x="729" y="635"/>
                  </a:lnTo>
                  <a:lnTo>
                    <a:pt x="738" y="635"/>
                  </a:lnTo>
                  <a:lnTo>
                    <a:pt x="738" y="920"/>
                  </a:lnTo>
                  <a:cubicBezTo>
                    <a:pt x="731" y="919"/>
                    <a:pt x="723" y="918"/>
                    <a:pt x="715" y="918"/>
                  </a:cubicBezTo>
                  <a:cubicBezTo>
                    <a:pt x="696" y="918"/>
                    <a:pt x="678" y="922"/>
                    <a:pt x="661" y="928"/>
                  </a:cubicBezTo>
                  <a:lnTo>
                    <a:pt x="535" y="709"/>
                  </a:lnTo>
                  <a:cubicBezTo>
                    <a:pt x="564" y="682"/>
                    <a:pt x="582" y="643"/>
                    <a:pt x="582" y="599"/>
                  </a:cubicBezTo>
                  <a:cubicBezTo>
                    <a:pt x="582" y="516"/>
                    <a:pt x="515" y="448"/>
                    <a:pt x="431" y="448"/>
                  </a:cubicBezTo>
                  <a:cubicBezTo>
                    <a:pt x="348" y="448"/>
                    <a:pt x="280" y="516"/>
                    <a:pt x="280" y="599"/>
                  </a:cubicBezTo>
                  <a:cubicBezTo>
                    <a:pt x="280" y="647"/>
                    <a:pt x="302" y="689"/>
                    <a:pt x="336" y="717"/>
                  </a:cubicBezTo>
                  <a:lnTo>
                    <a:pt x="212" y="931"/>
                  </a:lnTo>
                  <a:cubicBezTo>
                    <a:pt x="193" y="923"/>
                    <a:pt x="173" y="918"/>
                    <a:pt x="151" y="918"/>
                  </a:cubicBezTo>
                  <a:cubicBezTo>
                    <a:pt x="143" y="918"/>
                    <a:pt x="135" y="919"/>
                    <a:pt x="127" y="920"/>
                  </a:cubicBezTo>
                  <a:lnTo>
                    <a:pt x="127" y="430"/>
                  </a:lnTo>
                  <a:lnTo>
                    <a:pt x="648" y="430"/>
                  </a:lnTo>
                  <a:lnTo>
                    <a:pt x="648" y="553"/>
                  </a:lnTo>
                  <a:cubicBezTo>
                    <a:pt x="648" y="598"/>
                    <a:pt x="684" y="635"/>
                    <a:pt x="729" y="635"/>
                  </a:cubicBezTo>
                  <a:close/>
                  <a:moveTo>
                    <a:pt x="47" y="392"/>
                  </a:moveTo>
                  <a:lnTo>
                    <a:pt x="47" y="392"/>
                  </a:lnTo>
                  <a:cubicBezTo>
                    <a:pt x="47" y="354"/>
                    <a:pt x="78" y="323"/>
                    <a:pt x="116" y="323"/>
                  </a:cubicBezTo>
                  <a:lnTo>
                    <a:pt x="648" y="323"/>
                  </a:lnTo>
                  <a:lnTo>
                    <a:pt x="648" y="384"/>
                  </a:lnTo>
                  <a:lnTo>
                    <a:pt x="104" y="384"/>
                  </a:lnTo>
                  <a:cubicBezTo>
                    <a:pt x="91" y="384"/>
                    <a:pt x="80" y="394"/>
                    <a:pt x="80" y="407"/>
                  </a:cubicBezTo>
                  <a:lnTo>
                    <a:pt x="80" y="935"/>
                  </a:lnTo>
                  <a:cubicBezTo>
                    <a:pt x="68" y="942"/>
                    <a:pt x="57" y="950"/>
                    <a:pt x="47" y="959"/>
                  </a:cubicBezTo>
                  <a:lnTo>
                    <a:pt x="47" y="392"/>
                  </a:lnTo>
                  <a:close/>
                  <a:moveTo>
                    <a:pt x="818" y="1277"/>
                  </a:moveTo>
                  <a:lnTo>
                    <a:pt x="818" y="1277"/>
                  </a:lnTo>
                  <a:cubicBezTo>
                    <a:pt x="818" y="1315"/>
                    <a:pt x="787" y="1346"/>
                    <a:pt x="749" y="1346"/>
                  </a:cubicBezTo>
                  <a:lnTo>
                    <a:pt x="116" y="1346"/>
                  </a:lnTo>
                  <a:cubicBezTo>
                    <a:pt x="78" y="1346"/>
                    <a:pt x="47" y="1315"/>
                    <a:pt x="47" y="1277"/>
                  </a:cubicBezTo>
                  <a:lnTo>
                    <a:pt x="47" y="1179"/>
                  </a:lnTo>
                  <a:cubicBezTo>
                    <a:pt x="57" y="1188"/>
                    <a:pt x="68" y="1196"/>
                    <a:pt x="80" y="1203"/>
                  </a:cubicBezTo>
                  <a:lnTo>
                    <a:pt x="80" y="1262"/>
                  </a:lnTo>
                  <a:cubicBezTo>
                    <a:pt x="80" y="1274"/>
                    <a:pt x="91" y="1285"/>
                    <a:pt x="104" y="1285"/>
                  </a:cubicBezTo>
                  <a:lnTo>
                    <a:pt x="762" y="1285"/>
                  </a:lnTo>
                  <a:cubicBezTo>
                    <a:pt x="775" y="1285"/>
                    <a:pt x="785" y="1274"/>
                    <a:pt x="785" y="1262"/>
                  </a:cubicBezTo>
                  <a:lnTo>
                    <a:pt x="785" y="1203"/>
                  </a:lnTo>
                  <a:cubicBezTo>
                    <a:pt x="797" y="1196"/>
                    <a:pt x="808" y="1188"/>
                    <a:pt x="818" y="1179"/>
                  </a:cubicBezTo>
                  <a:lnTo>
                    <a:pt x="818" y="1277"/>
                  </a:lnTo>
                  <a:close/>
                  <a:moveTo>
                    <a:pt x="1295" y="553"/>
                  </a:moveTo>
                  <a:lnTo>
                    <a:pt x="1295" y="553"/>
                  </a:lnTo>
                  <a:cubicBezTo>
                    <a:pt x="1295" y="572"/>
                    <a:pt x="1279" y="588"/>
                    <a:pt x="1260" y="588"/>
                  </a:cubicBezTo>
                  <a:lnTo>
                    <a:pt x="865" y="588"/>
                  </a:lnTo>
                  <a:lnTo>
                    <a:pt x="842" y="588"/>
                  </a:lnTo>
                  <a:lnTo>
                    <a:pt x="818" y="588"/>
                  </a:lnTo>
                  <a:lnTo>
                    <a:pt x="785" y="588"/>
                  </a:lnTo>
                  <a:lnTo>
                    <a:pt x="762" y="588"/>
                  </a:lnTo>
                  <a:lnTo>
                    <a:pt x="738" y="588"/>
                  </a:lnTo>
                  <a:lnTo>
                    <a:pt x="729" y="588"/>
                  </a:lnTo>
                  <a:cubicBezTo>
                    <a:pt x="710" y="588"/>
                    <a:pt x="694" y="572"/>
                    <a:pt x="694" y="553"/>
                  </a:cubicBezTo>
                  <a:lnTo>
                    <a:pt x="694" y="430"/>
                  </a:lnTo>
                  <a:lnTo>
                    <a:pt x="694" y="407"/>
                  </a:lnTo>
                  <a:lnTo>
                    <a:pt x="694" y="384"/>
                  </a:lnTo>
                  <a:lnTo>
                    <a:pt x="694" y="323"/>
                  </a:lnTo>
                  <a:lnTo>
                    <a:pt x="694" y="299"/>
                  </a:lnTo>
                  <a:lnTo>
                    <a:pt x="694" y="276"/>
                  </a:lnTo>
                  <a:lnTo>
                    <a:pt x="694" y="151"/>
                  </a:lnTo>
                  <a:lnTo>
                    <a:pt x="1295" y="151"/>
                  </a:lnTo>
                  <a:lnTo>
                    <a:pt x="1295" y="553"/>
                  </a:lnTo>
                  <a:close/>
                  <a:moveTo>
                    <a:pt x="1260" y="0"/>
                  </a:moveTo>
                  <a:lnTo>
                    <a:pt x="1260" y="0"/>
                  </a:lnTo>
                  <a:lnTo>
                    <a:pt x="729" y="0"/>
                  </a:lnTo>
                  <a:cubicBezTo>
                    <a:pt x="684" y="0"/>
                    <a:pt x="648" y="36"/>
                    <a:pt x="648" y="81"/>
                  </a:cubicBezTo>
                  <a:lnTo>
                    <a:pt x="648" y="104"/>
                  </a:lnTo>
                  <a:lnTo>
                    <a:pt x="648" y="151"/>
                  </a:lnTo>
                  <a:lnTo>
                    <a:pt x="648" y="276"/>
                  </a:lnTo>
                  <a:lnTo>
                    <a:pt x="116" y="276"/>
                  </a:lnTo>
                  <a:cubicBezTo>
                    <a:pt x="52" y="276"/>
                    <a:pt x="1" y="328"/>
                    <a:pt x="1" y="392"/>
                  </a:cubicBezTo>
                  <a:lnTo>
                    <a:pt x="1" y="1052"/>
                  </a:lnTo>
                  <a:cubicBezTo>
                    <a:pt x="0" y="1058"/>
                    <a:pt x="0" y="1063"/>
                    <a:pt x="0" y="1069"/>
                  </a:cubicBezTo>
                  <a:cubicBezTo>
                    <a:pt x="0" y="1075"/>
                    <a:pt x="0" y="1081"/>
                    <a:pt x="1" y="1086"/>
                  </a:cubicBezTo>
                  <a:lnTo>
                    <a:pt x="1" y="1277"/>
                  </a:lnTo>
                  <a:cubicBezTo>
                    <a:pt x="1" y="1341"/>
                    <a:pt x="52" y="1393"/>
                    <a:pt x="116" y="1393"/>
                  </a:cubicBezTo>
                  <a:lnTo>
                    <a:pt x="749" y="1393"/>
                  </a:lnTo>
                  <a:cubicBezTo>
                    <a:pt x="813" y="1393"/>
                    <a:pt x="865" y="1341"/>
                    <a:pt x="865" y="1277"/>
                  </a:cubicBezTo>
                  <a:lnTo>
                    <a:pt x="865" y="1086"/>
                  </a:lnTo>
                  <a:cubicBezTo>
                    <a:pt x="866" y="1081"/>
                    <a:pt x="866" y="1075"/>
                    <a:pt x="866" y="1069"/>
                  </a:cubicBezTo>
                  <a:cubicBezTo>
                    <a:pt x="866" y="1063"/>
                    <a:pt x="866" y="1058"/>
                    <a:pt x="865" y="1052"/>
                  </a:cubicBezTo>
                  <a:lnTo>
                    <a:pt x="865" y="635"/>
                  </a:lnTo>
                  <a:lnTo>
                    <a:pt x="1260" y="635"/>
                  </a:lnTo>
                  <a:cubicBezTo>
                    <a:pt x="1305" y="635"/>
                    <a:pt x="1342" y="598"/>
                    <a:pt x="1342" y="553"/>
                  </a:cubicBezTo>
                  <a:lnTo>
                    <a:pt x="1342" y="151"/>
                  </a:lnTo>
                  <a:lnTo>
                    <a:pt x="1342" y="104"/>
                  </a:lnTo>
                  <a:lnTo>
                    <a:pt x="1342" y="81"/>
                  </a:lnTo>
                  <a:cubicBezTo>
                    <a:pt x="1342" y="36"/>
                    <a:pt x="1305" y="0"/>
                    <a:pt x="126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9" name="Freeform 34">
              <a:extLst>
                <a:ext uri="{FF2B5EF4-FFF2-40B4-BE49-F238E27FC236}">
                  <a16:creationId xmlns:a16="http://schemas.microsoft.com/office/drawing/2014/main" xmlns="" id="{81C4303E-5497-4CE5-9545-A6CA1BCEDC61}"/>
                </a:ext>
              </a:extLst>
            </p:cNvPr>
            <p:cNvSpPr>
              <a:spLocks/>
            </p:cNvSpPr>
            <p:nvPr/>
          </p:nvSpPr>
          <p:spPr bwMode="auto">
            <a:xfrm>
              <a:off x="4722" y="2841"/>
              <a:ext cx="208" cy="20"/>
            </a:xfrm>
            <a:custGeom>
              <a:avLst/>
              <a:gdLst>
                <a:gd name="T0" fmla="*/ 501 w 501"/>
                <a:gd name="T1" fmla="*/ 24 h 47"/>
                <a:gd name="T2" fmla="*/ 501 w 501"/>
                <a:gd name="T3" fmla="*/ 24 h 47"/>
                <a:gd name="T4" fmla="*/ 501 w 501"/>
                <a:gd name="T5" fmla="*/ 0 h 47"/>
                <a:gd name="T6" fmla="*/ 0 w 501"/>
                <a:gd name="T7" fmla="*/ 0 h 47"/>
                <a:gd name="T8" fmla="*/ 0 w 501"/>
                <a:gd name="T9" fmla="*/ 24 h 47"/>
                <a:gd name="T10" fmla="*/ 0 w 501"/>
                <a:gd name="T11" fmla="*/ 47 h 47"/>
                <a:gd name="T12" fmla="*/ 501 w 501"/>
                <a:gd name="T13" fmla="*/ 47 h 47"/>
                <a:gd name="T14" fmla="*/ 501 w 501"/>
                <a:gd name="T15" fmla="*/ 2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01" h="47">
                  <a:moveTo>
                    <a:pt x="501" y="24"/>
                  </a:moveTo>
                  <a:lnTo>
                    <a:pt x="501" y="24"/>
                  </a:lnTo>
                  <a:lnTo>
                    <a:pt x="501" y="0"/>
                  </a:lnTo>
                  <a:lnTo>
                    <a:pt x="0" y="0"/>
                  </a:lnTo>
                  <a:lnTo>
                    <a:pt x="0" y="24"/>
                  </a:lnTo>
                  <a:lnTo>
                    <a:pt x="0" y="47"/>
                  </a:lnTo>
                  <a:lnTo>
                    <a:pt x="501" y="47"/>
                  </a:lnTo>
                  <a:lnTo>
                    <a:pt x="501" y="2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0" name="Freeform 35">
              <a:extLst>
                <a:ext uri="{FF2B5EF4-FFF2-40B4-BE49-F238E27FC236}">
                  <a16:creationId xmlns:a16="http://schemas.microsoft.com/office/drawing/2014/main" xmlns="" id="{F6B8DE3A-DB3A-4841-B00F-223C0ADFB229}"/>
                </a:ext>
              </a:extLst>
            </p:cNvPr>
            <p:cNvSpPr>
              <a:spLocks/>
            </p:cNvSpPr>
            <p:nvPr/>
          </p:nvSpPr>
          <p:spPr bwMode="auto">
            <a:xfrm>
              <a:off x="4722" y="2885"/>
              <a:ext cx="208" cy="20"/>
            </a:xfrm>
            <a:custGeom>
              <a:avLst/>
              <a:gdLst>
                <a:gd name="T0" fmla="*/ 97 w 501"/>
                <a:gd name="T1" fmla="*/ 47 h 47"/>
                <a:gd name="T2" fmla="*/ 97 w 501"/>
                <a:gd name="T3" fmla="*/ 47 h 47"/>
                <a:gd name="T4" fmla="*/ 120 w 501"/>
                <a:gd name="T5" fmla="*/ 47 h 47"/>
                <a:gd name="T6" fmla="*/ 501 w 501"/>
                <a:gd name="T7" fmla="*/ 47 h 47"/>
                <a:gd name="T8" fmla="*/ 501 w 501"/>
                <a:gd name="T9" fmla="*/ 24 h 47"/>
                <a:gd name="T10" fmla="*/ 501 w 501"/>
                <a:gd name="T11" fmla="*/ 0 h 47"/>
                <a:gd name="T12" fmla="*/ 104 w 501"/>
                <a:gd name="T13" fmla="*/ 0 h 47"/>
                <a:gd name="T14" fmla="*/ 75 w 501"/>
                <a:gd name="T15" fmla="*/ 0 h 47"/>
                <a:gd name="T16" fmla="*/ 38 w 501"/>
                <a:gd name="T17" fmla="*/ 0 h 47"/>
                <a:gd name="T18" fmla="*/ 0 w 501"/>
                <a:gd name="T19" fmla="*/ 0 h 47"/>
                <a:gd name="T20" fmla="*/ 0 w 501"/>
                <a:gd name="T21" fmla="*/ 24 h 47"/>
                <a:gd name="T22" fmla="*/ 0 w 501"/>
                <a:gd name="T23" fmla="*/ 47 h 47"/>
                <a:gd name="T24" fmla="*/ 73 w 501"/>
                <a:gd name="T25" fmla="*/ 47 h 47"/>
                <a:gd name="T26" fmla="*/ 97 w 501"/>
                <a:gd name="T27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01" h="47">
                  <a:moveTo>
                    <a:pt x="97" y="47"/>
                  </a:moveTo>
                  <a:lnTo>
                    <a:pt x="97" y="47"/>
                  </a:lnTo>
                  <a:lnTo>
                    <a:pt x="120" y="47"/>
                  </a:lnTo>
                  <a:lnTo>
                    <a:pt x="501" y="47"/>
                  </a:lnTo>
                  <a:lnTo>
                    <a:pt x="501" y="24"/>
                  </a:lnTo>
                  <a:lnTo>
                    <a:pt x="501" y="0"/>
                  </a:lnTo>
                  <a:lnTo>
                    <a:pt x="104" y="0"/>
                  </a:lnTo>
                  <a:lnTo>
                    <a:pt x="75" y="0"/>
                  </a:lnTo>
                  <a:lnTo>
                    <a:pt x="38" y="0"/>
                  </a:lnTo>
                  <a:lnTo>
                    <a:pt x="0" y="0"/>
                  </a:lnTo>
                  <a:lnTo>
                    <a:pt x="0" y="24"/>
                  </a:lnTo>
                  <a:lnTo>
                    <a:pt x="0" y="47"/>
                  </a:lnTo>
                  <a:lnTo>
                    <a:pt x="73" y="47"/>
                  </a:lnTo>
                  <a:lnTo>
                    <a:pt x="97" y="47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1" name="Freeform 36">
              <a:extLst>
                <a:ext uri="{FF2B5EF4-FFF2-40B4-BE49-F238E27FC236}">
                  <a16:creationId xmlns:a16="http://schemas.microsoft.com/office/drawing/2014/main" xmlns="" id="{38EB3D24-2D56-48AB-B29A-5D4EAA839E87}"/>
                </a:ext>
              </a:extLst>
            </p:cNvPr>
            <p:cNvSpPr>
              <a:spLocks/>
            </p:cNvSpPr>
            <p:nvPr/>
          </p:nvSpPr>
          <p:spPr bwMode="auto">
            <a:xfrm>
              <a:off x="4722" y="2929"/>
              <a:ext cx="121" cy="20"/>
            </a:xfrm>
            <a:custGeom>
              <a:avLst/>
              <a:gdLst>
                <a:gd name="T0" fmla="*/ 41 w 291"/>
                <a:gd name="T1" fmla="*/ 47 h 47"/>
                <a:gd name="T2" fmla="*/ 41 w 291"/>
                <a:gd name="T3" fmla="*/ 47 h 47"/>
                <a:gd name="T4" fmla="*/ 74 w 291"/>
                <a:gd name="T5" fmla="*/ 47 h 47"/>
                <a:gd name="T6" fmla="*/ 98 w 291"/>
                <a:gd name="T7" fmla="*/ 47 h 47"/>
                <a:gd name="T8" fmla="*/ 121 w 291"/>
                <a:gd name="T9" fmla="*/ 47 h 47"/>
                <a:gd name="T10" fmla="*/ 291 w 291"/>
                <a:gd name="T11" fmla="*/ 47 h 47"/>
                <a:gd name="T12" fmla="*/ 291 w 291"/>
                <a:gd name="T13" fmla="*/ 24 h 47"/>
                <a:gd name="T14" fmla="*/ 291 w 291"/>
                <a:gd name="T15" fmla="*/ 0 h 47"/>
                <a:gd name="T16" fmla="*/ 121 w 291"/>
                <a:gd name="T17" fmla="*/ 0 h 47"/>
                <a:gd name="T18" fmla="*/ 98 w 291"/>
                <a:gd name="T19" fmla="*/ 0 h 47"/>
                <a:gd name="T20" fmla="*/ 74 w 291"/>
                <a:gd name="T21" fmla="*/ 0 h 47"/>
                <a:gd name="T22" fmla="*/ 41 w 291"/>
                <a:gd name="T23" fmla="*/ 0 h 47"/>
                <a:gd name="T24" fmla="*/ 18 w 291"/>
                <a:gd name="T25" fmla="*/ 0 h 47"/>
                <a:gd name="T26" fmla="*/ 0 w 291"/>
                <a:gd name="T27" fmla="*/ 0 h 47"/>
                <a:gd name="T28" fmla="*/ 0 w 291"/>
                <a:gd name="T29" fmla="*/ 24 h 47"/>
                <a:gd name="T30" fmla="*/ 0 w 291"/>
                <a:gd name="T31" fmla="*/ 47 h 47"/>
                <a:gd name="T32" fmla="*/ 18 w 291"/>
                <a:gd name="T33" fmla="*/ 47 h 47"/>
                <a:gd name="T34" fmla="*/ 41 w 291"/>
                <a:gd name="T35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91" h="47">
                  <a:moveTo>
                    <a:pt x="41" y="47"/>
                  </a:moveTo>
                  <a:lnTo>
                    <a:pt x="41" y="47"/>
                  </a:lnTo>
                  <a:lnTo>
                    <a:pt x="74" y="47"/>
                  </a:lnTo>
                  <a:lnTo>
                    <a:pt x="98" y="47"/>
                  </a:lnTo>
                  <a:lnTo>
                    <a:pt x="121" y="47"/>
                  </a:lnTo>
                  <a:lnTo>
                    <a:pt x="291" y="47"/>
                  </a:lnTo>
                  <a:lnTo>
                    <a:pt x="291" y="24"/>
                  </a:lnTo>
                  <a:lnTo>
                    <a:pt x="291" y="0"/>
                  </a:lnTo>
                  <a:lnTo>
                    <a:pt x="121" y="0"/>
                  </a:lnTo>
                  <a:lnTo>
                    <a:pt x="98" y="0"/>
                  </a:lnTo>
                  <a:lnTo>
                    <a:pt x="74" y="0"/>
                  </a:lnTo>
                  <a:lnTo>
                    <a:pt x="41" y="0"/>
                  </a:lnTo>
                  <a:lnTo>
                    <a:pt x="18" y="0"/>
                  </a:lnTo>
                  <a:lnTo>
                    <a:pt x="0" y="0"/>
                  </a:lnTo>
                  <a:lnTo>
                    <a:pt x="0" y="24"/>
                  </a:lnTo>
                  <a:lnTo>
                    <a:pt x="0" y="47"/>
                  </a:lnTo>
                  <a:lnTo>
                    <a:pt x="18" y="47"/>
                  </a:lnTo>
                  <a:lnTo>
                    <a:pt x="41" y="47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aphicFrame>
        <p:nvGraphicFramePr>
          <p:cNvPr id="36" name="표 35">
            <a:extLst>
              <a:ext uri="{FF2B5EF4-FFF2-40B4-BE49-F238E27FC236}">
                <a16:creationId xmlns:a16="http://schemas.microsoft.com/office/drawing/2014/main" xmlns="" id="{92E2B2AC-03E5-4B42-A95C-16A0E053B8E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4231261"/>
              </p:ext>
            </p:extLst>
          </p:nvPr>
        </p:nvGraphicFramePr>
        <p:xfrm>
          <a:off x="7309756" y="1523366"/>
          <a:ext cx="4567362" cy="4904893"/>
        </p:xfrm>
        <a:graphic>
          <a:graphicData uri="http://schemas.openxmlformats.org/drawingml/2006/table">
            <a:tbl>
              <a:tblPr/>
              <a:tblGrid>
                <a:gridCol w="48169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6197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08846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088462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346769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111472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1200" spc="-200" dirty="0">
                          <a:ln>
                            <a:solidFill>
                              <a:schemeClr val="bg1">
                                <a:lumMod val="65000"/>
                                <a:alpha val="0"/>
                              </a:schemeClr>
                            </a:solidFill>
                          </a:ln>
                          <a:solidFill>
                            <a:schemeClr val="tx2"/>
                          </a:solidFill>
                          <a:latin typeface="+mj-lt"/>
                          <a:ea typeface="+mj-ea"/>
                          <a:cs typeface="+mj-cs"/>
                        </a:rPr>
                        <a:t>고객</a:t>
                      </a: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0800" marR="5080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1200" spc="0" dirty="0">
                          <a:ln>
                            <a:solidFill>
                              <a:schemeClr val="bg1">
                                <a:lumMod val="65000"/>
                                <a:alpha val="0"/>
                              </a:schemeClr>
                            </a:solidFill>
                          </a:ln>
                          <a:solidFill>
                            <a:schemeClr val="tx2"/>
                          </a:solidFill>
                          <a:latin typeface="+mj-lt"/>
                          <a:ea typeface="+mj-ea"/>
                          <a:cs typeface="+mj-cs"/>
                        </a:rPr>
                        <a:t>박</a:t>
                      </a:r>
                      <a:r>
                        <a:rPr lang="en-US" altLang="ko-KR" sz="1100" b="0" kern="1200" spc="0" dirty="0">
                          <a:ln>
                            <a:solidFill>
                              <a:schemeClr val="bg1">
                                <a:lumMod val="65000"/>
                                <a:alpha val="0"/>
                              </a:schemeClr>
                            </a:solidFill>
                          </a:ln>
                          <a:solidFill>
                            <a:schemeClr val="tx2"/>
                          </a:solidFill>
                          <a:latin typeface="+mj-lt"/>
                          <a:ea typeface="+mj-ea"/>
                          <a:cs typeface="+mj-cs"/>
                        </a:rPr>
                        <a:t>00</a:t>
                      </a:r>
                    </a:p>
                  </a:txBody>
                  <a:tcPr marL="0" marR="0" marT="0" marB="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0800" marR="5080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1200" spc="0" dirty="0">
                          <a:ln>
                            <a:solidFill>
                              <a:schemeClr val="bg1">
                                <a:lumMod val="65000"/>
                                <a:alpha val="0"/>
                              </a:schemeClr>
                            </a:solidFill>
                          </a:ln>
                          <a:solidFill>
                            <a:schemeClr val="tx2"/>
                          </a:solidFill>
                          <a:latin typeface="+mj-lt"/>
                          <a:ea typeface="+mj-ea"/>
                          <a:cs typeface="+mj-cs"/>
                        </a:rPr>
                        <a:t>044-202-0000</a:t>
                      </a:r>
                    </a:p>
                  </a:txBody>
                  <a:tcPr marL="0" marR="0" marT="0" marB="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0800" marR="5080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1200" spc="0">
                          <a:ln>
                            <a:solidFill>
                              <a:schemeClr val="bg1">
                                <a:lumMod val="65000"/>
                                <a:alpha val="0"/>
                              </a:schemeClr>
                            </a:solidFill>
                          </a:ln>
                          <a:solidFill>
                            <a:schemeClr val="tx2"/>
                          </a:solidFill>
                          <a:latin typeface="+mj-lt"/>
                          <a:ea typeface="+mj-ea"/>
                          <a:cs typeface="+mj-cs"/>
                        </a:rPr>
                        <a:t>010-0000-0000</a:t>
                      </a:r>
                    </a:p>
                  </a:txBody>
                  <a:tcPr marL="0" marR="0" marT="0" marB="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84138" marR="0" indent="-84138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200"/>
                        </a:spcAft>
                        <a:buFont typeface="맑은 고딕" panose="020B0503020000020004" pitchFamily="50" charset="-127"/>
                        <a:buChar char="-"/>
                      </a:pPr>
                      <a:r>
                        <a:rPr lang="ko-KR" altLang="en-US" sz="1050" b="0" kern="1200" spc="-200" dirty="0">
                          <a:ln>
                            <a:solidFill>
                              <a:schemeClr val="bg1">
                                <a:lumMod val="65000"/>
                                <a:alpha val="0"/>
                              </a:schemeClr>
                            </a:solidFill>
                          </a:ln>
                          <a:solidFill>
                            <a:schemeClr val="tx2"/>
                          </a:solidFill>
                          <a:latin typeface="+mj-lt"/>
                          <a:ea typeface="+mj-ea"/>
                          <a:cs typeface="+mj-cs"/>
                        </a:rPr>
                        <a:t>물품 운송 일정</a:t>
                      </a:r>
                    </a:p>
                    <a:p>
                      <a:pPr marL="84138" marR="0" indent="-84138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200"/>
                        </a:spcAft>
                        <a:buFont typeface="맑은 고딕" panose="020B0503020000020004" pitchFamily="50" charset="-127"/>
                        <a:buChar char="-"/>
                      </a:pPr>
                      <a:r>
                        <a:rPr lang="ko-KR" altLang="en-US" sz="1050" b="0" kern="1200" spc="-200" dirty="0">
                          <a:ln>
                            <a:solidFill>
                              <a:schemeClr val="bg1">
                                <a:lumMod val="65000"/>
                                <a:alpha val="0"/>
                              </a:schemeClr>
                            </a:solidFill>
                          </a:ln>
                          <a:solidFill>
                            <a:schemeClr val="tx2"/>
                          </a:solidFill>
                          <a:latin typeface="+mj-lt"/>
                          <a:ea typeface="+mj-ea"/>
                          <a:cs typeface="+mj-cs"/>
                        </a:rPr>
                        <a:t>납기일 준수 여부</a:t>
                      </a:r>
                    </a:p>
                    <a:p>
                      <a:pPr marL="84138" marR="0" indent="-84138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200"/>
                        </a:spcAft>
                        <a:buFont typeface="맑은 고딕" panose="020B0503020000020004" pitchFamily="50" charset="-127"/>
                        <a:buChar char="-"/>
                      </a:pPr>
                      <a:r>
                        <a:rPr lang="ko-KR" altLang="en-US" sz="1050" b="0" kern="1200" spc="-200" dirty="0">
                          <a:ln>
                            <a:solidFill>
                              <a:schemeClr val="bg1">
                                <a:lumMod val="65000"/>
                                <a:alpha val="0"/>
                              </a:schemeClr>
                            </a:solidFill>
                          </a:ln>
                          <a:solidFill>
                            <a:schemeClr val="tx2"/>
                          </a:solidFill>
                          <a:latin typeface="+mj-lt"/>
                          <a:ea typeface="+mj-ea"/>
                          <a:cs typeface="+mj-cs"/>
                        </a:rPr>
                        <a:t>직원 </a:t>
                      </a:r>
                      <a:r>
                        <a:rPr lang="ko-KR" altLang="en-US" sz="1050" b="0" kern="1200" spc="-200" dirty="0" err="1">
                          <a:ln>
                            <a:solidFill>
                              <a:schemeClr val="bg1">
                                <a:lumMod val="65000"/>
                                <a:alpha val="0"/>
                              </a:schemeClr>
                            </a:solidFill>
                          </a:ln>
                          <a:solidFill>
                            <a:schemeClr val="tx2"/>
                          </a:solidFill>
                          <a:latin typeface="+mj-lt"/>
                          <a:ea typeface="+mj-ea"/>
                          <a:cs typeface="+mj-cs"/>
                        </a:rPr>
                        <a:t>감염병</a:t>
                      </a:r>
                      <a:r>
                        <a:rPr lang="ko-KR" altLang="en-US" sz="1050" b="0" kern="1200" spc="-200" dirty="0">
                          <a:ln>
                            <a:solidFill>
                              <a:schemeClr val="bg1">
                                <a:lumMod val="65000"/>
                                <a:alpha val="0"/>
                              </a:schemeClr>
                            </a:solidFill>
                          </a:ln>
                          <a:solidFill>
                            <a:schemeClr val="tx2"/>
                          </a:solidFill>
                          <a:latin typeface="+mj-lt"/>
                          <a:ea typeface="+mj-ea"/>
                          <a:cs typeface="+mj-cs"/>
                        </a:rPr>
                        <a:t> </a:t>
                      </a:r>
                      <a:r>
                        <a:rPr lang="ko-KR" altLang="en-US" sz="1050" b="0" kern="1200" spc="-200" dirty="0" err="1">
                          <a:ln>
                            <a:solidFill>
                              <a:schemeClr val="bg1">
                                <a:lumMod val="65000"/>
                                <a:alpha val="0"/>
                              </a:schemeClr>
                            </a:solidFill>
                          </a:ln>
                          <a:solidFill>
                            <a:schemeClr val="tx2"/>
                          </a:solidFill>
                          <a:latin typeface="+mj-lt"/>
                          <a:ea typeface="+mj-ea"/>
                          <a:cs typeface="+mj-cs"/>
                        </a:rPr>
                        <a:t>확진자</a:t>
                      </a:r>
                      <a:r>
                        <a:rPr lang="en-US" altLang="ko-KR" sz="1050" b="0" kern="1200" spc="-200" dirty="0">
                          <a:ln>
                            <a:solidFill>
                              <a:schemeClr val="bg1">
                                <a:lumMod val="65000"/>
                                <a:alpha val="0"/>
                              </a:schemeClr>
                            </a:solidFill>
                          </a:ln>
                          <a:solidFill>
                            <a:schemeClr val="tx2"/>
                          </a:solidFill>
                          <a:latin typeface="+mj-lt"/>
                          <a:ea typeface="+mj-ea"/>
                          <a:cs typeface="+mj-cs"/>
                        </a:rPr>
                        <a:t/>
                      </a:r>
                      <a:br>
                        <a:rPr lang="en-US" altLang="ko-KR" sz="1050" b="0" kern="1200" spc="-200" dirty="0">
                          <a:ln>
                            <a:solidFill>
                              <a:schemeClr val="bg1">
                                <a:lumMod val="65000"/>
                                <a:alpha val="0"/>
                              </a:schemeClr>
                            </a:solidFill>
                          </a:ln>
                          <a:solidFill>
                            <a:schemeClr val="tx2"/>
                          </a:solidFill>
                          <a:latin typeface="+mj-lt"/>
                          <a:ea typeface="+mj-ea"/>
                          <a:cs typeface="+mj-cs"/>
                        </a:rPr>
                      </a:br>
                      <a:r>
                        <a:rPr lang="ko-KR" altLang="en-US" sz="1050" b="0" kern="1200" spc="-200" dirty="0">
                          <a:ln>
                            <a:solidFill>
                              <a:schemeClr val="bg1">
                                <a:lumMod val="65000"/>
                                <a:alpha val="0"/>
                              </a:schemeClr>
                            </a:solidFill>
                          </a:ln>
                          <a:solidFill>
                            <a:schemeClr val="tx2"/>
                          </a:solidFill>
                          <a:latin typeface="+mj-lt"/>
                          <a:ea typeface="+mj-ea"/>
                          <a:cs typeface="+mj-cs"/>
                        </a:rPr>
                        <a:t>발생여부</a:t>
                      </a:r>
                    </a:p>
                  </a:txBody>
                  <a:tcPr marL="72000" marR="0" marT="0" marB="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11472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1200" spc="-200" dirty="0">
                          <a:ln>
                            <a:solidFill>
                              <a:schemeClr val="bg1">
                                <a:lumMod val="65000"/>
                                <a:alpha val="0"/>
                              </a:schemeClr>
                            </a:solidFill>
                          </a:ln>
                          <a:solidFill>
                            <a:schemeClr val="tx2"/>
                          </a:solidFill>
                          <a:latin typeface="+mj-lt"/>
                          <a:ea typeface="+mj-ea"/>
                          <a:cs typeface="+mj-cs"/>
                        </a:rPr>
                        <a:t>협력</a:t>
                      </a:r>
                      <a:r>
                        <a:rPr lang="en-US" altLang="ko-KR" sz="1100" b="0" kern="1200" spc="-200" dirty="0">
                          <a:ln>
                            <a:solidFill>
                              <a:schemeClr val="bg1">
                                <a:lumMod val="65000"/>
                                <a:alpha val="0"/>
                              </a:schemeClr>
                            </a:solidFill>
                          </a:ln>
                          <a:solidFill>
                            <a:schemeClr val="tx2"/>
                          </a:solidFill>
                          <a:latin typeface="+mj-lt"/>
                          <a:ea typeface="+mj-ea"/>
                          <a:cs typeface="+mj-cs"/>
                        </a:rPr>
                        <a:t/>
                      </a:r>
                      <a:br>
                        <a:rPr lang="en-US" altLang="ko-KR" sz="1100" b="0" kern="1200" spc="-200" dirty="0">
                          <a:ln>
                            <a:solidFill>
                              <a:schemeClr val="bg1">
                                <a:lumMod val="65000"/>
                                <a:alpha val="0"/>
                              </a:schemeClr>
                            </a:solidFill>
                          </a:ln>
                          <a:solidFill>
                            <a:schemeClr val="tx2"/>
                          </a:solidFill>
                          <a:latin typeface="+mj-lt"/>
                          <a:ea typeface="+mj-ea"/>
                          <a:cs typeface="+mj-cs"/>
                        </a:rPr>
                      </a:br>
                      <a:r>
                        <a:rPr lang="ko-KR" altLang="en-US" sz="1100" b="0" kern="1200" spc="-200" dirty="0">
                          <a:ln>
                            <a:solidFill>
                              <a:schemeClr val="bg1">
                                <a:lumMod val="65000"/>
                                <a:alpha val="0"/>
                              </a:schemeClr>
                            </a:solidFill>
                          </a:ln>
                          <a:solidFill>
                            <a:schemeClr val="tx2"/>
                          </a:solidFill>
                          <a:latin typeface="+mj-lt"/>
                          <a:ea typeface="+mj-ea"/>
                          <a:cs typeface="+mj-cs"/>
                        </a:rPr>
                        <a:t>업체</a:t>
                      </a: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0800" marR="5080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1200" spc="0" dirty="0">
                          <a:ln>
                            <a:solidFill>
                              <a:schemeClr val="bg1">
                                <a:lumMod val="65000"/>
                                <a:alpha val="0"/>
                              </a:schemeClr>
                            </a:solidFill>
                          </a:ln>
                          <a:solidFill>
                            <a:schemeClr val="tx2"/>
                          </a:solidFill>
                          <a:latin typeface="+mj-lt"/>
                          <a:ea typeface="+mj-ea"/>
                          <a:cs typeface="+mj-cs"/>
                        </a:rPr>
                        <a:t>김</a:t>
                      </a:r>
                      <a:r>
                        <a:rPr lang="en-US" altLang="ko-KR" sz="1100" b="0" kern="1200" spc="0" dirty="0">
                          <a:ln>
                            <a:solidFill>
                              <a:schemeClr val="bg1">
                                <a:lumMod val="65000"/>
                                <a:alpha val="0"/>
                              </a:schemeClr>
                            </a:solidFill>
                          </a:ln>
                          <a:solidFill>
                            <a:schemeClr val="tx2"/>
                          </a:solidFill>
                          <a:latin typeface="+mj-lt"/>
                          <a:ea typeface="+mj-ea"/>
                          <a:cs typeface="+mj-cs"/>
                        </a:rPr>
                        <a:t>00</a:t>
                      </a:r>
                    </a:p>
                  </a:txBody>
                  <a:tcPr marL="0" marR="0" marT="0" marB="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0800" marR="5080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1200" spc="0" dirty="0">
                          <a:ln>
                            <a:solidFill>
                              <a:schemeClr val="bg1">
                                <a:lumMod val="65000"/>
                                <a:alpha val="0"/>
                              </a:schemeClr>
                            </a:solidFill>
                          </a:ln>
                          <a:solidFill>
                            <a:schemeClr val="tx2"/>
                          </a:solidFill>
                          <a:latin typeface="+mj-lt"/>
                          <a:ea typeface="+mj-ea"/>
                          <a:cs typeface="+mj-cs"/>
                        </a:rPr>
                        <a:t>044-202-0000</a:t>
                      </a:r>
                    </a:p>
                  </a:txBody>
                  <a:tcPr marL="0" marR="0" marT="0" marB="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0800" marR="5080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1200" spc="0">
                          <a:ln>
                            <a:solidFill>
                              <a:schemeClr val="bg1">
                                <a:lumMod val="65000"/>
                                <a:alpha val="0"/>
                              </a:schemeClr>
                            </a:solidFill>
                          </a:ln>
                          <a:solidFill>
                            <a:schemeClr val="tx2"/>
                          </a:solidFill>
                          <a:latin typeface="+mj-lt"/>
                          <a:ea typeface="+mj-ea"/>
                          <a:cs typeface="+mj-cs"/>
                        </a:rPr>
                        <a:t>010-0000-0000</a:t>
                      </a:r>
                    </a:p>
                  </a:txBody>
                  <a:tcPr marL="0" marR="0" marT="0" marB="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84138" marR="0" indent="-84138" algn="l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200"/>
                        </a:spcAft>
                        <a:buFont typeface="맑은 고딕" panose="020B0503020000020004" pitchFamily="50" charset="-127"/>
                        <a:buChar char="-"/>
                      </a:pPr>
                      <a:r>
                        <a:rPr lang="ko-KR" altLang="en-US" sz="1050" b="0" kern="1200" spc="-200" dirty="0">
                          <a:ln>
                            <a:solidFill>
                              <a:schemeClr val="bg1">
                                <a:lumMod val="65000"/>
                                <a:alpha val="0"/>
                              </a:schemeClr>
                            </a:solidFill>
                          </a:ln>
                          <a:solidFill>
                            <a:schemeClr val="tx2"/>
                          </a:solidFill>
                          <a:latin typeface="+mj-lt"/>
                          <a:ea typeface="+mj-ea"/>
                          <a:cs typeface="+mj-cs"/>
                        </a:rPr>
                        <a:t>자제 수급일정 확인</a:t>
                      </a:r>
                    </a:p>
                    <a:p>
                      <a:pPr marL="84138" marR="0" indent="-84138" algn="l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200"/>
                        </a:spcAft>
                        <a:buFont typeface="맑은 고딕" panose="020B0503020000020004" pitchFamily="50" charset="-127"/>
                        <a:buChar char="-"/>
                      </a:pPr>
                      <a:r>
                        <a:rPr lang="ko-KR" altLang="en-US" sz="1050" b="0" kern="1200" spc="-200" dirty="0">
                          <a:ln>
                            <a:solidFill>
                              <a:schemeClr val="bg1">
                                <a:lumMod val="65000"/>
                                <a:alpha val="0"/>
                              </a:schemeClr>
                            </a:solidFill>
                          </a:ln>
                          <a:solidFill>
                            <a:schemeClr val="tx2"/>
                          </a:solidFill>
                          <a:latin typeface="+mj-lt"/>
                          <a:ea typeface="+mj-ea"/>
                          <a:cs typeface="+mj-cs"/>
                        </a:rPr>
                        <a:t>운송수단 확인</a:t>
                      </a:r>
                    </a:p>
                    <a:p>
                      <a:pPr marL="84138" marR="0" indent="-84138" algn="l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200"/>
                        </a:spcAft>
                        <a:buFont typeface="맑은 고딕" panose="020B0503020000020004" pitchFamily="50" charset="-127"/>
                        <a:buChar char="-"/>
                      </a:pPr>
                      <a:r>
                        <a:rPr lang="ko-KR" altLang="en-US" sz="1050" b="0" kern="1200" spc="-200" dirty="0">
                          <a:ln>
                            <a:solidFill>
                              <a:schemeClr val="bg1">
                                <a:lumMod val="65000"/>
                                <a:alpha val="0"/>
                              </a:schemeClr>
                            </a:solidFill>
                          </a:ln>
                          <a:solidFill>
                            <a:schemeClr val="tx2"/>
                          </a:solidFill>
                          <a:latin typeface="+mj-lt"/>
                          <a:ea typeface="+mj-ea"/>
                          <a:cs typeface="+mj-cs"/>
                        </a:rPr>
                        <a:t>협력업체 </a:t>
                      </a:r>
                      <a:r>
                        <a:rPr lang="ko-KR" altLang="en-US" sz="1050" b="0" kern="1200" spc="-200" dirty="0" err="1">
                          <a:ln>
                            <a:solidFill>
                              <a:schemeClr val="bg1">
                                <a:lumMod val="65000"/>
                                <a:alpha val="0"/>
                              </a:schemeClr>
                            </a:solidFill>
                          </a:ln>
                          <a:solidFill>
                            <a:schemeClr val="tx2"/>
                          </a:solidFill>
                          <a:latin typeface="+mj-lt"/>
                          <a:ea typeface="+mj-ea"/>
                          <a:cs typeface="+mj-cs"/>
                        </a:rPr>
                        <a:t>확진자</a:t>
                      </a:r>
                      <a:r>
                        <a:rPr lang="en-US" altLang="ko-KR" sz="1050" b="0" kern="1200" spc="-200" dirty="0">
                          <a:ln>
                            <a:solidFill>
                              <a:schemeClr val="bg1">
                                <a:lumMod val="65000"/>
                                <a:alpha val="0"/>
                              </a:schemeClr>
                            </a:solidFill>
                          </a:ln>
                          <a:solidFill>
                            <a:schemeClr val="tx2"/>
                          </a:solidFill>
                          <a:latin typeface="+mj-lt"/>
                          <a:ea typeface="+mj-ea"/>
                          <a:cs typeface="+mj-cs"/>
                        </a:rPr>
                        <a:t/>
                      </a:r>
                      <a:br>
                        <a:rPr lang="en-US" altLang="ko-KR" sz="1050" b="0" kern="1200" spc="-200" dirty="0">
                          <a:ln>
                            <a:solidFill>
                              <a:schemeClr val="bg1">
                                <a:lumMod val="65000"/>
                                <a:alpha val="0"/>
                              </a:schemeClr>
                            </a:solidFill>
                          </a:ln>
                          <a:solidFill>
                            <a:schemeClr val="tx2"/>
                          </a:solidFill>
                          <a:latin typeface="+mj-lt"/>
                          <a:ea typeface="+mj-ea"/>
                          <a:cs typeface="+mj-cs"/>
                        </a:rPr>
                      </a:br>
                      <a:r>
                        <a:rPr lang="ko-KR" altLang="en-US" sz="1050" b="0" kern="1200" spc="-200" dirty="0">
                          <a:ln>
                            <a:solidFill>
                              <a:schemeClr val="bg1">
                                <a:lumMod val="65000"/>
                                <a:alpha val="0"/>
                              </a:schemeClr>
                            </a:solidFill>
                          </a:ln>
                          <a:solidFill>
                            <a:schemeClr val="tx2"/>
                          </a:solidFill>
                          <a:latin typeface="+mj-lt"/>
                          <a:ea typeface="+mj-ea"/>
                          <a:cs typeface="+mj-cs"/>
                        </a:rPr>
                        <a:t>현황확인</a:t>
                      </a:r>
                    </a:p>
                  </a:txBody>
                  <a:tcPr marL="72000" marR="0" marT="0" marB="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89181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1200" spc="-200" dirty="0">
                          <a:ln>
                            <a:solidFill>
                              <a:schemeClr val="bg1">
                                <a:lumMod val="65000"/>
                                <a:alpha val="0"/>
                              </a:schemeClr>
                            </a:solidFill>
                          </a:ln>
                          <a:solidFill>
                            <a:schemeClr val="tx2"/>
                          </a:solidFill>
                          <a:latin typeface="+mj-lt"/>
                          <a:ea typeface="+mj-ea"/>
                          <a:cs typeface="+mj-cs"/>
                        </a:rPr>
                        <a:t>보험</a:t>
                      </a:r>
                      <a:r>
                        <a:rPr lang="en-US" altLang="ko-KR" sz="1100" b="0" kern="1200" spc="-200" dirty="0">
                          <a:ln>
                            <a:solidFill>
                              <a:schemeClr val="bg1">
                                <a:lumMod val="65000"/>
                                <a:alpha val="0"/>
                              </a:schemeClr>
                            </a:solidFill>
                          </a:ln>
                          <a:solidFill>
                            <a:schemeClr val="tx2"/>
                          </a:solidFill>
                          <a:latin typeface="+mj-lt"/>
                          <a:ea typeface="+mj-ea"/>
                          <a:cs typeface="+mj-cs"/>
                        </a:rPr>
                        <a:t/>
                      </a:r>
                      <a:br>
                        <a:rPr lang="en-US" altLang="ko-KR" sz="1100" b="0" kern="1200" spc="-200" dirty="0">
                          <a:ln>
                            <a:solidFill>
                              <a:schemeClr val="bg1">
                                <a:lumMod val="65000"/>
                                <a:alpha val="0"/>
                              </a:schemeClr>
                            </a:solidFill>
                          </a:ln>
                          <a:solidFill>
                            <a:schemeClr val="tx2"/>
                          </a:solidFill>
                          <a:latin typeface="+mj-lt"/>
                          <a:ea typeface="+mj-ea"/>
                          <a:cs typeface="+mj-cs"/>
                        </a:rPr>
                      </a:br>
                      <a:r>
                        <a:rPr lang="ko-KR" altLang="en-US" sz="1100" b="0" kern="1200" spc="-200" dirty="0">
                          <a:ln>
                            <a:solidFill>
                              <a:schemeClr val="bg1">
                                <a:lumMod val="65000"/>
                                <a:alpha val="0"/>
                              </a:schemeClr>
                            </a:solidFill>
                          </a:ln>
                          <a:solidFill>
                            <a:schemeClr val="tx2"/>
                          </a:solidFill>
                          <a:latin typeface="+mj-lt"/>
                          <a:ea typeface="+mj-ea"/>
                          <a:cs typeface="+mj-cs"/>
                        </a:rPr>
                        <a:t>회사</a:t>
                      </a: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0800" marR="50800"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1200" spc="0" dirty="0">
                          <a:ln>
                            <a:solidFill>
                              <a:schemeClr val="bg1">
                                <a:lumMod val="65000"/>
                                <a:alpha val="0"/>
                              </a:schemeClr>
                            </a:solidFill>
                          </a:ln>
                          <a:solidFill>
                            <a:schemeClr val="tx2"/>
                          </a:solidFill>
                          <a:latin typeface="+mj-lt"/>
                          <a:ea typeface="+mj-ea"/>
                          <a:cs typeface="+mj-cs"/>
                        </a:rPr>
                        <a:t>이</a:t>
                      </a:r>
                      <a:r>
                        <a:rPr lang="en-US" altLang="ko-KR" sz="1100" b="0" kern="1200" spc="0" dirty="0">
                          <a:ln>
                            <a:solidFill>
                              <a:schemeClr val="bg1">
                                <a:lumMod val="65000"/>
                                <a:alpha val="0"/>
                              </a:schemeClr>
                            </a:solidFill>
                          </a:ln>
                          <a:solidFill>
                            <a:schemeClr val="tx2"/>
                          </a:solidFill>
                          <a:latin typeface="+mj-lt"/>
                          <a:ea typeface="+mj-ea"/>
                          <a:cs typeface="+mj-cs"/>
                        </a:rPr>
                        <a:t>00</a:t>
                      </a:r>
                    </a:p>
                  </a:txBody>
                  <a:tcPr marL="0" marR="0" marT="0" marB="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0800" marR="5080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1200" spc="0" dirty="0">
                          <a:ln>
                            <a:solidFill>
                              <a:schemeClr val="bg1">
                                <a:lumMod val="65000"/>
                                <a:alpha val="0"/>
                              </a:schemeClr>
                            </a:solidFill>
                          </a:ln>
                          <a:solidFill>
                            <a:schemeClr val="tx2"/>
                          </a:solidFill>
                          <a:latin typeface="+mj-lt"/>
                          <a:ea typeface="+mj-ea"/>
                          <a:cs typeface="+mj-cs"/>
                        </a:rPr>
                        <a:t>044-202-0000</a:t>
                      </a:r>
                    </a:p>
                  </a:txBody>
                  <a:tcPr marL="0" marR="0" marT="0" marB="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0800" marR="5080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1200" spc="0" dirty="0">
                          <a:ln>
                            <a:solidFill>
                              <a:schemeClr val="bg1">
                                <a:lumMod val="65000"/>
                                <a:alpha val="0"/>
                              </a:schemeClr>
                            </a:solidFill>
                          </a:ln>
                          <a:solidFill>
                            <a:schemeClr val="tx2"/>
                          </a:solidFill>
                          <a:latin typeface="+mj-lt"/>
                          <a:ea typeface="+mj-ea"/>
                          <a:cs typeface="+mj-cs"/>
                        </a:rPr>
                        <a:t>010-0000-0000</a:t>
                      </a:r>
                    </a:p>
                  </a:txBody>
                  <a:tcPr marL="0" marR="0" marT="0" marB="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84138" marR="0" indent="-84138" algn="l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200"/>
                        </a:spcAft>
                        <a:buFont typeface="맑은 고딕" panose="020B0503020000020004" pitchFamily="50" charset="-127"/>
                        <a:buChar char="-"/>
                      </a:pPr>
                      <a:r>
                        <a:rPr lang="ko-KR" altLang="en-US" sz="1050" b="0" kern="1200" spc="-200" dirty="0">
                          <a:ln>
                            <a:solidFill>
                              <a:schemeClr val="bg1">
                                <a:lumMod val="65000"/>
                                <a:alpha val="0"/>
                              </a:schemeClr>
                            </a:solidFill>
                          </a:ln>
                          <a:solidFill>
                            <a:schemeClr val="tx2"/>
                          </a:solidFill>
                          <a:latin typeface="+mj-lt"/>
                          <a:ea typeface="+mj-ea"/>
                          <a:cs typeface="+mj-cs"/>
                        </a:rPr>
                        <a:t>보험 가입내역</a:t>
                      </a:r>
                    </a:p>
                    <a:p>
                      <a:pPr marL="84138" marR="0" indent="-84138" algn="l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200"/>
                        </a:spcAft>
                        <a:buFont typeface="맑은 고딕" panose="020B0503020000020004" pitchFamily="50" charset="-127"/>
                        <a:buChar char="-"/>
                      </a:pPr>
                      <a:r>
                        <a:rPr lang="ko-KR" altLang="en-US" sz="1050" b="0" kern="1200" spc="-200" dirty="0">
                          <a:ln>
                            <a:solidFill>
                              <a:schemeClr val="bg1">
                                <a:lumMod val="65000"/>
                                <a:alpha val="0"/>
                              </a:schemeClr>
                            </a:solidFill>
                          </a:ln>
                          <a:solidFill>
                            <a:schemeClr val="tx2"/>
                          </a:solidFill>
                          <a:latin typeface="+mj-lt"/>
                          <a:ea typeface="+mj-ea"/>
                          <a:cs typeface="+mj-cs"/>
                        </a:rPr>
                        <a:t>보장범위</a:t>
                      </a:r>
                    </a:p>
                    <a:p>
                      <a:pPr marL="84138" marR="0" indent="-84138" algn="l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200"/>
                        </a:spcAft>
                        <a:buFont typeface="맑은 고딕" panose="020B0503020000020004" pitchFamily="50" charset="-127"/>
                        <a:buChar char="-"/>
                      </a:pPr>
                      <a:r>
                        <a:rPr lang="ko-KR" altLang="en-US" sz="1050" b="0" kern="1200" spc="-200" dirty="0">
                          <a:ln>
                            <a:solidFill>
                              <a:schemeClr val="bg1">
                                <a:lumMod val="65000"/>
                                <a:alpha val="0"/>
                              </a:schemeClr>
                            </a:solidFill>
                          </a:ln>
                          <a:solidFill>
                            <a:schemeClr val="tx2"/>
                          </a:solidFill>
                          <a:latin typeface="+mj-lt"/>
                          <a:ea typeface="+mj-ea"/>
                          <a:cs typeface="+mj-cs"/>
                        </a:rPr>
                        <a:t>감염병발생 시</a:t>
                      </a:r>
                      <a:r>
                        <a:rPr lang="en-US" altLang="ko-KR" sz="1050" b="0" kern="1200" spc="-200" dirty="0">
                          <a:ln>
                            <a:solidFill>
                              <a:schemeClr val="bg1">
                                <a:lumMod val="65000"/>
                                <a:alpha val="0"/>
                              </a:schemeClr>
                            </a:solidFill>
                          </a:ln>
                          <a:solidFill>
                            <a:schemeClr val="tx2"/>
                          </a:solidFill>
                          <a:latin typeface="+mj-lt"/>
                          <a:ea typeface="+mj-ea"/>
                          <a:cs typeface="+mj-cs"/>
                        </a:rPr>
                        <a:t/>
                      </a:r>
                      <a:br>
                        <a:rPr lang="en-US" altLang="ko-KR" sz="1050" b="0" kern="1200" spc="-200" dirty="0">
                          <a:ln>
                            <a:solidFill>
                              <a:schemeClr val="bg1">
                                <a:lumMod val="65000"/>
                                <a:alpha val="0"/>
                              </a:schemeClr>
                            </a:solidFill>
                          </a:ln>
                          <a:solidFill>
                            <a:schemeClr val="tx2"/>
                          </a:solidFill>
                          <a:latin typeface="+mj-lt"/>
                          <a:ea typeface="+mj-ea"/>
                          <a:cs typeface="+mj-cs"/>
                        </a:rPr>
                      </a:br>
                      <a:r>
                        <a:rPr lang="ko-KR" altLang="en-US" sz="1050" b="0" kern="1200" spc="-200" dirty="0">
                          <a:ln>
                            <a:solidFill>
                              <a:schemeClr val="bg1">
                                <a:lumMod val="65000"/>
                                <a:alpha val="0"/>
                              </a:schemeClr>
                            </a:solidFill>
                          </a:ln>
                          <a:solidFill>
                            <a:schemeClr val="tx2"/>
                          </a:solidFill>
                          <a:latin typeface="+mj-lt"/>
                          <a:ea typeface="+mj-ea"/>
                          <a:cs typeface="+mj-cs"/>
                        </a:rPr>
                        <a:t>특이사항</a:t>
                      </a:r>
                    </a:p>
                  </a:txBody>
                  <a:tcPr marL="72000" marR="0" marT="0" marB="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89181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1200" spc="-200" dirty="0">
                          <a:ln>
                            <a:solidFill>
                              <a:schemeClr val="bg1">
                                <a:lumMod val="65000"/>
                                <a:alpha val="0"/>
                              </a:schemeClr>
                            </a:solidFill>
                          </a:ln>
                          <a:solidFill>
                            <a:schemeClr val="tx2"/>
                          </a:solidFill>
                          <a:latin typeface="+mj-lt"/>
                          <a:ea typeface="+mj-ea"/>
                          <a:cs typeface="+mj-cs"/>
                        </a:rPr>
                        <a:t>지자체</a:t>
                      </a: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0800" marR="50800"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1200" spc="0" dirty="0">
                          <a:ln>
                            <a:solidFill>
                              <a:schemeClr val="bg1">
                                <a:lumMod val="65000"/>
                                <a:alpha val="0"/>
                              </a:schemeClr>
                            </a:solidFill>
                          </a:ln>
                          <a:solidFill>
                            <a:schemeClr val="tx2"/>
                          </a:solidFill>
                          <a:latin typeface="+mj-lt"/>
                          <a:ea typeface="+mj-ea"/>
                          <a:cs typeface="+mj-cs"/>
                        </a:rPr>
                        <a:t>강</a:t>
                      </a:r>
                      <a:r>
                        <a:rPr lang="en-US" altLang="ko-KR" sz="1100" b="0" kern="1200" spc="0" dirty="0">
                          <a:ln>
                            <a:solidFill>
                              <a:schemeClr val="bg1">
                                <a:lumMod val="65000"/>
                                <a:alpha val="0"/>
                              </a:schemeClr>
                            </a:solidFill>
                          </a:ln>
                          <a:solidFill>
                            <a:schemeClr val="tx2"/>
                          </a:solidFill>
                          <a:latin typeface="+mj-lt"/>
                          <a:ea typeface="+mj-ea"/>
                          <a:cs typeface="+mj-cs"/>
                        </a:rPr>
                        <a:t>00</a:t>
                      </a:r>
                    </a:p>
                  </a:txBody>
                  <a:tcPr marL="0" marR="0" marT="0" marB="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0800" marR="5080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1200" spc="0" dirty="0">
                          <a:ln>
                            <a:solidFill>
                              <a:schemeClr val="bg1">
                                <a:lumMod val="65000"/>
                                <a:alpha val="0"/>
                              </a:schemeClr>
                            </a:solidFill>
                          </a:ln>
                          <a:solidFill>
                            <a:schemeClr val="tx2"/>
                          </a:solidFill>
                          <a:latin typeface="+mj-lt"/>
                          <a:ea typeface="+mj-ea"/>
                          <a:cs typeface="+mj-cs"/>
                        </a:rPr>
                        <a:t>044-202-0000</a:t>
                      </a:r>
                    </a:p>
                  </a:txBody>
                  <a:tcPr marL="0" marR="0" marT="0" marB="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0800" marR="5080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1200" spc="0" dirty="0">
                          <a:ln>
                            <a:solidFill>
                              <a:schemeClr val="bg1">
                                <a:lumMod val="65000"/>
                                <a:alpha val="0"/>
                              </a:schemeClr>
                            </a:solidFill>
                          </a:ln>
                          <a:solidFill>
                            <a:schemeClr val="tx2"/>
                          </a:solidFill>
                          <a:latin typeface="+mj-lt"/>
                          <a:ea typeface="+mj-ea"/>
                          <a:cs typeface="+mj-cs"/>
                        </a:rPr>
                        <a:t>010-0000-0000</a:t>
                      </a:r>
                    </a:p>
                  </a:txBody>
                  <a:tcPr marL="0" marR="0" marT="0" marB="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84138" marR="0" indent="-84138" algn="l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200"/>
                        </a:spcAft>
                        <a:buFont typeface="맑은 고딕" panose="020B0503020000020004" pitchFamily="50" charset="-127"/>
                        <a:buChar char="-"/>
                      </a:pPr>
                      <a:r>
                        <a:rPr lang="ko-KR" altLang="en-US" sz="1050" b="0" kern="1200" spc="-200" dirty="0" err="1">
                          <a:ln>
                            <a:solidFill>
                              <a:schemeClr val="bg1">
                                <a:lumMod val="65000"/>
                                <a:alpha val="0"/>
                              </a:schemeClr>
                            </a:solidFill>
                          </a:ln>
                          <a:solidFill>
                            <a:schemeClr val="tx2"/>
                          </a:solidFill>
                          <a:latin typeface="+mj-lt"/>
                          <a:ea typeface="+mj-ea"/>
                          <a:cs typeface="+mj-cs"/>
                        </a:rPr>
                        <a:t>확진자</a:t>
                      </a:r>
                      <a:r>
                        <a:rPr lang="ko-KR" altLang="en-US" sz="1050" b="0" kern="1200" spc="-200" dirty="0">
                          <a:ln>
                            <a:solidFill>
                              <a:schemeClr val="bg1">
                                <a:lumMod val="65000"/>
                                <a:alpha val="0"/>
                              </a:schemeClr>
                            </a:solidFill>
                          </a:ln>
                          <a:solidFill>
                            <a:schemeClr val="tx2"/>
                          </a:solidFill>
                          <a:latin typeface="+mj-lt"/>
                          <a:ea typeface="+mj-ea"/>
                          <a:cs typeface="+mj-cs"/>
                        </a:rPr>
                        <a:t> 발생현황</a:t>
                      </a:r>
                      <a:endParaRPr lang="en-US" altLang="ko-KR" sz="1050" b="0" kern="1200" spc="-200" dirty="0">
                        <a:ln>
                          <a:solidFill>
                            <a:schemeClr val="bg1">
                              <a:lumMod val="65000"/>
                              <a:alpha val="0"/>
                            </a:schemeClr>
                          </a:solidFill>
                        </a:ln>
                        <a:solidFill>
                          <a:schemeClr val="tx2"/>
                        </a:solidFill>
                        <a:latin typeface="+mj-lt"/>
                        <a:ea typeface="+mj-ea"/>
                        <a:cs typeface="+mj-cs"/>
                      </a:endParaRPr>
                    </a:p>
                    <a:p>
                      <a:pPr marL="84138" marR="0" indent="-84138" algn="l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200"/>
                        </a:spcAft>
                        <a:buFont typeface="맑은 고딕" panose="020B0503020000020004" pitchFamily="50" charset="-127"/>
                        <a:buChar char="-"/>
                      </a:pPr>
                      <a:r>
                        <a:rPr lang="ko-KR" altLang="en-US" sz="1050" b="0" kern="1200" spc="-200" dirty="0">
                          <a:ln>
                            <a:solidFill>
                              <a:schemeClr val="bg1">
                                <a:lumMod val="65000"/>
                                <a:alpha val="0"/>
                              </a:schemeClr>
                            </a:solidFill>
                          </a:ln>
                          <a:solidFill>
                            <a:schemeClr val="tx2"/>
                          </a:solidFill>
                          <a:latin typeface="+mj-lt"/>
                          <a:ea typeface="+mj-ea"/>
                          <a:cs typeface="+mj-cs"/>
                        </a:rPr>
                        <a:t>정부 지원내용 확인</a:t>
                      </a:r>
                    </a:p>
                  </a:txBody>
                  <a:tcPr marL="72000" marR="0" marT="0" marB="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89181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1200" spc="-200">
                          <a:ln>
                            <a:solidFill>
                              <a:schemeClr val="bg1">
                                <a:lumMod val="65000"/>
                                <a:alpha val="0"/>
                              </a:schemeClr>
                            </a:solidFill>
                          </a:ln>
                          <a:solidFill>
                            <a:schemeClr val="tx2"/>
                          </a:solidFill>
                          <a:latin typeface="+mj-lt"/>
                          <a:ea typeface="+mj-ea"/>
                          <a:cs typeface="+mj-cs"/>
                        </a:rPr>
                        <a:t>보건소</a:t>
                      </a:r>
                    </a:p>
                  </a:txBody>
                  <a:tcPr marL="0" marR="0" marT="0" marB="0" anchor="ctr"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0800" marR="50800" algn="ctr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1200" spc="0" dirty="0">
                          <a:ln>
                            <a:solidFill>
                              <a:schemeClr val="bg1">
                                <a:lumMod val="65000"/>
                                <a:alpha val="0"/>
                              </a:schemeClr>
                            </a:solidFill>
                          </a:ln>
                          <a:solidFill>
                            <a:schemeClr val="tx2"/>
                          </a:solidFill>
                          <a:latin typeface="+mj-lt"/>
                          <a:ea typeface="+mj-ea"/>
                          <a:cs typeface="+mj-cs"/>
                        </a:rPr>
                        <a:t>최</a:t>
                      </a:r>
                      <a:r>
                        <a:rPr lang="en-US" altLang="ko-KR" sz="1100" b="0" kern="1200" spc="0" dirty="0">
                          <a:ln>
                            <a:solidFill>
                              <a:schemeClr val="bg1">
                                <a:lumMod val="65000"/>
                                <a:alpha val="0"/>
                              </a:schemeClr>
                            </a:solidFill>
                          </a:ln>
                          <a:solidFill>
                            <a:schemeClr val="tx2"/>
                          </a:solidFill>
                          <a:latin typeface="+mj-lt"/>
                          <a:ea typeface="+mj-ea"/>
                          <a:cs typeface="+mj-cs"/>
                        </a:rPr>
                        <a:t>00</a:t>
                      </a:r>
                    </a:p>
                  </a:txBody>
                  <a:tcPr marL="0" marR="0" marT="0" marB="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0800" marR="5080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1200" spc="0" dirty="0">
                          <a:ln>
                            <a:solidFill>
                              <a:schemeClr val="bg1">
                                <a:lumMod val="65000"/>
                                <a:alpha val="0"/>
                              </a:schemeClr>
                            </a:solidFill>
                          </a:ln>
                          <a:solidFill>
                            <a:schemeClr val="tx2"/>
                          </a:solidFill>
                          <a:latin typeface="+mj-lt"/>
                          <a:ea typeface="+mj-ea"/>
                          <a:cs typeface="+mj-cs"/>
                        </a:rPr>
                        <a:t>044-202-0000</a:t>
                      </a:r>
                    </a:p>
                  </a:txBody>
                  <a:tcPr marL="0" marR="0" marT="0" marB="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50800" marR="5080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1200" spc="0" dirty="0">
                          <a:ln>
                            <a:solidFill>
                              <a:schemeClr val="bg1">
                                <a:lumMod val="65000"/>
                                <a:alpha val="0"/>
                              </a:schemeClr>
                            </a:solidFill>
                          </a:ln>
                          <a:solidFill>
                            <a:schemeClr val="tx2"/>
                          </a:solidFill>
                          <a:latin typeface="+mj-lt"/>
                          <a:ea typeface="+mj-ea"/>
                          <a:cs typeface="+mj-cs"/>
                        </a:rPr>
                        <a:t>010-0000-0000</a:t>
                      </a:r>
                    </a:p>
                  </a:txBody>
                  <a:tcPr marL="0" marR="0" marT="0" marB="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84138" marR="0" indent="-84138" algn="l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200"/>
                        </a:spcAft>
                        <a:buFont typeface="맑은 고딕" panose="020B0503020000020004" pitchFamily="50" charset="-127"/>
                        <a:buChar char="-"/>
                      </a:pPr>
                      <a:r>
                        <a:rPr lang="ko-KR" altLang="en-US" sz="1050" b="0" kern="1200" spc="-200" dirty="0">
                          <a:ln>
                            <a:solidFill>
                              <a:schemeClr val="bg1">
                                <a:lumMod val="65000"/>
                                <a:alpha val="0"/>
                              </a:schemeClr>
                            </a:solidFill>
                          </a:ln>
                          <a:solidFill>
                            <a:schemeClr val="tx2"/>
                          </a:solidFill>
                          <a:latin typeface="+mj-lt"/>
                          <a:ea typeface="+mj-ea"/>
                          <a:cs typeface="+mj-cs"/>
                        </a:rPr>
                        <a:t>소독관련 안내사항 </a:t>
                      </a:r>
                      <a:r>
                        <a:rPr lang="en-US" altLang="ko-KR" sz="1050" b="0" kern="1200" spc="-200" dirty="0">
                          <a:ln>
                            <a:solidFill>
                              <a:schemeClr val="bg1">
                                <a:lumMod val="65000"/>
                                <a:alpha val="0"/>
                              </a:schemeClr>
                            </a:solidFill>
                          </a:ln>
                          <a:solidFill>
                            <a:schemeClr val="tx2"/>
                          </a:solidFill>
                          <a:latin typeface="+mj-lt"/>
                          <a:ea typeface="+mj-ea"/>
                          <a:cs typeface="+mj-cs"/>
                        </a:rPr>
                        <a:t/>
                      </a:r>
                      <a:br>
                        <a:rPr lang="en-US" altLang="ko-KR" sz="1050" b="0" kern="1200" spc="-200" dirty="0">
                          <a:ln>
                            <a:solidFill>
                              <a:schemeClr val="bg1">
                                <a:lumMod val="65000"/>
                                <a:alpha val="0"/>
                              </a:schemeClr>
                            </a:solidFill>
                          </a:ln>
                          <a:solidFill>
                            <a:schemeClr val="tx2"/>
                          </a:solidFill>
                          <a:latin typeface="+mj-lt"/>
                          <a:ea typeface="+mj-ea"/>
                          <a:cs typeface="+mj-cs"/>
                        </a:rPr>
                      </a:br>
                      <a:r>
                        <a:rPr lang="ko-KR" altLang="en-US" sz="1050" b="0" kern="1200" spc="-200" dirty="0">
                          <a:ln>
                            <a:solidFill>
                              <a:schemeClr val="bg1">
                                <a:lumMod val="65000"/>
                                <a:alpha val="0"/>
                              </a:schemeClr>
                            </a:solidFill>
                          </a:ln>
                          <a:solidFill>
                            <a:schemeClr val="tx2"/>
                          </a:solidFill>
                          <a:latin typeface="+mj-lt"/>
                          <a:ea typeface="+mj-ea"/>
                          <a:cs typeface="+mj-cs"/>
                        </a:rPr>
                        <a:t>확인</a:t>
                      </a:r>
                    </a:p>
                    <a:p>
                      <a:pPr marL="84138" marR="0" indent="-84138" algn="l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200"/>
                        </a:spcAft>
                        <a:buFont typeface="맑은 고딕" panose="020B0503020000020004" pitchFamily="50" charset="-127"/>
                        <a:buChar char="-"/>
                      </a:pPr>
                      <a:r>
                        <a:rPr lang="ko-KR" altLang="en-US" sz="1050" b="0" kern="1200" spc="-200" dirty="0">
                          <a:ln>
                            <a:solidFill>
                              <a:schemeClr val="bg1">
                                <a:lumMod val="65000"/>
                                <a:alpha val="0"/>
                              </a:schemeClr>
                            </a:solidFill>
                          </a:ln>
                          <a:solidFill>
                            <a:schemeClr val="tx2"/>
                          </a:solidFill>
                          <a:latin typeface="+mj-lt"/>
                          <a:ea typeface="+mj-ea"/>
                          <a:cs typeface="+mj-cs"/>
                        </a:rPr>
                        <a:t>환자 </a:t>
                      </a:r>
                      <a:r>
                        <a:rPr lang="en-US" altLang="ko-KR" sz="1050" b="0" kern="1200" spc="-200" dirty="0">
                          <a:ln>
                            <a:solidFill>
                              <a:schemeClr val="bg1">
                                <a:lumMod val="65000"/>
                                <a:alpha val="0"/>
                              </a:schemeClr>
                            </a:solidFill>
                          </a:ln>
                          <a:solidFill>
                            <a:schemeClr val="tx2"/>
                          </a:solidFill>
                          <a:latin typeface="+mj-lt"/>
                          <a:ea typeface="+mj-ea"/>
                          <a:cs typeface="+mj-cs"/>
                        </a:rPr>
                        <a:t>· </a:t>
                      </a:r>
                      <a:r>
                        <a:rPr lang="ko-KR" altLang="en-US" sz="1050" b="0" kern="1200" spc="-200" dirty="0" err="1">
                          <a:ln>
                            <a:solidFill>
                              <a:schemeClr val="bg1">
                                <a:lumMod val="65000"/>
                                <a:alpha val="0"/>
                              </a:schemeClr>
                            </a:solidFill>
                          </a:ln>
                          <a:solidFill>
                            <a:schemeClr val="tx2"/>
                          </a:solidFill>
                          <a:latin typeface="+mj-lt"/>
                          <a:ea typeface="+mj-ea"/>
                          <a:cs typeface="+mj-cs"/>
                        </a:rPr>
                        <a:t>의심자</a:t>
                      </a:r>
                      <a:r>
                        <a:rPr lang="ko-KR" altLang="en-US" sz="1050" b="0" kern="1200" spc="-200" dirty="0">
                          <a:ln>
                            <a:solidFill>
                              <a:schemeClr val="bg1">
                                <a:lumMod val="65000"/>
                                <a:alpha val="0"/>
                              </a:schemeClr>
                            </a:solidFill>
                          </a:ln>
                          <a:solidFill>
                            <a:schemeClr val="tx2"/>
                          </a:solidFill>
                          <a:latin typeface="+mj-lt"/>
                          <a:ea typeface="+mj-ea"/>
                          <a:cs typeface="+mj-cs"/>
                        </a:rPr>
                        <a:t> 발생 시</a:t>
                      </a:r>
                      <a:r>
                        <a:rPr lang="en-US" altLang="ko-KR" sz="1050" b="0" kern="1200" spc="-200" dirty="0">
                          <a:ln>
                            <a:solidFill>
                              <a:schemeClr val="bg1">
                                <a:lumMod val="65000"/>
                                <a:alpha val="0"/>
                              </a:schemeClr>
                            </a:solidFill>
                          </a:ln>
                          <a:solidFill>
                            <a:schemeClr val="tx2"/>
                          </a:solidFill>
                          <a:latin typeface="+mj-lt"/>
                          <a:ea typeface="+mj-ea"/>
                          <a:cs typeface="+mj-cs"/>
                        </a:rPr>
                        <a:t/>
                      </a:r>
                      <a:br>
                        <a:rPr lang="en-US" altLang="ko-KR" sz="1050" b="0" kern="1200" spc="-200" dirty="0">
                          <a:ln>
                            <a:solidFill>
                              <a:schemeClr val="bg1">
                                <a:lumMod val="65000"/>
                                <a:alpha val="0"/>
                              </a:schemeClr>
                            </a:solidFill>
                          </a:ln>
                          <a:solidFill>
                            <a:schemeClr val="tx2"/>
                          </a:solidFill>
                          <a:latin typeface="+mj-lt"/>
                          <a:ea typeface="+mj-ea"/>
                          <a:cs typeface="+mj-cs"/>
                        </a:rPr>
                      </a:br>
                      <a:r>
                        <a:rPr lang="ko-KR" altLang="en-US" sz="1050" b="0" kern="1200" spc="-200" dirty="0">
                          <a:ln>
                            <a:solidFill>
                              <a:schemeClr val="bg1">
                                <a:lumMod val="65000"/>
                                <a:alpha val="0"/>
                              </a:schemeClr>
                            </a:solidFill>
                          </a:ln>
                          <a:solidFill>
                            <a:schemeClr val="tx2"/>
                          </a:solidFill>
                          <a:latin typeface="+mj-lt"/>
                          <a:ea typeface="+mj-ea"/>
                          <a:cs typeface="+mj-cs"/>
                        </a:rPr>
                        <a:t>신고</a:t>
                      </a:r>
                    </a:p>
                  </a:txBody>
                  <a:tcPr marL="72000" marR="0" marT="0" marB="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  <p:sp>
        <p:nvSpPr>
          <p:cNvPr id="37" name="TextBox 36">
            <a:extLst>
              <a:ext uri="{FF2B5EF4-FFF2-40B4-BE49-F238E27FC236}">
                <a16:creationId xmlns:a16="http://schemas.microsoft.com/office/drawing/2014/main" xmlns="" id="{53718499-2B69-4604-BB47-014EDC47C5A6}"/>
              </a:ext>
            </a:extLst>
          </p:cNvPr>
          <p:cNvSpPr txBox="1"/>
          <p:nvPr/>
        </p:nvSpPr>
        <p:spPr>
          <a:xfrm>
            <a:off x="2334819" y="359941"/>
            <a:ext cx="289854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2800" b="1" spc="-3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비상대응팀 구성</a:t>
            </a:r>
            <a:r>
              <a:rPr lang="en-US" altLang="ko-KR" sz="2400" spc="-3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(</a:t>
            </a:r>
            <a:r>
              <a:rPr lang="ko-KR" altLang="en-US" sz="2400" spc="-3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예</a:t>
            </a:r>
            <a:r>
              <a:rPr lang="en-US" altLang="ko-KR" sz="2400" spc="-3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)</a:t>
            </a:r>
            <a:endParaRPr lang="ko-KR" altLang="en-US" sz="2400" spc="-300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rgbClr val="000B75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xmlns="" id="{BA5BC88A-3C2A-471D-802D-BE5D42026452}"/>
              </a:ext>
            </a:extLst>
          </p:cNvPr>
          <p:cNvSpPr txBox="1"/>
          <p:nvPr/>
        </p:nvSpPr>
        <p:spPr>
          <a:xfrm>
            <a:off x="8290837" y="359941"/>
            <a:ext cx="260520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2800" b="1" spc="-3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외부 연락망 작성</a:t>
            </a: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xmlns="" id="{EA74C094-FA1D-4AAE-B980-25CBD4A990D7}"/>
              </a:ext>
            </a:extLst>
          </p:cNvPr>
          <p:cNvGrpSpPr/>
          <p:nvPr/>
        </p:nvGrpSpPr>
        <p:grpSpPr>
          <a:xfrm>
            <a:off x="1374259" y="1044121"/>
            <a:ext cx="5064641" cy="5384146"/>
            <a:chOff x="1374259" y="1044121"/>
            <a:chExt cx="5488267" cy="5384146"/>
          </a:xfrm>
        </p:grpSpPr>
        <p:sp>
          <p:nvSpPr>
            <p:cNvPr id="24" name="사각형: 둥근 모서리 23">
              <a:extLst>
                <a:ext uri="{FF2B5EF4-FFF2-40B4-BE49-F238E27FC236}">
                  <a16:creationId xmlns:a16="http://schemas.microsoft.com/office/drawing/2014/main" xmlns="" id="{7D48F56C-8962-4FBF-AE25-C96B61BFB81F}"/>
                </a:ext>
              </a:extLst>
            </p:cNvPr>
            <p:cNvSpPr/>
            <p:nvPr/>
          </p:nvSpPr>
          <p:spPr>
            <a:xfrm>
              <a:off x="1416050" y="4762500"/>
              <a:ext cx="5394325" cy="1665767"/>
            </a:xfrm>
            <a:prstGeom prst="roundRect">
              <a:avLst>
                <a:gd name="adj" fmla="val 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5" name="직사각형 24">
              <a:extLst>
                <a:ext uri="{FF2B5EF4-FFF2-40B4-BE49-F238E27FC236}">
                  <a16:creationId xmlns:a16="http://schemas.microsoft.com/office/drawing/2014/main" xmlns="" id="{ECAD3585-3D01-4D26-81EC-FEA768E772D6}"/>
                </a:ext>
              </a:extLst>
            </p:cNvPr>
            <p:cNvSpPr/>
            <p:nvPr/>
          </p:nvSpPr>
          <p:spPr>
            <a:xfrm>
              <a:off x="1416050" y="4874042"/>
              <a:ext cx="1845310" cy="38375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" name="직사각형 25">
              <a:extLst>
                <a:ext uri="{FF2B5EF4-FFF2-40B4-BE49-F238E27FC236}">
                  <a16:creationId xmlns:a16="http://schemas.microsoft.com/office/drawing/2014/main" xmlns="" id="{D4B4816F-3545-4E58-A160-2C6CA7655795}"/>
                </a:ext>
              </a:extLst>
            </p:cNvPr>
            <p:cNvSpPr/>
            <p:nvPr/>
          </p:nvSpPr>
          <p:spPr>
            <a:xfrm>
              <a:off x="3261360" y="4874042"/>
              <a:ext cx="1662429" cy="383758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7" name="직사각형 26">
              <a:extLst>
                <a:ext uri="{FF2B5EF4-FFF2-40B4-BE49-F238E27FC236}">
                  <a16:creationId xmlns:a16="http://schemas.microsoft.com/office/drawing/2014/main" xmlns="" id="{10AAEDD4-7147-4E6F-9D85-95580BBBC25F}"/>
                </a:ext>
              </a:extLst>
            </p:cNvPr>
            <p:cNvSpPr/>
            <p:nvPr/>
          </p:nvSpPr>
          <p:spPr>
            <a:xfrm>
              <a:off x="4923789" y="4874042"/>
              <a:ext cx="1886586" cy="38375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cxnSp>
          <p:nvCxnSpPr>
            <p:cNvPr id="28" name="직선 연결선 27">
              <a:extLst>
                <a:ext uri="{FF2B5EF4-FFF2-40B4-BE49-F238E27FC236}">
                  <a16:creationId xmlns:a16="http://schemas.microsoft.com/office/drawing/2014/main" xmlns="" id="{C5037F42-D05B-40B0-A9B6-CD24258785DA}"/>
                </a:ext>
              </a:extLst>
            </p:cNvPr>
            <p:cNvCxnSpPr>
              <a:cxnSpLocks/>
            </p:cNvCxnSpPr>
            <p:nvPr/>
          </p:nvCxnSpPr>
          <p:spPr>
            <a:xfrm rot="5400000">
              <a:off x="2760276" y="1319749"/>
              <a:ext cx="0" cy="1362956"/>
            </a:xfrm>
            <a:prstGeom prst="line">
              <a:avLst/>
            </a:prstGeom>
            <a:ln w="31750" cap="rnd">
              <a:solidFill>
                <a:srgbClr val="E1E2E7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9" name="그룹 28">
              <a:extLst>
                <a:ext uri="{FF2B5EF4-FFF2-40B4-BE49-F238E27FC236}">
                  <a16:creationId xmlns:a16="http://schemas.microsoft.com/office/drawing/2014/main" xmlns="" id="{4D995A3B-2049-44A7-95A4-BC466577E155}"/>
                </a:ext>
              </a:extLst>
            </p:cNvPr>
            <p:cNvGrpSpPr/>
            <p:nvPr/>
          </p:nvGrpSpPr>
          <p:grpSpPr>
            <a:xfrm>
              <a:off x="3395153" y="2308860"/>
              <a:ext cx="1362956" cy="2225040"/>
              <a:chOff x="3419524" y="2476500"/>
              <a:chExt cx="1362956" cy="1898650"/>
            </a:xfrm>
          </p:grpSpPr>
          <p:cxnSp>
            <p:nvCxnSpPr>
              <p:cNvPr id="30" name="직선 연결선 29">
                <a:extLst>
                  <a:ext uri="{FF2B5EF4-FFF2-40B4-BE49-F238E27FC236}">
                    <a16:creationId xmlns:a16="http://schemas.microsoft.com/office/drawing/2014/main" xmlns="" id="{B59E0CB8-C253-485D-BBDF-743CA47B9938}"/>
                  </a:ext>
                </a:extLst>
              </p:cNvPr>
              <p:cNvCxnSpPr>
                <a:cxnSpLocks/>
              </p:cNvCxnSpPr>
              <p:nvPr/>
            </p:nvCxnSpPr>
            <p:spPr>
              <a:xfrm rot="5400000">
                <a:off x="4101002" y="2845965"/>
                <a:ext cx="0" cy="1362956"/>
              </a:xfrm>
              <a:prstGeom prst="line">
                <a:avLst/>
              </a:prstGeom>
              <a:ln w="31750" cap="rnd">
                <a:solidFill>
                  <a:srgbClr val="E1E2E7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직선 연결선 30">
                <a:extLst>
                  <a:ext uri="{FF2B5EF4-FFF2-40B4-BE49-F238E27FC236}">
                    <a16:creationId xmlns:a16="http://schemas.microsoft.com/office/drawing/2014/main" xmlns="" id="{C72D4CFB-70C0-42A6-8426-0975383EAAB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115289" y="2476500"/>
                <a:ext cx="0" cy="1898650"/>
              </a:xfrm>
              <a:prstGeom prst="line">
                <a:avLst/>
              </a:prstGeom>
              <a:ln w="31750" cap="rnd">
                <a:solidFill>
                  <a:srgbClr val="E1E2E7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2" name="사각형: 둥근 모서리 31">
              <a:extLst>
                <a:ext uri="{FF2B5EF4-FFF2-40B4-BE49-F238E27FC236}">
                  <a16:creationId xmlns:a16="http://schemas.microsoft.com/office/drawing/2014/main" xmlns="" id="{A5EF4F5C-E7E1-490E-B8F0-1C420554841C}"/>
                </a:ext>
              </a:extLst>
            </p:cNvPr>
            <p:cNvSpPr/>
            <p:nvPr/>
          </p:nvSpPr>
          <p:spPr>
            <a:xfrm>
              <a:off x="1416050" y="1326639"/>
              <a:ext cx="1250950" cy="1083186"/>
            </a:xfrm>
            <a:prstGeom prst="roundRect">
              <a:avLst>
                <a:gd name="adj" fmla="val 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3" name="사각형: 둥근 모서리 32">
              <a:extLst>
                <a:ext uri="{FF2B5EF4-FFF2-40B4-BE49-F238E27FC236}">
                  <a16:creationId xmlns:a16="http://schemas.microsoft.com/office/drawing/2014/main" xmlns="" id="{09510000-3D35-4296-BFAA-B668C1625AC4}"/>
                </a:ext>
              </a:extLst>
            </p:cNvPr>
            <p:cNvSpPr/>
            <p:nvPr/>
          </p:nvSpPr>
          <p:spPr>
            <a:xfrm>
              <a:off x="2990850" y="1326639"/>
              <a:ext cx="2266950" cy="1083186"/>
            </a:xfrm>
            <a:prstGeom prst="roundRect">
              <a:avLst>
                <a:gd name="adj" fmla="val 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4" name="사각형: 둥근 모서리 33">
              <a:extLst>
                <a:ext uri="{FF2B5EF4-FFF2-40B4-BE49-F238E27FC236}">
                  <a16:creationId xmlns:a16="http://schemas.microsoft.com/office/drawing/2014/main" xmlns="" id="{2C9CBE69-E3DE-40A9-B2A8-D82C623D88AF}"/>
                </a:ext>
              </a:extLst>
            </p:cNvPr>
            <p:cNvSpPr/>
            <p:nvPr/>
          </p:nvSpPr>
          <p:spPr>
            <a:xfrm>
              <a:off x="1757363" y="2955414"/>
              <a:ext cx="1667903" cy="1083186"/>
            </a:xfrm>
            <a:prstGeom prst="roundRect">
              <a:avLst>
                <a:gd name="adj" fmla="val 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5" name="사각형: 둥근 모서리 34">
              <a:extLst>
                <a:ext uri="{FF2B5EF4-FFF2-40B4-BE49-F238E27FC236}">
                  <a16:creationId xmlns:a16="http://schemas.microsoft.com/office/drawing/2014/main" xmlns="" id="{61876C51-CF27-47DA-B025-CCAAA38ACFA7}"/>
                </a:ext>
              </a:extLst>
            </p:cNvPr>
            <p:cNvSpPr/>
            <p:nvPr/>
          </p:nvSpPr>
          <p:spPr>
            <a:xfrm>
              <a:off x="4695825" y="2955414"/>
              <a:ext cx="2114550" cy="1083186"/>
            </a:xfrm>
            <a:prstGeom prst="roundRect">
              <a:avLst>
                <a:gd name="adj" fmla="val 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0" name="사각형: 둥근 모서리 49">
              <a:extLst>
                <a:ext uri="{FF2B5EF4-FFF2-40B4-BE49-F238E27FC236}">
                  <a16:creationId xmlns:a16="http://schemas.microsoft.com/office/drawing/2014/main" xmlns="" id="{6772DC8B-82B2-4624-B7F9-18A5D3D0FCC1}"/>
                </a:ext>
              </a:extLst>
            </p:cNvPr>
            <p:cNvSpPr/>
            <p:nvPr/>
          </p:nvSpPr>
          <p:spPr>
            <a:xfrm>
              <a:off x="1375050" y="1044121"/>
              <a:ext cx="1330049" cy="616904"/>
            </a:xfrm>
            <a:prstGeom prst="roundRect">
              <a:avLst>
                <a:gd name="adj" fmla="val 10491"/>
              </a:avLst>
            </a:prstGeom>
            <a:solidFill>
              <a:schemeClr val="bg1"/>
            </a:solidFill>
            <a:ln w="15875">
              <a:solidFill>
                <a:srgbClr val="25AEC1"/>
              </a:solidFill>
            </a:ln>
            <a:effectLst>
              <a:outerShdw dist="38100" dir="5400000" algn="t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51" name="사각형: 둥근 모서리 50">
              <a:extLst>
                <a:ext uri="{FF2B5EF4-FFF2-40B4-BE49-F238E27FC236}">
                  <a16:creationId xmlns:a16="http://schemas.microsoft.com/office/drawing/2014/main" xmlns="" id="{7E14E501-FBCD-40CF-A165-A9CD6681BD5D}"/>
                </a:ext>
              </a:extLst>
            </p:cNvPr>
            <p:cNvSpPr/>
            <p:nvPr/>
          </p:nvSpPr>
          <p:spPr>
            <a:xfrm>
              <a:off x="2923073" y="1044121"/>
              <a:ext cx="2398298" cy="616904"/>
            </a:xfrm>
            <a:prstGeom prst="roundRect">
              <a:avLst/>
            </a:prstGeom>
            <a:solidFill>
              <a:srgbClr val="000B75"/>
            </a:solidFill>
            <a:effectLst>
              <a:outerShdw dist="50800" dir="5400000" algn="t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2" name="사각형: 둥근 모서리 51">
              <a:extLst>
                <a:ext uri="{FF2B5EF4-FFF2-40B4-BE49-F238E27FC236}">
                  <a16:creationId xmlns:a16="http://schemas.microsoft.com/office/drawing/2014/main" xmlns="" id="{0BBD856B-5543-416A-92B1-E538CC67CD75}"/>
                </a:ext>
              </a:extLst>
            </p:cNvPr>
            <p:cNvSpPr/>
            <p:nvPr/>
          </p:nvSpPr>
          <p:spPr>
            <a:xfrm>
              <a:off x="1692663" y="2691378"/>
              <a:ext cx="1801425" cy="528072"/>
            </a:xfrm>
            <a:prstGeom prst="roundRect">
              <a:avLst>
                <a:gd name="adj" fmla="val 8947"/>
              </a:avLst>
            </a:prstGeom>
            <a:solidFill>
              <a:schemeClr val="bg1"/>
            </a:solidFill>
            <a:ln w="15875">
              <a:solidFill>
                <a:srgbClr val="065DC7"/>
              </a:solidFill>
            </a:ln>
            <a:effectLst>
              <a:outerShdw dist="38100" dir="5400000" algn="t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3" name="사각형: 둥근 모서리 52">
              <a:extLst>
                <a:ext uri="{FF2B5EF4-FFF2-40B4-BE49-F238E27FC236}">
                  <a16:creationId xmlns:a16="http://schemas.microsoft.com/office/drawing/2014/main" xmlns="" id="{F3E5CD5D-5648-4A4F-B377-A7D9D7F2BDBC}"/>
                </a:ext>
              </a:extLst>
            </p:cNvPr>
            <p:cNvSpPr/>
            <p:nvPr/>
          </p:nvSpPr>
          <p:spPr>
            <a:xfrm>
              <a:off x="4680641" y="2691378"/>
              <a:ext cx="2181885" cy="528072"/>
            </a:xfrm>
            <a:prstGeom prst="roundRect">
              <a:avLst>
                <a:gd name="adj" fmla="val 10491"/>
              </a:avLst>
            </a:prstGeom>
            <a:solidFill>
              <a:schemeClr val="bg1"/>
            </a:solidFill>
            <a:ln w="15875">
              <a:solidFill>
                <a:srgbClr val="065DC7"/>
              </a:solidFill>
            </a:ln>
            <a:effectLst>
              <a:outerShdw dist="38100" dir="5400000" algn="t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4" name="사각형: 둥근 모서리 53">
              <a:extLst>
                <a:ext uri="{FF2B5EF4-FFF2-40B4-BE49-F238E27FC236}">
                  <a16:creationId xmlns:a16="http://schemas.microsoft.com/office/drawing/2014/main" xmlns="" id="{5CE77332-63EC-455A-84A2-56418FC687F0}"/>
                </a:ext>
              </a:extLst>
            </p:cNvPr>
            <p:cNvSpPr/>
            <p:nvPr/>
          </p:nvSpPr>
          <p:spPr>
            <a:xfrm>
              <a:off x="1374259" y="4485696"/>
              <a:ext cx="5488267" cy="384252"/>
            </a:xfrm>
            <a:prstGeom prst="roundRect">
              <a:avLst>
                <a:gd name="adj" fmla="val 7862"/>
              </a:avLst>
            </a:prstGeom>
            <a:solidFill>
              <a:schemeClr val="bg1"/>
            </a:solidFill>
            <a:ln w="15875">
              <a:solidFill>
                <a:srgbClr val="065DC7"/>
              </a:solidFill>
            </a:ln>
            <a:effectLst>
              <a:outerShdw dist="38100" dir="5400000" algn="t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600" b="1" spc="-18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065DC7"/>
                  </a:solidFill>
                </a:rPr>
                <a:t>대 응 팀</a:t>
              </a:r>
            </a:p>
          </p:txBody>
        </p:sp>
        <p:sp>
          <p:nvSpPr>
            <p:cNvPr id="55" name="사각형: 둥근 모서리 54">
              <a:extLst>
                <a:ext uri="{FF2B5EF4-FFF2-40B4-BE49-F238E27FC236}">
                  <a16:creationId xmlns:a16="http://schemas.microsoft.com/office/drawing/2014/main" xmlns="" id="{7384560F-D065-4B00-835B-92D8B0027264}"/>
                </a:ext>
              </a:extLst>
            </p:cNvPr>
            <p:cNvSpPr/>
            <p:nvPr/>
          </p:nvSpPr>
          <p:spPr>
            <a:xfrm>
              <a:off x="3481039" y="1129450"/>
              <a:ext cx="1274708" cy="255746"/>
            </a:xfrm>
            <a:prstGeom prst="roundRect">
              <a:avLst>
                <a:gd name="adj" fmla="val 7822"/>
              </a:avLst>
            </a:prstGeom>
            <a:noFill/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>
              <a:spAutoFit/>
            </a:bodyPr>
            <a:lstStyle/>
            <a:p>
              <a:pPr algn="ctr"/>
              <a:r>
                <a:rPr lang="ko-KR" altLang="en-US" sz="1600" b="1" spc="-18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bg1"/>
                  </a:solidFill>
                </a:rPr>
                <a:t>비상대책위원회</a:t>
              </a:r>
            </a:p>
          </p:txBody>
        </p:sp>
        <p:sp>
          <p:nvSpPr>
            <p:cNvPr id="56" name="사각형: 둥근 모서리 55">
              <a:extLst>
                <a:ext uri="{FF2B5EF4-FFF2-40B4-BE49-F238E27FC236}">
                  <a16:creationId xmlns:a16="http://schemas.microsoft.com/office/drawing/2014/main" xmlns="" id="{2069F344-0EEB-480C-9A2B-683DF0074F41}"/>
                </a:ext>
              </a:extLst>
            </p:cNvPr>
            <p:cNvSpPr/>
            <p:nvPr/>
          </p:nvSpPr>
          <p:spPr>
            <a:xfrm>
              <a:off x="3672496" y="1393084"/>
              <a:ext cx="891796" cy="223778"/>
            </a:xfrm>
            <a:prstGeom prst="roundRect">
              <a:avLst>
                <a:gd name="adj" fmla="val 7822"/>
              </a:avLst>
            </a:prstGeom>
            <a:noFill/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>
              <a:spAutoFit/>
            </a:bodyPr>
            <a:lstStyle/>
            <a:p>
              <a:pPr algn="ctr"/>
              <a:r>
                <a:rPr lang="ko-KR" altLang="en-US" sz="1400" spc="-18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bg1"/>
                  </a:solidFill>
                </a:rPr>
                <a:t>위원장</a:t>
              </a:r>
              <a:r>
                <a:rPr lang="en-US" altLang="ko-KR" sz="1400" spc="-18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bg1"/>
                  </a:solidFill>
                </a:rPr>
                <a:t>: </a:t>
              </a:r>
              <a:r>
                <a:rPr lang="en-US" altLang="ko-KR" sz="140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bg1"/>
                  </a:solidFill>
                </a:rPr>
                <a:t>CEO</a:t>
              </a:r>
              <a:endParaRPr lang="ko-KR" altLang="en-US" sz="14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bg1"/>
                </a:solidFill>
              </a:endParaRPr>
            </a:p>
          </p:txBody>
        </p:sp>
        <p:cxnSp>
          <p:nvCxnSpPr>
            <p:cNvPr id="57" name="직선 연결선 56">
              <a:extLst>
                <a:ext uri="{FF2B5EF4-FFF2-40B4-BE49-F238E27FC236}">
                  <a16:creationId xmlns:a16="http://schemas.microsoft.com/office/drawing/2014/main" xmlns="" id="{4CCA398C-7533-420C-BE25-1F51215B5859}"/>
                </a:ext>
              </a:extLst>
            </p:cNvPr>
            <p:cNvCxnSpPr>
              <a:cxnSpLocks/>
            </p:cNvCxnSpPr>
            <p:nvPr/>
          </p:nvCxnSpPr>
          <p:spPr>
            <a:xfrm>
              <a:off x="2984500" y="2397125"/>
              <a:ext cx="2273300" cy="0"/>
            </a:xfrm>
            <a:prstGeom prst="line">
              <a:avLst/>
            </a:prstGeom>
            <a:ln w="15875">
              <a:solidFill>
                <a:srgbClr val="D3D4D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직선 연결선 57">
              <a:extLst>
                <a:ext uri="{FF2B5EF4-FFF2-40B4-BE49-F238E27FC236}">
                  <a16:creationId xmlns:a16="http://schemas.microsoft.com/office/drawing/2014/main" xmlns="" id="{F64E1313-D364-49C9-B7B2-355ACDB8AD3F}"/>
                </a:ext>
              </a:extLst>
            </p:cNvPr>
            <p:cNvCxnSpPr>
              <a:cxnSpLocks/>
            </p:cNvCxnSpPr>
            <p:nvPr/>
          </p:nvCxnSpPr>
          <p:spPr>
            <a:xfrm>
              <a:off x="1419225" y="2397918"/>
              <a:ext cx="1245394" cy="0"/>
            </a:xfrm>
            <a:prstGeom prst="line">
              <a:avLst/>
            </a:prstGeom>
            <a:ln w="15875">
              <a:solidFill>
                <a:srgbClr val="D3D4D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사각형: 둥근 모서리 58">
              <a:extLst>
                <a:ext uri="{FF2B5EF4-FFF2-40B4-BE49-F238E27FC236}">
                  <a16:creationId xmlns:a16="http://schemas.microsoft.com/office/drawing/2014/main" xmlns="" id="{9F207DFA-C445-48CD-92B8-62FC176A93DA}"/>
                </a:ext>
              </a:extLst>
            </p:cNvPr>
            <p:cNvSpPr/>
            <p:nvPr/>
          </p:nvSpPr>
          <p:spPr>
            <a:xfrm>
              <a:off x="3305516" y="1746030"/>
              <a:ext cx="1568674" cy="575429"/>
            </a:xfrm>
            <a:prstGeom prst="roundRect">
              <a:avLst>
                <a:gd name="adj" fmla="val 7822"/>
              </a:avLst>
            </a:prstGeom>
            <a:noFill/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>
              <a:spAutoFit/>
            </a:bodyPr>
            <a:lstStyle/>
            <a:p>
              <a:r>
                <a:rPr lang="ko-KR" altLang="en-US" sz="1200" b="1" spc="-180" dirty="0" err="1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6A6666"/>
                  </a:solidFill>
                </a:rPr>
                <a:t>ㆍ</a:t>
              </a:r>
              <a:r>
                <a:rPr lang="ko-KR" altLang="en-US" sz="1200" b="1" spc="-18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6A6666"/>
                  </a:solidFill>
                </a:rPr>
                <a:t> 각 분야별 책임자 참여</a:t>
              </a:r>
            </a:p>
            <a:p>
              <a:r>
                <a:rPr lang="ko-KR" altLang="en-US" sz="1200" b="1" spc="-180" dirty="0" err="1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6A6666"/>
                  </a:solidFill>
                </a:rPr>
                <a:t>ㆍ</a:t>
              </a:r>
              <a:r>
                <a:rPr lang="ko-KR" altLang="en-US" sz="1200" b="1" spc="-18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6A6666"/>
                  </a:solidFill>
                </a:rPr>
                <a:t> 상황 총괄 지휘</a:t>
              </a:r>
            </a:p>
            <a:p>
              <a:r>
                <a:rPr lang="ko-KR" altLang="en-US" sz="1200" b="1" spc="-180" dirty="0" err="1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6A6666"/>
                  </a:solidFill>
                </a:rPr>
                <a:t>ㆍ</a:t>
              </a:r>
              <a:r>
                <a:rPr lang="ko-KR" altLang="en-US" sz="1200" b="1" spc="-18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6A6666"/>
                  </a:solidFill>
                </a:rPr>
                <a:t> 중요 의사결정</a:t>
              </a:r>
            </a:p>
          </p:txBody>
        </p:sp>
        <p:sp>
          <p:nvSpPr>
            <p:cNvPr id="60" name="사각형: 둥근 모서리 59">
              <a:extLst>
                <a:ext uri="{FF2B5EF4-FFF2-40B4-BE49-F238E27FC236}">
                  <a16:creationId xmlns:a16="http://schemas.microsoft.com/office/drawing/2014/main" xmlns="" id="{81B3168E-5D3B-4B1D-87A5-7F27E3139E76}"/>
                </a:ext>
              </a:extLst>
            </p:cNvPr>
            <p:cNvSpPr/>
            <p:nvPr/>
          </p:nvSpPr>
          <p:spPr>
            <a:xfrm>
              <a:off x="2018530" y="3351484"/>
              <a:ext cx="1000436" cy="431572"/>
            </a:xfrm>
            <a:prstGeom prst="roundRect">
              <a:avLst>
                <a:gd name="adj" fmla="val 7822"/>
              </a:avLst>
            </a:prstGeom>
            <a:noFill/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>
              <a:spAutoFit/>
            </a:bodyPr>
            <a:lstStyle/>
            <a:p>
              <a:pPr>
                <a:lnSpc>
                  <a:spcPts val="1600"/>
                </a:lnSpc>
                <a:spcAft>
                  <a:spcPts val="200"/>
                </a:spcAft>
              </a:pPr>
              <a:r>
                <a:rPr lang="ko-KR" altLang="en-US" sz="1100" b="1" spc="-180" dirty="0" err="1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6A6666"/>
                  </a:solidFill>
                </a:rPr>
                <a:t>ㆍ</a:t>
              </a:r>
              <a:r>
                <a:rPr lang="ko-KR" altLang="en-US" sz="1100" b="1" spc="-18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6A6666"/>
                  </a:solidFill>
                </a:rPr>
                <a:t> </a:t>
              </a:r>
              <a:r>
                <a:rPr lang="ko-KR" altLang="en-US" sz="1100" b="1" spc="-180" dirty="0" err="1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6A6666"/>
                  </a:solidFill>
                </a:rPr>
                <a:t>감염병</a:t>
              </a:r>
              <a:r>
                <a:rPr lang="ko-KR" altLang="en-US" sz="1100" b="1" spc="-18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6A6666"/>
                  </a:solidFill>
                </a:rPr>
                <a:t> 발생시 </a:t>
              </a:r>
            </a:p>
            <a:p>
              <a:pPr>
                <a:lnSpc>
                  <a:spcPts val="1600"/>
                </a:lnSpc>
                <a:spcAft>
                  <a:spcPts val="200"/>
                </a:spcAft>
              </a:pPr>
              <a:r>
                <a:rPr lang="ko-KR" altLang="en-US" sz="1100" b="1" spc="-18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6A6666"/>
                  </a:solidFill>
                </a:rPr>
                <a:t>     의학적 자문</a:t>
              </a:r>
            </a:p>
          </p:txBody>
        </p:sp>
        <p:sp>
          <p:nvSpPr>
            <p:cNvPr id="61" name="사각형: 둥근 모서리 60">
              <a:extLst>
                <a:ext uri="{FF2B5EF4-FFF2-40B4-BE49-F238E27FC236}">
                  <a16:creationId xmlns:a16="http://schemas.microsoft.com/office/drawing/2014/main" xmlns="" id="{DEA45687-0E0F-4463-9A7C-41C75AA96459}"/>
                </a:ext>
              </a:extLst>
            </p:cNvPr>
            <p:cNvSpPr/>
            <p:nvPr/>
          </p:nvSpPr>
          <p:spPr>
            <a:xfrm>
              <a:off x="4968136" y="3307803"/>
              <a:ext cx="1565285" cy="671334"/>
            </a:xfrm>
            <a:prstGeom prst="roundRect">
              <a:avLst>
                <a:gd name="adj" fmla="val 7822"/>
              </a:avLst>
            </a:prstGeom>
            <a:noFill/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>
              <a:spAutoFit/>
            </a:bodyPr>
            <a:lstStyle/>
            <a:p>
              <a:pPr>
                <a:lnSpc>
                  <a:spcPts val="1600"/>
                </a:lnSpc>
                <a:spcAft>
                  <a:spcPts val="200"/>
                </a:spcAft>
              </a:pPr>
              <a:r>
                <a:rPr lang="ko-KR" altLang="en-US" sz="1100" b="1" spc="-180" dirty="0" err="1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6A6666"/>
                  </a:solidFill>
                </a:rPr>
                <a:t>ㆍ</a:t>
              </a:r>
              <a:r>
                <a:rPr lang="ko-KR" altLang="en-US" sz="1100" b="1" spc="-18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6A6666"/>
                  </a:solidFill>
                </a:rPr>
                <a:t> 상황 점검 </a:t>
              </a:r>
            </a:p>
            <a:p>
              <a:pPr>
                <a:lnSpc>
                  <a:spcPts val="1600"/>
                </a:lnSpc>
                <a:spcAft>
                  <a:spcPts val="200"/>
                </a:spcAft>
              </a:pPr>
              <a:r>
                <a:rPr lang="ko-KR" altLang="en-US" sz="1100" b="1" spc="-180" dirty="0" err="1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6A6666"/>
                  </a:solidFill>
                </a:rPr>
                <a:t>ㆍ</a:t>
              </a:r>
              <a:r>
                <a:rPr lang="ko-KR" altLang="en-US" sz="1100" b="1" spc="-18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6A6666"/>
                  </a:solidFill>
                </a:rPr>
                <a:t> 내부 보고체계 관리</a:t>
              </a:r>
            </a:p>
            <a:p>
              <a:pPr>
                <a:lnSpc>
                  <a:spcPts val="1600"/>
                </a:lnSpc>
                <a:spcAft>
                  <a:spcPts val="200"/>
                </a:spcAft>
              </a:pPr>
              <a:r>
                <a:rPr lang="ko-KR" altLang="en-US" sz="1100" b="1" spc="-180" dirty="0" err="1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6A6666"/>
                  </a:solidFill>
                </a:rPr>
                <a:t>ㆍ</a:t>
              </a:r>
              <a:r>
                <a:rPr lang="ko-KR" altLang="en-US" sz="1100" b="1" spc="-18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6A6666"/>
                  </a:solidFill>
                </a:rPr>
                <a:t> 내부 대응체계</a:t>
              </a:r>
              <a:r>
                <a:rPr lang="en-US" altLang="ko-KR" sz="1100" b="1" spc="-18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6A6666"/>
                  </a:solidFill>
                </a:rPr>
                <a:t>/</a:t>
              </a:r>
              <a:r>
                <a:rPr lang="ko-KR" altLang="en-US" sz="1100" b="1" spc="-18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6A6666"/>
                  </a:solidFill>
                </a:rPr>
                <a:t>지침 수립</a:t>
              </a:r>
            </a:p>
          </p:txBody>
        </p:sp>
        <p:sp>
          <p:nvSpPr>
            <p:cNvPr id="62" name="사각형: 둥근 모서리 61">
              <a:extLst>
                <a:ext uri="{FF2B5EF4-FFF2-40B4-BE49-F238E27FC236}">
                  <a16:creationId xmlns:a16="http://schemas.microsoft.com/office/drawing/2014/main" xmlns="" id="{1B6BC1B8-E556-4C83-BFD0-29BFFB6E7320}"/>
                </a:ext>
              </a:extLst>
            </p:cNvPr>
            <p:cNvSpPr/>
            <p:nvPr/>
          </p:nvSpPr>
          <p:spPr>
            <a:xfrm>
              <a:off x="5311928" y="2827541"/>
              <a:ext cx="919311" cy="255746"/>
            </a:xfrm>
            <a:prstGeom prst="roundRect">
              <a:avLst>
                <a:gd name="adj" fmla="val 7822"/>
              </a:avLst>
            </a:prstGeom>
            <a:noFill/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>
              <a:spAutoFit/>
            </a:bodyPr>
            <a:lstStyle/>
            <a:p>
              <a:pPr algn="ctr"/>
              <a:r>
                <a:rPr lang="ko-KR" altLang="en-US" sz="1600" b="1" spc="-18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065DC7"/>
                  </a:solidFill>
                </a:rPr>
                <a:t>비상대책팀</a:t>
              </a:r>
            </a:p>
          </p:txBody>
        </p:sp>
        <p:sp>
          <p:nvSpPr>
            <p:cNvPr id="63" name="사각형: 둥근 모서리 62">
              <a:extLst>
                <a:ext uri="{FF2B5EF4-FFF2-40B4-BE49-F238E27FC236}">
                  <a16:creationId xmlns:a16="http://schemas.microsoft.com/office/drawing/2014/main" xmlns="" id="{81ED24FB-DBE7-43BD-BA6F-BAFF8375FC4A}"/>
                </a:ext>
              </a:extLst>
            </p:cNvPr>
            <p:cNvSpPr/>
            <p:nvPr/>
          </p:nvSpPr>
          <p:spPr>
            <a:xfrm>
              <a:off x="2041788" y="2827541"/>
              <a:ext cx="1103174" cy="255746"/>
            </a:xfrm>
            <a:prstGeom prst="roundRect">
              <a:avLst>
                <a:gd name="adj" fmla="val 7822"/>
              </a:avLst>
            </a:prstGeom>
            <a:noFill/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>
              <a:spAutoFit/>
            </a:bodyPr>
            <a:lstStyle/>
            <a:p>
              <a:pPr algn="ctr"/>
              <a:r>
                <a:rPr lang="ko-KR" altLang="en-US" sz="1600" b="1" spc="-18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065DC7"/>
                  </a:solidFill>
                </a:rPr>
                <a:t>의료자문위원</a:t>
              </a:r>
            </a:p>
          </p:txBody>
        </p:sp>
        <p:sp>
          <p:nvSpPr>
            <p:cNvPr id="64" name="사각형: 둥근 모서리 63">
              <a:extLst>
                <a:ext uri="{FF2B5EF4-FFF2-40B4-BE49-F238E27FC236}">
                  <a16:creationId xmlns:a16="http://schemas.microsoft.com/office/drawing/2014/main" xmlns="" id="{CCF4B377-A76D-41E5-A8DB-D0A7A37F3C2D}"/>
                </a:ext>
              </a:extLst>
            </p:cNvPr>
            <p:cNvSpPr/>
            <p:nvPr/>
          </p:nvSpPr>
          <p:spPr>
            <a:xfrm>
              <a:off x="1609353" y="1096827"/>
              <a:ext cx="847268" cy="511493"/>
            </a:xfrm>
            <a:prstGeom prst="roundRect">
              <a:avLst>
                <a:gd name="adj" fmla="val 7822"/>
              </a:avLst>
            </a:prstGeom>
            <a:noFill/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>
              <a:spAutoFit/>
            </a:bodyPr>
            <a:lstStyle/>
            <a:p>
              <a:pPr algn="ctr"/>
              <a:r>
                <a:rPr lang="ko-KR" altLang="en-US" sz="1600" b="1" spc="-180" dirty="0" smtClean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25AEC1"/>
                  </a:solidFill>
                </a:rPr>
                <a:t>관계기관</a:t>
              </a:r>
              <a:r>
                <a:rPr lang="en-US" altLang="ko-KR" sz="1600" b="1" spc="-180" dirty="0" smtClean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25AEC1"/>
                  </a:solidFill>
                </a:rPr>
                <a:t>,</a:t>
              </a:r>
              <a:r>
                <a:rPr lang="en-US" altLang="ko-KR" sz="1600" b="1" spc="-18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25AEC1"/>
                  </a:solidFill>
                </a:rPr>
                <a:t/>
              </a:r>
              <a:br>
                <a:rPr lang="en-US" altLang="ko-KR" sz="1600" b="1" spc="-18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25AEC1"/>
                  </a:solidFill>
                </a:rPr>
              </a:br>
              <a:r>
                <a:rPr lang="ko-KR" altLang="en-US" sz="1600" b="1" spc="-18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25AEC1"/>
                  </a:solidFill>
                </a:rPr>
                <a:t>부처</a:t>
              </a:r>
            </a:p>
          </p:txBody>
        </p:sp>
        <p:sp>
          <p:nvSpPr>
            <p:cNvPr id="65" name="사각형: 둥근 모서리 64">
              <a:extLst>
                <a:ext uri="{FF2B5EF4-FFF2-40B4-BE49-F238E27FC236}">
                  <a16:creationId xmlns:a16="http://schemas.microsoft.com/office/drawing/2014/main" xmlns="" id="{65EE5935-BA6B-4443-B43F-193668563836}"/>
                </a:ext>
              </a:extLst>
            </p:cNvPr>
            <p:cNvSpPr/>
            <p:nvPr/>
          </p:nvSpPr>
          <p:spPr>
            <a:xfrm>
              <a:off x="1610066" y="1746030"/>
              <a:ext cx="875152" cy="575429"/>
            </a:xfrm>
            <a:prstGeom prst="roundRect">
              <a:avLst>
                <a:gd name="adj" fmla="val 7822"/>
              </a:avLst>
            </a:prstGeom>
            <a:noFill/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>
              <a:spAutoFit/>
            </a:bodyPr>
            <a:lstStyle/>
            <a:p>
              <a:r>
                <a:rPr lang="ko-KR" altLang="en-US" sz="1200" b="1" spc="-18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6A6666"/>
                  </a:solidFill>
                </a:rPr>
                <a:t>질병관리본부</a:t>
              </a:r>
            </a:p>
            <a:p>
              <a:r>
                <a:rPr lang="ko-KR" altLang="en-US" sz="1200" b="1" spc="-18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6A6666"/>
                  </a:solidFill>
                </a:rPr>
                <a:t>관할 지자체</a:t>
              </a:r>
            </a:p>
            <a:p>
              <a:r>
                <a:rPr lang="ko-KR" altLang="en-US" sz="1200" b="1" spc="-18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6A6666"/>
                  </a:solidFill>
                </a:rPr>
                <a:t>보건소 등</a:t>
              </a:r>
            </a:p>
          </p:txBody>
        </p:sp>
        <p:cxnSp>
          <p:nvCxnSpPr>
            <p:cNvPr id="66" name="직선 연결선 65">
              <a:extLst>
                <a:ext uri="{FF2B5EF4-FFF2-40B4-BE49-F238E27FC236}">
                  <a16:creationId xmlns:a16="http://schemas.microsoft.com/office/drawing/2014/main" xmlns="" id="{E0790696-608A-44E1-8132-410B026F15B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760538" y="4029075"/>
              <a:ext cx="1670050" cy="0"/>
            </a:xfrm>
            <a:prstGeom prst="line">
              <a:avLst/>
            </a:prstGeom>
            <a:ln w="15875">
              <a:solidFill>
                <a:srgbClr val="D3D4D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직선 연결선 66">
              <a:extLst>
                <a:ext uri="{FF2B5EF4-FFF2-40B4-BE49-F238E27FC236}">
                  <a16:creationId xmlns:a16="http://schemas.microsoft.com/office/drawing/2014/main" xmlns="" id="{35213BF8-4D3D-4FB5-8598-94996985B8C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699000" y="4029075"/>
              <a:ext cx="2120900" cy="0"/>
            </a:xfrm>
            <a:prstGeom prst="line">
              <a:avLst/>
            </a:prstGeom>
            <a:ln w="15875">
              <a:solidFill>
                <a:srgbClr val="D3D4DB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" name="사각형: 둥근 모서리 68">
              <a:extLst>
                <a:ext uri="{FF2B5EF4-FFF2-40B4-BE49-F238E27FC236}">
                  <a16:creationId xmlns:a16="http://schemas.microsoft.com/office/drawing/2014/main" xmlns="" id="{D43FB398-70CC-4554-89C8-FA10B4E051FB}"/>
                </a:ext>
              </a:extLst>
            </p:cNvPr>
            <p:cNvSpPr/>
            <p:nvPr/>
          </p:nvSpPr>
          <p:spPr>
            <a:xfrm>
              <a:off x="1479702" y="5374971"/>
              <a:ext cx="1727126" cy="911096"/>
            </a:xfrm>
            <a:prstGeom prst="roundRect">
              <a:avLst>
                <a:gd name="adj" fmla="val 7822"/>
              </a:avLst>
            </a:prstGeom>
            <a:noFill/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>
              <a:spAutoFit/>
            </a:bodyPr>
            <a:lstStyle/>
            <a:p>
              <a:pPr>
                <a:lnSpc>
                  <a:spcPts val="1600"/>
                </a:lnSpc>
                <a:spcAft>
                  <a:spcPts val="200"/>
                </a:spcAft>
              </a:pPr>
              <a:r>
                <a:rPr lang="ko-KR" altLang="en-US" sz="1100" b="1" spc="-180" dirty="0" err="1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6A6666"/>
                  </a:solidFill>
                </a:rPr>
                <a:t>ㆍ</a:t>
              </a:r>
              <a:r>
                <a:rPr lang="ko-KR" altLang="en-US" sz="1100" b="1" spc="-18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6A6666"/>
                  </a:solidFill>
                </a:rPr>
                <a:t> 운용자금 및 지출관리</a:t>
              </a:r>
            </a:p>
            <a:p>
              <a:pPr>
                <a:lnSpc>
                  <a:spcPts val="1600"/>
                </a:lnSpc>
                <a:spcAft>
                  <a:spcPts val="200"/>
                </a:spcAft>
              </a:pPr>
              <a:r>
                <a:rPr lang="ko-KR" altLang="en-US" sz="1100" b="1" spc="-180" dirty="0" err="1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6A6666"/>
                  </a:solidFill>
                </a:rPr>
                <a:t>ㆍ</a:t>
              </a:r>
              <a:r>
                <a:rPr lang="ko-KR" altLang="en-US" sz="1100" b="1" spc="-18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6A6666"/>
                  </a:solidFill>
                </a:rPr>
                <a:t> 필요물품 및 서비스관리</a:t>
              </a:r>
            </a:p>
            <a:p>
              <a:pPr>
                <a:lnSpc>
                  <a:spcPts val="1600"/>
                </a:lnSpc>
                <a:spcAft>
                  <a:spcPts val="200"/>
                </a:spcAft>
              </a:pPr>
              <a:r>
                <a:rPr lang="ko-KR" altLang="en-US" sz="1100" b="1" spc="-180" dirty="0" err="1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6A6666"/>
                  </a:solidFill>
                </a:rPr>
                <a:t>ㆍ</a:t>
              </a:r>
              <a:r>
                <a:rPr lang="ko-KR" altLang="en-US" sz="1100" b="1" spc="-18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6A6666"/>
                  </a:solidFill>
                </a:rPr>
                <a:t> 협력업체</a:t>
              </a:r>
              <a:r>
                <a:rPr lang="en-US" altLang="ko-KR" sz="1100" b="1" spc="-18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6A6666"/>
                  </a:solidFill>
                </a:rPr>
                <a:t>, </a:t>
              </a:r>
              <a:r>
                <a:rPr lang="ko-KR" altLang="en-US" sz="1100" b="1" spc="-18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6A6666"/>
                  </a:solidFill>
                </a:rPr>
                <a:t>고객</a:t>
              </a:r>
              <a:r>
                <a:rPr lang="ko-KR" altLang="en-US" sz="800" b="1" spc="-18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6A6666"/>
                  </a:solidFill>
                </a:rPr>
                <a:t> </a:t>
              </a:r>
              <a:r>
                <a:rPr lang="en-US" altLang="ko-KR" sz="1100" b="1" spc="-18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6A6666"/>
                  </a:solidFill>
                </a:rPr>
                <a:t>, </a:t>
              </a:r>
              <a:r>
                <a:rPr lang="ko-KR" altLang="en-US" sz="1100" b="1" spc="-18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6A6666"/>
                  </a:solidFill>
                </a:rPr>
                <a:t>영업점 관리</a:t>
              </a:r>
            </a:p>
            <a:p>
              <a:pPr>
                <a:lnSpc>
                  <a:spcPts val="1600"/>
                </a:lnSpc>
                <a:spcAft>
                  <a:spcPts val="200"/>
                </a:spcAft>
              </a:pPr>
              <a:r>
                <a:rPr lang="ko-KR" altLang="en-US" sz="1100" b="1" spc="-180" dirty="0" err="1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6A6666"/>
                  </a:solidFill>
                </a:rPr>
                <a:t>ㆍ</a:t>
              </a:r>
              <a:r>
                <a:rPr lang="ko-KR" altLang="en-US" sz="1100" b="1" spc="-18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6A6666"/>
                  </a:solidFill>
                </a:rPr>
                <a:t> 사업운영관리</a:t>
              </a:r>
            </a:p>
          </p:txBody>
        </p:sp>
        <p:sp>
          <p:nvSpPr>
            <p:cNvPr id="70" name="사각형: 둥근 모서리 69">
              <a:extLst>
                <a:ext uri="{FF2B5EF4-FFF2-40B4-BE49-F238E27FC236}">
                  <a16:creationId xmlns:a16="http://schemas.microsoft.com/office/drawing/2014/main" xmlns="" id="{C0FEA515-7E61-44FB-AB1F-2648C3B8B992}"/>
                </a:ext>
              </a:extLst>
            </p:cNvPr>
            <p:cNvSpPr/>
            <p:nvPr/>
          </p:nvSpPr>
          <p:spPr>
            <a:xfrm>
              <a:off x="3406928" y="5374971"/>
              <a:ext cx="1449650" cy="911096"/>
            </a:xfrm>
            <a:prstGeom prst="roundRect">
              <a:avLst>
                <a:gd name="adj" fmla="val 7822"/>
              </a:avLst>
            </a:prstGeom>
            <a:noFill/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>
              <a:spAutoFit/>
            </a:bodyPr>
            <a:lstStyle/>
            <a:p>
              <a:pPr>
                <a:lnSpc>
                  <a:spcPts val="1600"/>
                </a:lnSpc>
                <a:spcAft>
                  <a:spcPts val="200"/>
                </a:spcAft>
              </a:pPr>
              <a:r>
                <a:rPr lang="ko-KR" altLang="en-US" sz="1100" b="1" spc="-180" dirty="0" err="1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6A6666"/>
                  </a:solidFill>
                </a:rPr>
                <a:t>ㆍ</a:t>
              </a:r>
              <a:r>
                <a:rPr lang="ko-KR" altLang="en-US" sz="1100" b="1" spc="-18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6A6666"/>
                  </a:solidFill>
                </a:rPr>
                <a:t> 근로자 건강정보 관리</a:t>
              </a:r>
            </a:p>
            <a:p>
              <a:pPr>
                <a:lnSpc>
                  <a:spcPts val="1600"/>
                </a:lnSpc>
                <a:spcAft>
                  <a:spcPts val="200"/>
                </a:spcAft>
              </a:pPr>
              <a:r>
                <a:rPr lang="ko-KR" altLang="en-US" sz="1100" b="1" spc="-180" dirty="0" err="1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6A6666"/>
                  </a:solidFill>
                </a:rPr>
                <a:t>ㆍ</a:t>
              </a:r>
              <a:r>
                <a:rPr lang="ko-KR" altLang="en-US" sz="1100" b="1" spc="-18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6A6666"/>
                  </a:solidFill>
                </a:rPr>
                <a:t> 유연근무</a:t>
              </a:r>
              <a:r>
                <a:rPr lang="en-US" altLang="ko-KR" sz="1100" b="1" spc="-18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6A6666"/>
                  </a:solidFill>
                </a:rPr>
                <a:t>, </a:t>
              </a:r>
              <a:r>
                <a:rPr lang="ko-KR" altLang="en-US" sz="1100" b="1" spc="-18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6A6666"/>
                  </a:solidFill>
                </a:rPr>
                <a:t>격일근무 등 </a:t>
              </a:r>
            </a:p>
            <a:p>
              <a:pPr>
                <a:lnSpc>
                  <a:spcPts val="1600"/>
                </a:lnSpc>
                <a:spcAft>
                  <a:spcPts val="200"/>
                </a:spcAft>
              </a:pPr>
              <a:r>
                <a:rPr lang="ko-KR" altLang="en-US" sz="1100" b="1" spc="-18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6A6666"/>
                  </a:solidFill>
                </a:rPr>
                <a:t>     근로방식 다변화</a:t>
              </a:r>
            </a:p>
            <a:p>
              <a:pPr>
                <a:lnSpc>
                  <a:spcPts val="1600"/>
                </a:lnSpc>
                <a:spcAft>
                  <a:spcPts val="200"/>
                </a:spcAft>
              </a:pPr>
              <a:r>
                <a:rPr lang="ko-KR" altLang="en-US" sz="1100" b="1" spc="-180" dirty="0" err="1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6A6666"/>
                  </a:solidFill>
                </a:rPr>
                <a:t>ㆍ</a:t>
              </a:r>
              <a:r>
                <a:rPr lang="ko-KR" altLang="en-US" sz="1100" b="1" spc="-18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6A6666"/>
                  </a:solidFill>
                </a:rPr>
                <a:t> 주요정보 백업 </a:t>
              </a:r>
            </a:p>
          </p:txBody>
        </p:sp>
        <p:sp>
          <p:nvSpPr>
            <p:cNvPr id="71" name="사각형: 둥근 모서리 70">
              <a:extLst>
                <a:ext uri="{FF2B5EF4-FFF2-40B4-BE49-F238E27FC236}">
                  <a16:creationId xmlns:a16="http://schemas.microsoft.com/office/drawing/2014/main" xmlns="" id="{D8FFF81B-FABB-411D-BE4A-7E977546F92D}"/>
                </a:ext>
              </a:extLst>
            </p:cNvPr>
            <p:cNvSpPr/>
            <p:nvPr/>
          </p:nvSpPr>
          <p:spPr>
            <a:xfrm>
              <a:off x="5127777" y="5388291"/>
              <a:ext cx="1536164" cy="884456"/>
            </a:xfrm>
            <a:prstGeom prst="roundRect">
              <a:avLst>
                <a:gd name="adj" fmla="val 7822"/>
              </a:avLst>
            </a:prstGeom>
            <a:noFill/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>
              <a:spAutoFit/>
            </a:bodyPr>
            <a:lstStyle/>
            <a:p>
              <a:pPr>
                <a:lnSpc>
                  <a:spcPts val="1600"/>
                </a:lnSpc>
                <a:spcAft>
                  <a:spcPts val="200"/>
                </a:spcAft>
              </a:pPr>
              <a:r>
                <a:rPr lang="ko-KR" altLang="en-US" sz="1100" b="1" spc="-180" dirty="0" err="1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6A6666"/>
                  </a:solidFill>
                </a:rPr>
                <a:t>ㆍ</a:t>
              </a:r>
              <a:r>
                <a:rPr lang="ko-KR" altLang="en-US" sz="1100" b="1" spc="-18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6A6666"/>
                  </a:solidFill>
                </a:rPr>
                <a:t> 직</a:t>
              </a:r>
              <a:r>
                <a:rPr lang="ko-KR" altLang="en-US" sz="1100" b="1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6A6666"/>
                  </a:solidFill>
                </a:rPr>
                <a:t>원</a:t>
              </a:r>
              <a:r>
                <a:rPr lang="en-US" altLang="ko-KR" sz="1100" b="1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6A6666"/>
                  </a:solidFill>
                </a:rPr>
                <a:t>·</a:t>
              </a:r>
              <a:r>
                <a:rPr lang="ko-KR" altLang="en-US" sz="1100" b="1" spc="-18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6A6666"/>
                  </a:solidFill>
                </a:rPr>
                <a:t>고객의 감염 관리</a:t>
              </a:r>
            </a:p>
            <a:p>
              <a:pPr>
                <a:lnSpc>
                  <a:spcPts val="1600"/>
                </a:lnSpc>
                <a:spcAft>
                  <a:spcPts val="200"/>
                </a:spcAft>
              </a:pPr>
              <a:r>
                <a:rPr lang="ko-KR" altLang="en-US" sz="1100" b="1" spc="-180" dirty="0" err="1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6A6666"/>
                  </a:solidFill>
                </a:rPr>
                <a:t>ㆍ</a:t>
              </a:r>
              <a:r>
                <a:rPr lang="ko-KR" altLang="en-US" sz="1100" b="1" spc="-18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6A6666"/>
                  </a:solidFill>
                </a:rPr>
                <a:t> 구성원 대상 교육 및</a:t>
              </a:r>
              <a:r>
                <a:rPr lang="en-US" altLang="ko-KR" sz="1100" b="1" spc="-18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6A6666"/>
                  </a:solidFill>
                </a:rPr>
                <a:t/>
              </a:r>
              <a:br>
                <a:rPr lang="en-US" altLang="ko-KR" sz="1100" b="1" spc="-18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6A6666"/>
                  </a:solidFill>
                </a:rPr>
              </a:br>
              <a:r>
                <a:rPr lang="en-US" altLang="ko-KR" sz="1100" b="1" spc="-18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6A6666"/>
                  </a:solidFill>
                </a:rPr>
                <a:t>     </a:t>
              </a:r>
              <a:r>
                <a:rPr lang="ko-KR" altLang="en-US" sz="1100" b="1" spc="-18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6A6666"/>
                  </a:solidFill>
                </a:rPr>
                <a:t>지침 전파</a:t>
              </a:r>
            </a:p>
            <a:p>
              <a:pPr>
                <a:lnSpc>
                  <a:spcPts val="1600"/>
                </a:lnSpc>
                <a:spcAft>
                  <a:spcPts val="200"/>
                </a:spcAft>
              </a:pPr>
              <a:r>
                <a:rPr lang="ko-KR" altLang="en-US" sz="1100" b="1" spc="-180" dirty="0" err="1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6A6666"/>
                  </a:solidFill>
                </a:rPr>
                <a:t>ㆍ</a:t>
              </a:r>
              <a:r>
                <a:rPr lang="ko-KR" altLang="en-US" sz="1100" b="1" spc="-18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rgbClr val="6A6666"/>
                  </a:solidFill>
                </a:rPr>
                <a:t> 환자 발생현황 모니터링</a:t>
              </a:r>
            </a:p>
          </p:txBody>
        </p:sp>
        <p:grpSp>
          <p:nvGrpSpPr>
            <p:cNvPr id="72" name="그룹 71">
              <a:extLst>
                <a:ext uri="{FF2B5EF4-FFF2-40B4-BE49-F238E27FC236}">
                  <a16:creationId xmlns:a16="http://schemas.microsoft.com/office/drawing/2014/main" xmlns="" id="{BB044317-5227-4551-A663-0F9272F06236}"/>
                </a:ext>
              </a:extLst>
            </p:cNvPr>
            <p:cNvGrpSpPr/>
            <p:nvPr/>
          </p:nvGrpSpPr>
          <p:grpSpPr>
            <a:xfrm>
              <a:off x="3253740" y="5318760"/>
              <a:ext cx="1670050" cy="1024890"/>
              <a:chOff x="3253740" y="5238750"/>
              <a:chExt cx="1670050" cy="1104900"/>
            </a:xfrm>
          </p:grpSpPr>
          <p:cxnSp>
            <p:nvCxnSpPr>
              <p:cNvPr id="73" name="직선 연결선 72">
                <a:extLst>
                  <a:ext uri="{FF2B5EF4-FFF2-40B4-BE49-F238E27FC236}">
                    <a16:creationId xmlns:a16="http://schemas.microsoft.com/office/drawing/2014/main" xmlns="" id="{FE4EC49E-88F9-4C1B-A35B-74DDA7F5EECD}"/>
                  </a:ext>
                </a:extLst>
              </p:cNvPr>
              <p:cNvCxnSpPr/>
              <p:nvPr/>
            </p:nvCxnSpPr>
            <p:spPr>
              <a:xfrm>
                <a:off x="3253740" y="5238750"/>
                <a:ext cx="0" cy="1104900"/>
              </a:xfrm>
              <a:prstGeom prst="line">
                <a:avLst/>
              </a:prstGeom>
              <a:ln w="22225" cap="rnd">
                <a:solidFill>
                  <a:srgbClr val="D3D4DB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직선 연결선 73">
                <a:extLst>
                  <a:ext uri="{FF2B5EF4-FFF2-40B4-BE49-F238E27FC236}">
                    <a16:creationId xmlns:a16="http://schemas.microsoft.com/office/drawing/2014/main" xmlns="" id="{A1BF7FCA-5F6B-4B40-8173-ECA268FA1111}"/>
                  </a:ext>
                </a:extLst>
              </p:cNvPr>
              <p:cNvCxnSpPr/>
              <p:nvPr/>
            </p:nvCxnSpPr>
            <p:spPr>
              <a:xfrm>
                <a:off x="4923790" y="5238750"/>
                <a:ext cx="0" cy="1104900"/>
              </a:xfrm>
              <a:prstGeom prst="line">
                <a:avLst/>
              </a:prstGeom>
              <a:ln w="22225" cap="rnd">
                <a:solidFill>
                  <a:srgbClr val="D3D4DB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75" name="사각형: 둥근 모서리 74">
              <a:extLst>
                <a:ext uri="{FF2B5EF4-FFF2-40B4-BE49-F238E27FC236}">
                  <a16:creationId xmlns:a16="http://schemas.microsoft.com/office/drawing/2014/main" xmlns="" id="{0F4339E4-5271-4058-B396-24539F7B453C}"/>
                </a:ext>
              </a:extLst>
            </p:cNvPr>
            <p:cNvSpPr/>
            <p:nvPr/>
          </p:nvSpPr>
          <p:spPr>
            <a:xfrm>
              <a:off x="2094352" y="4990672"/>
              <a:ext cx="488708" cy="197604"/>
            </a:xfrm>
            <a:prstGeom prst="roundRect">
              <a:avLst>
                <a:gd name="adj" fmla="val 7822"/>
              </a:avLst>
            </a:prstGeom>
            <a:noFill/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>
              <a:spAutoFit/>
            </a:bodyPr>
            <a:lstStyle/>
            <a:p>
              <a:pPr algn="ctr">
                <a:lnSpc>
                  <a:spcPts val="1600"/>
                </a:lnSpc>
                <a:spcAft>
                  <a:spcPts val="200"/>
                </a:spcAft>
              </a:pPr>
              <a:r>
                <a:rPr lang="ko-KR" altLang="en-US" sz="1300" b="1" spc="-15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bg1"/>
                  </a:solidFill>
                </a:rPr>
                <a:t>운영팀</a:t>
              </a:r>
            </a:p>
          </p:txBody>
        </p:sp>
        <p:sp>
          <p:nvSpPr>
            <p:cNvPr id="76" name="사각형: 둥근 모서리 75">
              <a:extLst>
                <a:ext uri="{FF2B5EF4-FFF2-40B4-BE49-F238E27FC236}">
                  <a16:creationId xmlns:a16="http://schemas.microsoft.com/office/drawing/2014/main" xmlns="" id="{BA63030F-0F73-4CE5-A4D7-29FC637C0138}"/>
                </a:ext>
              </a:extLst>
            </p:cNvPr>
            <p:cNvSpPr/>
            <p:nvPr/>
          </p:nvSpPr>
          <p:spPr>
            <a:xfrm>
              <a:off x="3838696" y="4990672"/>
              <a:ext cx="488708" cy="197604"/>
            </a:xfrm>
            <a:prstGeom prst="roundRect">
              <a:avLst>
                <a:gd name="adj" fmla="val 7822"/>
              </a:avLst>
            </a:prstGeom>
            <a:noFill/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>
              <a:spAutoFit/>
            </a:bodyPr>
            <a:lstStyle/>
            <a:p>
              <a:pPr algn="ctr">
                <a:lnSpc>
                  <a:spcPts val="1600"/>
                </a:lnSpc>
                <a:spcAft>
                  <a:spcPts val="200"/>
                </a:spcAft>
              </a:pPr>
              <a:r>
                <a:rPr lang="ko-KR" altLang="en-US" sz="1300" b="1" spc="-15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bg1"/>
                  </a:solidFill>
                </a:rPr>
                <a:t>지원팀</a:t>
              </a:r>
            </a:p>
          </p:txBody>
        </p:sp>
        <p:sp>
          <p:nvSpPr>
            <p:cNvPr id="77" name="사각형: 둥근 모서리 76">
              <a:extLst>
                <a:ext uri="{FF2B5EF4-FFF2-40B4-BE49-F238E27FC236}">
                  <a16:creationId xmlns:a16="http://schemas.microsoft.com/office/drawing/2014/main" xmlns="" id="{FC950C9D-DDD3-4A81-9FF3-AA35885E48A5}"/>
                </a:ext>
              </a:extLst>
            </p:cNvPr>
            <p:cNvSpPr/>
            <p:nvPr/>
          </p:nvSpPr>
          <p:spPr>
            <a:xfrm>
              <a:off x="5441766" y="4990672"/>
              <a:ext cx="850634" cy="197604"/>
            </a:xfrm>
            <a:prstGeom prst="roundRect">
              <a:avLst>
                <a:gd name="adj" fmla="val 7822"/>
              </a:avLst>
            </a:prstGeom>
            <a:noFill/>
            <a:ln w="254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>
              <a:spAutoFit/>
            </a:bodyPr>
            <a:lstStyle/>
            <a:p>
              <a:pPr algn="ctr">
                <a:lnSpc>
                  <a:spcPts val="1600"/>
                </a:lnSpc>
                <a:spcAft>
                  <a:spcPts val="200"/>
                </a:spcAft>
              </a:pPr>
              <a:r>
                <a:rPr lang="ko-KR" altLang="en-US" sz="1300" b="1" spc="-150" dirty="0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bg1"/>
                  </a:solidFill>
                </a:rPr>
                <a:t>현장 </a:t>
              </a:r>
              <a:r>
                <a:rPr lang="ko-KR" altLang="en-US" sz="1300" b="1" spc="-150" dirty="0" err="1">
                  <a:ln>
                    <a:solidFill>
                      <a:schemeClr val="bg1">
                        <a:lumMod val="65000"/>
                        <a:alpha val="0"/>
                      </a:schemeClr>
                    </a:solidFill>
                  </a:ln>
                  <a:solidFill>
                    <a:schemeClr val="bg1"/>
                  </a:solidFill>
                </a:rPr>
                <a:t>대응팀</a:t>
              </a:r>
              <a:endParaRPr lang="ko-KR" altLang="en-US" sz="1300" b="1" spc="-15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bg1"/>
                </a:solidFill>
              </a:endParaRPr>
            </a:p>
          </p:txBody>
        </p:sp>
      </p:grp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xmlns="" id="{FBA4FA55-F636-4F32-803A-3577EE822192}"/>
              </a:ext>
            </a:extLst>
          </p:cNvPr>
          <p:cNvSpPr/>
          <p:nvPr/>
        </p:nvSpPr>
        <p:spPr>
          <a:xfrm>
            <a:off x="7251336" y="1044121"/>
            <a:ext cx="4686664" cy="479245"/>
          </a:xfrm>
          <a:prstGeom prst="roundRect">
            <a:avLst/>
          </a:prstGeom>
          <a:solidFill>
            <a:srgbClr val="25AEC1"/>
          </a:solidFill>
          <a:ln>
            <a:noFill/>
          </a:ln>
          <a:effectLst>
            <a:outerShdw blurRad="25400" dist="38100" dir="5400000" algn="t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79" name="직선 연결선 78">
            <a:extLst>
              <a:ext uri="{FF2B5EF4-FFF2-40B4-BE49-F238E27FC236}">
                <a16:creationId xmlns:a16="http://schemas.microsoft.com/office/drawing/2014/main" xmlns="" id="{08625684-D4A8-452F-8082-B306F24935B8}"/>
              </a:ext>
            </a:extLst>
          </p:cNvPr>
          <p:cNvCxnSpPr>
            <a:cxnSpLocks/>
          </p:cNvCxnSpPr>
          <p:nvPr/>
        </p:nvCxnSpPr>
        <p:spPr>
          <a:xfrm>
            <a:off x="7790338" y="1129949"/>
            <a:ext cx="0" cy="307589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0" name="TextBox 79">
            <a:extLst>
              <a:ext uri="{FF2B5EF4-FFF2-40B4-BE49-F238E27FC236}">
                <a16:creationId xmlns:a16="http://schemas.microsoft.com/office/drawing/2014/main" xmlns="" id="{4C084F09-7DA4-4DA3-B353-D7C98899442E}"/>
              </a:ext>
            </a:extLst>
          </p:cNvPr>
          <p:cNvSpPr txBox="1"/>
          <p:nvPr/>
        </p:nvSpPr>
        <p:spPr>
          <a:xfrm>
            <a:off x="7264081" y="1047618"/>
            <a:ext cx="526249" cy="472252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rmAutofit/>
          </a:bodyPr>
          <a:lstStyle/>
          <a:p>
            <a:pPr algn="ctr"/>
            <a:r>
              <a:rPr lang="ko-KR" altLang="en-US" sz="12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j-lt"/>
                <a:ea typeface="+mj-ea"/>
                <a:cs typeface="+mj-cs"/>
              </a:rPr>
              <a:t>구분</a:t>
            </a:r>
          </a:p>
        </p:txBody>
      </p:sp>
      <p:cxnSp>
        <p:nvCxnSpPr>
          <p:cNvPr id="81" name="직선 연결선 80">
            <a:extLst>
              <a:ext uri="{FF2B5EF4-FFF2-40B4-BE49-F238E27FC236}">
                <a16:creationId xmlns:a16="http://schemas.microsoft.com/office/drawing/2014/main" xmlns="" id="{BF6CC8A7-5486-4B9C-8372-5BC0780B7A37}"/>
              </a:ext>
            </a:extLst>
          </p:cNvPr>
          <p:cNvCxnSpPr>
            <a:cxnSpLocks/>
          </p:cNvCxnSpPr>
          <p:nvPr/>
        </p:nvCxnSpPr>
        <p:spPr>
          <a:xfrm>
            <a:off x="8349931" y="1129949"/>
            <a:ext cx="0" cy="307589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직선 연결선 81">
            <a:extLst>
              <a:ext uri="{FF2B5EF4-FFF2-40B4-BE49-F238E27FC236}">
                <a16:creationId xmlns:a16="http://schemas.microsoft.com/office/drawing/2014/main" xmlns="" id="{02618DF8-9A66-4C94-B40E-757BBEDFD769}"/>
              </a:ext>
            </a:extLst>
          </p:cNvPr>
          <p:cNvCxnSpPr>
            <a:cxnSpLocks/>
          </p:cNvCxnSpPr>
          <p:nvPr/>
        </p:nvCxnSpPr>
        <p:spPr>
          <a:xfrm>
            <a:off x="9435781" y="1129949"/>
            <a:ext cx="0" cy="307589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" name="TextBox 82">
            <a:extLst>
              <a:ext uri="{FF2B5EF4-FFF2-40B4-BE49-F238E27FC236}">
                <a16:creationId xmlns:a16="http://schemas.microsoft.com/office/drawing/2014/main" xmlns="" id="{9514CC13-51E5-4670-B109-024B5DE7DCEC}"/>
              </a:ext>
            </a:extLst>
          </p:cNvPr>
          <p:cNvSpPr txBox="1"/>
          <p:nvPr/>
        </p:nvSpPr>
        <p:spPr>
          <a:xfrm>
            <a:off x="7787956" y="1047618"/>
            <a:ext cx="561962" cy="472252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rmAutofit/>
          </a:bodyPr>
          <a:lstStyle/>
          <a:p>
            <a:pPr algn="ctr"/>
            <a:r>
              <a:rPr lang="ko-KR" altLang="en-US" sz="12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j-lt"/>
                <a:ea typeface="+mj-ea"/>
                <a:cs typeface="+mj-cs"/>
              </a:rPr>
              <a:t>이름</a:t>
            </a: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xmlns="" id="{88D6BEF5-D619-4253-B896-C9E78867904F}"/>
              </a:ext>
            </a:extLst>
          </p:cNvPr>
          <p:cNvSpPr txBox="1"/>
          <p:nvPr/>
        </p:nvSpPr>
        <p:spPr>
          <a:xfrm>
            <a:off x="8349950" y="1047618"/>
            <a:ext cx="1085831" cy="472252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rmAutofit/>
          </a:bodyPr>
          <a:lstStyle/>
          <a:p>
            <a:pPr algn="ctr"/>
            <a:r>
              <a:rPr lang="ko-KR" altLang="en-US" sz="12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j-lt"/>
                <a:ea typeface="+mj-ea"/>
                <a:cs typeface="+mj-cs"/>
              </a:rPr>
              <a:t>연락처</a:t>
            </a:r>
          </a:p>
        </p:txBody>
      </p:sp>
      <p:cxnSp>
        <p:nvCxnSpPr>
          <p:cNvPr id="85" name="직선 연결선 84">
            <a:extLst>
              <a:ext uri="{FF2B5EF4-FFF2-40B4-BE49-F238E27FC236}">
                <a16:creationId xmlns:a16="http://schemas.microsoft.com/office/drawing/2014/main" xmlns="" id="{8112DE2A-2E11-451F-BED4-8CF8439C28A0}"/>
              </a:ext>
            </a:extLst>
          </p:cNvPr>
          <p:cNvCxnSpPr>
            <a:cxnSpLocks/>
          </p:cNvCxnSpPr>
          <p:nvPr/>
        </p:nvCxnSpPr>
        <p:spPr>
          <a:xfrm>
            <a:off x="10540681" y="1129949"/>
            <a:ext cx="0" cy="307589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TextBox 85">
            <a:extLst>
              <a:ext uri="{FF2B5EF4-FFF2-40B4-BE49-F238E27FC236}">
                <a16:creationId xmlns:a16="http://schemas.microsoft.com/office/drawing/2014/main" xmlns="" id="{2E77452E-72B8-4BA1-9FE9-8B8F47875563}"/>
              </a:ext>
            </a:extLst>
          </p:cNvPr>
          <p:cNvSpPr txBox="1"/>
          <p:nvPr/>
        </p:nvSpPr>
        <p:spPr>
          <a:xfrm>
            <a:off x="9454850" y="1047618"/>
            <a:ext cx="1085831" cy="472252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rmAutofit/>
          </a:bodyPr>
          <a:lstStyle/>
          <a:p>
            <a:pPr algn="ctr"/>
            <a:r>
              <a:rPr lang="ko-KR" altLang="en-US" sz="12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j-lt"/>
                <a:ea typeface="+mj-ea"/>
                <a:cs typeface="+mj-cs"/>
              </a:rPr>
              <a:t>휴대폰</a:t>
            </a: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xmlns="" id="{80016C81-C6CC-49A8-BCAA-6A45AA644AB9}"/>
              </a:ext>
            </a:extLst>
          </p:cNvPr>
          <p:cNvSpPr txBox="1"/>
          <p:nvPr/>
        </p:nvSpPr>
        <p:spPr>
          <a:xfrm>
            <a:off x="10544510" y="1047618"/>
            <a:ext cx="1406234" cy="472252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rmAutofit/>
          </a:bodyPr>
          <a:lstStyle/>
          <a:p>
            <a:pPr algn="ctr"/>
            <a:r>
              <a:rPr lang="ko-KR" altLang="en-US" sz="12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j-lt"/>
                <a:ea typeface="+mj-ea"/>
                <a:cs typeface="+mj-cs"/>
              </a:rPr>
              <a:t>연락</a:t>
            </a:r>
            <a:r>
              <a:rPr lang="en-US" altLang="ko-KR" sz="12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j-lt"/>
                <a:ea typeface="+mj-ea"/>
                <a:cs typeface="+mj-cs"/>
              </a:rPr>
              <a:t>, </a:t>
            </a:r>
            <a:r>
              <a:rPr lang="ko-KR" altLang="en-US" sz="12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j-lt"/>
                <a:ea typeface="+mj-ea"/>
                <a:cs typeface="+mj-cs"/>
              </a:rPr>
              <a:t>보고 필요사항</a:t>
            </a:r>
          </a:p>
        </p:txBody>
      </p:sp>
    </p:spTree>
    <p:extLst>
      <p:ext uri="{BB962C8B-B14F-4D97-AF65-F5344CB8AC3E}">
        <p14:creationId xmlns:p14="http://schemas.microsoft.com/office/powerpoint/2010/main" val="4085196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그림 28">
            <a:extLst>
              <a:ext uri="{FF2B5EF4-FFF2-40B4-BE49-F238E27FC236}">
                <a16:creationId xmlns:a16="http://schemas.microsoft.com/office/drawing/2014/main" xmlns="" id="{91238E25-820E-4A41-B2FA-28B46DEEF66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190"/>
            <a:ext cx="12191999" cy="6857619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28D1D4A3-0F94-4BAD-A928-BDEF63867909}"/>
              </a:ext>
            </a:extLst>
          </p:cNvPr>
          <p:cNvSpPr txBox="1"/>
          <p:nvPr/>
        </p:nvSpPr>
        <p:spPr>
          <a:xfrm>
            <a:off x="483079" y="960162"/>
            <a:ext cx="4924746" cy="123110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b="1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업무연속성계획</a:t>
            </a:r>
            <a:r>
              <a:rPr lang="en-US" altLang="ko-KR" sz="36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(BCP)</a:t>
            </a:r>
            <a:r>
              <a:rPr lang="ko-KR" altLang="en-US" sz="36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은 </a:t>
            </a:r>
          </a:p>
          <a:p>
            <a:r>
              <a:rPr lang="ko-KR" altLang="en-US" sz="36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기업</a:t>
            </a:r>
            <a:r>
              <a:rPr lang="ko-KR" altLang="en-US" sz="36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의</a:t>
            </a:r>
            <a:r>
              <a:rPr lang="ko-KR" altLang="en-US" sz="36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 </a:t>
            </a:r>
            <a:r>
              <a:rPr lang="ko-KR" altLang="en-US" sz="3600" b="1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65DC7"/>
                </a:solidFill>
                <a:latin typeface="+mj-lt"/>
                <a:ea typeface="+mj-ea"/>
                <a:cs typeface="+mj-cs"/>
              </a:rPr>
              <a:t>건강보험</a:t>
            </a:r>
            <a:r>
              <a:rPr lang="ko-KR" altLang="en-US" sz="3600" spc="-200" dirty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입니다</a:t>
            </a:r>
          </a:p>
        </p:txBody>
      </p:sp>
      <p:grpSp>
        <p:nvGrpSpPr>
          <p:cNvPr id="27" name="그룹 26">
            <a:extLst>
              <a:ext uri="{FF2B5EF4-FFF2-40B4-BE49-F238E27FC236}">
                <a16:creationId xmlns:a16="http://schemas.microsoft.com/office/drawing/2014/main" xmlns="" id="{7D33DB36-6C85-4B63-86B1-D180420940A6}"/>
              </a:ext>
            </a:extLst>
          </p:cNvPr>
          <p:cNvGrpSpPr/>
          <p:nvPr/>
        </p:nvGrpSpPr>
        <p:grpSpPr>
          <a:xfrm>
            <a:off x="619963" y="2335106"/>
            <a:ext cx="6343577" cy="3366129"/>
            <a:chOff x="581863" y="2532566"/>
            <a:chExt cx="6343577" cy="3366129"/>
          </a:xfrm>
        </p:grpSpPr>
        <p:grpSp>
          <p:nvGrpSpPr>
            <p:cNvPr id="6" name="그룹 5">
              <a:extLst>
                <a:ext uri="{FF2B5EF4-FFF2-40B4-BE49-F238E27FC236}">
                  <a16:creationId xmlns:a16="http://schemas.microsoft.com/office/drawing/2014/main" xmlns="" id="{B6016995-E1AA-4F54-A99B-D52FEF4163E0}"/>
                </a:ext>
              </a:extLst>
            </p:cNvPr>
            <p:cNvGrpSpPr/>
            <p:nvPr/>
          </p:nvGrpSpPr>
          <p:grpSpPr>
            <a:xfrm>
              <a:off x="581863" y="2532566"/>
              <a:ext cx="6343577" cy="794576"/>
              <a:chOff x="4461713" y="2185440"/>
              <a:chExt cx="6343577" cy="794576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xmlns="" id="{487BF6D5-155E-4112-8658-C9BA40AEC480}"/>
                  </a:ext>
                </a:extLst>
              </p:cNvPr>
              <p:cNvSpPr txBox="1"/>
              <p:nvPr/>
            </p:nvSpPr>
            <p:spPr>
              <a:xfrm>
                <a:off x="4526007" y="2185440"/>
                <a:ext cx="6279283" cy="79457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120000"/>
                  </a:lnSpc>
                  <a:spcBef>
                    <a:spcPts val="800"/>
                  </a:spcBef>
                </a:pPr>
                <a:r>
                  <a:rPr lang="ko-KR" altLang="en-US" sz="2000" b="1" spc="-200" dirty="0" err="1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chemeClr val="tx2"/>
                    </a:solidFill>
                    <a:latin typeface="+mj-lt"/>
                    <a:ea typeface="+mj-ea"/>
                    <a:cs typeface="+mj-cs"/>
                  </a:rPr>
                  <a:t>업무연속성</a:t>
                </a:r>
                <a:r>
                  <a:rPr lang="ko-KR" altLang="en-US" sz="2000" b="1" spc="-20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chemeClr val="tx2"/>
                    </a:solidFill>
                    <a:latin typeface="+mj-lt"/>
                    <a:ea typeface="+mj-ea"/>
                    <a:cs typeface="+mj-cs"/>
                  </a:rPr>
                  <a:t> 계획</a:t>
                </a:r>
                <a:r>
                  <a:rPr lang="en-US" altLang="ko-KR" sz="1850" spc="-20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chemeClr val="tx2"/>
                    </a:solidFill>
                    <a:latin typeface="+mj-lt"/>
                    <a:ea typeface="+mj-ea"/>
                    <a:cs typeface="+mj-cs"/>
                  </a:rPr>
                  <a:t>(BCP)</a:t>
                </a:r>
                <a:r>
                  <a:rPr lang="ko-KR" altLang="en-US" sz="2000" b="1" spc="-20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chemeClr val="tx2"/>
                    </a:solidFill>
                    <a:latin typeface="+mj-lt"/>
                    <a:ea typeface="+mj-ea"/>
                    <a:cs typeface="+mj-cs"/>
                  </a:rPr>
                  <a:t>을 수립하는 것 자체가 번거롭고</a:t>
                </a:r>
                <a:r>
                  <a:rPr lang="en-US" altLang="ko-KR" sz="2000" b="1" spc="-20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chemeClr val="tx2"/>
                    </a:solidFill>
                    <a:latin typeface="+mj-lt"/>
                    <a:ea typeface="+mj-ea"/>
                    <a:cs typeface="+mj-cs"/>
                  </a:rPr>
                  <a:t>,</a:t>
                </a:r>
                <a:br>
                  <a:rPr lang="en-US" altLang="ko-KR" sz="2000" b="1" spc="-20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chemeClr val="tx2"/>
                    </a:solidFill>
                    <a:latin typeface="+mj-lt"/>
                    <a:ea typeface="+mj-ea"/>
                    <a:cs typeface="+mj-cs"/>
                  </a:rPr>
                </a:br>
                <a:r>
                  <a:rPr lang="ko-KR" altLang="en-US" sz="2000" b="1" spc="-20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chemeClr val="tx2"/>
                    </a:solidFill>
                    <a:latin typeface="+mj-lt"/>
                    <a:ea typeface="+mj-ea"/>
                    <a:cs typeface="+mj-cs"/>
                  </a:rPr>
                  <a:t>일정한 시간이 소요되어 기업은 이를 등한시할 수 있습니다</a:t>
                </a:r>
                <a:r>
                  <a:rPr lang="en-US" altLang="ko-KR" sz="2000" b="1" spc="-20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chemeClr val="tx2"/>
                    </a:solidFill>
                    <a:latin typeface="+mj-lt"/>
                    <a:ea typeface="+mj-ea"/>
                    <a:cs typeface="+mj-cs"/>
                  </a:rPr>
                  <a:t>. </a:t>
                </a:r>
              </a:p>
            </p:txBody>
          </p:sp>
          <p:cxnSp>
            <p:nvCxnSpPr>
              <p:cNvPr id="3" name="직선 연결선 2">
                <a:extLst>
                  <a:ext uri="{FF2B5EF4-FFF2-40B4-BE49-F238E27FC236}">
                    <a16:creationId xmlns:a16="http://schemas.microsoft.com/office/drawing/2014/main" xmlns="" id="{BE0C6233-CBBB-421D-A5FF-C1928A52D0C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461713" y="2306503"/>
                <a:ext cx="0" cy="589097"/>
              </a:xfrm>
              <a:prstGeom prst="line">
                <a:avLst/>
              </a:prstGeom>
              <a:ln w="38100" cap="rnd">
                <a:solidFill>
                  <a:schemeClr val="tx2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그룹 17">
              <a:extLst>
                <a:ext uri="{FF2B5EF4-FFF2-40B4-BE49-F238E27FC236}">
                  <a16:creationId xmlns:a16="http://schemas.microsoft.com/office/drawing/2014/main" xmlns="" id="{9E2DA948-49C5-4B37-8732-696572C9EB06}"/>
                </a:ext>
              </a:extLst>
            </p:cNvPr>
            <p:cNvGrpSpPr/>
            <p:nvPr/>
          </p:nvGrpSpPr>
          <p:grpSpPr>
            <a:xfrm>
              <a:off x="581863" y="3575294"/>
              <a:ext cx="5952444" cy="858697"/>
              <a:chOff x="4461713" y="2185440"/>
              <a:chExt cx="5952444" cy="858697"/>
            </a:xfrm>
          </p:grpSpPr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xmlns="" id="{87E35B8A-78DF-4179-984F-EAB469581D9E}"/>
                  </a:ext>
                </a:extLst>
              </p:cNvPr>
              <p:cNvSpPr txBox="1"/>
              <p:nvPr/>
            </p:nvSpPr>
            <p:spPr>
              <a:xfrm>
                <a:off x="4526007" y="2185440"/>
                <a:ext cx="5888150" cy="85869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120000"/>
                  </a:lnSpc>
                  <a:spcBef>
                    <a:spcPts val="800"/>
                  </a:spcBef>
                </a:pPr>
                <a:r>
                  <a:rPr lang="ko-KR" altLang="en-US" sz="2000" b="1" spc="-20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chemeClr val="tx2"/>
                    </a:solidFill>
                    <a:latin typeface="+mj-lt"/>
                    <a:ea typeface="+mj-ea"/>
                    <a:cs typeface="+mj-cs"/>
                  </a:rPr>
                  <a:t>그러나 앞의 기업 사례와 같이 </a:t>
                </a:r>
                <a:r>
                  <a:rPr lang="en-US" altLang="ko-KR" sz="2000" b="1" spc="-20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chemeClr val="tx2"/>
                    </a:solidFill>
                    <a:latin typeface="+mj-lt"/>
                    <a:ea typeface="+mj-ea"/>
                    <a:cs typeface="+mj-cs"/>
                  </a:rPr>
                  <a:t>BCP</a:t>
                </a:r>
                <a:r>
                  <a:rPr lang="ko-KR" altLang="en-US" sz="2000" b="1" spc="-20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chemeClr val="tx2"/>
                    </a:solidFill>
                    <a:latin typeface="+mj-lt"/>
                    <a:ea typeface="+mj-ea"/>
                    <a:cs typeface="+mj-cs"/>
                  </a:rPr>
                  <a:t>는 </a:t>
                </a:r>
                <a:r>
                  <a:rPr lang="ko-KR" altLang="en-US" sz="2000" b="1" spc="-200" dirty="0" smtClean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chemeClr val="tx2"/>
                    </a:solidFill>
                    <a:latin typeface="+mj-lt"/>
                    <a:ea typeface="+mj-ea"/>
                    <a:cs typeface="+mj-cs"/>
                  </a:rPr>
                  <a:t>위기순간에 </a:t>
                </a:r>
                <a:r>
                  <a:rPr lang="ko-KR" altLang="en-US" sz="2000" b="1" spc="-20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chemeClr val="tx2"/>
                    </a:solidFill>
                    <a:latin typeface="+mj-lt"/>
                    <a:ea typeface="+mj-ea"/>
                    <a:cs typeface="+mj-cs"/>
                  </a:rPr>
                  <a:t>기업의</a:t>
                </a:r>
                <a:r>
                  <a:rPr lang="en-US" altLang="ko-KR" sz="2000" b="1" spc="-20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chemeClr val="tx2"/>
                    </a:solidFill>
                    <a:latin typeface="+mj-lt"/>
                    <a:ea typeface="+mj-ea"/>
                    <a:cs typeface="+mj-cs"/>
                  </a:rPr>
                  <a:t/>
                </a:r>
                <a:br>
                  <a:rPr lang="en-US" altLang="ko-KR" sz="2000" b="1" spc="-20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chemeClr val="tx2"/>
                    </a:solidFill>
                    <a:latin typeface="+mj-lt"/>
                    <a:ea typeface="+mj-ea"/>
                    <a:cs typeface="+mj-cs"/>
                  </a:rPr>
                </a:br>
                <a:r>
                  <a:rPr lang="ko-KR" altLang="en-US" sz="2000" b="1" spc="-20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chemeClr val="tx2"/>
                    </a:solidFill>
                    <a:latin typeface="+mj-lt"/>
                    <a:ea typeface="+mj-ea"/>
                    <a:cs typeface="+mj-cs"/>
                  </a:rPr>
                  <a:t>생존을 담보할 수 있는 </a:t>
                </a:r>
                <a:r>
                  <a:rPr lang="ko-KR" altLang="en-US" sz="2150" b="1" spc="-20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  <a:latin typeface="+mj-lt"/>
                    <a:ea typeface="+mj-ea"/>
                    <a:cs typeface="+mj-cs"/>
                  </a:rPr>
                  <a:t>기업의 자산</a:t>
                </a:r>
                <a:r>
                  <a:rPr lang="ko-KR" altLang="en-US" sz="2000" b="1" spc="-20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chemeClr val="tx2"/>
                    </a:solidFill>
                    <a:latin typeface="+mj-lt"/>
                    <a:ea typeface="+mj-ea"/>
                    <a:cs typeface="+mj-cs"/>
                  </a:rPr>
                  <a:t>입니다</a:t>
                </a:r>
                <a:r>
                  <a:rPr lang="en-US" altLang="ko-KR" sz="2000" b="1" spc="-20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chemeClr val="tx2"/>
                    </a:solidFill>
                    <a:latin typeface="+mj-lt"/>
                    <a:ea typeface="+mj-ea"/>
                    <a:cs typeface="+mj-cs"/>
                  </a:rPr>
                  <a:t>. </a:t>
                </a:r>
              </a:p>
            </p:txBody>
          </p:sp>
          <p:cxnSp>
            <p:nvCxnSpPr>
              <p:cNvPr id="21" name="직선 연결선 20">
                <a:extLst>
                  <a:ext uri="{FF2B5EF4-FFF2-40B4-BE49-F238E27FC236}">
                    <a16:creationId xmlns:a16="http://schemas.microsoft.com/office/drawing/2014/main" xmlns="" id="{6515958C-C020-410F-B9CF-8996A871235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461713" y="2306503"/>
                <a:ext cx="0" cy="589097"/>
              </a:xfrm>
              <a:prstGeom prst="line">
                <a:avLst/>
              </a:prstGeom>
              <a:ln w="38100" cap="rnd">
                <a:solidFill>
                  <a:schemeClr val="tx2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" name="그룹 21">
              <a:extLst>
                <a:ext uri="{FF2B5EF4-FFF2-40B4-BE49-F238E27FC236}">
                  <a16:creationId xmlns:a16="http://schemas.microsoft.com/office/drawing/2014/main" xmlns="" id="{5AD2211A-4F9A-4B83-8FF7-5BB303676004}"/>
                </a:ext>
              </a:extLst>
            </p:cNvPr>
            <p:cNvGrpSpPr/>
            <p:nvPr/>
          </p:nvGrpSpPr>
          <p:grpSpPr>
            <a:xfrm>
              <a:off x="581863" y="4642967"/>
              <a:ext cx="5227887" cy="1255728"/>
              <a:chOff x="4461713" y="2185440"/>
              <a:chExt cx="5227887" cy="1255728"/>
            </a:xfrm>
          </p:grpSpPr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xmlns="" id="{862B00CD-EAE1-4B0A-9269-DAC19831D8FA}"/>
                  </a:ext>
                </a:extLst>
              </p:cNvPr>
              <p:cNvSpPr txBox="1"/>
              <p:nvPr/>
            </p:nvSpPr>
            <p:spPr>
              <a:xfrm>
                <a:off x="4526007" y="2185440"/>
                <a:ext cx="5163593" cy="125572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120000"/>
                  </a:lnSpc>
                  <a:spcBef>
                    <a:spcPts val="800"/>
                  </a:spcBef>
                </a:pPr>
                <a:r>
                  <a:rPr lang="ko-KR" altLang="en-US" sz="2000" b="1" spc="-200" dirty="0" smtClean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chemeClr val="tx2"/>
                    </a:solidFill>
                    <a:latin typeface="+mj-lt"/>
                    <a:ea typeface="+mj-ea"/>
                    <a:cs typeface="+mj-cs"/>
                  </a:rPr>
                  <a:t>여러분 </a:t>
                </a:r>
                <a:r>
                  <a:rPr lang="ko-KR" altLang="en-US" sz="2000" b="1" spc="-20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chemeClr val="tx2"/>
                    </a:solidFill>
                    <a:latin typeface="+mj-lt"/>
                    <a:ea typeface="+mj-ea"/>
                    <a:cs typeface="+mj-cs"/>
                  </a:rPr>
                  <a:t>모두 사고에 </a:t>
                </a:r>
                <a:r>
                  <a:rPr lang="ko-KR" altLang="en-US" sz="2000" b="1" spc="-200" dirty="0" smtClean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chemeClr val="tx2"/>
                    </a:solidFill>
                    <a:latin typeface="+mj-lt"/>
                    <a:ea typeface="+mj-ea"/>
                    <a:cs typeface="+mj-cs"/>
                  </a:rPr>
                  <a:t>대비하여</a:t>
                </a:r>
                <a:r>
                  <a:rPr lang="en-US" altLang="ko-KR" sz="2000" b="1" spc="-200" dirty="0" smtClean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chemeClr val="tx2"/>
                    </a:solidFill>
                    <a:latin typeface="+mj-lt"/>
                    <a:ea typeface="+mj-ea"/>
                    <a:cs typeface="+mj-cs"/>
                  </a:rPr>
                  <a:t> </a:t>
                </a:r>
                <a:r>
                  <a:rPr lang="ko-KR" altLang="en-US" sz="2000" b="1" spc="-20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chemeClr val="tx2"/>
                    </a:solidFill>
                    <a:latin typeface="+mj-lt"/>
                    <a:ea typeface="+mj-ea"/>
                    <a:cs typeface="+mj-cs"/>
                  </a:rPr>
                  <a:t>보험에 가입합니다</a:t>
                </a:r>
                <a:r>
                  <a:rPr lang="en-US" altLang="ko-KR" sz="2000" b="1" spc="-20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chemeClr val="tx2"/>
                    </a:solidFill>
                    <a:latin typeface="+mj-lt"/>
                    <a:ea typeface="+mj-ea"/>
                    <a:cs typeface="+mj-cs"/>
                  </a:rPr>
                  <a:t>.</a:t>
                </a:r>
                <a:br>
                  <a:rPr lang="en-US" altLang="ko-KR" sz="2000" b="1" spc="-20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chemeClr val="tx2"/>
                    </a:solidFill>
                    <a:latin typeface="+mj-lt"/>
                    <a:ea typeface="+mj-ea"/>
                    <a:cs typeface="+mj-cs"/>
                  </a:rPr>
                </a:br>
                <a:r>
                  <a:rPr lang="ko-KR" altLang="en-US" sz="2000" b="1" spc="-200" dirty="0" smtClean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chemeClr val="tx2"/>
                    </a:solidFill>
                    <a:latin typeface="+mj-lt"/>
                    <a:ea typeface="+mj-ea"/>
                    <a:cs typeface="+mj-cs"/>
                  </a:rPr>
                  <a:t>기업에도 </a:t>
                </a:r>
                <a:r>
                  <a:rPr lang="ko-KR" altLang="en-US" sz="2150" b="1" spc="-20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  <a:latin typeface="+mj-lt"/>
                    <a:ea typeface="+mj-ea"/>
                    <a:cs typeface="+mj-cs"/>
                  </a:rPr>
                  <a:t>위기상황에 대비하기 위한 보험인</a:t>
                </a:r>
                <a:r>
                  <a:rPr lang="en-US" altLang="ko-KR" sz="2150" b="1" spc="-20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  <a:latin typeface="+mj-lt"/>
                    <a:ea typeface="+mj-ea"/>
                    <a:cs typeface="+mj-cs"/>
                  </a:rPr>
                  <a:t/>
                </a:r>
                <a:br>
                  <a:rPr lang="en-US" altLang="ko-KR" sz="2150" b="1" spc="-20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  <a:latin typeface="+mj-lt"/>
                    <a:ea typeface="+mj-ea"/>
                    <a:cs typeface="+mj-cs"/>
                  </a:rPr>
                </a:br>
                <a:r>
                  <a:rPr lang="en-US" altLang="ko-KR" sz="2150" b="1" spc="-20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rgbClr val="25AEC1"/>
                    </a:solidFill>
                    <a:latin typeface="+mj-lt"/>
                    <a:ea typeface="+mj-ea"/>
                    <a:cs typeface="+mj-cs"/>
                  </a:rPr>
                  <a:t>BCP</a:t>
                </a:r>
                <a:r>
                  <a:rPr lang="ko-KR" altLang="en-US" sz="2000" b="1" spc="-20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chemeClr val="tx2"/>
                    </a:solidFill>
                    <a:latin typeface="+mj-lt"/>
                    <a:ea typeface="+mj-ea"/>
                    <a:cs typeface="+mj-cs"/>
                  </a:rPr>
                  <a:t>가 필요하지 않을까요</a:t>
                </a:r>
                <a:r>
                  <a:rPr lang="en-US" altLang="ko-KR" sz="2000" b="1" spc="-200" dirty="0">
                    <a:ln>
                      <a:solidFill>
                        <a:schemeClr val="bg1">
                          <a:lumMod val="65000"/>
                          <a:alpha val="0"/>
                        </a:schemeClr>
                      </a:solidFill>
                    </a:ln>
                    <a:solidFill>
                      <a:schemeClr val="tx2"/>
                    </a:solidFill>
                    <a:latin typeface="+mj-lt"/>
                    <a:ea typeface="+mj-ea"/>
                    <a:cs typeface="+mj-cs"/>
                  </a:rPr>
                  <a:t>? </a:t>
                </a:r>
              </a:p>
            </p:txBody>
          </p:sp>
          <p:cxnSp>
            <p:nvCxnSpPr>
              <p:cNvPr id="24" name="직선 연결선 23">
                <a:extLst>
                  <a:ext uri="{FF2B5EF4-FFF2-40B4-BE49-F238E27FC236}">
                    <a16:creationId xmlns:a16="http://schemas.microsoft.com/office/drawing/2014/main" xmlns="" id="{EFC406DD-7596-40B5-B958-04A8B5BE36A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461713" y="2306503"/>
                <a:ext cx="0" cy="981746"/>
              </a:xfrm>
              <a:prstGeom prst="line">
                <a:avLst/>
              </a:prstGeom>
              <a:ln w="38100" cap="rnd">
                <a:solidFill>
                  <a:schemeClr val="tx2">
                    <a:lumMod val="40000"/>
                    <a:lumOff val="6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9" name="그룹 38">
            <a:extLst>
              <a:ext uri="{FF2B5EF4-FFF2-40B4-BE49-F238E27FC236}">
                <a16:creationId xmlns:a16="http://schemas.microsoft.com/office/drawing/2014/main" xmlns="" id="{54005FC3-220B-4D3A-B326-089AF591974B}"/>
              </a:ext>
            </a:extLst>
          </p:cNvPr>
          <p:cNvGrpSpPr/>
          <p:nvPr/>
        </p:nvGrpSpPr>
        <p:grpSpPr>
          <a:xfrm>
            <a:off x="8236016" y="1486285"/>
            <a:ext cx="596834" cy="1829867"/>
            <a:chOff x="9226583" y="734286"/>
            <a:chExt cx="596834" cy="1829867"/>
          </a:xfrm>
        </p:grpSpPr>
        <p:sp>
          <p:nvSpPr>
            <p:cNvPr id="40" name="타원 39">
              <a:extLst>
                <a:ext uri="{FF2B5EF4-FFF2-40B4-BE49-F238E27FC236}">
                  <a16:creationId xmlns:a16="http://schemas.microsoft.com/office/drawing/2014/main" xmlns="" id="{4E7A8B2E-3941-4B79-933E-E05BCAE0E272}"/>
                </a:ext>
              </a:extLst>
            </p:cNvPr>
            <p:cNvSpPr/>
            <p:nvPr/>
          </p:nvSpPr>
          <p:spPr>
            <a:xfrm>
              <a:off x="9226583" y="734286"/>
              <a:ext cx="596834" cy="596834"/>
            </a:xfrm>
            <a:prstGeom prst="ellipse">
              <a:avLst/>
            </a:prstGeom>
            <a:solidFill>
              <a:srgbClr val="42C7DE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cxnSp>
          <p:nvCxnSpPr>
            <p:cNvPr id="41" name="직선 연결선 40">
              <a:extLst>
                <a:ext uri="{FF2B5EF4-FFF2-40B4-BE49-F238E27FC236}">
                  <a16:creationId xmlns:a16="http://schemas.microsoft.com/office/drawing/2014/main" xmlns="" id="{65AC8D56-5592-4A84-B1BC-04CA87516FEC}"/>
                </a:ext>
              </a:extLst>
            </p:cNvPr>
            <p:cNvCxnSpPr>
              <a:cxnSpLocks/>
            </p:cNvCxnSpPr>
            <p:nvPr/>
          </p:nvCxnSpPr>
          <p:spPr>
            <a:xfrm>
              <a:off x="9525000" y="1370222"/>
              <a:ext cx="0" cy="1193931"/>
            </a:xfrm>
            <a:prstGeom prst="line">
              <a:avLst/>
            </a:prstGeom>
            <a:ln w="25400" cap="rnd">
              <a:solidFill>
                <a:srgbClr val="42C7DE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4" name="그룹 63">
            <a:extLst>
              <a:ext uri="{FF2B5EF4-FFF2-40B4-BE49-F238E27FC236}">
                <a16:creationId xmlns:a16="http://schemas.microsoft.com/office/drawing/2014/main" xmlns="" id="{2B5F9721-2BDE-47BB-8351-164CC298E074}"/>
              </a:ext>
            </a:extLst>
          </p:cNvPr>
          <p:cNvGrpSpPr/>
          <p:nvPr/>
        </p:nvGrpSpPr>
        <p:grpSpPr>
          <a:xfrm>
            <a:off x="10467791" y="1864367"/>
            <a:ext cx="653416" cy="2121700"/>
            <a:chOff x="10499186" y="1764048"/>
            <a:chExt cx="653416" cy="2121700"/>
          </a:xfrm>
        </p:grpSpPr>
        <p:grpSp>
          <p:nvGrpSpPr>
            <p:cNvPr id="35" name="그룹 34">
              <a:extLst>
                <a:ext uri="{FF2B5EF4-FFF2-40B4-BE49-F238E27FC236}">
                  <a16:creationId xmlns:a16="http://schemas.microsoft.com/office/drawing/2014/main" xmlns="" id="{1541C2B4-75D0-4DF5-A98A-490A47732E37}"/>
                </a:ext>
              </a:extLst>
            </p:cNvPr>
            <p:cNvGrpSpPr/>
            <p:nvPr/>
          </p:nvGrpSpPr>
          <p:grpSpPr>
            <a:xfrm>
              <a:off x="10499186" y="1764048"/>
              <a:ext cx="653416" cy="2121700"/>
              <a:chOff x="9198292" y="630555"/>
              <a:chExt cx="653416" cy="2121700"/>
            </a:xfrm>
          </p:grpSpPr>
          <p:sp>
            <p:nvSpPr>
              <p:cNvPr id="36" name="타원 35">
                <a:extLst>
                  <a:ext uri="{FF2B5EF4-FFF2-40B4-BE49-F238E27FC236}">
                    <a16:creationId xmlns:a16="http://schemas.microsoft.com/office/drawing/2014/main" xmlns="" id="{C8C556AC-06A5-4109-9C51-43680EDE7AA2}"/>
                  </a:ext>
                </a:extLst>
              </p:cNvPr>
              <p:cNvSpPr/>
              <p:nvPr/>
            </p:nvSpPr>
            <p:spPr>
              <a:xfrm>
                <a:off x="9198292" y="630555"/>
                <a:ext cx="653416" cy="653416"/>
              </a:xfrm>
              <a:prstGeom prst="ellipse">
                <a:avLst/>
              </a:prstGeom>
              <a:solidFill>
                <a:srgbClr val="42C7DE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 dirty="0"/>
              </a:p>
            </p:txBody>
          </p:sp>
          <p:cxnSp>
            <p:nvCxnSpPr>
              <p:cNvPr id="37" name="직선 연결선 36">
                <a:extLst>
                  <a:ext uri="{FF2B5EF4-FFF2-40B4-BE49-F238E27FC236}">
                    <a16:creationId xmlns:a16="http://schemas.microsoft.com/office/drawing/2014/main" xmlns="" id="{A95C6784-B93E-4620-9E5B-74295FBFADD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525000" y="1333500"/>
                <a:ext cx="0" cy="1418755"/>
              </a:xfrm>
              <a:prstGeom prst="line">
                <a:avLst/>
              </a:prstGeom>
              <a:ln w="25400" cap="rnd">
                <a:solidFill>
                  <a:srgbClr val="42C7DE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4" name="Freeform 3361">
              <a:extLst>
                <a:ext uri="{FF2B5EF4-FFF2-40B4-BE49-F238E27FC236}">
                  <a16:creationId xmlns:a16="http://schemas.microsoft.com/office/drawing/2014/main" xmlns="" id="{79AD796B-6578-4C20-841A-AABBFBF8F9C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618383" y="1904049"/>
              <a:ext cx="415022" cy="358140"/>
            </a:xfrm>
            <a:custGeom>
              <a:avLst/>
              <a:gdLst>
                <a:gd name="T0" fmla="*/ 2145 w 3006"/>
                <a:gd name="T1" fmla="*/ 757 h 2594"/>
                <a:gd name="T2" fmla="*/ 2054 w 3006"/>
                <a:gd name="T3" fmla="*/ 1144 h 2594"/>
                <a:gd name="T4" fmla="*/ 2023 w 3006"/>
                <a:gd name="T5" fmla="*/ 1181 h 2594"/>
                <a:gd name="T6" fmla="*/ 1979 w 3006"/>
                <a:gd name="T7" fmla="*/ 1163 h 2594"/>
                <a:gd name="T8" fmla="*/ 1570 w 3006"/>
                <a:gd name="T9" fmla="*/ 1436 h 2594"/>
                <a:gd name="T10" fmla="*/ 1503 w 3006"/>
                <a:gd name="T11" fmla="*/ 1444 h 2594"/>
                <a:gd name="T12" fmla="*/ 1284 w 3006"/>
                <a:gd name="T13" fmla="*/ 1244 h 2594"/>
                <a:gd name="T14" fmla="*/ 858 w 3006"/>
                <a:gd name="T15" fmla="*/ 1651 h 2594"/>
                <a:gd name="T16" fmla="*/ 792 w 3006"/>
                <a:gd name="T17" fmla="*/ 1642 h 2594"/>
                <a:gd name="T18" fmla="*/ 749 w 3006"/>
                <a:gd name="T19" fmla="*/ 1587 h 2594"/>
                <a:gd name="T20" fmla="*/ 757 w 3006"/>
                <a:gd name="T21" fmla="*/ 1521 h 2594"/>
                <a:gd name="T22" fmla="*/ 1240 w 3006"/>
                <a:gd name="T23" fmla="*/ 1041 h 2594"/>
                <a:gd name="T24" fmla="*/ 1307 w 3006"/>
                <a:gd name="T25" fmla="*/ 1033 h 2594"/>
                <a:gd name="T26" fmla="*/ 1526 w 3006"/>
                <a:gd name="T27" fmla="*/ 1233 h 2594"/>
                <a:gd name="T28" fmla="*/ 1711 w 3006"/>
                <a:gd name="T29" fmla="*/ 895 h 2594"/>
                <a:gd name="T30" fmla="*/ 1713 w 3006"/>
                <a:gd name="T31" fmla="*/ 853 h 2594"/>
                <a:gd name="T32" fmla="*/ 2093 w 3006"/>
                <a:gd name="T33" fmla="*/ 743 h 2594"/>
                <a:gd name="T34" fmla="*/ 411 w 3006"/>
                <a:gd name="T35" fmla="*/ 1888 h 2594"/>
                <a:gd name="T36" fmla="*/ 411 w 3006"/>
                <a:gd name="T37" fmla="*/ 478 h 2594"/>
                <a:gd name="T38" fmla="*/ 1555 w 3006"/>
                <a:gd name="T39" fmla="*/ 18 h 2594"/>
                <a:gd name="T40" fmla="*/ 1593 w 3006"/>
                <a:gd name="T41" fmla="*/ 90 h 2594"/>
                <a:gd name="T42" fmla="*/ 2905 w 3006"/>
                <a:gd name="T43" fmla="*/ 208 h 2594"/>
                <a:gd name="T44" fmla="*/ 2987 w 3006"/>
                <a:gd name="T45" fmla="*/ 272 h 2594"/>
                <a:gd name="T46" fmla="*/ 3001 w 3006"/>
                <a:gd name="T47" fmla="*/ 377 h 2594"/>
                <a:gd name="T48" fmla="*/ 2938 w 3006"/>
                <a:gd name="T49" fmla="*/ 460 h 2594"/>
                <a:gd name="T50" fmla="*/ 2774 w 3006"/>
                <a:gd name="T51" fmla="*/ 478 h 2594"/>
                <a:gd name="T52" fmla="*/ 2756 w 3006"/>
                <a:gd name="T53" fmla="*/ 2029 h 2594"/>
                <a:gd name="T54" fmla="*/ 2684 w 3006"/>
                <a:gd name="T55" fmla="*/ 2065 h 2594"/>
                <a:gd name="T56" fmla="*/ 2145 w 3006"/>
                <a:gd name="T57" fmla="*/ 2320 h 2594"/>
                <a:gd name="T58" fmla="*/ 2242 w 3006"/>
                <a:gd name="T59" fmla="*/ 2360 h 2594"/>
                <a:gd name="T60" fmla="*/ 2283 w 3006"/>
                <a:gd name="T61" fmla="*/ 2456 h 2594"/>
                <a:gd name="T62" fmla="*/ 2242 w 3006"/>
                <a:gd name="T63" fmla="*/ 2554 h 2594"/>
                <a:gd name="T64" fmla="*/ 2145 w 3006"/>
                <a:gd name="T65" fmla="*/ 2594 h 2594"/>
                <a:gd name="T66" fmla="*/ 792 w 3006"/>
                <a:gd name="T67" fmla="*/ 2575 h 2594"/>
                <a:gd name="T68" fmla="*/ 728 w 3006"/>
                <a:gd name="T69" fmla="*/ 2494 h 2594"/>
                <a:gd name="T70" fmla="*/ 741 w 3006"/>
                <a:gd name="T71" fmla="*/ 2388 h 2594"/>
                <a:gd name="T72" fmla="*/ 824 w 3006"/>
                <a:gd name="T73" fmla="*/ 2325 h 2594"/>
                <a:gd name="T74" fmla="*/ 1396 w 3006"/>
                <a:gd name="T75" fmla="*/ 2065 h 2594"/>
                <a:gd name="T76" fmla="*/ 270 w 3006"/>
                <a:gd name="T77" fmla="*/ 2047 h 2594"/>
                <a:gd name="T78" fmla="*/ 233 w 3006"/>
                <a:gd name="T79" fmla="*/ 1975 h 2594"/>
                <a:gd name="T80" fmla="*/ 101 w 3006"/>
                <a:gd name="T81" fmla="*/ 473 h 2594"/>
                <a:gd name="T82" fmla="*/ 18 w 3006"/>
                <a:gd name="T83" fmla="*/ 410 h 2594"/>
                <a:gd name="T84" fmla="*/ 5 w 3006"/>
                <a:gd name="T85" fmla="*/ 304 h 2594"/>
                <a:gd name="T86" fmla="*/ 69 w 3006"/>
                <a:gd name="T87" fmla="*/ 223 h 2594"/>
                <a:gd name="T88" fmla="*/ 1414 w 3006"/>
                <a:gd name="T89" fmla="*/ 203 h 2594"/>
                <a:gd name="T90" fmla="*/ 1432 w 3006"/>
                <a:gd name="T91" fmla="*/ 38 h 2594"/>
                <a:gd name="T92" fmla="*/ 1503 w 3006"/>
                <a:gd name="T93" fmla="*/ 0 h 25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3006" h="2594">
                  <a:moveTo>
                    <a:pt x="2116" y="739"/>
                  </a:moveTo>
                  <a:lnTo>
                    <a:pt x="2132" y="746"/>
                  </a:lnTo>
                  <a:lnTo>
                    <a:pt x="2145" y="757"/>
                  </a:lnTo>
                  <a:lnTo>
                    <a:pt x="2150" y="775"/>
                  </a:lnTo>
                  <a:lnTo>
                    <a:pt x="2147" y="796"/>
                  </a:lnTo>
                  <a:lnTo>
                    <a:pt x="2054" y="1144"/>
                  </a:lnTo>
                  <a:lnTo>
                    <a:pt x="2046" y="1162"/>
                  </a:lnTo>
                  <a:lnTo>
                    <a:pt x="2036" y="1175"/>
                  </a:lnTo>
                  <a:lnTo>
                    <a:pt x="2023" y="1181"/>
                  </a:lnTo>
                  <a:lnTo>
                    <a:pt x="2009" y="1181"/>
                  </a:lnTo>
                  <a:lnTo>
                    <a:pt x="1994" y="1176"/>
                  </a:lnTo>
                  <a:lnTo>
                    <a:pt x="1979" y="1163"/>
                  </a:lnTo>
                  <a:lnTo>
                    <a:pt x="1914" y="1100"/>
                  </a:lnTo>
                  <a:lnTo>
                    <a:pt x="1589" y="1422"/>
                  </a:lnTo>
                  <a:lnTo>
                    <a:pt x="1570" y="1436"/>
                  </a:lnTo>
                  <a:lnTo>
                    <a:pt x="1549" y="1444"/>
                  </a:lnTo>
                  <a:lnTo>
                    <a:pt x="1526" y="1448"/>
                  </a:lnTo>
                  <a:lnTo>
                    <a:pt x="1503" y="1444"/>
                  </a:lnTo>
                  <a:lnTo>
                    <a:pt x="1482" y="1436"/>
                  </a:lnTo>
                  <a:lnTo>
                    <a:pt x="1463" y="1422"/>
                  </a:lnTo>
                  <a:lnTo>
                    <a:pt x="1284" y="1244"/>
                  </a:lnTo>
                  <a:lnTo>
                    <a:pt x="899" y="1628"/>
                  </a:lnTo>
                  <a:lnTo>
                    <a:pt x="879" y="1642"/>
                  </a:lnTo>
                  <a:lnTo>
                    <a:pt x="858" y="1651"/>
                  </a:lnTo>
                  <a:lnTo>
                    <a:pt x="835" y="1654"/>
                  </a:lnTo>
                  <a:lnTo>
                    <a:pt x="813" y="1651"/>
                  </a:lnTo>
                  <a:lnTo>
                    <a:pt x="792" y="1642"/>
                  </a:lnTo>
                  <a:lnTo>
                    <a:pt x="772" y="1628"/>
                  </a:lnTo>
                  <a:lnTo>
                    <a:pt x="757" y="1608"/>
                  </a:lnTo>
                  <a:lnTo>
                    <a:pt x="749" y="1587"/>
                  </a:lnTo>
                  <a:lnTo>
                    <a:pt x="746" y="1564"/>
                  </a:lnTo>
                  <a:lnTo>
                    <a:pt x="749" y="1542"/>
                  </a:lnTo>
                  <a:lnTo>
                    <a:pt x="757" y="1521"/>
                  </a:lnTo>
                  <a:lnTo>
                    <a:pt x="772" y="1503"/>
                  </a:lnTo>
                  <a:lnTo>
                    <a:pt x="1221" y="1056"/>
                  </a:lnTo>
                  <a:lnTo>
                    <a:pt x="1240" y="1041"/>
                  </a:lnTo>
                  <a:lnTo>
                    <a:pt x="1261" y="1033"/>
                  </a:lnTo>
                  <a:lnTo>
                    <a:pt x="1284" y="1030"/>
                  </a:lnTo>
                  <a:lnTo>
                    <a:pt x="1307" y="1033"/>
                  </a:lnTo>
                  <a:lnTo>
                    <a:pt x="1328" y="1041"/>
                  </a:lnTo>
                  <a:lnTo>
                    <a:pt x="1347" y="1056"/>
                  </a:lnTo>
                  <a:lnTo>
                    <a:pt x="1526" y="1233"/>
                  </a:lnTo>
                  <a:lnTo>
                    <a:pt x="1788" y="975"/>
                  </a:lnTo>
                  <a:lnTo>
                    <a:pt x="1723" y="910"/>
                  </a:lnTo>
                  <a:lnTo>
                    <a:pt x="1711" y="895"/>
                  </a:lnTo>
                  <a:lnTo>
                    <a:pt x="1705" y="879"/>
                  </a:lnTo>
                  <a:lnTo>
                    <a:pt x="1706" y="866"/>
                  </a:lnTo>
                  <a:lnTo>
                    <a:pt x="1713" y="853"/>
                  </a:lnTo>
                  <a:lnTo>
                    <a:pt x="1724" y="843"/>
                  </a:lnTo>
                  <a:lnTo>
                    <a:pt x="1742" y="835"/>
                  </a:lnTo>
                  <a:lnTo>
                    <a:pt x="2093" y="743"/>
                  </a:lnTo>
                  <a:lnTo>
                    <a:pt x="2116" y="739"/>
                  </a:lnTo>
                  <a:close/>
                  <a:moveTo>
                    <a:pt x="411" y="478"/>
                  </a:moveTo>
                  <a:lnTo>
                    <a:pt x="411" y="1888"/>
                  </a:lnTo>
                  <a:lnTo>
                    <a:pt x="2595" y="1888"/>
                  </a:lnTo>
                  <a:lnTo>
                    <a:pt x="2595" y="478"/>
                  </a:lnTo>
                  <a:lnTo>
                    <a:pt x="411" y="478"/>
                  </a:lnTo>
                  <a:close/>
                  <a:moveTo>
                    <a:pt x="1503" y="0"/>
                  </a:moveTo>
                  <a:lnTo>
                    <a:pt x="1531" y="5"/>
                  </a:lnTo>
                  <a:lnTo>
                    <a:pt x="1555" y="18"/>
                  </a:lnTo>
                  <a:lnTo>
                    <a:pt x="1575" y="38"/>
                  </a:lnTo>
                  <a:lnTo>
                    <a:pt x="1588" y="62"/>
                  </a:lnTo>
                  <a:lnTo>
                    <a:pt x="1593" y="90"/>
                  </a:lnTo>
                  <a:lnTo>
                    <a:pt x="1593" y="203"/>
                  </a:lnTo>
                  <a:lnTo>
                    <a:pt x="2868" y="203"/>
                  </a:lnTo>
                  <a:lnTo>
                    <a:pt x="2905" y="208"/>
                  </a:lnTo>
                  <a:lnTo>
                    <a:pt x="2938" y="223"/>
                  </a:lnTo>
                  <a:lnTo>
                    <a:pt x="2965" y="244"/>
                  </a:lnTo>
                  <a:lnTo>
                    <a:pt x="2987" y="272"/>
                  </a:lnTo>
                  <a:lnTo>
                    <a:pt x="3001" y="304"/>
                  </a:lnTo>
                  <a:lnTo>
                    <a:pt x="3006" y="341"/>
                  </a:lnTo>
                  <a:lnTo>
                    <a:pt x="3001" y="377"/>
                  </a:lnTo>
                  <a:lnTo>
                    <a:pt x="2987" y="410"/>
                  </a:lnTo>
                  <a:lnTo>
                    <a:pt x="2965" y="437"/>
                  </a:lnTo>
                  <a:lnTo>
                    <a:pt x="2938" y="460"/>
                  </a:lnTo>
                  <a:lnTo>
                    <a:pt x="2905" y="473"/>
                  </a:lnTo>
                  <a:lnTo>
                    <a:pt x="2868" y="478"/>
                  </a:lnTo>
                  <a:lnTo>
                    <a:pt x="2774" y="478"/>
                  </a:lnTo>
                  <a:lnTo>
                    <a:pt x="2774" y="1975"/>
                  </a:lnTo>
                  <a:lnTo>
                    <a:pt x="2769" y="2005"/>
                  </a:lnTo>
                  <a:lnTo>
                    <a:pt x="2756" y="2029"/>
                  </a:lnTo>
                  <a:lnTo>
                    <a:pt x="2736" y="2047"/>
                  </a:lnTo>
                  <a:lnTo>
                    <a:pt x="2712" y="2060"/>
                  </a:lnTo>
                  <a:lnTo>
                    <a:pt x="2684" y="2065"/>
                  </a:lnTo>
                  <a:lnTo>
                    <a:pt x="1575" y="2065"/>
                  </a:lnTo>
                  <a:lnTo>
                    <a:pt x="1575" y="2320"/>
                  </a:lnTo>
                  <a:lnTo>
                    <a:pt x="2145" y="2320"/>
                  </a:lnTo>
                  <a:lnTo>
                    <a:pt x="2182" y="2325"/>
                  </a:lnTo>
                  <a:lnTo>
                    <a:pt x="2215" y="2338"/>
                  </a:lnTo>
                  <a:lnTo>
                    <a:pt x="2242" y="2360"/>
                  </a:lnTo>
                  <a:lnTo>
                    <a:pt x="2264" y="2388"/>
                  </a:lnTo>
                  <a:lnTo>
                    <a:pt x="2278" y="2420"/>
                  </a:lnTo>
                  <a:lnTo>
                    <a:pt x="2283" y="2456"/>
                  </a:lnTo>
                  <a:lnTo>
                    <a:pt x="2278" y="2494"/>
                  </a:lnTo>
                  <a:lnTo>
                    <a:pt x="2264" y="2526"/>
                  </a:lnTo>
                  <a:lnTo>
                    <a:pt x="2242" y="2554"/>
                  </a:lnTo>
                  <a:lnTo>
                    <a:pt x="2215" y="2575"/>
                  </a:lnTo>
                  <a:lnTo>
                    <a:pt x="2182" y="2589"/>
                  </a:lnTo>
                  <a:lnTo>
                    <a:pt x="2145" y="2594"/>
                  </a:lnTo>
                  <a:lnTo>
                    <a:pt x="861" y="2594"/>
                  </a:lnTo>
                  <a:lnTo>
                    <a:pt x="824" y="2589"/>
                  </a:lnTo>
                  <a:lnTo>
                    <a:pt x="792" y="2575"/>
                  </a:lnTo>
                  <a:lnTo>
                    <a:pt x="764" y="2554"/>
                  </a:lnTo>
                  <a:lnTo>
                    <a:pt x="741" y="2526"/>
                  </a:lnTo>
                  <a:lnTo>
                    <a:pt x="728" y="2494"/>
                  </a:lnTo>
                  <a:lnTo>
                    <a:pt x="723" y="2456"/>
                  </a:lnTo>
                  <a:lnTo>
                    <a:pt x="728" y="2420"/>
                  </a:lnTo>
                  <a:lnTo>
                    <a:pt x="741" y="2388"/>
                  </a:lnTo>
                  <a:lnTo>
                    <a:pt x="764" y="2360"/>
                  </a:lnTo>
                  <a:lnTo>
                    <a:pt x="792" y="2338"/>
                  </a:lnTo>
                  <a:lnTo>
                    <a:pt x="824" y="2325"/>
                  </a:lnTo>
                  <a:lnTo>
                    <a:pt x="861" y="2320"/>
                  </a:lnTo>
                  <a:lnTo>
                    <a:pt x="1396" y="2320"/>
                  </a:lnTo>
                  <a:lnTo>
                    <a:pt x="1396" y="2065"/>
                  </a:lnTo>
                  <a:lnTo>
                    <a:pt x="322" y="2065"/>
                  </a:lnTo>
                  <a:lnTo>
                    <a:pt x="294" y="2060"/>
                  </a:lnTo>
                  <a:lnTo>
                    <a:pt x="270" y="2047"/>
                  </a:lnTo>
                  <a:lnTo>
                    <a:pt x="251" y="2029"/>
                  </a:lnTo>
                  <a:lnTo>
                    <a:pt x="238" y="2005"/>
                  </a:lnTo>
                  <a:lnTo>
                    <a:pt x="233" y="1975"/>
                  </a:lnTo>
                  <a:lnTo>
                    <a:pt x="233" y="478"/>
                  </a:lnTo>
                  <a:lnTo>
                    <a:pt x="138" y="478"/>
                  </a:lnTo>
                  <a:lnTo>
                    <a:pt x="101" y="473"/>
                  </a:lnTo>
                  <a:lnTo>
                    <a:pt x="69" y="460"/>
                  </a:lnTo>
                  <a:lnTo>
                    <a:pt x="41" y="437"/>
                  </a:lnTo>
                  <a:lnTo>
                    <a:pt x="18" y="410"/>
                  </a:lnTo>
                  <a:lnTo>
                    <a:pt x="5" y="377"/>
                  </a:lnTo>
                  <a:lnTo>
                    <a:pt x="0" y="341"/>
                  </a:lnTo>
                  <a:lnTo>
                    <a:pt x="5" y="304"/>
                  </a:lnTo>
                  <a:lnTo>
                    <a:pt x="18" y="272"/>
                  </a:lnTo>
                  <a:lnTo>
                    <a:pt x="41" y="244"/>
                  </a:lnTo>
                  <a:lnTo>
                    <a:pt x="69" y="223"/>
                  </a:lnTo>
                  <a:lnTo>
                    <a:pt x="101" y="208"/>
                  </a:lnTo>
                  <a:lnTo>
                    <a:pt x="138" y="203"/>
                  </a:lnTo>
                  <a:lnTo>
                    <a:pt x="1414" y="203"/>
                  </a:lnTo>
                  <a:lnTo>
                    <a:pt x="1414" y="90"/>
                  </a:lnTo>
                  <a:lnTo>
                    <a:pt x="1419" y="62"/>
                  </a:lnTo>
                  <a:lnTo>
                    <a:pt x="1432" y="38"/>
                  </a:lnTo>
                  <a:lnTo>
                    <a:pt x="1450" y="18"/>
                  </a:lnTo>
                  <a:lnTo>
                    <a:pt x="1476" y="5"/>
                  </a:lnTo>
                  <a:lnTo>
                    <a:pt x="1503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65" name="그룹 64">
            <a:extLst>
              <a:ext uri="{FF2B5EF4-FFF2-40B4-BE49-F238E27FC236}">
                <a16:creationId xmlns:a16="http://schemas.microsoft.com/office/drawing/2014/main" xmlns="" id="{C9763186-12A1-4F85-9CE0-ECFBA4C0EC50}"/>
              </a:ext>
            </a:extLst>
          </p:cNvPr>
          <p:cNvGrpSpPr/>
          <p:nvPr/>
        </p:nvGrpSpPr>
        <p:grpSpPr>
          <a:xfrm>
            <a:off x="9172075" y="354529"/>
            <a:ext cx="857250" cy="1972429"/>
            <a:chOff x="9172075" y="354529"/>
            <a:chExt cx="857250" cy="1972429"/>
          </a:xfrm>
        </p:grpSpPr>
        <p:grpSp>
          <p:nvGrpSpPr>
            <p:cNvPr id="34" name="그룹 33">
              <a:extLst>
                <a:ext uri="{FF2B5EF4-FFF2-40B4-BE49-F238E27FC236}">
                  <a16:creationId xmlns:a16="http://schemas.microsoft.com/office/drawing/2014/main" xmlns="" id="{2400D8FB-A328-412F-984D-29B28A91933E}"/>
                </a:ext>
              </a:extLst>
            </p:cNvPr>
            <p:cNvGrpSpPr/>
            <p:nvPr/>
          </p:nvGrpSpPr>
          <p:grpSpPr>
            <a:xfrm>
              <a:off x="9172075" y="354529"/>
              <a:ext cx="857250" cy="1972429"/>
              <a:chOff x="9096375" y="438150"/>
              <a:chExt cx="857250" cy="1972429"/>
            </a:xfrm>
          </p:grpSpPr>
          <p:sp>
            <p:nvSpPr>
              <p:cNvPr id="30" name="타원 29">
                <a:extLst>
                  <a:ext uri="{FF2B5EF4-FFF2-40B4-BE49-F238E27FC236}">
                    <a16:creationId xmlns:a16="http://schemas.microsoft.com/office/drawing/2014/main" xmlns="" id="{FB401735-48FC-44D7-BB39-3DBCFC469ED7}"/>
                  </a:ext>
                </a:extLst>
              </p:cNvPr>
              <p:cNvSpPr/>
              <p:nvPr/>
            </p:nvSpPr>
            <p:spPr>
              <a:xfrm>
                <a:off x="9096375" y="438150"/>
                <a:ext cx="857250" cy="857250"/>
              </a:xfrm>
              <a:prstGeom prst="ellipse">
                <a:avLst/>
              </a:prstGeom>
              <a:solidFill>
                <a:srgbClr val="42C7DE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32" name="직선 연결선 31">
                <a:extLst>
                  <a:ext uri="{FF2B5EF4-FFF2-40B4-BE49-F238E27FC236}">
                    <a16:creationId xmlns:a16="http://schemas.microsoft.com/office/drawing/2014/main" xmlns="" id="{09E49B48-56CD-451F-9072-234E099C973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525000" y="1333500"/>
                <a:ext cx="0" cy="1077079"/>
              </a:xfrm>
              <a:prstGeom prst="line">
                <a:avLst/>
              </a:prstGeom>
              <a:ln w="25400" cap="rnd">
                <a:solidFill>
                  <a:srgbClr val="42C7DE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5" name="Freeform 17">
              <a:extLst>
                <a:ext uri="{FF2B5EF4-FFF2-40B4-BE49-F238E27FC236}">
                  <a16:creationId xmlns:a16="http://schemas.microsoft.com/office/drawing/2014/main" xmlns="" id="{A846098E-B6B9-4541-889D-3BF43302E04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317524" y="520306"/>
              <a:ext cx="566352" cy="491406"/>
            </a:xfrm>
            <a:custGeom>
              <a:avLst/>
              <a:gdLst/>
              <a:ahLst/>
              <a:cxnLst>
                <a:cxn ang="0">
                  <a:pos x="1772" y="506"/>
                </a:cxn>
                <a:cxn ang="0">
                  <a:pos x="444" y="950"/>
                </a:cxn>
                <a:cxn ang="0">
                  <a:pos x="613" y="446"/>
                </a:cxn>
                <a:cxn ang="0">
                  <a:pos x="739" y="474"/>
                </a:cxn>
                <a:cxn ang="0">
                  <a:pos x="1435" y="493"/>
                </a:cxn>
                <a:cxn ang="0">
                  <a:pos x="1532" y="449"/>
                </a:cxn>
                <a:cxn ang="0">
                  <a:pos x="2062" y="457"/>
                </a:cxn>
                <a:cxn ang="0">
                  <a:pos x="2178" y="556"/>
                </a:cxn>
                <a:cxn ang="0">
                  <a:pos x="2199" y="1126"/>
                </a:cxn>
                <a:cxn ang="0">
                  <a:pos x="2126" y="1197"/>
                </a:cxn>
                <a:cxn ang="0">
                  <a:pos x="2029" y="1163"/>
                </a:cxn>
                <a:cxn ang="0">
                  <a:pos x="1984" y="706"/>
                </a:cxn>
                <a:cxn ang="0">
                  <a:pos x="1946" y="1889"/>
                </a:cxn>
                <a:cxn ang="0">
                  <a:pos x="1836" y="1899"/>
                </a:cxn>
                <a:cxn ang="0">
                  <a:pos x="1778" y="1822"/>
                </a:cxn>
                <a:cxn ang="0">
                  <a:pos x="1746" y="1822"/>
                </a:cxn>
                <a:cxn ang="0">
                  <a:pos x="1690" y="1899"/>
                </a:cxn>
                <a:cxn ang="0">
                  <a:pos x="1580" y="1889"/>
                </a:cxn>
                <a:cxn ang="0">
                  <a:pos x="1542" y="1244"/>
                </a:cxn>
                <a:cxn ang="0">
                  <a:pos x="1527" y="693"/>
                </a:cxn>
                <a:cxn ang="0">
                  <a:pos x="1132" y="1024"/>
                </a:cxn>
                <a:cxn ang="0">
                  <a:pos x="1088" y="1027"/>
                </a:cxn>
                <a:cxn ang="0">
                  <a:pos x="1025" y="997"/>
                </a:cxn>
                <a:cxn ang="0">
                  <a:pos x="664" y="692"/>
                </a:cxn>
                <a:cxn ang="0">
                  <a:pos x="656" y="1842"/>
                </a:cxn>
                <a:cxn ang="0">
                  <a:pos x="580" y="1905"/>
                </a:cxn>
                <a:cxn ang="0">
                  <a:pos x="476" y="1876"/>
                </a:cxn>
                <a:cxn ang="0">
                  <a:pos x="445" y="1315"/>
                </a:cxn>
                <a:cxn ang="0">
                  <a:pos x="411" y="1860"/>
                </a:cxn>
                <a:cxn ang="0">
                  <a:pos x="319" y="1907"/>
                </a:cxn>
                <a:cxn ang="0">
                  <a:pos x="227" y="1860"/>
                </a:cxn>
                <a:cxn ang="0">
                  <a:pos x="193" y="1103"/>
                </a:cxn>
                <a:cxn ang="0">
                  <a:pos x="139" y="1190"/>
                </a:cxn>
                <a:cxn ang="0">
                  <a:pos x="36" y="1179"/>
                </a:cxn>
                <a:cxn ang="0">
                  <a:pos x="0" y="649"/>
                </a:cxn>
                <a:cxn ang="0">
                  <a:pos x="59" y="505"/>
                </a:cxn>
                <a:cxn ang="0">
                  <a:pos x="202" y="446"/>
                </a:cxn>
                <a:cxn ang="0">
                  <a:pos x="1891" y="41"/>
                </a:cxn>
                <a:cxn ang="0">
                  <a:pos x="1975" y="180"/>
                </a:cxn>
                <a:cxn ang="0">
                  <a:pos x="1936" y="340"/>
                </a:cxn>
                <a:cxn ang="0">
                  <a:pos x="1799" y="425"/>
                </a:cxn>
                <a:cxn ang="0">
                  <a:pos x="1639" y="386"/>
                </a:cxn>
                <a:cxn ang="0">
                  <a:pos x="1555" y="248"/>
                </a:cxn>
                <a:cxn ang="0">
                  <a:pos x="1593" y="88"/>
                </a:cxn>
                <a:cxn ang="0">
                  <a:pos x="1731" y="3"/>
                </a:cxn>
                <a:cxn ang="0">
                  <a:pos x="534" y="24"/>
                </a:cxn>
                <a:cxn ang="0">
                  <a:pos x="638" y="147"/>
                </a:cxn>
                <a:cxn ang="0">
                  <a:pos x="625" y="312"/>
                </a:cxn>
                <a:cxn ang="0">
                  <a:pos x="503" y="416"/>
                </a:cxn>
                <a:cxn ang="0">
                  <a:pos x="338" y="404"/>
                </a:cxn>
                <a:cxn ang="0">
                  <a:pos x="233" y="281"/>
                </a:cxn>
                <a:cxn ang="0">
                  <a:pos x="247" y="116"/>
                </a:cxn>
                <a:cxn ang="0">
                  <a:pos x="369" y="11"/>
                </a:cxn>
              </a:cxnLst>
              <a:rect l="0" t="0" r="r" b="b"/>
              <a:pathLst>
                <a:path w="2201" h="1907">
                  <a:moveTo>
                    <a:pt x="1741" y="506"/>
                  </a:moveTo>
                  <a:lnTo>
                    <a:pt x="1690" y="883"/>
                  </a:lnTo>
                  <a:lnTo>
                    <a:pt x="1757" y="950"/>
                  </a:lnTo>
                  <a:lnTo>
                    <a:pt x="1824" y="883"/>
                  </a:lnTo>
                  <a:lnTo>
                    <a:pt x="1772" y="506"/>
                  </a:lnTo>
                  <a:lnTo>
                    <a:pt x="1741" y="506"/>
                  </a:lnTo>
                  <a:close/>
                  <a:moveTo>
                    <a:pt x="429" y="506"/>
                  </a:moveTo>
                  <a:lnTo>
                    <a:pt x="376" y="883"/>
                  </a:lnTo>
                  <a:lnTo>
                    <a:pt x="442" y="948"/>
                  </a:lnTo>
                  <a:lnTo>
                    <a:pt x="444" y="950"/>
                  </a:lnTo>
                  <a:lnTo>
                    <a:pt x="511" y="883"/>
                  </a:lnTo>
                  <a:lnTo>
                    <a:pt x="460" y="506"/>
                  </a:lnTo>
                  <a:lnTo>
                    <a:pt x="429" y="506"/>
                  </a:lnTo>
                  <a:close/>
                  <a:moveTo>
                    <a:pt x="202" y="446"/>
                  </a:moveTo>
                  <a:lnTo>
                    <a:pt x="613" y="446"/>
                  </a:lnTo>
                  <a:lnTo>
                    <a:pt x="643" y="447"/>
                  </a:lnTo>
                  <a:lnTo>
                    <a:pt x="669" y="449"/>
                  </a:lnTo>
                  <a:lnTo>
                    <a:pt x="693" y="455"/>
                  </a:lnTo>
                  <a:lnTo>
                    <a:pt x="717" y="463"/>
                  </a:lnTo>
                  <a:lnTo>
                    <a:pt x="739" y="474"/>
                  </a:lnTo>
                  <a:lnTo>
                    <a:pt x="758" y="488"/>
                  </a:lnTo>
                  <a:lnTo>
                    <a:pt x="780" y="505"/>
                  </a:lnTo>
                  <a:lnTo>
                    <a:pt x="1100" y="783"/>
                  </a:lnTo>
                  <a:lnTo>
                    <a:pt x="1421" y="505"/>
                  </a:lnTo>
                  <a:lnTo>
                    <a:pt x="1435" y="493"/>
                  </a:lnTo>
                  <a:lnTo>
                    <a:pt x="1449" y="484"/>
                  </a:lnTo>
                  <a:lnTo>
                    <a:pt x="1461" y="474"/>
                  </a:lnTo>
                  <a:lnTo>
                    <a:pt x="1484" y="463"/>
                  </a:lnTo>
                  <a:lnTo>
                    <a:pt x="1508" y="455"/>
                  </a:lnTo>
                  <a:lnTo>
                    <a:pt x="1532" y="449"/>
                  </a:lnTo>
                  <a:lnTo>
                    <a:pt x="1557" y="447"/>
                  </a:lnTo>
                  <a:lnTo>
                    <a:pt x="1587" y="446"/>
                  </a:lnTo>
                  <a:lnTo>
                    <a:pt x="1998" y="446"/>
                  </a:lnTo>
                  <a:lnTo>
                    <a:pt x="2031" y="449"/>
                  </a:lnTo>
                  <a:lnTo>
                    <a:pt x="2062" y="457"/>
                  </a:lnTo>
                  <a:lnTo>
                    <a:pt x="2091" y="469"/>
                  </a:lnTo>
                  <a:lnTo>
                    <a:pt x="2118" y="486"/>
                  </a:lnTo>
                  <a:lnTo>
                    <a:pt x="2142" y="505"/>
                  </a:lnTo>
                  <a:lnTo>
                    <a:pt x="2161" y="529"/>
                  </a:lnTo>
                  <a:lnTo>
                    <a:pt x="2178" y="556"/>
                  </a:lnTo>
                  <a:lnTo>
                    <a:pt x="2190" y="585"/>
                  </a:lnTo>
                  <a:lnTo>
                    <a:pt x="2198" y="616"/>
                  </a:lnTo>
                  <a:lnTo>
                    <a:pt x="2201" y="649"/>
                  </a:lnTo>
                  <a:lnTo>
                    <a:pt x="2201" y="1103"/>
                  </a:lnTo>
                  <a:lnTo>
                    <a:pt x="2199" y="1126"/>
                  </a:lnTo>
                  <a:lnTo>
                    <a:pt x="2190" y="1146"/>
                  </a:lnTo>
                  <a:lnTo>
                    <a:pt x="2179" y="1163"/>
                  </a:lnTo>
                  <a:lnTo>
                    <a:pt x="2165" y="1179"/>
                  </a:lnTo>
                  <a:lnTo>
                    <a:pt x="2146" y="1190"/>
                  </a:lnTo>
                  <a:lnTo>
                    <a:pt x="2126" y="1197"/>
                  </a:lnTo>
                  <a:lnTo>
                    <a:pt x="2104" y="1199"/>
                  </a:lnTo>
                  <a:lnTo>
                    <a:pt x="2082" y="1197"/>
                  </a:lnTo>
                  <a:lnTo>
                    <a:pt x="2061" y="1190"/>
                  </a:lnTo>
                  <a:lnTo>
                    <a:pt x="2044" y="1179"/>
                  </a:lnTo>
                  <a:lnTo>
                    <a:pt x="2029" y="1163"/>
                  </a:lnTo>
                  <a:lnTo>
                    <a:pt x="2018" y="1146"/>
                  </a:lnTo>
                  <a:lnTo>
                    <a:pt x="2010" y="1126"/>
                  </a:lnTo>
                  <a:lnTo>
                    <a:pt x="2008" y="1103"/>
                  </a:lnTo>
                  <a:lnTo>
                    <a:pt x="2008" y="706"/>
                  </a:lnTo>
                  <a:lnTo>
                    <a:pt x="1984" y="706"/>
                  </a:lnTo>
                  <a:lnTo>
                    <a:pt x="1984" y="1822"/>
                  </a:lnTo>
                  <a:lnTo>
                    <a:pt x="1981" y="1842"/>
                  </a:lnTo>
                  <a:lnTo>
                    <a:pt x="1974" y="1860"/>
                  </a:lnTo>
                  <a:lnTo>
                    <a:pt x="1961" y="1876"/>
                  </a:lnTo>
                  <a:lnTo>
                    <a:pt x="1946" y="1889"/>
                  </a:lnTo>
                  <a:lnTo>
                    <a:pt x="1927" y="1899"/>
                  </a:lnTo>
                  <a:lnTo>
                    <a:pt x="1905" y="1905"/>
                  </a:lnTo>
                  <a:lnTo>
                    <a:pt x="1882" y="1907"/>
                  </a:lnTo>
                  <a:lnTo>
                    <a:pt x="1858" y="1905"/>
                  </a:lnTo>
                  <a:lnTo>
                    <a:pt x="1836" y="1899"/>
                  </a:lnTo>
                  <a:lnTo>
                    <a:pt x="1818" y="1889"/>
                  </a:lnTo>
                  <a:lnTo>
                    <a:pt x="1801" y="1876"/>
                  </a:lnTo>
                  <a:lnTo>
                    <a:pt x="1789" y="1860"/>
                  </a:lnTo>
                  <a:lnTo>
                    <a:pt x="1781" y="1842"/>
                  </a:lnTo>
                  <a:lnTo>
                    <a:pt x="1778" y="1822"/>
                  </a:lnTo>
                  <a:lnTo>
                    <a:pt x="1778" y="1314"/>
                  </a:lnTo>
                  <a:lnTo>
                    <a:pt x="1771" y="1315"/>
                  </a:lnTo>
                  <a:lnTo>
                    <a:pt x="1763" y="1315"/>
                  </a:lnTo>
                  <a:lnTo>
                    <a:pt x="1746" y="1314"/>
                  </a:lnTo>
                  <a:lnTo>
                    <a:pt x="1746" y="1822"/>
                  </a:lnTo>
                  <a:lnTo>
                    <a:pt x="1743" y="1842"/>
                  </a:lnTo>
                  <a:lnTo>
                    <a:pt x="1736" y="1860"/>
                  </a:lnTo>
                  <a:lnTo>
                    <a:pt x="1724" y="1876"/>
                  </a:lnTo>
                  <a:lnTo>
                    <a:pt x="1708" y="1889"/>
                  </a:lnTo>
                  <a:lnTo>
                    <a:pt x="1690" y="1899"/>
                  </a:lnTo>
                  <a:lnTo>
                    <a:pt x="1668" y="1905"/>
                  </a:lnTo>
                  <a:lnTo>
                    <a:pt x="1644" y="1907"/>
                  </a:lnTo>
                  <a:lnTo>
                    <a:pt x="1620" y="1905"/>
                  </a:lnTo>
                  <a:lnTo>
                    <a:pt x="1599" y="1899"/>
                  </a:lnTo>
                  <a:lnTo>
                    <a:pt x="1580" y="1889"/>
                  </a:lnTo>
                  <a:lnTo>
                    <a:pt x="1565" y="1876"/>
                  </a:lnTo>
                  <a:lnTo>
                    <a:pt x="1552" y="1860"/>
                  </a:lnTo>
                  <a:lnTo>
                    <a:pt x="1545" y="1842"/>
                  </a:lnTo>
                  <a:lnTo>
                    <a:pt x="1542" y="1822"/>
                  </a:lnTo>
                  <a:lnTo>
                    <a:pt x="1542" y="1244"/>
                  </a:lnTo>
                  <a:lnTo>
                    <a:pt x="1541" y="1242"/>
                  </a:lnTo>
                  <a:lnTo>
                    <a:pt x="1541" y="698"/>
                  </a:lnTo>
                  <a:lnTo>
                    <a:pt x="1539" y="694"/>
                  </a:lnTo>
                  <a:lnTo>
                    <a:pt x="1535" y="692"/>
                  </a:lnTo>
                  <a:lnTo>
                    <a:pt x="1527" y="693"/>
                  </a:lnTo>
                  <a:lnTo>
                    <a:pt x="1520" y="697"/>
                  </a:lnTo>
                  <a:lnTo>
                    <a:pt x="1513" y="705"/>
                  </a:lnTo>
                  <a:lnTo>
                    <a:pt x="1175" y="997"/>
                  </a:lnTo>
                  <a:lnTo>
                    <a:pt x="1155" y="1012"/>
                  </a:lnTo>
                  <a:lnTo>
                    <a:pt x="1132" y="1024"/>
                  </a:lnTo>
                  <a:lnTo>
                    <a:pt x="1116" y="1027"/>
                  </a:lnTo>
                  <a:lnTo>
                    <a:pt x="1113" y="1027"/>
                  </a:lnTo>
                  <a:lnTo>
                    <a:pt x="1110" y="1028"/>
                  </a:lnTo>
                  <a:lnTo>
                    <a:pt x="1090" y="1028"/>
                  </a:lnTo>
                  <a:lnTo>
                    <a:pt x="1088" y="1027"/>
                  </a:lnTo>
                  <a:lnTo>
                    <a:pt x="1084" y="1027"/>
                  </a:lnTo>
                  <a:lnTo>
                    <a:pt x="1069" y="1024"/>
                  </a:lnTo>
                  <a:lnTo>
                    <a:pt x="1053" y="1017"/>
                  </a:lnTo>
                  <a:lnTo>
                    <a:pt x="1039" y="1008"/>
                  </a:lnTo>
                  <a:lnTo>
                    <a:pt x="1025" y="997"/>
                  </a:lnTo>
                  <a:lnTo>
                    <a:pt x="688" y="705"/>
                  </a:lnTo>
                  <a:lnTo>
                    <a:pt x="681" y="697"/>
                  </a:lnTo>
                  <a:lnTo>
                    <a:pt x="673" y="693"/>
                  </a:lnTo>
                  <a:lnTo>
                    <a:pt x="666" y="692"/>
                  </a:lnTo>
                  <a:lnTo>
                    <a:pt x="664" y="692"/>
                  </a:lnTo>
                  <a:lnTo>
                    <a:pt x="661" y="695"/>
                  </a:lnTo>
                  <a:lnTo>
                    <a:pt x="660" y="697"/>
                  </a:lnTo>
                  <a:lnTo>
                    <a:pt x="659" y="700"/>
                  </a:lnTo>
                  <a:lnTo>
                    <a:pt x="659" y="1822"/>
                  </a:lnTo>
                  <a:lnTo>
                    <a:pt x="656" y="1842"/>
                  </a:lnTo>
                  <a:lnTo>
                    <a:pt x="649" y="1860"/>
                  </a:lnTo>
                  <a:lnTo>
                    <a:pt x="636" y="1876"/>
                  </a:lnTo>
                  <a:lnTo>
                    <a:pt x="621" y="1889"/>
                  </a:lnTo>
                  <a:lnTo>
                    <a:pt x="602" y="1899"/>
                  </a:lnTo>
                  <a:lnTo>
                    <a:pt x="580" y="1905"/>
                  </a:lnTo>
                  <a:lnTo>
                    <a:pt x="557" y="1907"/>
                  </a:lnTo>
                  <a:lnTo>
                    <a:pt x="533" y="1905"/>
                  </a:lnTo>
                  <a:lnTo>
                    <a:pt x="511" y="1899"/>
                  </a:lnTo>
                  <a:lnTo>
                    <a:pt x="493" y="1889"/>
                  </a:lnTo>
                  <a:lnTo>
                    <a:pt x="476" y="1876"/>
                  </a:lnTo>
                  <a:lnTo>
                    <a:pt x="464" y="1860"/>
                  </a:lnTo>
                  <a:lnTo>
                    <a:pt x="456" y="1842"/>
                  </a:lnTo>
                  <a:lnTo>
                    <a:pt x="453" y="1822"/>
                  </a:lnTo>
                  <a:lnTo>
                    <a:pt x="453" y="1314"/>
                  </a:lnTo>
                  <a:lnTo>
                    <a:pt x="445" y="1315"/>
                  </a:lnTo>
                  <a:lnTo>
                    <a:pt x="430" y="1315"/>
                  </a:lnTo>
                  <a:lnTo>
                    <a:pt x="421" y="1314"/>
                  </a:lnTo>
                  <a:lnTo>
                    <a:pt x="421" y="1822"/>
                  </a:lnTo>
                  <a:lnTo>
                    <a:pt x="418" y="1842"/>
                  </a:lnTo>
                  <a:lnTo>
                    <a:pt x="411" y="1860"/>
                  </a:lnTo>
                  <a:lnTo>
                    <a:pt x="399" y="1876"/>
                  </a:lnTo>
                  <a:lnTo>
                    <a:pt x="383" y="1889"/>
                  </a:lnTo>
                  <a:lnTo>
                    <a:pt x="365" y="1899"/>
                  </a:lnTo>
                  <a:lnTo>
                    <a:pt x="343" y="1905"/>
                  </a:lnTo>
                  <a:lnTo>
                    <a:pt x="319" y="1907"/>
                  </a:lnTo>
                  <a:lnTo>
                    <a:pt x="295" y="1905"/>
                  </a:lnTo>
                  <a:lnTo>
                    <a:pt x="274" y="1899"/>
                  </a:lnTo>
                  <a:lnTo>
                    <a:pt x="255" y="1889"/>
                  </a:lnTo>
                  <a:lnTo>
                    <a:pt x="240" y="1876"/>
                  </a:lnTo>
                  <a:lnTo>
                    <a:pt x="227" y="1860"/>
                  </a:lnTo>
                  <a:lnTo>
                    <a:pt x="220" y="1842"/>
                  </a:lnTo>
                  <a:lnTo>
                    <a:pt x="217" y="1822"/>
                  </a:lnTo>
                  <a:lnTo>
                    <a:pt x="217" y="706"/>
                  </a:lnTo>
                  <a:lnTo>
                    <a:pt x="193" y="706"/>
                  </a:lnTo>
                  <a:lnTo>
                    <a:pt x="193" y="1103"/>
                  </a:lnTo>
                  <a:lnTo>
                    <a:pt x="191" y="1126"/>
                  </a:lnTo>
                  <a:lnTo>
                    <a:pt x="183" y="1146"/>
                  </a:lnTo>
                  <a:lnTo>
                    <a:pt x="171" y="1163"/>
                  </a:lnTo>
                  <a:lnTo>
                    <a:pt x="157" y="1179"/>
                  </a:lnTo>
                  <a:lnTo>
                    <a:pt x="139" y="1190"/>
                  </a:lnTo>
                  <a:lnTo>
                    <a:pt x="119" y="1197"/>
                  </a:lnTo>
                  <a:lnTo>
                    <a:pt x="97" y="1199"/>
                  </a:lnTo>
                  <a:lnTo>
                    <a:pt x="74" y="1197"/>
                  </a:lnTo>
                  <a:lnTo>
                    <a:pt x="55" y="1190"/>
                  </a:lnTo>
                  <a:lnTo>
                    <a:pt x="36" y="1179"/>
                  </a:lnTo>
                  <a:lnTo>
                    <a:pt x="22" y="1163"/>
                  </a:lnTo>
                  <a:lnTo>
                    <a:pt x="10" y="1146"/>
                  </a:lnTo>
                  <a:lnTo>
                    <a:pt x="2" y="1126"/>
                  </a:lnTo>
                  <a:lnTo>
                    <a:pt x="0" y="1103"/>
                  </a:lnTo>
                  <a:lnTo>
                    <a:pt x="0" y="649"/>
                  </a:lnTo>
                  <a:lnTo>
                    <a:pt x="3" y="616"/>
                  </a:lnTo>
                  <a:lnTo>
                    <a:pt x="10" y="585"/>
                  </a:lnTo>
                  <a:lnTo>
                    <a:pt x="23" y="556"/>
                  </a:lnTo>
                  <a:lnTo>
                    <a:pt x="39" y="529"/>
                  </a:lnTo>
                  <a:lnTo>
                    <a:pt x="59" y="505"/>
                  </a:lnTo>
                  <a:lnTo>
                    <a:pt x="83" y="486"/>
                  </a:lnTo>
                  <a:lnTo>
                    <a:pt x="109" y="469"/>
                  </a:lnTo>
                  <a:lnTo>
                    <a:pt x="138" y="457"/>
                  </a:lnTo>
                  <a:lnTo>
                    <a:pt x="169" y="449"/>
                  </a:lnTo>
                  <a:lnTo>
                    <a:pt x="202" y="446"/>
                  </a:lnTo>
                  <a:close/>
                  <a:moveTo>
                    <a:pt x="1765" y="0"/>
                  </a:moveTo>
                  <a:lnTo>
                    <a:pt x="1799" y="3"/>
                  </a:lnTo>
                  <a:lnTo>
                    <a:pt x="1832" y="11"/>
                  </a:lnTo>
                  <a:lnTo>
                    <a:pt x="1863" y="24"/>
                  </a:lnTo>
                  <a:lnTo>
                    <a:pt x="1891" y="41"/>
                  </a:lnTo>
                  <a:lnTo>
                    <a:pt x="1916" y="63"/>
                  </a:lnTo>
                  <a:lnTo>
                    <a:pt x="1936" y="88"/>
                  </a:lnTo>
                  <a:lnTo>
                    <a:pt x="1954" y="116"/>
                  </a:lnTo>
                  <a:lnTo>
                    <a:pt x="1967" y="147"/>
                  </a:lnTo>
                  <a:lnTo>
                    <a:pt x="1975" y="180"/>
                  </a:lnTo>
                  <a:lnTo>
                    <a:pt x="1978" y="214"/>
                  </a:lnTo>
                  <a:lnTo>
                    <a:pt x="1975" y="248"/>
                  </a:lnTo>
                  <a:lnTo>
                    <a:pt x="1967" y="281"/>
                  </a:lnTo>
                  <a:lnTo>
                    <a:pt x="1954" y="312"/>
                  </a:lnTo>
                  <a:lnTo>
                    <a:pt x="1936" y="340"/>
                  </a:lnTo>
                  <a:lnTo>
                    <a:pt x="1916" y="365"/>
                  </a:lnTo>
                  <a:lnTo>
                    <a:pt x="1891" y="386"/>
                  </a:lnTo>
                  <a:lnTo>
                    <a:pt x="1863" y="404"/>
                  </a:lnTo>
                  <a:lnTo>
                    <a:pt x="1832" y="416"/>
                  </a:lnTo>
                  <a:lnTo>
                    <a:pt x="1799" y="425"/>
                  </a:lnTo>
                  <a:lnTo>
                    <a:pt x="1765" y="428"/>
                  </a:lnTo>
                  <a:lnTo>
                    <a:pt x="1731" y="425"/>
                  </a:lnTo>
                  <a:lnTo>
                    <a:pt x="1698" y="416"/>
                  </a:lnTo>
                  <a:lnTo>
                    <a:pt x="1667" y="404"/>
                  </a:lnTo>
                  <a:lnTo>
                    <a:pt x="1639" y="386"/>
                  </a:lnTo>
                  <a:lnTo>
                    <a:pt x="1614" y="365"/>
                  </a:lnTo>
                  <a:lnTo>
                    <a:pt x="1593" y="340"/>
                  </a:lnTo>
                  <a:lnTo>
                    <a:pt x="1576" y="312"/>
                  </a:lnTo>
                  <a:lnTo>
                    <a:pt x="1562" y="281"/>
                  </a:lnTo>
                  <a:lnTo>
                    <a:pt x="1555" y="248"/>
                  </a:lnTo>
                  <a:lnTo>
                    <a:pt x="1552" y="214"/>
                  </a:lnTo>
                  <a:lnTo>
                    <a:pt x="1555" y="180"/>
                  </a:lnTo>
                  <a:lnTo>
                    <a:pt x="1562" y="147"/>
                  </a:lnTo>
                  <a:lnTo>
                    <a:pt x="1576" y="116"/>
                  </a:lnTo>
                  <a:lnTo>
                    <a:pt x="1593" y="88"/>
                  </a:lnTo>
                  <a:lnTo>
                    <a:pt x="1614" y="63"/>
                  </a:lnTo>
                  <a:lnTo>
                    <a:pt x="1639" y="41"/>
                  </a:lnTo>
                  <a:lnTo>
                    <a:pt x="1667" y="24"/>
                  </a:lnTo>
                  <a:lnTo>
                    <a:pt x="1698" y="11"/>
                  </a:lnTo>
                  <a:lnTo>
                    <a:pt x="1731" y="3"/>
                  </a:lnTo>
                  <a:lnTo>
                    <a:pt x="1765" y="0"/>
                  </a:lnTo>
                  <a:close/>
                  <a:moveTo>
                    <a:pt x="436" y="0"/>
                  </a:moveTo>
                  <a:lnTo>
                    <a:pt x="470" y="3"/>
                  </a:lnTo>
                  <a:lnTo>
                    <a:pt x="503" y="11"/>
                  </a:lnTo>
                  <a:lnTo>
                    <a:pt x="534" y="24"/>
                  </a:lnTo>
                  <a:lnTo>
                    <a:pt x="562" y="41"/>
                  </a:lnTo>
                  <a:lnTo>
                    <a:pt x="587" y="63"/>
                  </a:lnTo>
                  <a:lnTo>
                    <a:pt x="607" y="88"/>
                  </a:lnTo>
                  <a:lnTo>
                    <a:pt x="625" y="116"/>
                  </a:lnTo>
                  <a:lnTo>
                    <a:pt x="638" y="147"/>
                  </a:lnTo>
                  <a:lnTo>
                    <a:pt x="645" y="180"/>
                  </a:lnTo>
                  <a:lnTo>
                    <a:pt x="649" y="214"/>
                  </a:lnTo>
                  <a:lnTo>
                    <a:pt x="645" y="248"/>
                  </a:lnTo>
                  <a:lnTo>
                    <a:pt x="638" y="281"/>
                  </a:lnTo>
                  <a:lnTo>
                    <a:pt x="625" y="312"/>
                  </a:lnTo>
                  <a:lnTo>
                    <a:pt x="607" y="340"/>
                  </a:lnTo>
                  <a:lnTo>
                    <a:pt x="587" y="365"/>
                  </a:lnTo>
                  <a:lnTo>
                    <a:pt x="562" y="386"/>
                  </a:lnTo>
                  <a:lnTo>
                    <a:pt x="534" y="404"/>
                  </a:lnTo>
                  <a:lnTo>
                    <a:pt x="503" y="416"/>
                  </a:lnTo>
                  <a:lnTo>
                    <a:pt x="470" y="425"/>
                  </a:lnTo>
                  <a:lnTo>
                    <a:pt x="436" y="428"/>
                  </a:lnTo>
                  <a:lnTo>
                    <a:pt x="402" y="425"/>
                  </a:lnTo>
                  <a:lnTo>
                    <a:pt x="369" y="416"/>
                  </a:lnTo>
                  <a:lnTo>
                    <a:pt x="338" y="404"/>
                  </a:lnTo>
                  <a:lnTo>
                    <a:pt x="310" y="386"/>
                  </a:lnTo>
                  <a:lnTo>
                    <a:pt x="285" y="365"/>
                  </a:lnTo>
                  <a:lnTo>
                    <a:pt x="264" y="340"/>
                  </a:lnTo>
                  <a:lnTo>
                    <a:pt x="247" y="312"/>
                  </a:lnTo>
                  <a:lnTo>
                    <a:pt x="233" y="281"/>
                  </a:lnTo>
                  <a:lnTo>
                    <a:pt x="226" y="248"/>
                  </a:lnTo>
                  <a:lnTo>
                    <a:pt x="223" y="214"/>
                  </a:lnTo>
                  <a:lnTo>
                    <a:pt x="226" y="180"/>
                  </a:lnTo>
                  <a:lnTo>
                    <a:pt x="233" y="147"/>
                  </a:lnTo>
                  <a:lnTo>
                    <a:pt x="247" y="116"/>
                  </a:lnTo>
                  <a:lnTo>
                    <a:pt x="264" y="88"/>
                  </a:lnTo>
                  <a:lnTo>
                    <a:pt x="285" y="63"/>
                  </a:lnTo>
                  <a:lnTo>
                    <a:pt x="310" y="41"/>
                  </a:lnTo>
                  <a:lnTo>
                    <a:pt x="338" y="24"/>
                  </a:lnTo>
                  <a:lnTo>
                    <a:pt x="369" y="11"/>
                  </a:lnTo>
                  <a:lnTo>
                    <a:pt x="402" y="3"/>
                  </a:lnTo>
                  <a:lnTo>
                    <a:pt x="436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sp>
        <p:nvSpPr>
          <p:cNvPr id="56" name="Freeform 82">
            <a:extLst>
              <a:ext uri="{FF2B5EF4-FFF2-40B4-BE49-F238E27FC236}">
                <a16:creationId xmlns:a16="http://schemas.microsoft.com/office/drawing/2014/main" xmlns="" id="{E4AC847C-F802-487B-A563-694681EF5072}"/>
              </a:ext>
            </a:extLst>
          </p:cNvPr>
          <p:cNvSpPr>
            <a:spLocks noEditPoints="1"/>
          </p:cNvSpPr>
          <p:nvPr/>
        </p:nvSpPr>
        <p:spPr bwMode="auto">
          <a:xfrm>
            <a:off x="8350115" y="1577537"/>
            <a:ext cx="372404" cy="400044"/>
          </a:xfrm>
          <a:custGeom>
            <a:avLst/>
            <a:gdLst/>
            <a:ahLst/>
            <a:cxnLst>
              <a:cxn ang="0">
                <a:pos x="1077" y="2277"/>
              </a:cxn>
              <a:cxn ang="0">
                <a:pos x="1016" y="2303"/>
              </a:cxn>
              <a:cxn ang="0">
                <a:pos x="1027" y="2029"/>
              </a:cxn>
              <a:cxn ang="0">
                <a:pos x="2153" y="1980"/>
              </a:cxn>
              <a:cxn ang="0">
                <a:pos x="2106" y="2029"/>
              </a:cxn>
              <a:cxn ang="0">
                <a:pos x="1935" y="1827"/>
              </a:cxn>
              <a:cxn ang="0">
                <a:pos x="215" y="1817"/>
              </a:cxn>
              <a:cxn ang="0">
                <a:pos x="50" y="2029"/>
              </a:cxn>
              <a:cxn ang="0">
                <a:pos x="3" y="1980"/>
              </a:cxn>
              <a:cxn ang="0">
                <a:pos x="1056" y="1661"/>
              </a:cxn>
              <a:cxn ang="0">
                <a:pos x="1067" y="1936"/>
              </a:cxn>
              <a:cxn ang="0">
                <a:pos x="1005" y="1910"/>
              </a:cxn>
              <a:cxn ang="0">
                <a:pos x="1708" y="1546"/>
              </a:cxn>
              <a:cxn ang="0">
                <a:pos x="1897" y="1740"/>
              </a:cxn>
              <a:cxn ang="0">
                <a:pos x="1843" y="1768"/>
              </a:cxn>
              <a:cxn ang="0">
                <a:pos x="1682" y="1557"/>
              </a:cxn>
              <a:cxn ang="0">
                <a:pos x="479" y="1567"/>
              </a:cxn>
              <a:cxn ang="0">
                <a:pos x="310" y="1769"/>
              </a:cxn>
              <a:cxn ang="0">
                <a:pos x="259" y="1729"/>
              </a:cxn>
              <a:cxn ang="0">
                <a:pos x="1042" y="1292"/>
              </a:cxn>
              <a:cxn ang="0">
                <a:pos x="1075" y="1558"/>
              </a:cxn>
              <a:cxn ang="0">
                <a:pos x="1008" y="1558"/>
              </a:cxn>
              <a:cxn ang="0">
                <a:pos x="1042" y="1292"/>
              </a:cxn>
              <a:cxn ang="0">
                <a:pos x="1638" y="1475"/>
              </a:cxn>
              <a:cxn ang="0">
                <a:pos x="1576" y="1501"/>
              </a:cxn>
              <a:cxn ang="0">
                <a:pos x="1436" y="1290"/>
              </a:cxn>
              <a:cxn ang="0">
                <a:pos x="743" y="1318"/>
              </a:cxn>
              <a:cxn ang="0">
                <a:pos x="560" y="1511"/>
              </a:cxn>
              <a:cxn ang="0">
                <a:pos x="520" y="1461"/>
              </a:cxn>
              <a:cxn ang="0">
                <a:pos x="822" y="217"/>
              </a:cxn>
              <a:cxn ang="0">
                <a:pos x="724" y="340"/>
              </a:cxn>
              <a:cxn ang="0">
                <a:pos x="664" y="566"/>
              </a:cxn>
              <a:cxn ang="0">
                <a:pos x="452" y="604"/>
              </a:cxn>
              <a:cxn ang="0">
                <a:pos x="409" y="861"/>
              </a:cxn>
              <a:cxn ang="0">
                <a:pos x="531" y="957"/>
              </a:cxn>
              <a:cxn ang="0">
                <a:pos x="1665" y="887"/>
              </a:cxn>
              <a:cxn ang="0">
                <a:pos x="1650" y="625"/>
              </a:cxn>
              <a:cxn ang="0">
                <a:pos x="1282" y="575"/>
              </a:cxn>
              <a:cxn ang="0">
                <a:pos x="1199" y="469"/>
              </a:cxn>
              <a:cxn ang="0">
                <a:pos x="1128" y="227"/>
              </a:cxn>
              <a:cxn ang="0">
                <a:pos x="1119" y="3"/>
              </a:cxn>
              <a:cxn ang="0">
                <a:pos x="1342" y="132"/>
              </a:cxn>
              <a:cxn ang="0">
                <a:pos x="1413" y="364"/>
              </a:cxn>
              <a:cxn ang="0">
                <a:pos x="1759" y="434"/>
              </a:cxn>
              <a:cxn ang="0">
                <a:pos x="1888" y="657"/>
              </a:cxn>
              <a:cxn ang="0">
                <a:pos x="1844" y="1004"/>
              </a:cxn>
              <a:cxn ang="0">
                <a:pos x="1641" y="1159"/>
              </a:cxn>
              <a:cxn ang="0">
                <a:pos x="400" y="1145"/>
              </a:cxn>
              <a:cxn ang="0">
                <a:pos x="219" y="964"/>
              </a:cxn>
              <a:cxn ang="0">
                <a:pos x="206" y="608"/>
              </a:cxn>
              <a:cxn ang="0">
                <a:pos x="376" y="401"/>
              </a:cxn>
              <a:cxn ang="0">
                <a:pos x="523" y="249"/>
              </a:cxn>
              <a:cxn ang="0">
                <a:pos x="679" y="46"/>
              </a:cxn>
            </a:cxnLst>
            <a:rect l="0" t="0" r="r" b="b"/>
            <a:pathLst>
              <a:path w="2157" h="2315">
                <a:moveTo>
                  <a:pt x="1042" y="2026"/>
                </a:moveTo>
                <a:lnTo>
                  <a:pt x="1056" y="2029"/>
                </a:lnTo>
                <a:lnTo>
                  <a:pt x="1067" y="2037"/>
                </a:lnTo>
                <a:lnTo>
                  <a:pt x="1075" y="2048"/>
                </a:lnTo>
                <a:lnTo>
                  <a:pt x="1077" y="2063"/>
                </a:lnTo>
                <a:lnTo>
                  <a:pt x="1077" y="2277"/>
                </a:lnTo>
                <a:lnTo>
                  <a:pt x="1075" y="2291"/>
                </a:lnTo>
                <a:lnTo>
                  <a:pt x="1067" y="2303"/>
                </a:lnTo>
                <a:lnTo>
                  <a:pt x="1056" y="2311"/>
                </a:lnTo>
                <a:lnTo>
                  <a:pt x="1042" y="2315"/>
                </a:lnTo>
                <a:lnTo>
                  <a:pt x="1027" y="2311"/>
                </a:lnTo>
                <a:lnTo>
                  <a:pt x="1016" y="2303"/>
                </a:lnTo>
                <a:lnTo>
                  <a:pt x="1008" y="2291"/>
                </a:lnTo>
                <a:lnTo>
                  <a:pt x="1005" y="2277"/>
                </a:lnTo>
                <a:lnTo>
                  <a:pt x="1005" y="2063"/>
                </a:lnTo>
                <a:lnTo>
                  <a:pt x="1008" y="2048"/>
                </a:lnTo>
                <a:lnTo>
                  <a:pt x="1016" y="2037"/>
                </a:lnTo>
                <a:lnTo>
                  <a:pt x="1027" y="2029"/>
                </a:lnTo>
                <a:lnTo>
                  <a:pt x="1042" y="2026"/>
                </a:lnTo>
                <a:close/>
                <a:moveTo>
                  <a:pt x="1968" y="1806"/>
                </a:moveTo>
                <a:lnTo>
                  <a:pt x="1982" y="1809"/>
                </a:lnTo>
                <a:lnTo>
                  <a:pt x="1994" y="1817"/>
                </a:lnTo>
                <a:lnTo>
                  <a:pt x="2145" y="1967"/>
                </a:lnTo>
                <a:lnTo>
                  <a:pt x="2153" y="1980"/>
                </a:lnTo>
                <a:lnTo>
                  <a:pt x="2157" y="1995"/>
                </a:lnTo>
                <a:lnTo>
                  <a:pt x="2153" y="2008"/>
                </a:lnTo>
                <a:lnTo>
                  <a:pt x="2145" y="2021"/>
                </a:lnTo>
                <a:lnTo>
                  <a:pt x="2134" y="2029"/>
                </a:lnTo>
                <a:lnTo>
                  <a:pt x="2119" y="2031"/>
                </a:lnTo>
                <a:lnTo>
                  <a:pt x="2106" y="2029"/>
                </a:lnTo>
                <a:lnTo>
                  <a:pt x="2093" y="2021"/>
                </a:lnTo>
                <a:lnTo>
                  <a:pt x="1942" y="1869"/>
                </a:lnTo>
                <a:lnTo>
                  <a:pt x="1935" y="1860"/>
                </a:lnTo>
                <a:lnTo>
                  <a:pt x="1932" y="1848"/>
                </a:lnTo>
                <a:lnTo>
                  <a:pt x="1932" y="1837"/>
                </a:lnTo>
                <a:lnTo>
                  <a:pt x="1935" y="1827"/>
                </a:lnTo>
                <a:lnTo>
                  <a:pt x="1942" y="1817"/>
                </a:lnTo>
                <a:lnTo>
                  <a:pt x="1953" y="1809"/>
                </a:lnTo>
                <a:lnTo>
                  <a:pt x="1968" y="1806"/>
                </a:lnTo>
                <a:close/>
                <a:moveTo>
                  <a:pt x="188" y="1806"/>
                </a:moveTo>
                <a:lnTo>
                  <a:pt x="202" y="1809"/>
                </a:lnTo>
                <a:lnTo>
                  <a:pt x="215" y="1817"/>
                </a:lnTo>
                <a:lnTo>
                  <a:pt x="223" y="1829"/>
                </a:lnTo>
                <a:lnTo>
                  <a:pt x="225" y="1843"/>
                </a:lnTo>
                <a:lnTo>
                  <a:pt x="223" y="1857"/>
                </a:lnTo>
                <a:lnTo>
                  <a:pt x="215" y="1869"/>
                </a:lnTo>
                <a:lnTo>
                  <a:pt x="63" y="2021"/>
                </a:lnTo>
                <a:lnTo>
                  <a:pt x="50" y="2029"/>
                </a:lnTo>
                <a:lnTo>
                  <a:pt x="37" y="2031"/>
                </a:lnTo>
                <a:lnTo>
                  <a:pt x="23" y="2029"/>
                </a:lnTo>
                <a:lnTo>
                  <a:pt x="11" y="2021"/>
                </a:lnTo>
                <a:lnTo>
                  <a:pt x="3" y="2008"/>
                </a:lnTo>
                <a:lnTo>
                  <a:pt x="0" y="1995"/>
                </a:lnTo>
                <a:lnTo>
                  <a:pt x="3" y="1980"/>
                </a:lnTo>
                <a:lnTo>
                  <a:pt x="11" y="1967"/>
                </a:lnTo>
                <a:lnTo>
                  <a:pt x="161" y="1817"/>
                </a:lnTo>
                <a:lnTo>
                  <a:pt x="174" y="1809"/>
                </a:lnTo>
                <a:lnTo>
                  <a:pt x="188" y="1806"/>
                </a:lnTo>
                <a:close/>
                <a:moveTo>
                  <a:pt x="1042" y="1659"/>
                </a:moveTo>
                <a:lnTo>
                  <a:pt x="1056" y="1661"/>
                </a:lnTo>
                <a:lnTo>
                  <a:pt x="1067" y="1669"/>
                </a:lnTo>
                <a:lnTo>
                  <a:pt x="1075" y="1681"/>
                </a:lnTo>
                <a:lnTo>
                  <a:pt x="1077" y="1696"/>
                </a:lnTo>
                <a:lnTo>
                  <a:pt x="1077" y="1910"/>
                </a:lnTo>
                <a:lnTo>
                  <a:pt x="1075" y="1924"/>
                </a:lnTo>
                <a:lnTo>
                  <a:pt x="1067" y="1936"/>
                </a:lnTo>
                <a:lnTo>
                  <a:pt x="1056" y="1944"/>
                </a:lnTo>
                <a:lnTo>
                  <a:pt x="1042" y="1946"/>
                </a:lnTo>
                <a:lnTo>
                  <a:pt x="1027" y="1944"/>
                </a:lnTo>
                <a:lnTo>
                  <a:pt x="1016" y="1936"/>
                </a:lnTo>
                <a:lnTo>
                  <a:pt x="1008" y="1924"/>
                </a:lnTo>
                <a:lnTo>
                  <a:pt x="1005" y="1910"/>
                </a:lnTo>
                <a:lnTo>
                  <a:pt x="1005" y="1696"/>
                </a:lnTo>
                <a:lnTo>
                  <a:pt x="1008" y="1681"/>
                </a:lnTo>
                <a:lnTo>
                  <a:pt x="1016" y="1669"/>
                </a:lnTo>
                <a:lnTo>
                  <a:pt x="1027" y="1661"/>
                </a:lnTo>
                <a:lnTo>
                  <a:pt x="1042" y="1659"/>
                </a:lnTo>
                <a:close/>
                <a:moveTo>
                  <a:pt x="1708" y="1546"/>
                </a:moveTo>
                <a:lnTo>
                  <a:pt x="1723" y="1549"/>
                </a:lnTo>
                <a:lnTo>
                  <a:pt x="1734" y="1557"/>
                </a:lnTo>
                <a:lnTo>
                  <a:pt x="1886" y="1710"/>
                </a:lnTo>
                <a:lnTo>
                  <a:pt x="1893" y="1719"/>
                </a:lnTo>
                <a:lnTo>
                  <a:pt x="1897" y="1729"/>
                </a:lnTo>
                <a:lnTo>
                  <a:pt x="1897" y="1740"/>
                </a:lnTo>
                <a:lnTo>
                  <a:pt x="1893" y="1751"/>
                </a:lnTo>
                <a:lnTo>
                  <a:pt x="1886" y="1761"/>
                </a:lnTo>
                <a:lnTo>
                  <a:pt x="1876" y="1768"/>
                </a:lnTo>
                <a:lnTo>
                  <a:pt x="1866" y="1771"/>
                </a:lnTo>
                <a:lnTo>
                  <a:pt x="1855" y="1771"/>
                </a:lnTo>
                <a:lnTo>
                  <a:pt x="1843" y="1768"/>
                </a:lnTo>
                <a:lnTo>
                  <a:pt x="1834" y="1761"/>
                </a:lnTo>
                <a:lnTo>
                  <a:pt x="1682" y="1609"/>
                </a:lnTo>
                <a:lnTo>
                  <a:pt x="1674" y="1597"/>
                </a:lnTo>
                <a:lnTo>
                  <a:pt x="1672" y="1583"/>
                </a:lnTo>
                <a:lnTo>
                  <a:pt x="1674" y="1569"/>
                </a:lnTo>
                <a:lnTo>
                  <a:pt x="1682" y="1557"/>
                </a:lnTo>
                <a:lnTo>
                  <a:pt x="1695" y="1549"/>
                </a:lnTo>
                <a:lnTo>
                  <a:pt x="1708" y="1546"/>
                </a:lnTo>
                <a:close/>
                <a:moveTo>
                  <a:pt x="446" y="1546"/>
                </a:moveTo>
                <a:lnTo>
                  <a:pt x="461" y="1549"/>
                </a:lnTo>
                <a:lnTo>
                  <a:pt x="472" y="1557"/>
                </a:lnTo>
                <a:lnTo>
                  <a:pt x="479" y="1567"/>
                </a:lnTo>
                <a:lnTo>
                  <a:pt x="483" y="1577"/>
                </a:lnTo>
                <a:lnTo>
                  <a:pt x="483" y="1588"/>
                </a:lnTo>
                <a:lnTo>
                  <a:pt x="479" y="1600"/>
                </a:lnTo>
                <a:lnTo>
                  <a:pt x="472" y="1609"/>
                </a:lnTo>
                <a:lnTo>
                  <a:pt x="321" y="1761"/>
                </a:lnTo>
                <a:lnTo>
                  <a:pt x="310" y="1769"/>
                </a:lnTo>
                <a:lnTo>
                  <a:pt x="297" y="1772"/>
                </a:lnTo>
                <a:lnTo>
                  <a:pt x="282" y="1769"/>
                </a:lnTo>
                <a:lnTo>
                  <a:pt x="269" y="1761"/>
                </a:lnTo>
                <a:lnTo>
                  <a:pt x="262" y="1751"/>
                </a:lnTo>
                <a:lnTo>
                  <a:pt x="259" y="1740"/>
                </a:lnTo>
                <a:lnTo>
                  <a:pt x="259" y="1729"/>
                </a:lnTo>
                <a:lnTo>
                  <a:pt x="262" y="1719"/>
                </a:lnTo>
                <a:lnTo>
                  <a:pt x="269" y="1710"/>
                </a:lnTo>
                <a:lnTo>
                  <a:pt x="421" y="1557"/>
                </a:lnTo>
                <a:lnTo>
                  <a:pt x="433" y="1549"/>
                </a:lnTo>
                <a:lnTo>
                  <a:pt x="446" y="1546"/>
                </a:lnTo>
                <a:close/>
                <a:moveTo>
                  <a:pt x="1042" y="1292"/>
                </a:moveTo>
                <a:lnTo>
                  <a:pt x="1056" y="1294"/>
                </a:lnTo>
                <a:lnTo>
                  <a:pt x="1067" y="1302"/>
                </a:lnTo>
                <a:lnTo>
                  <a:pt x="1075" y="1314"/>
                </a:lnTo>
                <a:lnTo>
                  <a:pt x="1077" y="1327"/>
                </a:lnTo>
                <a:lnTo>
                  <a:pt x="1077" y="1543"/>
                </a:lnTo>
                <a:lnTo>
                  <a:pt x="1075" y="1558"/>
                </a:lnTo>
                <a:lnTo>
                  <a:pt x="1067" y="1569"/>
                </a:lnTo>
                <a:lnTo>
                  <a:pt x="1056" y="1577"/>
                </a:lnTo>
                <a:lnTo>
                  <a:pt x="1042" y="1580"/>
                </a:lnTo>
                <a:lnTo>
                  <a:pt x="1027" y="1577"/>
                </a:lnTo>
                <a:lnTo>
                  <a:pt x="1016" y="1569"/>
                </a:lnTo>
                <a:lnTo>
                  <a:pt x="1008" y="1558"/>
                </a:lnTo>
                <a:lnTo>
                  <a:pt x="1005" y="1543"/>
                </a:lnTo>
                <a:lnTo>
                  <a:pt x="1005" y="1327"/>
                </a:lnTo>
                <a:lnTo>
                  <a:pt x="1008" y="1314"/>
                </a:lnTo>
                <a:lnTo>
                  <a:pt x="1016" y="1302"/>
                </a:lnTo>
                <a:lnTo>
                  <a:pt x="1027" y="1294"/>
                </a:lnTo>
                <a:lnTo>
                  <a:pt x="1042" y="1292"/>
                </a:lnTo>
                <a:close/>
                <a:moveTo>
                  <a:pt x="1450" y="1287"/>
                </a:moveTo>
                <a:lnTo>
                  <a:pt x="1463" y="1290"/>
                </a:lnTo>
                <a:lnTo>
                  <a:pt x="1476" y="1298"/>
                </a:lnTo>
                <a:lnTo>
                  <a:pt x="1627" y="1449"/>
                </a:lnTo>
                <a:lnTo>
                  <a:pt x="1635" y="1461"/>
                </a:lnTo>
                <a:lnTo>
                  <a:pt x="1638" y="1475"/>
                </a:lnTo>
                <a:lnTo>
                  <a:pt x="1635" y="1489"/>
                </a:lnTo>
                <a:lnTo>
                  <a:pt x="1627" y="1501"/>
                </a:lnTo>
                <a:lnTo>
                  <a:pt x="1615" y="1509"/>
                </a:lnTo>
                <a:lnTo>
                  <a:pt x="1602" y="1512"/>
                </a:lnTo>
                <a:lnTo>
                  <a:pt x="1588" y="1509"/>
                </a:lnTo>
                <a:lnTo>
                  <a:pt x="1576" y="1501"/>
                </a:lnTo>
                <a:lnTo>
                  <a:pt x="1423" y="1350"/>
                </a:lnTo>
                <a:lnTo>
                  <a:pt x="1416" y="1338"/>
                </a:lnTo>
                <a:lnTo>
                  <a:pt x="1413" y="1324"/>
                </a:lnTo>
                <a:lnTo>
                  <a:pt x="1416" y="1309"/>
                </a:lnTo>
                <a:lnTo>
                  <a:pt x="1423" y="1298"/>
                </a:lnTo>
                <a:lnTo>
                  <a:pt x="1436" y="1290"/>
                </a:lnTo>
                <a:lnTo>
                  <a:pt x="1450" y="1287"/>
                </a:lnTo>
                <a:close/>
                <a:moveTo>
                  <a:pt x="706" y="1287"/>
                </a:moveTo>
                <a:lnTo>
                  <a:pt x="720" y="1290"/>
                </a:lnTo>
                <a:lnTo>
                  <a:pt x="731" y="1298"/>
                </a:lnTo>
                <a:lnTo>
                  <a:pt x="739" y="1307"/>
                </a:lnTo>
                <a:lnTo>
                  <a:pt x="743" y="1318"/>
                </a:lnTo>
                <a:lnTo>
                  <a:pt x="743" y="1330"/>
                </a:lnTo>
                <a:lnTo>
                  <a:pt x="739" y="1340"/>
                </a:lnTo>
                <a:lnTo>
                  <a:pt x="731" y="1350"/>
                </a:lnTo>
                <a:lnTo>
                  <a:pt x="580" y="1501"/>
                </a:lnTo>
                <a:lnTo>
                  <a:pt x="571" y="1508"/>
                </a:lnTo>
                <a:lnTo>
                  <a:pt x="560" y="1511"/>
                </a:lnTo>
                <a:lnTo>
                  <a:pt x="548" y="1511"/>
                </a:lnTo>
                <a:lnTo>
                  <a:pt x="538" y="1508"/>
                </a:lnTo>
                <a:lnTo>
                  <a:pt x="528" y="1501"/>
                </a:lnTo>
                <a:lnTo>
                  <a:pt x="520" y="1489"/>
                </a:lnTo>
                <a:lnTo>
                  <a:pt x="518" y="1475"/>
                </a:lnTo>
                <a:lnTo>
                  <a:pt x="520" y="1461"/>
                </a:lnTo>
                <a:lnTo>
                  <a:pt x="528" y="1449"/>
                </a:lnTo>
                <a:lnTo>
                  <a:pt x="680" y="1298"/>
                </a:lnTo>
                <a:lnTo>
                  <a:pt x="693" y="1290"/>
                </a:lnTo>
                <a:lnTo>
                  <a:pt x="706" y="1287"/>
                </a:lnTo>
                <a:close/>
                <a:moveTo>
                  <a:pt x="850" y="214"/>
                </a:moveTo>
                <a:lnTo>
                  <a:pt x="822" y="217"/>
                </a:lnTo>
                <a:lnTo>
                  <a:pt x="795" y="227"/>
                </a:lnTo>
                <a:lnTo>
                  <a:pt x="772" y="241"/>
                </a:lnTo>
                <a:lnTo>
                  <a:pt x="752" y="262"/>
                </a:lnTo>
                <a:lnTo>
                  <a:pt x="737" y="284"/>
                </a:lnTo>
                <a:lnTo>
                  <a:pt x="728" y="312"/>
                </a:lnTo>
                <a:lnTo>
                  <a:pt x="724" y="340"/>
                </a:lnTo>
                <a:lnTo>
                  <a:pt x="724" y="469"/>
                </a:lnTo>
                <a:lnTo>
                  <a:pt x="722" y="494"/>
                </a:lnTo>
                <a:lnTo>
                  <a:pt x="713" y="517"/>
                </a:lnTo>
                <a:lnTo>
                  <a:pt x="701" y="538"/>
                </a:lnTo>
                <a:lnTo>
                  <a:pt x="685" y="553"/>
                </a:lnTo>
                <a:lnTo>
                  <a:pt x="664" y="566"/>
                </a:lnTo>
                <a:lnTo>
                  <a:pt x="643" y="575"/>
                </a:lnTo>
                <a:lnTo>
                  <a:pt x="618" y="577"/>
                </a:lnTo>
                <a:lnTo>
                  <a:pt x="531" y="577"/>
                </a:lnTo>
                <a:lnTo>
                  <a:pt x="502" y="581"/>
                </a:lnTo>
                <a:lnTo>
                  <a:pt x="476" y="590"/>
                </a:lnTo>
                <a:lnTo>
                  <a:pt x="452" y="604"/>
                </a:lnTo>
                <a:lnTo>
                  <a:pt x="433" y="625"/>
                </a:lnTo>
                <a:lnTo>
                  <a:pt x="418" y="648"/>
                </a:lnTo>
                <a:lnTo>
                  <a:pt x="409" y="675"/>
                </a:lnTo>
                <a:lnTo>
                  <a:pt x="405" y="703"/>
                </a:lnTo>
                <a:lnTo>
                  <a:pt x="405" y="831"/>
                </a:lnTo>
                <a:lnTo>
                  <a:pt x="409" y="861"/>
                </a:lnTo>
                <a:lnTo>
                  <a:pt x="418" y="887"/>
                </a:lnTo>
                <a:lnTo>
                  <a:pt x="433" y="911"/>
                </a:lnTo>
                <a:lnTo>
                  <a:pt x="452" y="930"/>
                </a:lnTo>
                <a:lnTo>
                  <a:pt x="476" y="945"/>
                </a:lnTo>
                <a:lnTo>
                  <a:pt x="502" y="954"/>
                </a:lnTo>
                <a:lnTo>
                  <a:pt x="531" y="957"/>
                </a:lnTo>
                <a:lnTo>
                  <a:pt x="1552" y="957"/>
                </a:lnTo>
                <a:lnTo>
                  <a:pt x="1580" y="954"/>
                </a:lnTo>
                <a:lnTo>
                  <a:pt x="1607" y="945"/>
                </a:lnTo>
                <a:lnTo>
                  <a:pt x="1630" y="930"/>
                </a:lnTo>
                <a:lnTo>
                  <a:pt x="1650" y="911"/>
                </a:lnTo>
                <a:lnTo>
                  <a:pt x="1665" y="887"/>
                </a:lnTo>
                <a:lnTo>
                  <a:pt x="1674" y="861"/>
                </a:lnTo>
                <a:lnTo>
                  <a:pt x="1678" y="831"/>
                </a:lnTo>
                <a:lnTo>
                  <a:pt x="1678" y="703"/>
                </a:lnTo>
                <a:lnTo>
                  <a:pt x="1674" y="675"/>
                </a:lnTo>
                <a:lnTo>
                  <a:pt x="1665" y="648"/>
                </a:lnTo>
                <a:lnTo>
                  <a:pt x="1650" y="625"/>
                </a:lnTo>
                <a:lnTo>
                  <a:pt x="1630" y="604"/>
                </a:lnTo>
                <a:lnTo>
                  <a:pt x="1607" y="590"/>
                </a:lnTo>
                <a:lnTo>
                  <a:pt x="1580" y="581"/>
                </a:lnTo>
                <a:lnTo>
                  <a:pt x="1552" y="577"/>
                </a:lnTo>
                <a:lnTo>
                  <a:pt x="1305" y="577"/>
                </a:lnTo>
                <a:lnTo>
                  <a:pt x="1282" y="575"/>
                </a:lnTo>
                <a:lnTo>
                  <a:pt x="1259" y="566"/>
                </a:lnTo>
                <a:lnTo>
                  <a:pt x="1240" y="553"/>
                </a:lnTo>
                <a:lnTo>
                  <a:pt x="1223" y="538"/>
                </a:lnTo>
                <a:lnTo>
                  <a:pt x="1210" y="517"/>
                </a:lnTo>
                <a:lnTo>
                  <a:pt x="1202" y="494"/>
                </a:lnTo>
                <a:lnTo>
                  <a:pt x="1199" y="469"/>
                </a:lnTo>
                <a:lnTo>
                  <a:pt x="1199" y="340"/>
                </a:lnTo>
                <a:lnTo>
                  <a:pt x="1195" y="312"/>
                </a:lnTo>
                <a:lnTo>
                  <a:pt x="1186" y="284"/>
                </a:lnTo>
                <a:lnTo>
                  <a:pt x="1172" y="262"/>
                </a:lnTo>
                <a:lnTo>
                  <a:pt x="1151" y="241"/>
                </a:lnTo>
                <a:lnTo>
                  <a:pt x="1128" y="227"/>
                </a:lnTo>
                <a:lnTo>
                  <a:pt x="1101" y="217"/>
                </a:lnTo>
                <a:lnTo>
                  <a:pt x="1073" y="214"/>
                </a:lnTo>
                <a:lnTo>
                  <a:pt x="850" y="214"/>
                </a:lnTo>
                <a:close/>
                <a:moveTo>
                  <a:pt x="850" y="0"/>
                </a:moveTo>
                <a:lnTo>
                  <a:pt x="1073" y="0"/>
                </a:lnTo>
                <a:lnTo>
                  <a:pt x="1119" y="3"/>
                </a:lnTo>
                <a:lnTo>
                  <a:pt x="1164" y="12"/>
                </a:lnTo>
                <a:lnTo>
                  <a:pt x="1204" y="27"/>
                </a:lnTo>
                <a:lnTo>
                  <a:pt x="1244" y="46"/>
                </a:lnTo>
                <a:lnTo>
                  <a:pt x="1280" y="70"/>
                </a:lnTo>
                <a:lnTo>
                  <a:pt x="1313" y="99"/>
                </a:lnTo>
                <a:lnTo>
                  <a:pt x="1342" y="132"/>
                </a:lnTo>
                <a:lnTo>
                  <a:pt x="1367" y="168"/>
                </a:lnTo>
                <a:lnTo>
                  <a:pt x="1386" y="207"/>
                </a:lnTo>
                <a:lnTo>
                  <a:pt x="1401" y="249"/>
                </a:lnTo>
                <a:lnTo>
                  <a:pt x="1410" y="294"/>
                </a:lnTo>
                <a:lnTo>
                  <a:pt x="1413" y="340"/>
                </a:lnTo>
                <a:lnTo>
                  <a:pt x="1413" y="364"/>
                </a:lnTo>
                <a:lnTo>
                  <a:pt x="1552" y="364"/>
                </a:lnTo>
                <a:lnTo>
                  <a:pt x="1598" y="367"/>
                </a:lnTo>
                <a:lnTo>
                  <a:pt x="1641" y="376"/>
                </a:lnTo>
                <a:lnTo>
                  <a:pt x="1683" y="391"/>
                </a:lnTo>
                <a:lnTo>
                  <a:pt x="1723" y="410"/>
                </a:lnTo>
                <a:lnTo>
                  <a:pt x="1759" y="434"/>
                </a:lnTo>
                <a:lnTo>
                  <a:pt x="1791" y="464"/>
                </a:lnTo>
                <a:lnTo>
                  <a:pt x="1821" y="496"/>
                </a:lnTo>
                <a:lnTo>
                  <a:pt x="1844" y="532"/>
                </a:lnTo>
                <a:lnTo>
                  <a:pt x="1864" y="572"/>
                </a:lnTo>
                <a:lnTo>
                  <a:pt x="1879" y="614"/>
                </a:lnTo>
                <a:lnTo>
                  <a:pt x="1888" y="657"/>
                </a:lnTo>
                <a:lnTo>
                  <a:pt x="1891" y="703"/>
                </a:lnTo>
                <a:lnTo>
                  <a:pt x="1891" y="831"/>
                </a:lnTo>
                <a:lnTo>
                  <a:pt x="1888" y="878"/>
                </a:lnTo>
                <a:lnTo>
                  <a:pt x="1879" y="922"/>
                </a:lnTo>
                <a:lnTo>
                  <a:pt x="1864" y="964"/>
                </a:lnTo>
                <a:lnTo>
                  <a:pt x="1844" y="1004"/>
                </a:lnTo>
                <a:lnTo>
                  <a:pt x="1821" y="1039"/>
                </a:lnTo>
                <a:lnTo>
                  <a:pt x="1791" y="1072"/>
                </a:lnTo>
                <a:lnTo>
                  <a:pt x="1759" y="1102"/>
                </a:lnTo>
                <a:lnTo>
                  <a:pt x="1723" y="1125"/>
                </a:lnTo>
                <a:lnTo>
                  <a:pt x="1683" y="1145"/>
                </a:lnTo>
                <a:lnTo>
                  <a:pt x="1641" y="1159"/>
                </a:lnTo>
                <a:lnTo>
                  <a:pt x="1598" y="1169"/>
                </a:lnTo>
                <a:lnTo>
                  <a:pt x="1552" y="1172"/>
                </a:lnTo>
                <a:lnTo>
                  <a:pt x="531" y="1172"/>
                </a:lnTo>
                <a:lnTo>
                  <a:pt x="485" y="1169"/>
                </a:lnTo>
                <a:lnTo>
                  <a:pt x="442" y="1159"/>
                </a:lnTo>
                <a:lnTo>
                  <a:pt x="400" y="1145"/>
                </a:lnTo>
                <a:lnTo>
                  <a:pt x="360" y="1125"/>
                </a:lnTo>
                <a:lnTo>
                  <a:pt x="324" y="1102"/>
                </a:lnTo>
                <a:lnTo>
                  <a:pt x="292" y="1072"/>
                </a:lnTo>
                <a:lnTo>
                  <a:pt x="262" y="1039"/>
                </a:lnTo>
                <a:lnTo>
                  <a:pt x="239" y="1004"/>
                </a:lnTo>
                <a:lnTo>
                  <a:pt x="219" y="964"/>
                </a:lnTo>
                <a:lnTo>
                  <a:pt x="205" y="922"/>
                </a:lnTo>
                <a:lnTo>
                  <a:pt x="196" y="878"/>
                </a:lnTo>
                <a:lnTo>
                  <a:pt x="192" y="831"/>
                </a:lnTo>
                <a:lnTo>
                  <a:pt x="192" y="703"/>
                </a:lnTo>
                <a:lnTo>
                  <a:pt x="196" y="654"/>
                </a:lnTo>
                <a:lnTo>
                  <a:pt x="206" y="608"/>
                </a:lnTo>
                <a:lnTo>
                  <a:pt x="222" y="565"/>
                </a:lnTo>
                <a:lnTo>
                  <a:pt x="243" y="524"/>
                </a:lnTo>
                <a:lnTo>
                  <a:pt x="269" y="486"/>
                </a:lnTo>
                <a:lnTo>
                  <a:pt x="301" y="454"/>
                </a:lnTo>
                <a:lnTo>
                  <a:pt x="336" y="424"/>
                </a:lnTo>
                <a:lnTo>
                  <a:pt x="376" y="401"/>
                </a:lnTo>
                <a:lnTo>
                  <a:pt x="418" y="382"/>
                </a:lnTo>
                <a:lnTo>
                  <a:pt x="463" y="370"/>
                </a:lnTo>
                <a:lnTo>
                  <a:pt x="511" y="364"/>
                </a:lnTo>
                <a:lnTo>
                  <a:pt x="511" y="340"/>
                </a:lnTo>
                <a:lnTo>
                  <a:pt x="514" y="294"/>
                </a:lnTo>
                <a:lnTo>
                  <a:pt x="523" y="249"/>
                </a:lnTo>
                <a:lnTo>
                  <a:pt x="538" y="207"/>
                </a:lnTo>
                <a:lnTo>
                  <a:pt x="558" y="168"/>
                </a:lnTo>
                <a:lnTo>
                  <a:pt x="581" y="132"/>
                </a:lnTo>
                <a:lnTo>
                  <a:pt x="611" y="99"/>
                </a:lnTo>
                <a:lnTo>
                  <a:pt x="643" y="70"/>
                </a:lnTo>
                <a:lnTo>
                  <a:pt x="679" y="46"/>
                </a:lnTo>
                <a:lnTo>
                  <a:pt x="719" y="27"/>
                </a:lnTo>
                <a:lnTo>
                  <a:pt x="761" y="12"/>
                </a:lnTo>
                <a:lnTo>
                  <a:pt x="804" y="3"/>
                </a:lnTo>
                <a:lnTo>
                  <a:pt x="850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grpSp>
        <p:nvGrpSpPr>
          <p:cNvPr id="61" name="그룹 60">
            <a:extLst>
              <a:ext uri="{FF2B5EF4-FFF2-40B4-BE49-F238E27FC236}">
                <a16:creationId xmlns:a16="http://schemas.microsoft.com/office/drawing/2014/main" xmlns="" id="{E83DC85D-AD79-4E64-AA51-FB342741055E}"/>
              </a:ext>
            </a:extLst>
          </p:cNvPr>
          <p:cNvGrpSpPr/>
          <p:nvPr/>
        </p:nvGrpSpPr>
        <p:grpSpPr>
          <a:xfrm>
            <a:off x="11266531" y="1228815"/>
            <a:ext cx="497532" cy="3138308"/>
            <a:chOff x="11235599" y="1225431"/>
            <a:chExt cx="497532" cy="3138308"/>
          </a:xfrm>
        </p:grpSpPr>
        <p:grpSp>
          <p:nvGrpSpPr>
            <p:cNvPr id="43" name="그룹 42">
              <a:extLst>
                <a:ext uri="{FF2B5EF4-FFF2-40B4-BE49-F238E27FC236}">
                  <a16:creationId xmlns:a16="http://schemas.microsoft.com/office/drawing/2014/main" xmlns="" id="{E6AF5800-DEB6-4132-825C-1272B73F079F}"/>
                </a:ext>
              </a:extLst>
            </p:cNvPr>
            <p:cNvGrpSpPr/>
            <p:nvPr/>
          </p:nvGrpSpPr>
          <p:grpSpPr>
            <a:xfrm>
              <a:off x="11235599" y="1225431"/>
              <a:ext cx="497532" cy="3138308"/>
              <a:chOff x="9276234" y="774229"/>
              <a:chExt cx="497532" cy="3138308"/>
            </a:xfrm>
          </p:grpSpPr>
          <p:sp>
            <p:nvSpPr>
              <p:cNvPr id="44" name="타원 43">
                <a:extLst>
                  <a:ext uri="{FF2B5EF4-FFF2-40B4-BE49-F238E27FC236}">
                    <a16:creationId xmlns:a16="http://schemas.microsoft.com/office/drawing/2014/main" xmlns="" id="{41C7E55B-42DA-4898-826E-6AD274E68638}"/>
                  </a:ext>
                </a:extLst>
              </p:cNvPr>
              <p:cNvSpPr/>
              <p:nvPr/>
            </p:nvSpPr>
            <p:spPr>
              <a:xfrm>
                <a:off x="9276234" y="774229"/>
                <a:ext cx="497532" cy="497532"/>
              </a:xfrm>
              <a:prstGeom prst="ellipse">
                <a:avLst/>
              </a:prstGeom>
              <a:solidFill>
                <a:srgbClr val="42C7DE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 b="1" dirty="0"/>
              </a:p>
            </p:txBody>
          </p:sp>
          <p:cxnSp>
            <p:nvCxnSpPr>
              <p:cNvPr id="45" name="직선 연결선 44">
                <a:extLst>
                  <a:ext uri="{FF2B5EF4-FFF2-40B4-BE49-F238E27FC236}">
                    <a16:creationId xmlns:a16="http://schemas.microsoft.com/office/drawing/2014/main" xmlns="" id="{30718830-41E4-4F4F-BB84-C637E10F3F4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525000" y="1333500"/>
                <a:ext cx="0" cy="2579037"/>
              </a:xfrm>
              <a:prstGeom prst="line">
                <a:avLst/>
              </a:prstGeom>
              <a:ln w="25400" cap="rnd">
                <a:solidFill>
                  <a:srgbClr val="42C7DE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7" name="Freeform 1175">
              <a:extLst>
                <a:ext uri="{FF2B5EF4-FFF2-40B4-BE49-F238E27FC236}">
                  <a16:creationId xmlns:a16="http://schemas.microsoft.com/office/drawing/2014/main" xmlns="" id="{982E1447-B9EC-442B-BCB9-2BEBB1BD76F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1313103" y="1324831"/>
              <a:ext cx="299338" cy="282826"/>
            </a:xfrm>
            <a:custGeom>
              <a:avLst/>
              <a:gdLst/>
              <a:ahLst/>
              <a:cxnLst>
                <a:cxn ang="0">
                  <a:pos x="2190" y="2430"/>
                </a:cxn>
                <a:cxn ang="0">
                  <a:pos x="1952" y="1770"/>
                </a:cxn>
                <a:cxn ang="0">
                  <a:pos x="993" y="1843"/>
                </a:cxn>
                <a:cxn ang="0">
                  <a:pos x="995" y="2214"/>
                </a:cxn>
                <a:cxn ang="0">
                  <a:pos x="1008" y="2227"/>
                </a:cxn>
                <a:cxn ang="0">
                  <a:pos x="1340" y="2229"/>
                </a:cxn>
                <a:cxn ang="0">
                  <a:pos x="2017" y="2434"/>
                </a:cxn>
                <a:cxn ang="0">
                  <a:pos x="981" y="2430"/>
                </a:cxn>
                <a:cxn ang="0">
                  <a:pos x="913" y="2408"/>
                </a:cxn>
                <a:cxn ang="0">
                  <a:pos x="855" y="2367"/>
                </a:cxn>
                <a:cxn ang="0">
                  <a:pos x="814" y="2309"/>
                </a:cxn>
                <a:cxn ang="0">
                  <a:pos x="792" y="2241"/>
                </a:cxn>
                <a:cxn ang="0">
                  <a:pos x="788" y="1649"/>
                </a:cxn>
                <a:cxn ang="0">
                  <a:pos x="1896" y="1717"/>
                </a:cxn>
                <a:cxn ang="0">
                  <a:pos x="659" y="1421"/>
                </a:cxn>
                <a:cxn ang="0">
                  <a:pos x="767" y="653"/>
                </a:cxn>
                <a:cxn ang="0">
                  <a:pos x="591" y="1358"/>
                </a:cxn>
                <a:cxn ang="0">
                  <a:pos x="767" y="653"/>
                </a:cxn>
                <a:cxn ang="0">
                  <a:pos x="695" y="584"/>
                </a:cxn>
                <a:cxn ang="0">
                  <a:pos x="0" y="801"/>
                </a:cxn>
                <a:cxn ang="0">
                  <a:pos x="4" y="790"/>
                </a:cxn>
                <a:cxn ang="0">
                  <a:pos x="29" y="737"/>
                </a:cxn>
                <a:cxn ang="0">
                  <a:pos x="62" y="681"/>
                </a:cxn>
                <a:cxn ang="0">
                  <a:pos x="110" y="612"/>
                </a:cxn>
                <a:cxn ang="0">
                  <a:pos x="178" y="533"/>
                </a:cxn>
                <a:cxn ang="0">
                  <a:pos x="253" y="461"/>
                </a:cxn>
                <a:cxn ang="0">
                  <a:pos x="318" y="408"/>
                </a:cxn>
                <a:cxn ang="0">
                  <a:pos x="373" y="373"/>
                </a:cxn>
                <a:cxn ang="0">
                  <a:pos x="411" y="350"/>
                </a:cxn>
                <a:cxn ang="0">
                  <a:pos x="433" y="341"/>
                </a:cxn>
                <a:cxn ang="0">
                  <a:pos x="1018" y="0"/>
                </a:cxn>
                <a:cxn ang="0">
                  <a:pos x="1859" y="206"/>
                </a:cxn>
                <a:cxn ang="0">
                  <a:pos x="2574" y="920"/>
                </a:cxn>
                <a:cxn ang="0">
                  <a:pos x="2571" y="2241"/>
                </a:cxn>
                <a:cxn ang="0">
                  <a:pos x="2548" y="2309"/>
                </a:cxn>
                <a:cxn ang="0">
                  <a:pos x="2506" y="2367"/>
                </a:cxn>
                <a:cxn ang="0">
                  <a:pos x="2449" y="2408"/>
                </a:cxn>
                <a:cxn ang="0">
                  <a:pos x="2381" y="2430"/>
                </a:cxn>
                <a:cxn ang="0">
                  <a:pos x="2247" y="2434"/>
                </a:cxn>
                <a:cxn ang="0">
                  <a:pos x="2343" y="2229"/>
                </a:cxn>
                <a:cxn ang="0">
                  <a:pos x="2361" y="2222"/>
                </a:cxn>
                <a:cxn ang="0">
                  <a:pos x="2368" y="2204"/>
                </a:cxn>
                <a:cxn ang="0">
                  <a:pos x="1883" y="920"/>
                </a:cxn>
                <a:cxn ang="0">
                  <a:pos x="1811" y="908"/>
                </a:cxn>
                <a:cxn ang="0">
                  <a:pos x="1748" y="876"/>
                </a:cxn>
                <a:cxn ang="0">
                  <a:pos x="1698" y="826"/>
                </a:cxn>
                <a:cxn ang="0">
                  <a:pos x="1665" y="763"/>
                </a:cxn>
                <a:cxn ang="0">
                  <a:pos x="1654" y="690"/>
                </a:cxn>
                <a:cxn ang="0">
                  <a:pos x="1018" y="206"/>
                </a:cxn>
                <a:cxn ang="0">
                  <a:pos x="1000" y="212"/>
                </a:cxn>
                <a:cxn ang="0">
                  <a:pos x="993" y="230"/>
                </a:cxn>
                <a:cxn ang="0">
                  <a:pos x="788" y="566"/>
                </a:cxn>
                <a:cxn ang="0">
                  <a:pos x="792" y="193"/>
                </a:cxn>
                <a:cxn ang="0">
                  <a:pos x="814" y="125"/>
                </a:cxn>
                <a:cxn ang="0">
                  <a:pos x="855" y="68"/>
                </a:cxn>
                <a:cxn ang="0">
                  <a:pos x="913" y="26"/>
                </a:cxn>
                <a:cxn ang="0">
                  <a:pos x="981" y="3"/>
                </a:cxn>
              </a:cxnLst>
              <a:rect l="0" t="0" r="r" b="b"/>
              <a:pathLst>
                <a:path w="2574" h="2434">
                  <a:moveTo>
                    <a:pt x="1952" y="1770"/>
                  </a:moveTo>
                  <a:lnTo>
                    <a:pt x="2190" y="2430"/>
                  </a:lnTo>
                  <a:lnTo>
                    <a:pt x="1517" y="2231"/>
                  </a:lnTo>
                  <a:lnTo>
                    <a:pt x="1952" y="1770"/>
                  </a:lnTo>
                  <a:close/>
                  <a:moveTo>
                    <a:pt x="788" y="1649"/>
                  </a:moveTo>
                  <a:lnTo>
                    <a:pt x="993" y="1843"/>
                  </a:lnTo>
                  <a:lnTo>
                    <a:pt x="993" y="2204"/>
                  </a:lnTo>
                  <a:lnTo>
                    <a:pt x="995" y="2214"/>
                  </a:lnTo>
                  <a:lnTo>
                    <a:pt x="1000" y="2222"/>
                  </a:lnTo>
                  <a:lnTo>
                    <a:pt x="1008" y="2227"/>
                  </a:lnTo>
                  <a:lnTo>
                    <a:pt x="1018" y="2229"/>
                  </a:lnTo>
                  <a:lnTo>
                    <a:pt x="1340" y="2229"/>
                  </a:lnTo>
                  <a:lnTo>
                    <a:pt x="1337" y="2232"/>
                  </a:lnTo>
                  <a:lnTo>
                    <a:pt x="2017" y="2434"/>
                  </a:lnTo>
                  <a:lnTo>
                    <a:pt x="1018" y="2434"/>
                  </a:lnTo>
                  <a:lnTo>
                    <a:pt x="981" y="2430"/>
                  </a:lnTo>
                  <a:lnTo>
                    <a:pt x="946" y="2422"/>
                  </a:lnTo>
                  <a:lnTo>
                    <a:pt x="913" y="2408"/>
                  </a:lnTo>
                  <a:lnTo>
                    <a:pt x="882" y="2389"/>
                  </a:lnTo>
                  <a:lnTo>
                    <a:pt x="855" y="2367"/>
                  </a:lnTo>
                  <a:lnTo>
                    <a:pt x="833" y="2340"/>
                  </a:lnTo>
                  <a:lnTo>
                    <a:pt x="814" y="2309"/>
                  </a:lnTo>
                  <a:lnTo>
                    <a:pt x="800" y="2276"/>
                  </a:lnTo>
                  <a:lnTo>
                    <a:pt x="792" y="2241"/>
                  </a:lnTo>
                  <a:lnTo>
                    <a:pt x="788" y="2204"/>
                  </a:lnTo>
                  <a:lnTo>
                    <a:pt x="788" y="1649"/>
                  </a:lnTo>
                  <a:close/>
                  <a:moveTo>
                    <a:pt x="1094" y="960"/>
                  </a:moveTo>
                  <a:lnTo>
                    <a:pt x="1896" y="1717"/>
                  </a:lnTo>
                  <a:lnTo>
                    <a:pt x="1461" y="2179"/>
                  </a:lnTo>
                  <a:lnTo>
                    <a:pt x="659" y="1421"/>
                  </a:lnTo>
                  <a:lnTo>
                    <a:pt x="1094" y="960"/>
                  </a:lnTo>
                  <a:close/>
                  <a:moveTo>
                    <a:pt x="767" y="653"/>
                  </a:moveTo>
                  <a:lnTo>
                    <a:pt x="1026" y="897"/>
                  </a:lnTo>
                  <a:lnTo>
                    <a:pt x="591" y="1358"/>
                  </a:lnTo>
                  <a:lnTo>
                    <a:pt x="332" y="1114"/>
                  </a:lnTo>
                  <a:lnTo>
                    <a:pt x="767" y="653"/>
                  </a:lnTo>
                  <a:close/>
                  <a:moveTo>
                    <a:pt x="435" y="340"/>
                  </a:moveTo>
                  <a:lnTo>
                    <a:pt x="695" y="584"/>
                  </a:lnTo>
                  <a:lnTo>
                    <a:pt x="260" y="1045"/>
                  </a:lnTo>
                  <a:lnTo>
                    <a:pt x="0" y="801"/>
                  </a:lnTo>
                  <a:lnTo>
                    <a:pt x="1" y="799"/>
                  </a:lnTo>
                  <a:lnTo>
                    <a:pt x="4" y="790"/>
                  </a:lnTo>
                  <a:lnTo>
                    <a:pt x="9" y="777"/>
                  </a:lnTo>
                  <a:lnTo>
                    <a:pt x="29" y="737"/>
                  </a:lnTo>
                  <a:lnTo>
                    <a:pt x="44" y="711"/>
                  </a:lnTo>
                  <a:lnTo>
                    <a:pt x="62" y="681"/>
                  </a:lnTo>
                  <a:lnTo>
                    <a:pt x="84" y="648"/>
                  </a:lnTo>
                  <a:lnTo>
                    <a:pt x="110" y="612"/>
                  </a:lnTo>
                  <a:lnTo>
                    <a:pt x="142" y="574"/>
                  </a:lnTo>
                  <a:lnTo>
                    <a:pt x="178" y="533"/>
                  </a:lnTo>
                  <a:lnTo>
                    <a:pt x="217" y="495"/>
                  </a:lnTo>
                  <a:lnTo>
                    <a:pt x="253" y="461"/>
                  </a:lnTo>
                  <a:lnTo>
                    <a:pt x="287" y="433"/>
                  </a:lnTo>
                  <a:lnTo>
                    <a:pt x="318" y="408"/>
                  </a:lnTo>
                  <a:lnTo>
                    <a:pt x="348" y="389"/>
                  </a:lnTo>
                  <a:lnTo>
                    <a:pt x="373" y="373"/>
                  </a:lnTo>
                  <a:lnTo>
                    <a:pt x="394" y="360"/>
                  </a:lnTo>
                  <a:lnTo>
                    <a:pt x="411" y="350"/>
                  </a:lnTo>
                  <a:lnTo>
                    <a:pt x="425" y="345"/>
                  </a:lnTo>
                  <a:lnTo>
                    <a:pt x="433" y="341"/>
                  </a:lnTo>
                  <a:lnTo>
                    <a:pt x="435" y="340"/>
                  </a:lnTo>
                  <a:close/>
                  <a:moveTo>
                    <a:pt x="1018" y="0"/>
                  </a:moveTo>
                  <a:lnTo>
                    <a:pt x="1654" y="0"/>
                  </a:lnTo>
                  <a:lnTo>
                    <a:pt x="1859" y="206"/>
                  </a:lnTo>
                  <a:lnTo>
                    <a:pt x="2368" y="715"/>
                  </a:lnTo>
                  <a:lnTo>
                    <a:pt x="2574" y="920"/>
                  </a:lnTo>
                  <a:lnTo>
                    <a:pt x="2574" y="2204"/>
                  </a:lnTo>
                  <a:lnTo>
                    <a:pt x="2571" y="2241"/>
                  </a:lnTo>
                  <a:lnTo>
                    <a:pt x="2563" y="2276"/>
                  </a:lnTo>
                  <a:lnTo>
                    <a:pt x="2548" y="2309"/>
                  </a:lnTo>
                  <a:lnTo>
                    <a:pt x="2529" y="2340"/>
                  </a:lnTo>
                  <a:lnTo>
                    <a:pt x="2506" y="2367"/>
                  </a:lnTo>
                  <a:lnTo>
                    <a:pt x="2479" y="2389"/>
                  </a:lnTo>
                  <a:lnTo>
                    <a:pt x="2449" y="2408"/>
                  </a:lnTo>
                  <a:lnTo>
                    <a:pt x="2416" y="2422"/>
                  </a:lnTo>
                  <a:lnTo>
                    <a:pt x="2381" y="2430"/>
                  </a:lnTo>
                  <a:lnTo>
                    <a:pt x="2343" y="2434"/>
                  </a:lnTo>
                  <a:lnTo>
                    <a:pt x="2247" y="2434"/>
                  </a:lnTo>
                  <a:lnTo>
                    <a:pt x="2174" y="2229"/>
                  </a:lnTo>
                  <a:lnTo>
                    <a:pt x="2343" y="2229"/>
                  </a:lnTo>
                  <a:lnTo>
                    <a:pt x="2354" y="2227"/>
                  </a:lnTo>
                  <a:lnTo>
                    <a:pt x="2361" y="2222"/>
                  </a:lnTo>
                  <a:lnTo>
                    <a:pt x="2366" y="2214"/>
                  </a:lnTo>
                  <a:lnTo>
                    <a:pt x="2368" y="2204"/>
                  </a:lnTo>
                  <a:lnTo>
                    <a:pt x="2368" y="920"/>
                  </a:lnTo>
                  <a:lnTo>
                    <a:pt x="1883" y="920"/>
                  </a:lnTo>
                  <a:lnTo>
                    <a:pt x="1846" y="916"/>
                  </a:lnTo>
                  <a:lnTo>
                    <a:pt x="1811" y="908"/>
                  </a:lnTo>
                  <a:lnTo>
                    <a:pt x="1778" y="894"/>
                  </a:lnTo>
                  <a:lnTo>
                    <a:pt x="1748" y="876"/>
                  </a:lnTo>
                  <a:lnTo>
                    <a:pt x="1722" y="852"/>
                  </a:lnTo>
                  <a:lnTo>
                    <a:pt x="1698" y="826"/>
                  </a:lnTo>
                  <a:lnTo>
                    <a:pt x="1680" y="795"/>
                  </a:lnTo>
                  <a:lnTo>
                    <a:pt x="1665" y="763"/>
                  </a:lnTo>
                  <a:lnTo>
                    <a:pt x="1657" y="728"/>
                  </a:lnTo>
                  <a:lnTo>
                    <a:pt x="1654" y="690"/>
                  </a:lnTo>
                  <a:lnTo>
                    <a:pt x="1654" y="206"/>
                  </a:lnTo>
                  <a:lnTo>
                    <a:pt x="1018" y="206"/>
                  </a:lnTo>
                  <a:lnTo>
                    <a:pt x="1008" y="208"/>
                  </a:lnTo>
                  <a:lnTo>
                    <a:pt x="1000" y="212"/>
                  </a:lnTo>
                  <a:lnTo>
                    <a:pt x="995" y="220"/>
                  </a:lnTo>
                  <a:lnTo>
                    <a:pt x="993" y="230"/>
                  </a:lnTo>
                  <a:lnTo>
                    <a:pt x="993" y="759"/>
                  </a:lnTo>
                  <a:lnTo>
                    <a:pt x="788" y="566"/>
                  </a:lnTo>
                  <a:lnTo>
                    <a:pt x="788" y="230"/>
                  </a:lnTo>
                  <a:lnTo>
                    <a:pt x="792" y="193"/>
                  </a:lnTo>
                  <a:lnTo>
                    <a:pt x="800" y="158"/>
                  </a:lnTo>
                  <a:lnTo>
                    <a:pt x="814" y="125"/>
                  </a:lnTo>
                  <a:lnTo>
                    <a:pt x="833" y="95"/>
                  </a:lnTo>
                  <a:lnTo>
                    <a:pt x="855" y="68"/>
                  </a:lnTo>
                  <a:lnTo>
                    <a:pt x="882" y="45"/>
                  </a:lnTo>
                  <a:lnTo>
                    <a:pt x="913" y="26"/>
                  </a:lnTo>
                  <a:lnTo>
                    <a:pt x="946" y="11"/>
                  </a:lnTo>
                  <a:lnTo>
                    <a:pt x="981" y="3"/>
                  </a:lnTo>
                  <a:lnTo>
                    <a:pt x="1018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b="1"/>
            </a:p>
          </p:txBody>
        </p:sp>
      </p:grpSp>
      <p:grpSp>
        <p:nvGrpSpPr>
          <p:cNvPr id="62" name="그룹 61">
            <a:extLst>
              <a:ext uri="{FF2B5EF4-FFF2-40B4-BE49-F238E27FC236}">
                <a16:creationId xmlns:a16="http://schemas.microsoft.com/office/drawing/2014/main" xmlns="" id="{9506EB0C-30A9-4B0E-9E59-3A488197D03C}"/>
              </a:ext>
            </a:extLst>
          </p:cNvPr>
          <p:cNvGrpSpPr/>
          <p:nvPr/>
        </p:nvGrpSpPr>
        <p:grpSpPr>
          <a:xfrm>
            <a:off x="7660727" y="839198"/>
            <a:ext cx="454710" cy="3156532"/>
            <a:chOff x="7705834" y="815393"/>
            <a:chExt cx="454710" cy="3156532"/>
          </a:xfrm>
        </p:grpSpPr>
        <p:grpSp>
          <p:nvGrpSpPr>
            <p:cNvPr id="49" name="그룹 48">
              <a:extLst>
                <a:ext uri="{FF2B5EF4-FFF2-40B4-BE49-F238E27FC236}">
                  <a16:creationId xmlns:a16="http://schemas.microsoft.com/office/drawing/2014/main" xmlns="" id="{886C6152-3F79-49B9-9043-6FBA035C5E18}"/>
                </a:ext>
              </a:extLst>
            </p:cNvPr>
            <p:cNvGrpSpPr/>
            <p:nvPr/>
          </p:nvGrpSpPr>
          <p:grpSpPr>
            <a:xfrm>
              <a:off x="7705834" y="815393"/>
              <a:ext cx="454710" cy="3156532"/>
              <a:chOff x="9297645" y="867494"/>
              <a:chExt cx="454710" cy="3156532"/>
            </a:xfrm>
          </p:grpSpPr>
          <p:sp>
            <p:nvSpPr>
              <p:cNvPr id="50" name="타원 49">
                <a:extLst>
                  <a:ext uri="{FF2B5EF4-FFF2-40B4-BE49-F238E27FC236}">
                    <a16:creationId xmlns:a16="http://schemas.microsoft.com/office/drawing/2014/main" xmlns="" id="{3C750ABF-50DF-4F4D-AFC2-11F72A6D0C67}"/>
                  </a:ext>
                </a:extLst>
              </p:cNvPr>
              <p:cNvSpPr/>
              <p:nvPr/>
            </p:nvSpPr>
            <p:spPr>
              <a:xfrm>
                <a:off x="9297645" y="867494"/>
                <a:ext cx="454710" cy="454710"/>
              </a:xfrm>
              <a:prstGeom prst="ellipse">
                <a:avLst/>
              </a:prstGeom>
              <a:solidFill>
                <a:srgbClr val="42C7DE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51" name="직선 연결선 50">
                <a:extLst>
                  <a:ext uri="{FF2B5EF4-FFF2-40B4-BE49-F238E27FC236}">
                    <a16:creationId xmlns:a16="http://schemas.microsoft.com/office/drawing/2014/main" xmlns="" id="{F37BB99B-4625-4216-9C9A-51784C3C3F5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525000" y="1343234"/>
                <a:ext cx="0" cy="2680792"/>
              </a:xfrm>
              <a:prstGeom prst="line">
                <a:avLst/>
              </a:prstGeom>
              <a:ln w="25400" cap="rnd">
                <a:solidFill>
                  <a:srgbClr val="42C7DE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8" name="Freeform 758">
              <a:extLst>
                <a:ext uri="{FF2B5EF4-FFF2-40B4-BE49-F238E27FC236}">
                  <a16:creationId xmlns:a16="http://schemas.microsoft.com/office/drawing/2014/main" xmlns="" id="{BE10EAF6-5562-4542-B4B5-75868B7BBB2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762154" y="913426"/>
              <a:ext cx="342070" cy="258644"/>
            </a:xfrm>
            <a:custGeom>
              <a:avLst/>
              <a:gdLst/>
              <a:ahLst/>
              <a:cxnLst>
                <a:cxn ang="0">
                  <a:pos x="155" y="1370"/>
                </a:cxn>
                <a:cxn ang="0">
                  <a:pos x="135" y="1410"/>
                </a:cxn>
                <a:cxn ang="0">
                  <a:pos x="155" y="1450"/>
                </a:cxn>
                <a:cxn ang="0">
                  <a:pos x="201" y="1457"/>
                </a:cxn>
                <a:cxn ang="0">
                  <a:pos x="232" y="1426"/>
                </a:cxn>
                <a:cxn ang="0">
                  <a:pos x="224" y="1380"/>
                </a:cxn>
                <a:cxn ang="0">
                  <a:pos x="185" y="1360"/>
                </a:cxn>
                <a:cxn ang="0">
                  <a:pos x="531" y="2039"/>
                </a:cxn>
                <a:cxn ang="0">
                  <a:pos x="830" y="850"/>
                </a:cxn>
                <a:cxn ang="0">
                  <a:pos x="2037" y="895"/>
                </a:cxn>
                <a:cxn ang="0">
                  <a:pos x="2048" y="939"/>
                </a:cxn>
                <a:cxn ang="0">
                  <a:pos x="2048" y="989"/>
                </a:cxn>
                <a:cxn ang="0">
                  <a:pos x="2025" y="1040"/>
                </a:cxn>
                <a:cxn ang="0">
                  <a:pos x="1970" y="1082"/>
                </a:cxn>
                <a:cxn ang="0">
                  <a:pos x="1382" y="1093"/>
                </a:cxn>
                <a:cxn ang="0">
                  <a:pos x="2008" y="1286"/>
                </a:cxn>
                <a:cxn ang="0">
                  <a:pos x="2396" y="973"/>
                </a:cxn>
                <a:cxn ang="0">
                  <a:pos x="2442" y="947"/>
                </a:cxn>
                <a:cxn ang="0">
                  <a:pos x="2523" y="921"/>
                </a:cxn>
                <a:cxn ang="0">
                  <a:pos x="2636" y="920"/>
                </a:cxn>
                <a:cxn ang="0">
                  <a:pos x="2661" y="929"/>
                </a:cxn>
                <a:cxn ang="0">
                  <a:pos x="2689" y="952"/>
                </a:cxn>
                <a:cxn ang="0">
                  <a:pos x="2697" y="987"/>
                </a:cxn>
                <a:cxn ang="0">
                  <a:pos x="2656" y="1036"/>
                </a:cxn>
                <a:cxn ang="0">
                  <a:pos x="819" y="1726"/>
                </a:cxn>
                <a:cxn ang="0">
                  <a:pos x="1441" y="0"/>
                </a:cxn>
                <a:cxn ang="0">
                  <a:pos x="1569" y="16"/>
                </a:cxn>
                <a:cxn ang="0">
                  <a:pos x="1663" y="59"/>
                </a:cxn>
                <a:cxn ang="0">
                  <a:pos x="1731" y="121"/>
                </a:cxn>
                <a:cxn ang="0">
                  <a:pos x="1776" y="193"/>
                </a:cxn>
                <a:cxn ang="0">
                  <a:pos x="1803" y="269"/>
                </a:cxn>
                <a:cxn ang="0">
                  <a:pos x="1823" y="291"/>
                </a:cxn>
                <a:cxn ang="0">
                  <a:pos x="1855" y="273"/>
                </a:cxn>
                <a:cxn ang="0">
                  <a:pos x="1881" y="197"/>
                </a:cxn>
                <a:cxn ang="0">
                  <a:pos x="1926" y="124"/>
                </a:cxn>
                <a:cxn ang="0">
                  <a:pos x="1994" y="61"/>
                </a:cxn>
                <a:cxn ang="0">
                  <a:pos x="2090" y="17"/>
                </a:cxn>
                <a:cxn ang="0">
                  <a:pos x="2218" y="0"/>
                </a:cxn>
                <a:cxn ang="0">
                  <a:pos x="2323" y="10"/>
                </a:cxn>
                <a:cxn ang="0">
                  <a:pos x="2326" y="36"/>
                </a:cxn>
                <a:cxn ang="0">
                  <a:pos x="2323" y="109"/>
                </a:cxn>
                <a:cxn ang="0">
                  <a:pos x="2307" y="181"/>
                </a:cxn>
                <a:cxn ang="0">
                  <a:pos x="2272" y="257"/>
                </a:cxn>
                <a:cxn ang="0">
                  <a:pos x="2212" y="327"/>
                </a:cxn>
                <a:cxn ang="0">
                  <a:pos x="2117" y="386"/>
                </a:cxn>
                <a:cxn ang="0">
                  <a:pos x="1984" y="422"/>
                </a:cxn>
                <a:cxn ang="0">
                  <a:pos x="1870" y="709"/>
                </a:cxn>
                <a:cxn ang="0">
                  <a:pos x="1842" y="730"/>
                </a:cxn>
                <a:cxn ang="0">
                  <a:pos x="1790" y="725"/>
                </a:cxn>
                <a:cxn ang="0">
                  <a:pos x="1776" y="429"/>
                </a:cxn>
                <a:cxn ang="0">
                  <a:pos x="1617" y="411"/>
                </a:cxn>
                <a:cxn ang="0">
                  <a:pos x="1502" y="366"/>
                </a:cxn>
                <a:cxn ang="0">
                  <a:pos x="1421" y="303"/>
                </a:cxn>
                <a:cxn ang="0">
                  <a:pos x="1371" y="229"/>
                </a:cxn>
                <a:cxn ang="0">
                  <a:pos x="1345" y="155"/>
                </a:cxn>
                <a:cxn ang="0">
                  <a:pos x="1334" y="87"/>
                </a:cxn>
                <a:cxn ang="0">
                  <a:pos x="1335" y="15"/>
                </a:cxn>
                <a:cxn ang="0">
                  <a:pos x="1391" y="1"/>
                </a:cxn>
              </a:cxnLst>
              <a:rect l="0" t="0" r="r" b="b"/>
              <a:pathLst>
                <a:path w="2698" h="2039">
                  <a:moveTo>
                    <a:pt x="185" y="1360"/>
                  </a:moveTo>
                  <a:lnTo>
                    <a:pt x="169" y="1363"/>
                  </a:lnTo>
                  <a:lnTo>
                    <a:pt x="155" y="1370"/>
                  </a:lnTo>
                  <a:lnTo>
                    <a:pt x="145" y="1380"/>
                  </a:lnTo>
                  <a:lnTo>
                    <a:pt x="137" y="1394"/>
                  </a:lnTo>
                  <a:lnTo>
                    <a:pt x="135" y="1410"/>
                  </a:lnTo>
                  <a:lnTo>
                    <a:pt x="137" y="1426"/>
                  </a:lnTo>
                  <a:lnTo>
                    <a:pt x="145" y="1440"/>
                  </a:lnTo>
                  <a:lnTo>
                    <a:pt x="155" y="1450"/>
                  </a:lnTo>
                  <a:lnTo>
                    <a:pt x="169" y="1457"/>
                  </a:lnTo>
                  <a:lnTo>
                    <a:pt x="185" y="1459"/>
                  </a:lnTo>
                  <a:lnTo>
                    <a:pt x="201" y="1457"/>
                  </a:lnTo>
                  <a:lnTo>
                    <a:pt x="214" y="1450"/>
                  </a:lnTo>
                  <a:lnTo>
                    <a:pt x="224" y="1440"/>
                  </a:lnTo>
                  <a:lnTo>
                    <a:pt x="232" y="1426"/>
                  </a:lnTo>
                  <a:lnTo>
                    <a:pt x="234" y="1410"/>
                  </a:lnTo>
                  <a:lnTo>
                    <a:pt x="232" y="1394"/>
                  </a:lnTo>
                  <a:lnTo>
                    <a:pt x="224" y="1380"/>
                  </a:lnTo>
                  <a:lnTo>
                    <a:pt x="214" y="1370"/>
                  </a:lnTo>
                  <a:lnTo>
                    <a:pt x="201" y="1363"/>
                  </a:lnTo>
                  <a:lnTo>
                    <a:pt x="185" y="1360"/>
                  </a:lnTo>
                  <a:close/>
                  <a:moveTo>
                    <a:pt x="245" y="1243"/>
                  </a:moveTo>
                  <a:lnTo>
                    <a:pt x="767" y="1836"/>
                  </a:lnTo>
                  <a:lnTo>
                    <a:pt x="531" y="2039"/>
                  </a:lnTo>
                  <a:lnTo>
                    <a:pt x="0" y="1418"/>
                  </a:lnTo>
                  <a:lnTo>
                    <a:pt x="245" y="1243"/>
                  </a:lnTo>
                  <a:close/>
                  <a:moveTo>
                    <a:pt x="830" y="850"/>
                  </a:moveTo>
                  <a:lnTo>
                    <a:pt x="2034" y="887"/>
                  </a:lnTo>
                  <a:lnTo>
                    <a:pt x="2035" y="888"/>
                  </a:lnTo>
                  <a:lnTo>
                    <a:pt x="2037" y="895"/>
                  </a:lnTo>
                  <a:lnTo>
                    <a:pt x="2039" y="902"/>
                  </a:lnTo>
                  <a:lnTo>
                    <a:pt x="2043" y="912"/>
                  </a:lnTo>
                  <a:lnTo>
                    <a:pt x="2048" y="939"/>
                  </a:lnTo>
                  <a:lnTo>
                    <a:pt x="2049" y="956"/>
                  </a:lnTo>
                  <a:lnTo>
                    <a:pt x="2049" y="972"/>
                  </a:lnTo>
                  <a:lnTo>
                    <a:pt x="2048" y="989"/>
                  </a:lnTo>
                  <a:lnTo>
                    <a:pt x="2043" y="1006"/>
                  </a:lnTo>
                  <a:lnTo>
                    <a:pt x="2035" y="1024"/>
                  </a:lnTo>
                  <a:lnTo>
                    <a:pt x="2025" y="1040"/>
                  </a:lnTo>
                  <a:lnTo>
                    <a:pt x="2010" y="1056"/>
                  </a:lnTo>
                  <a:lnTo>
                    <a:pt x="1992" y="1070"/>
                  </a:lnTo>
                  <a:lnTo>
                    <a:pt x="1970" y="1082"/>
                  </a:lnTo>
                  <a:lnTo>
                    <a:pt x="1941" y="1093"/>
                  </a:lnTo>
                  <a:lnTo>
                    <a:pt x="1907" y="1101"/>
                  </a:lnTo>
                  <a:lnTo>
                    <a:pt x="1382" y="1093"/>
                  </a:lnTo>
                  <a:lnTo>
                    <a:pt x="1296" y="1205"/>
                  </a:lnTo>
                  <a:lnTo>
                    <a:pt x="1422" y="1286"/>
                  </a:lnTo>
                  <a:lnTo>
                    <a:pt x="2008" y="1286"/>
                  </a:lnTo>
                  <a:lnTo>
                    <a:pt x="2388" y="980"/>
                  </a:lnTo>
                  <a:lnTo>
                    <a:pt x="2390" y="978"/>
                  </a:lnTo>
                  <a:lnTo>
                    <a:pt x="2396" y="973"/>
                  </a:lnTo>
                  <a:lnTo>
                    <a:pt x="2408" y="965"/>
                  </a:lnTo>
                  <a:lnTo>
                    <a:pt x="2423" y="957"/>
                  </a:lnTo>
                  <a:lnTo>
                    <a:pt x="2442" y="947"/>
                  </a:lnTo>
                  <a:lnTo>
                    <a:pt x="2465" y="937"/>
                  </a:lnTo>
                  <a:lnTo>
                    <a:pt x="2492" y="928"/>
                  </a:lnTo>
                  <a:lnTo>
                    <a:pt x="2523" y="921"/>
                  </a:lnTo>
                  <a:lnTo>
                    <a:pt x="2558" y="917"/>
                  </a:lnTo>
                  <a:lnTo>
                    <a:pt x="2595" y="916"/>
                  </a:lnTo>
                  <a:lnTo>
                    <a:pt x="2636" y="920"/>
                  </a:lnTo>
                  <a:lnTo>
                    <a:pt x="2639" y="921"/>
                  </a:lnTo>
                  <a:lnTo>
                    <a:pt x="2643" y="922"/>
                  </a:lnTo>
                  <a:lnTo>
                    <a:pt x="2661" y="929"/>
                  </a:lnTo>
                  <a:lnTo>
                    <a:pt x="2671" y="936"/>
                  </a:lnTo>
                  <a:lnTo>
                    <a:pt x="2681" y="943"/>
                  </a:lnTo>
                  <a:lnTo>
                    <a:pt x="2689" y="952"/>
                  </a:lnTo>
                  <a:lnTo>
                    <a:pt x="2696" y="962"/>
                  </a:lnTo>
                  <a:lnTo>
                    <a:pt x="2698" y="974"/>
                  </a:lnTo>
                  <a:lnTo>
                    <a:pt x="2697" y="987"/>
                  </a:lnTo>
                  <a:lnTo>
                    <a:pt x="2689" y="1001"/>
                  </a:lnTo>
                  <a:lnTo>
                    <a:pt x="2676" y="1018"/>
                  </a:lnTo>
                  <a:lnTo>
                    <a:pt x="2656" y="1036"/>
                  </a:lnTo>
                  <a:lnTo>
                    <a:pt x="1948" y="1656"/>
                  </a:lnTo>
                  <a:lnTo>
                    <a:pt x="977" y="1596"/>
                  </a:lnTo>
                  <a:lnTo>
                    <a:pt x="819" y="1726"/>
                  </a:lnTo>
                  <a:lnTo>
                    <a:pt x="365" y="1220"/>
                  </a:lnTo>
                  <a:lnTo>
                    <a:pt x="830" y="850"/>
                  </a:lnTo>
                  <a:close/>
                  <a:moveTo>
                    <a:pt x="1441" y="0"/>
                  </a:moveTo>
                  <a:lnTo>
                    <a:pt x="1488" y="1"/>
                  </a:lnTo>
                  <a:lnTo>
                    <a:pt x="1530" y="7"/>
                  </a:lnTo>
                  <a:lnTo>
                    <a:pt x="1569" y="16"/>
                  </a:lnTo>
                  <a:lnTo>
                    <a:pt x="1603" y="28"/>
                  </a:lnTo>
                  <a:lnTo>
                    <a:pt x="1634" y="42"/>
                  </a:lnTo>
                  <a:lnTo>
                    <a:pt x="1663" y="59"/>
                  </a:lnTo>
                  <a:lnTo>
                    <a:pt x="1689" y="78"/>
                  </a:lnTo>
                  <a:lnTo>
                    <a:pt x="1711" y="99"/>
                  </a:lnTo>
                  <a:lnTo>
                    <a:pt x="1731" y="121"/>
                  </a:lnTo>
                  <a:lnTo>
                    <a:pt x="1749" y="145"/>
                  </a:lnTo>
                  <a:lnTo>
                    <a:pt x="1763" y="169"/>
                  </a:lnTo>
                  <a:lnTo>
                    <a:pt x="1776" y="193"/>
                  </a:lnTo>
                  <a:lnTo>
                    <a:pt x="1787" y="219"/>
                  </a:lnTo>
                  <a:lnTo>
                    <a:pt x="1796" y="244"/>
                  </a:lnTo>
                  <a:lnTo>
                    <a:pt x="1803" y="269"/>
                  </a:lnTo>
                  <a:lnTo>
                    <a:pt x="1809" y="293"/>
                  </a:lnTo>
                  <a:lnTo>
                    <a:pt x="1813" y="291"/>
                  </a:lnTo>
                  <a:lnTo>
                    <a:pt x="1823" y="291"/>
                  </a:lnTo>
                  <a:lnTo>
                    <a:pt x="1837" y="293"/>
                  </a:lnTo>
                  <a:lnTo>
                    <a:pt x="1849" y="296"/>
                  </a:lnTo>
                  <a:lnTo>
                    <a:pt x="1855" y="273"/>
                  </a:lnTo>
                  <a:lnTo>
                    <a:pt x="1862" y="248"/>
                  </a:lnTo>
                  <a:lnTo>
                    <a:pt x="1870" y="222"/>
                  </a:lnTo>
                  <a:lnTo>
                    <a:pt x="1881" y="197"/>
                  </a:lnTo>
                  <a:lnTo>
                    <a:pt x="1894" y="172"/>
                  </a:lnTo>
                  <a:lnTo>
                    <a:pt x="1909" y="147"/>
                  </a:lnTo>
                  <a:lnTo>
                    <a:pt x="1926" y="124"/>
                  </a:lnTo>
                  <a:lnTo>
                    <a:pt x="1946" y="102"/>
                  </a:lnTo>
                  <a:lnTo>
                    <a:pt x="1970" y="80"/>
                  </a:lnTo>
                  <a:lnTo>
                    <a:pt x="1994" y="61"/>
                  </a:lnTo>
                  <a:lnTo>
                    <a:pt x="2023" y="43"/>
                  </a:lnTo>
                  <a:lnTo>
                    <a:pt x="2055" y="28"/>
                  </a:lnTo>
                  <a:lnTo>
                    <a:pt x="2090" y="17"/>
                  </a:lnTo>
                  <a:lnTo>
                    <a:pt x="2128" y="7"/>
                  </a:lnTo>
                  <a:lnTo>
                    <a:pt x="2172" y="1"/>
                  </a:lnTo>
                  <a:lnTo>
                    <a:pt x="2218" y="0"/>
                  </a:lnTo>
                  <a:lnTo>
                    <a:pt x="2269" y="1"/>
                  </a:lnTo>
                  <a:lnTo>
                    <a:pt x="2323" y="7"/>
                  </a:lnTo>
                  <a:lnTo>
                    <a:pt x="2323" y="10"/>
                  </a:lnTo>
                  <a:lnTo>
                    <a:pt x="2325" y="15"/>
                  </a:lnTo>
                  <a:lnTo>
                    <a:pt x="2325" y="25"/>
                  </a:lnTo>
                  <a:lnTo>
                    <a:pt x="2326" y="36"/>
                  </a:lnTo>
                  <a:lnTo>
                    <a:pt x="2326" y="68"/>
                  </a:lnTo>
                  <a:lnTo>
                    <a:pt x="2325" y="88"/>
                  </a:lnTo>
                  <a:lnTo>
                    <a:pt x="2323" y="109"/>
                  </a:lnTo>
                  <a:lnTo>
                    <a:pt x="2320" y="133"/>
                  </a:lnTo>
                  <a:lnTo>
                    <a:pt x="2313" y="156"/>
                  </a:lnTo>
                  <a:lnTo>
                    <a:pt x="2307" y="181"/>
                  </a:lnTo>
                  <a:lnTo>
                    <a:pt x="2297" y="206"/>
                  </a:lnTo>
                  <a:lnTo>
                    <a:pt x="2286" y="232"/>
                  </a:lnTo>
                  <a:lnTo>
                    <a:pt x="2272" y="257"/>
                  </a:lnTo>
                  <a:lnTo>
                    <a:pt x="2255" y="282"/>
                  </a:lnTo>
                  <a:lnTo>
                    <a:pt x="2235" y="305"/>
                  </a:lnTo>
                  <a:lnTo>
                    <a:pt x="2212" y="327"/>
                  </a:lnTo>
                  <a:lnTo>
                    <a:pt x="2184" y="349"/>
                  </a:lnTo>
                  <a:lnTo>
                    <a:pt x="2153" y="368"/>
                  </a:lnTo>
                  <a:lnTo>
                    <a:pt x="2117" y="386"/>
                  </a:lnTo>
                  <a:lnTo>
                    <a:pt x="2078" y="401"/>
                  </a:lnTo>
                  <a:lnTo>
                    <a:pt x="2034" y="413"/>
                  </a:lnTo>
                  <a:lnTo>
                    <a:pt x="1984" y="422"/>
                  </a:lnTo>
                  <a:lnTo>
                    <a:pt x="1930" y="428"/>
                  </a:lnTo>
                  <a:lnTo>
                    <a:pt x="1870" y="429"/>
                  </a:lnTo>
                  <a:lnTo>
                    <a:pt x="1870" y="709"/>
                  </a:lnTo>
                  <a:lnTo>
                    <a:pt x="1866" y="717"/>
                  </a:lnTo>
                  <a:lnTo>
                    <a:pt x="1857" y="725"/>
                  </a:lnTo>
                  <a:lnTo>
                    <a:pt x="1842" y="730"/>
                  </a:lnTo>
                  <a:lnTo>
                    <a:pt x="1823" y="732"/>
                  </a:lnTo>
                  <a:lnTo>
                    <a:pt x="1804" y="730"/>
                  </a:lnTo>
                  <a:lnTo>
                    <a:pt x="1790" y="725"/>
                  </a:lnTo>
                  <a:lnTo>
                    <a:pt x="1780" y="717"/>
                  </a:lnTo>
                  <a:lnTo>
                    <a:pt x="1776" y="709"/>
                  </a:lnTo>
                  <a:lnTo>
                    <a:pt x="1776" y="429"/>
                  </a:lnTo>
                  <a:lnTo>
                    <a:pt x="1718" y="427"/>
                  </a:lnTo>
                  <a:lnTo>
                    <a:pt x="1664" y="421"/>
                  </a:lnTo>
                  <a:lnTo>
                    <a:pt x="1617" y="411"/>
                  </a:lnTo>
                  <a:lnTo>
                    <a:pt x="1574" y="398"/>
                  </a:lnTo>
                  <a:lnTo>
                    <a:pt x="1535" y="383"/>
                  </a:lnTo>
                  <a:lnTo>
                    <a:pt x="1502" y="366"/>
                  </a:lnTo>
                  <a:lnTo>
                    <a:pt x="1471" y="346"/>
                  </a:lnTo>
                  <a:lnTo>
                    <a:pt x="1444" y="325"/>
                  </a:lnTo>
                  <a:lnTo>
                    <a:pt x="1421" y="303"/>
                  </a:lnTo>
                  <a:lnTo>
                    <a:pt x="1402" y="279"/>
                  </a:lnTo>
                  <a:lnTo>
                    <a:pt x="1385" y="254"/>
                  </a:lnTo>
                  <a:lnTo>
                    <a:pt x="1371" y="229"/>
                  </a:lnTo>
                  <a:lnTo>
                    <a:pt x="1360" y="203"/>
                  </a:lnTo>
                  <a:lnTo>
                    <a:pt x="1351" y="179"/>
                  </a:lnTo>
                  <a:lnTo>
                    <a:pt x="1345" y="155"/>
                  </a:lnTo>
                  <a:lnTo>
                    <a:pt x="1340" y="130"/>
                  </a:lnTo>
                  <a:lnTo>
                    <a:pt x="1337" y="108"/>
                  </a:lnTo>
                  <a:lnTo>
                    <a:pt x="1334" y="87"/>
                  </a:lnTo>
                  <a:lnTo>
                    <a:pt x="1334" y="36"/>
                  </a:lnTo>
                  <a:lnTo>
                    <a:pt x="1335" y="23"/>
                  </a:lnTo>
                  <a:lnTo>
                    <a:pt x="1335" y="15"/>
                  </a:lnTo>
                  <a:lnTo>
                    <a:pt x="1337" y="10"/>
                  </a:lnTo>
                  <a:lnTo>
                    <a:pt x="1337" y="7"/>
                  </a:lnTo>
                  <a:lnTo>
                    <a:pt x="1391" y="1"/>
                  </a:lnTo>
                  <a:lnTo>
                    <a:pt x="1441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781845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제목 9">
            <a:extLst>
              <a:ext uri="{FF2B5EF4-FFF2-40B4-BE49-F238E27FC236}">
                <a16:creationId xmlns:a16="http://schemas.microsoft.com/office/drawing/2014/main" xmlns="" id="{7A2EA599-29DB-7A4E-9A5F-E80804AA10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5954" y="471815"/>
            <a:ext cx="6957354" cy="424732"/>
          </a:xfrm>
        </p:spPr>
        <p:txBody>
          <a:bodyPr/>
          <a:lstStyle/>
          <a:p>
            <a:r>
              <a:rPr kumimoji="1" lang="ko-KR" altLang="en-US" sz="24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+mn-ea"/>
                <a:ea typeface="+mn-ea"/>
              </a:rPr>
              <a:t>코로나</a:t>
            </a:r>
            <a:r>
              <a:rPr kumimoji="1" lang="en-US" altLang="ko-KR" sz="24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+mn-ea"/>
                <a:ea typeface="+mn-ea"/>
              </a:rPr>
              <a:t>19</a:t>
            </a:r>
            <a:r>
              <a:rPr kumimoji="1" lang="ko-KR" altLang="en-US" sz="24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+mn-ea"/>
                <a:ea typeface="+mn-ea"/>
              </a:rPr>
              <a:t>관련 정부의 기업 지원 프로그램 </a:t>
            </a:r>
            <a:r>
              <a:rPr kumimoji="1" lang="en-US" altLang="ko-KR" sz="1800" b="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+mn-ea"/>
                <a:ea typeface="+mn-ea"/>
              </a:rPr>
              <a:t>(’20</a:t>
            </a:r>
            <a:r>
              <a:rPr kumimoji="1" lang="ko-KR" altLang="en-US" sz="1800" b="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+mn-ea"/>
                <a:ea typeface="+mn-ea"/>
              </a:rPr>
              <a:t>년 </a:t>
            </a:r>
            <a:r>
              <a:rPr kumimoji="1" lang="en-US" altLang="ko-KR" sz="1800" b="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+mn-ea"/>
                <a:ea typeface="+mn-ea"/>
              </a:rPr>
              <a:t>3</a:t>
            </a:r>
            <a:r>
              <a:rPr kumimoji="1" lang="ko-KR" altLang="en-US" sz="1800" b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+mn-ea"/>
                <a:ea typeface="+mn-ea"/>
              </a:rPr>
              <a:t>월 기준</a:t>
            </a:r>
            <a:r>
              <a:rPr kumimoji="1" lang="en-US" altLang="ko-KR" sz="1800" b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+mn-ea"/>
                <a:ea typeface="+mn-ea"/>
              </a:rPr>
              <a:t>)</a:t>
            </a:r>
            <a:endParaRPr kumimoji="1" lang="x-none" altLang="en-US" sz="2400" b="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latin typeface="+mn-ea"/>
              <a:ea typeface="+mn-ea"/>
            </a:endParaRPr>
          </a:p>
        </p:txBody>
      </p:sp>
      <p:sp>
        <p:nvSpPr>
          <p:cNvPr id="90" name="직사각형 89">
            <a:extLst>
              <a:ext uri="{FF2B5EF4-FFF2-40B4-BE49-F238E27FC236}">
                <a16:creationId xmlns:a16="http://schemas.microsoft.com/office/drawing/2014/main" xmlns="" id="{7D7E8861-2A8F-C046-BEC6-4A7D4ECB8937}"/>
              </a:ext>
            </a:extLst>
          </p:cNvPr>
          <p:cNvSpPr/>
          <p:nvPr/>
        </p:nvSpPr>
        <p:spPr>
          <a:xfrm>
            <a:off x="739040" y="1934592"/>
            <a:ext cx="11016762" cy="5196108"/>
          </a:xfrm>
          <a:prstGeom prst="rect">
            <a:avLst/>
          </a:prstGeom>
          <a:solidFill>
            <a:srgbClr val="F7F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x-none" altLang="en-US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</a:endParaRPr>
          </a:p>
        </p:txBody>
      </p:sp>
      <p:sp>
        <p:nvSpPr>
          <p:cNvPr id="119" name="직사각형 118">
            <a:extLst>
              <a:ext uri="{FF2B5EF4-FFF2-40B4-BE49-F238E27FC236}">
                <a16:creationId xmlns:a16="http://schemas.microsoft.com/office/drawing/2014/main" xmlns="" id="{2F0EDA3E-D427-2F4E-81B5-627F21F69322}"/>
              </a:ext>
            </a:extLst>
          </p:cNvPr>
          <p:cNvSpPr/>
          <p:nvPr/>
        </p:nvSpPr>
        <p:spPr>
          <a:xfrm>
            <a:off x="5326831" y="1953642"/>
            <a:ext cx="3420000" cy="257953"/>
          </a:xfrm>
          <a:prstGeom prst="rect">
            <a:avLst/>
          </a:prstGeom>
          <a:solidFill>
            <a:srgbClr val="D9E1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x-none" altLang="en-US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</a:endParaRPr>
          </a:p>
        </p:txBody>
      </p:sp>
      <p:sp>
        <p:nvSpPr>
          <p:cNvPr id="120" name="직사각형 119">
            <a:extLst>
              <a:ext uri="{FF2B5EF4-FFF2-40B4-BE49-F238E27FC236}">
                <a16:creationId xmlns:a16="http://schemas.microsoft.com/office/drawing/2014/main" xmlns="" id="{F1E2FAC0-0044-9E4A-A7B0-7D40CFC7393E}"/>
              </a:ext>
            </a:extLst>
          </p:cNvPr>
          <p:cNvSpPr/>
          <p:nvPr/>
        </p:nvSpPr>
        <p:spPr>
          <a:xfrm>
            <a:off x="5326831" y="3509442"/>
            <a:ext cx="3420000" cy="257953"/>
          </a:xfrm>
          <a:prstGeom prst="rect">
            <a:avLst/>
          </a:prstGeom>
          <a:solidFill>
            <a:srgbClr val="D9E1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x-none" altLang="en-US" sz="130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</a:endParaRPr>
          </a:p>
        </p:txBody>
      </p:sp>
      <p:sp>
        <p:nvSpPr>
          <p:cNvPr id="121" name="직사각형 120">
            <a:extLst>
              <a:ext uri="{FF2B5EF4-FFF2-40B4-BE49-F238E27FC236}">
                <a16:creationId xmlns:a16="http://schemas.microsoft.com/office/drawing/2014/main" xmlns="" id="{815CF2AA-6097-B446-89F3-2F9798B90E2A}"/>
              </a:ext>
            </a:extLst>
          </p:cNvPr>
          <p:cNvSpPr/>
          <p:nvPr/>
        </p:nvSpPr>
        <p:spPr>
          <a:xfrm>
            <a:off x="5326831" y="5136414"/>
            <a:ext cx="3420000" cy="257953"/>
          </a:xfrm>
          <a:prstGeom prst="rect">
            <a:avLst/>
          </a:prstGeom>
          <a:solidFill>
            <a:srgbClr val="D9E1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x-none" altLang="en-US" sz="130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</a:endParaRPr>
          </a:p>
        </p:txBody>
      </p:sp>
      <p:sp>
        <p:nvSpPr>
          <p:cNvPr id="85" name="직사각형 84">
            <a:extLst>
              <a:ext uri="{FF2B5EF4-FFF2-40B4-BE49-F238E27FC236}">
                <a16:creationId xmlns:a16="http://schemas.microsoft.com/office/drawing/2014/main" xmlns="" id="{BF6BF647-F964-3147-BDED-C085A6BDD8E9}"/>
              </a:ext>
            </a:extLst>
          </p:cNvPr>
          <p:cNvSpPr/>
          <p:nvPr/>
        </p:nvSpPr>
        <p:spPr>
          <a:xfrm>
            <a:off x="5329336" y="1907924"/>
            <a:ext cx="3456000" cy="46800"/>
          </a:xfrm>
          <a:prstGeom prst="rect">
            <a:avLst/>
          </a:prstGeom>
          <a:solidFill>
            <a:srgbClr val="42C7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x-none" altLang="en-US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</a:endParaRPr>
          </a:p>
        </p:txBody>
      </p:sp>
      <p:sp>
        <p:nvSpPr>
          <p:cNvPr id="31" name="직사각형 30">
            <a:extLst>
              <a:ext uri="{FF2B5EF4-FFF2-40B4-BE49-F238E27FC236}">
                <a16:creationId xmlns:a16="http://schemas.microsoft.com/office/drawing/2014/main" xmlns="" id="{BEF5C467-39BF-8844-AA14-91B77D7E668D}"/>
              </a:ext>
            </a:extLst>
          </p:cNvPr>
          <p:cNvSpPr/>
          <p:nvPr/>
        </p:nvSpPr>
        <p:spPr>
          <a:xfrm>
            <a:off x="3638275" y="1545594"/>
            <a:ext cx="389850" cy="246221"/>
          </a:xfrm>
          <a:prstGeom prst="rect">
            <a:avLst/>
          </a:prstGeom>
          <a:noFill/>
        </p:spPr>
        <p:txBody>
          <a:bodyPr vert="horz" wrap="none" lIns="0" tIns="0" rIns="0" bIns="0" anchor="ctr">
            <a:spAutoFit/>
          </a:bodyPr>
          <a:lstStyle/>
          <a:p>
            <a:pPr marL="266700" indent="-266700" algn="ctr">
              <a:spcBef>
                <a:spcPct val="0"/>
              </a:spcBef>
            </a:pPr>
            <a:r>
              <a:rPr lang="ko-KR" altLang="en-US" sz="16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3A92"/>
                </a:solidFill>
                <a:latin typeface="+mn-ea"/>
              </a:rPr>
              <a:t>대상</a:t>
            </a:r>
            <a:endParaRPr lang="en-US" altLang="ko-KR" sz="1600" b="1" spc="-8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003A92"/>
              </a:solidFill>
              <a:latin typeface="+mn-ea"/>
            </a:endParaRPr>
          </a:p>
        </p:txBody>
      </p:sp>
      <p:sp>
        <p:nvSpPr>
          <p:cNvPr id="32" name="직사각형 31">
            <a:extLst>
              <a:ext uri="{FF2B5EF4-FFF2-40B4-BE49-F238E27FC236}">
                <a16:creationId xmlns:a16="http://schemas.microsoft.com/office/drawing/2014/main" xmlns="" id="{CC09FCBE-6CB9-4946-BDC3-3B88128FDCA7}"/>
              </a:ext>
            </a:extLst>
          </p:cNvPr>
          <p:cNvSpPr/>
          <p:nvPr/>
        </p:nvSpPr>
        <p:spPr>
          <a:xfrm>
            <a:off x="6851375" y="1545594"/>
            <a:ext cx="389850" cy="246221"/>
          </a:xfrm>
          <a:prstGeom prst="rect">
            <a:avLst/>
          </a:prstGeom>
          <a:noFill/>
        </p:spPr>
        <p:txBody>
          <a:bodyPr vert="horz" wrap="none" lIns="0" tIns="0" rIns="0" bIns="0" anchor="ctr">
            <a:spAutoFit/>
          </a:bodyPr>
          <a:lstStyle/>
          <a:p>
            <a:pPr marL="266700" indent="-266700" algn="ctr">
              <a:spcBef>
                <a:spcPct val="0"/>
              </a:spcBef>
            </a:pPr>
            <a:r>
              <a:rPr lang="ko-KR" altLang="en-US" sz="16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3A92"/>
                </a:solidFill>
                <a:latin typeface="+mn-ea"/>
              </a:rPr>
              <a:t>내용</a:t>
            </a:r>
            <a:endParaRPr lang="en-US" altLang="ko-KR" sz="1600" b="1" spc="-8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003A92"/>
              </a:solidFill>
              <a:latin typeface="+mn-ea"/>
            </a:endParaRPr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xmlns="" id="{F37F7714-7159-D54B-A943-407F023F7DA1}"/>
              </a:ext>
            </a:extLst>
          </p:cNvPr>
          <p:cNvSpPr/>
          <p:nvPr/>
        </p:nvSpPr>
        <p:spPr>
          <a:xfrm>
            <a:off x="10064475" y="1545594"/>
            <a:ext cx="389850" cy="246221"/>
          </a:xfrm>
          <a:prstGeom prst="rect">
            <a:avLst/>
          </a:prstGeom>
          <a:noFill/>
        </p:spPr>
        <p:txBody>
          <a:bodyPr vert="horz" wrap="none" lIns="0" tIns="0" rIns="0" bIns="0" anchor="ctr">
            <a:spAutoFit/>
          </a:bodyPr>
          <a:lstStyle/>
          <a:p>
            <a:pPr marL="266700" indent="-266700" algn="ctr">
              <a:spcBef>
                <a:spcPct val="0"/>
              </a:spcBef>
            </a:pPr>
            <a:r>
              <a:rPr lang="ko-KR" altLang="en-US" sz="16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3A92"/>
                </a:solidFill>
                <a:latin typeface="+mn-ea"/>
              </a:rPr>
              <a:t>담당</a:t>
            </a:r>
            <a:endParaRPr lang="en-US" altLang="ko-KR" sz="1600" b="1" spc="-8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003A92"/>
              </a:solidFill>
              <a:latin typeface="+mn-ea"/>
            </a:endParaRPr>
          </a:p>
        </p:txBody>
      </p:sp>
      <p:grpSp>
        <p:nvGrpSpPr>
          <p:cNvPr id="89" name="그룹 88">
            <a:extLst>
              <a:ext uri="{FF2B5EF4-FFF2-40B4-BE49-F238E27FC236}">
                <a16:creationId xmlns:a16="http://schemas.microsoft.com/office/drawing/2014/main" xmlns="" id="{2DFA7661-24B7-D04D-961C-FC0890AE0447}"/>
              </a:ext>
            </a:extLst>
          </p:cNvPr>
          <p:cNvGrpSpPr/>
          <p:nvPr/>
        </p:nvGrpSpPr>
        <p:grpSpPr>
          <a:xfrm>
            <a:off x="5326831" y="2013058"/>
            <a:ext cx="3420000" cy="4908062"/>
            <a:chOff x="5364931" y="1169573"/>
            <a:chExt cx="3362739" cy="5304189"/>
          </a:xfrm>
        </p:grpSpPr>
        <p:cxnSp>
          <p:nvCxnSpPr>
            <p:cNvPr id="78" name="직선 연결선[R] 77">
              <a:extLst>
                <a:ext uri="{FF2B5EF4-FFF2-40B4-BE49-F238E27FC236}">
                  <a16:creationId xmlns:a16="http://schemas.microsoft.com/office/drawing/2014/main" xmlns="" id="{88725F87-6F5F-BE4E-B395-FDA959D7E88D}"/>
                </a:ext>
              </a:extLst>
            </p:cNvPr>
            <p:cNvCxnSpPr/>
            <p:nvPr/>
          </p:nvCxnSpPr>
          <p:spPr>
            <a:xfrm>
              <a:off x="5364931" y="1169573"/>
              <a:ext cx="0" cy="5304189"/>
            </a:xfrm>
            <a:prstGeom prst="line">
              <a:avLst/>
            </a:prstGeom>
            <a:ln w="25400" cap="rnd">
              <a:solidFill>
                <a:srgbClr val="D9E1E4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직선 연결선[R] 78">
              <a:extLst>
                <a:ext uri="{FF2B5EF4-FFF2-40B4-BE49-F238E27FC236}">
                  <a16:creationId xmlns:a16="http://schemas.microsoft.com/office/drawing/2014/main" xmlns="" id="{0806D7B2-86F7-2240-91B4-FA494EF2ABCB}"/>
                </a:ext>
              </a:extLst>
            </p:cNvPr>
            <p:cNvCxnSpPr/>
            <p:nvPr/>
          </p:nvCxnSpPr>
          <p:spPr>
            <a:xfrm>
              <a:off x="8727670" y="1169573"/>
              <a:ext cx="0" cy="5304189"/>
            </a:xfrm>
            <a:prstGeom prst="line">
              <a:avLst/>
            </a:prstGeom>
            <a:ln w="25400" cap="rnd">
              <a:solidFill>
                <a:srgbClr val="D9E1E4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3" name="직사각형 82">
            <a:extLst>
              <a:ext uri="{FF2B5EF4-FFF2-40B4-BE49-F238E27FC236}">
                <a16:creationId xmlns:a16="http://schemas.microsoft.com/office/drawing/2014/main" xmlns="" id="{9756F33B-4700-5F43-B25A-2B21BE0B7677}"/>
              </a:ext>
            </a:extLst>
          </p:cNvPr>
          <p:cNvSpPr/>
          <p:nvPr/>
        </p:nvSpPr>
        <p:spPr>
          <a:xfrm>
            <a:off x="2336800" y="1907925"/>
            <a:ext cx="2992801" cy="45719"/>
          </a:xfrm>
          <a:prstGeom prst="rect">
            <a:avLst/>
          </a:prstGeom>
          <a:solidFill>
            <a:srgbClr val="003A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x-none" altLang="en-US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</a:endParaRPr>
          </a:p>
        </p:txBody>
      </p:sp>
      <p:sp>
        <p:nvSpPr>
          <p:cNvPr id="87" name="직사각형 86">
            <a:extLst>
              <a:ext uri="{FF2B5EF4-FFF2-40B4-BE49-F238E27FC236}">
                <a16:creationId xmlns:a16="http://schemas.microsoft.com/office/drawing/2014/main" xmlns="" id="{0205F664-24D4-C340-9E30-8C3696AB9183}"/>
              </a:ext>
            </a:extLst>
          </p:cNvPr>
          <p:cNvSpPr/>
          <p:nvPr/>
        </p:nvSpPr>
        <p:spPr>
          <a:xfrm>
            <a:off x="8763000" y="1907925"/>
            <a:ext cx="2992801" cy="45719"/>
          </a:xfrm>
          <a:prstGeom prst="rect">
            <a:avLst/>
          </a:prstGeom>
          <a:solidFill>
            <a:srgbClr val="003A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x-none" altLang="en-US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</a:endParaRPr>
          </a:p>
        </p:txBody>
      </p:sp>
      <p:sp>
        <p:nvSpPr>
          <p:cNvPr id="104" name="양쪽 모서리가 둥근 사각형 103">
            <a:extLst>
              <a:ext uri="{FF2B5EF4-FFF2-40B4-BE49-F238E27FC236}">
                <a16:creationId xmlns:a16="http://schemas.microsoft.com/office/drawing/2014/main" xmlns="" id="{526F3A44-61AE-D346-A6DC-CD4E77EC7CB8}"/>
              </a:ext>
            </a:extLst>
          </p:cNvPr>
          <p:cNvSpPr/>
          <p:nvPr/>
        </p:nvSpPr>
        <p:spPr>
          <a:xfrm rot="5400000">
            <a:off x="56760" y="2704962"/>
            <a:ext cx="2833464" cy="1726620"/>
          </a:xfrm>
          <a:prstGeom prst="round2SameRect">
            <a:avLst/>
          </a:prstGeom>
          <a:solidFill>
            <a:srgbClr val="8497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x-none" altLang="en-US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</a:endParaRPr>
          </a:p>
        </p:txBody>
      </p:sp>
      <p:sp>
        <p:nvSpPr>
          <p:cNvPr id="105" name="양쪽 모서리가 둥근 사각형 104">
            <a:extLst>
              <a:ext uri="{FF2B5EF4-FFF2-40B4-BE49-F238E27FC236}">
                <a16:creationId xmlns:a16="http://schemas.microsoft.com/office/drawing/2014/main" xmlns="" id="{AD9B5B1C-CC03-2E4C-A73E-621CB5412851}"/>
              </a:ext>
            </a:extLst>
          </p:cNvPr>
          <p:cNvSpPr/>
          <p:nvPr/>
        </p:nvSpPr>
        <p:spPr>
          <a:xfrm rot="5400000">
            <a:off x="922195" y="4881734"/>
            <a:ext cx="1102593" cy="1726620"/>
          </a:xfrm>
          <a:prstGeom prst="round2SameRect">
            <a:avLst/>
          </a:prstGeom>
          <a:solidFill>
            <a:srgbClr val="8497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x-none" altLang="en-US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</a:endParaRPr>
          </a:p>
        </p:txBody>
      </p:sp>
      <p:sp>
        <p:nvSpPr>
          <p:cNvPr id="107" name="직사각형 106">
            <a:extLst>
              <a:ext uri="{FF2B5EF4-FFF2-40B4-BE49-F238E27FC236}">
                <a16:creationId xmlns:a16="http://schemas.microsoft.com/office/drawing/2014/main" xmlns="" id="{A2EA8989-32D7-E147-860F-D060C130B95C}"/>
              </a:ext>
            </a:extLst>
          </p:cNvPr>
          <p:cNvSpPr/>
          <p:nvPr/>
        </p:nvSpPr>
        <p:spPr>
          <a:xfrm>
            <a:off x="2423159" y="2198993"/>
            <a:ext cx="2880643" cy="938719"/>
          </a:xfrm>
          <a:prstGeom prst="rect">
            <a:avLst/>
          </a:prstGeom>
          <a:noFill/>
        </p:spPr>
        <p:txBody>
          <a:bodyPr vert="horz" wrap="square" lIns="0" tIns="0" rIns="0" bIns="0" anchor="ctr">
            <a:spAutoFit/>
          </a:bodyPr>
          <a:lstStyle/>
          <a:p>
            <a:pPr algn="ctr">
              <a:spcAft>
                <a:spcPts val="200"/>
              </a:spcAft>
            </a:pPr>
            <a:r>
              <a:rPr lang="ko-KR" altLang="en-US" sz="14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코로나</a:t>
            </a:r>
            <a:r>
              <a:rPr lang="en-US" altLang="ko-KR" sz="14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19 </a:t>
            </a:r>
            <a:r>
              <a:rPr lang="ko-KR" altLang="en-US" sz="1400" b="1" spc="-8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피해 중소기업</a:t>
            </a:r>
            <a:r>
              <a:rPr lang="en-US" altLang="ko-KR" sz="1400" b="1" spc="-8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,</a:t>
            </a:r>
          </a:p>
          <a:p>
            <a:pPr algn="ctr">
              <a:spcAft>
                <a:spcPts val="200"/>
              </a:spcAft>
            </a:pPr>
            <a:r>
              <a:rPr lang="ko-KR" altLang="en-US" sz="1400" b="1" spc="-8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대구</a:t>
            </a:r>
            <a:r>
              <a:rPr lang="en-US" altLang="ko-KR" sz="14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 · </a:t>
            </a:r>
            <a:r>
              <a:rPr lang="ko-KR" altLang="en-US" sz="1400" b="1" spc="-8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경북 소재기업</a:t>
            </a:r>
            <a:r>
              <a:rPr lang="en-US" altLang="ko-KR" sz="1400" b="1" spc="-8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,</a:t>
            </a:r>
            <a:endParaRPr lang="en-US" altLang="ko-KR" sz="1400" b="1" spc="-8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  <a:p>
            <a:pPr algn="ctr">
              <a:spcAft>
                <a:spcPts val="200"/>
              </a:spcAft>
            </a:pPr>
            <a:r>
              <a:rPr lang="ko-KR" altLang="en-US" sz="14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코로나</a:t>
            </a:r>
            <a:r>
              <a:rPr lang="en-US" altLang="ko-KR" sz="14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19 </a:t>
            </a:r>
            <a:r>
              <a:rPr lang="ko-KR" altLang="en-US" sz="14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관련 </a:t>
            </a:r>
            <a:r>
              <a:rPr lang="ko-KR" altLang="en-US" sz="1400" b="1" spc="-8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물품 제조</a:t>
            </a:r>
            <a:r>
              <a:rPr lang="en-US" altLang="ko-KR" sz="1400" b="1" spc="-8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·</a:t>
            </a:r>
            <a:r>
              <a:rPr lang="ko-KR" altLang="en-US" sz="1400" b="1" spc="-8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서비스 </a:t>
            </a:r>
            <a:endParaRPr lang="en-US" altLang="ko-KR" sz="1400" b="1" spc="-80" dirty="0" smtClean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  <a:p>
            <a:pPr algn="ctr">
              <a:spcAft>
                <a:spcPts val="200"/>
              </a:spcAft>
            </a:pPr>
            <a:r>
              <a:rPr lang="ko-KR" altLang="en-US" sz="1400" b="1" spc="-8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65DC7"/>
                </a:solidFill>
                <a:latin typeface="+mn-ea"/>
              </a:rPr>
              <a:t>중소기업</a:t>
            </a:r>
            <a:endParaRPr lang="ko-KR" altLang="en-US" sz="1400" b="1" spc="-8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065DC7"/>
              </a:solidFill>
              <a:latin typeface="+mn-ea"/>
            </a:endParaRPr>
          </a:p>
        </p:txBody>
      </p:sp>
      <p:sp>
        <p:nvSpPr>
          <p:cNvPr id="108" name="직사각형 107">
            <a:extLst>
              <a:ext uri="{FF2B5EF4-FFF2-40B4-BE49-F238E27FC236}">
                <a16:creationId xmlns:a16="http://schemas.microsoft.com/office/drawing/2014/main" xmlns="" id="{B3F7015F-B981-014D-B18F-FFC146AD7FD0}"/>
              </a:ext>
            </a:extLst>
          </p:cNvPr>
          <p:cNvSpPr/>
          <p:nvPr/>
        </p:nvSpPr>
        <p:spPr>
          <a:xfrm>
            <a:off x="2899611" y="4095203"/>
            <a:ext cx="1867178" cy="233077"/>
          </a:xfrm>
          <a:prstGeom prst="rect">
            <a:avLst/>
          </a:prstGeom>
          <a:noFill/>
        </p:spPr>
        <p:txBody>
          <a:bodyPr vert="horz" wrap="none" lIns="0" tIns="0" rIns="0" bIns="0" anchor="ctr">
            <a:spAutoFit/>
          </a:bodyPr>
          <a:lstStyle/>
          <a:p>
            <a:pPr marR="50800" algn="ctr">
              <a:lnSpc>
                <a:spcPct val="120000"/>
              </a:lnSpc>
              <a:spcBef>
                <a:spcPts val="400"/>
              </a:spcBef>
              <a:spcAft>
                <a:spcPts val="400"/>
              </a:spcAft>
            </a:pPr>
            <a:r>
              <a:rPr lang="ko-KR" altLang="en-US" sz="14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코로나</a:t>
            </a:r>
            <a:r>
              <a:rPr lang="en-US" altLang="ko-KR" sz="14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19 </a:t>
            </a:r>
            <a:r>
              <a:rPr lang="ko-KR" altLang="en-US" sz="14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피해 </a:t>
            </a:r>
            <a:r>
              <a:rPr lang="ko-KR" altLang="en-US" sz="14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65DC7"/>
                </a:solidFill>
                <a:latin typeface="+mn-ea"/>
              </a:rPr>
              <a:t>중소기업</a:t>
            </a:r>
          </a:p>
        </p:txBody>
      </p:sp>
      <p:sp>
        <p:nvSpPr>
          <p:cNvPr id="109" name="직사각형 108">
            <a:extLst>
              <a:ext uri="{FF2B5EF4-FFF2-40B4-BE49-F238E27FC236}">
                <a16:creationId xmlns:a16="http://schemas.microsoft.com/office/drawing/2014/main" xmlns="" id="{8713EBB5-B318-294E-B8AF-3DAE9A682C50}"/>
              </a:ext>
            </a:extLst>
          </p:cNvPr>
          <p:cNvSpPr/>
          <p:nvPr/>
        </p:nvSpPr>
        <p:spPr>
          <a:xfrm>
            <a:off x="2899611" y="5628506"/>
            <a:ext cx="1867178" cy="233077"/>
          </a:xfrm>
          <a:prstGeom prst="rect">
            <a:avLst/>
          </a:prstGeom>
          <a:noFill/>
        </p:spPr>
        <p:txBody>
          <a:bodyPr vert="horz" wrap="none" lIns="0" tIns="0" rIns="0" bIns="0" anchor="ctr">
            <a:spAutoFit/>
          </a:bodyPr>
          <a:lstStyle/>
          <a:p>
            <a:pPr marR="50800" algn="ctr">
              <a:lnSpc>
                <a:spcPct val="120000"/>
              </a:lnSpc>
              <a:spcBef>
                <a:spcPts val="400"/>
              </a:spcBef>
              <a:spcAft>
                <a:spcPts val="400"/>
              </a:spcAft>
            </a:pPr>
            <a:r>
              <a:rPr lang="ko-KR" altLang="en-US" sz="14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코로나</a:t>
            </a:r>
            <a:r>
              <a:rPr lang="en-US" altLang="ko-KR" sz="14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19 </a:t>
            </a:r>
            <a:r>
              <a:rPr lang="ko-KR" altLang="en-US" sz="14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피해 </a:t>
            </a:r>
            <a:r>
              <a:rPr lang="ko-KR" altLang="en-US" sz="14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65DC7"/>
                </a:solidFill>
                <a:latin typeface="+mn-ea"/>
              </a:rPr>
              <a:t>중소기업</a:t>
            </a:r>
          </a:p>
        </p:txBody>
      </p:sp>
      <p:sp>
        <p:nvSpPr>
          <p:cNvPr id="111" name="직사각형 110">
            <a:extLst>
              <a:ext uri="{FF2B5EF4-FFF2-40B4-BE49-F238E27FC236}">
                <a16:creationId xmlns:a16="http://schemas.microsoft.com/office/drawing/2014/main" xmlns="" id="{BBAB51C4-C045-A440-A0E5-D5C88412D51A}"/>
              </a:ext>
            </a:extLst>
          </p:cNvPr>
          <p:cNvSpPr/>
          <p:nvPr/>
        </p:nvSpPr>
        <p:spPr>
          <a:xfrm>
            <a:off x="5376955" y="2208110"/>
            <a:ext cx="3094117" cy="969496"/>
          </a:xfrm>
          <a:prstGeom prst="rect">
            <a:avLst/>
          </a:prstGeom>
        </p:spPr>
        <p:txBody>
          <a:bodyPr wrap="none" anchor="b">
            <a:spAutoFit/>
          </a:bodyPr>
          <a:lstStyle/>
          <a:p>
            <a:pPr marL="196850" marR="50800" indent="-196850">
              <a:spcBef>
                <a:spcPts val="200"/>
              </a:spcBef>
              <a:spcAft>
                <a:spcPts val="0"/>
              </a:spcAft>
              <a:buFont typeface="맑은 고딕" panose="020B0503020000020004" pitchFamily="50" charset="-127"/>
              <a:buChar char="-"/>
            </a:pPr>
            <a: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9,050</a:t>
            </a: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억원 규모 지원</a:t>
            </a:r>
          </a:p>
          <a:p>
            <a:pPr marL="196850" marR="50800" indent="-196850">
              <a:spcBef>
                <a:spcPts val="200"/>
              </a:spcBef>
              <a:spcAft>
                <a:spcPts val="0"/>
              </a:spcAft>
              <a:buFont typeface="맑은 고딕" panose="020B0503020000020004" pitchFamily="50" charset="-127"/>
              <a:buChar char="-"/>
            </a:pPr>
            <a:r>
              <a:rPr lang="ko-KR" altLang="en-US" sz="1300" spc="-5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한도 확대</a:t>
            </a:r>
            <a: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(</a:t>
            </a: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기존 </a:t>
            </a:r>
            <a:r>
              <a:rPr lang="ko-KR" altLang="en-US" sz="1300" spc="-5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한도 외 </a:t>
            </a: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최대 </a:t>
            </a:r>
            <a: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3</a:t>
            </a: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억원</a:t>
            </a:r>
            <a: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)</a:t>
            </a:r>
          </a:p>
          <a:p>
            <a:pPr marL="196850" marR="50800" indent="-196850">
              <a:spcBef>
                <a:spcPts val="200"/>
              </a:spcBef>
              <a:spcAft>
                <a:spcPts val="0"/>
              </a:spcAft>
              <a:buFont typeface="맑은 고딕" panose="020B0503020000020004" pitchFamily="50" charset="-127"/>
              <a:buChar char="-"/>
            </a:pPr>
            <a:r>
              <a:rPr lang="ko-KR" altLang="en-US" sz="1300" spc="-5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보증 비율 </a:t>
            </a: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상향</a:t>
            </a:r>
            <a: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(85%→95%)</a:t>
            </a:r>
          </a:p>
          <a:p>
            <a:pPr marL="196850" marR="50800" indent="-196850">
              <a:spcBef>
                <a:spcPts val="200"/>
              </a:spcBef>
              <a:spcAft>
                <a:spcPts val="0"/>
              </a:spcAft>
              <a:buFont typeface="맑은 고딕" panose="020B0503020000020004" pitchFamily="50" charset="-127"/>
              <a:buChar char="-"/>
            </a:pPr>
            <a:r>
              <a:rPr lang="ko-KR" altLang="en-US" sz="1300" spc="-5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보증료율</a:t>
            </a: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 </a:t>
            </a:r>
            <a: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1.0% </a:t>
            </a: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적용</a:t>
            </a:r>
            <a: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, </a:t>
            </a: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심사절차 간소화</a:t>
            </a:r>
          </a:p>
        </p:txBody>
      </p:sp>
      <p:sp>
        <p:nvSpPr>
          <p:cNvPr id="112" name="직사각형 111">
            <a:extLst>
              <a:ext uri="{FF2B5EF4-FFF2-40B4-BE49-F238E27FC236}">
                <a16:creationId xmlns:a16="http://schemas.microsoft.com/office/drawing/2014/main" xmlns="" id="{4D6C2693-495B-5B4A-86F4-BC9EC3AB77C1}"/>
              </a:ext>
            </a:extLst>
          </p:cNvPr>
          <p:cNvSpPr/>
          <p:nvPr/>
        </p:nvSpPr>
        <p:spPr>
          <a:xfrm>
            <a:off x="5376955" y="3798868"/>
            <a:ext cx="3289683" cy="840166"/>
          </a:xfrm>
          <a:prstGeom prst="rect">
            <a:avLst/>
          </a:prstGeom>
        </p:spPr>
        <p:txBody>
          <a:bodyPr wrap="none" anchor="b">
            <a:spAutoFit/>
          </a:bodyPr>
          <a:lstStyle/>
          <a:p>
            <a:pPr marL="196850" marR="50800" indent="-196850">
              <a:lnSpc>
                <a:spcPct val="120000"/>
              </a:lnSpc>
              <a:spcBef>
                <a:spcPts val="200"/>
              </a:spcBef>
              <a:spcAft>
                <a:spcPts val="0"/>
              </a:spcAft>
              <a:buFont typeface="맑은 고딕" panose="020B0503020000020004" pitchFamily="50" charset="-127"/>
              <a:buChar char="-"/>
            </a:pPr>
            <a: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3,000</a:t>
            </a: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억원 규모</a:t>
            </a:r>
          </a:p>
          <a:p>
            <a:pPr marL="196850" marR="50800" indent="-196850">
              <a:lnSpc>
                <a:spcPct val="120000"/>
              </a:lnSpc>
              <a:spcBef>
                <a:spcPts val="200"/>
              </a:spcBef>
              <a:spcAft>
                <a:spcPts val="0"/>
              </a:spcAft>
              <a:buFont typeface="맑은 고딕" panose="020B0503020000020004" pitchFamily="50" charset="-127"/>
              <a:buChar char="-"/>
            </a:pP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우대보증지원</a:t>
            </a:r>
            <a: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, </a:t>
            </a: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보증비율상향</a:t>
            </a:r>
            <a: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(85%→95%)</a:t>
            </a:r>
          </a:p>
          <a:p>
            <a:pPr marL="196850" marR="50800" indent="-196850">
              <a:lnSpc>
                <a:spcPct val="120000"/>
              </a:lnSpc>
              <a:spcBef>
                <a:spcPts val="200"/>
              </a:spcBef>
              <a:spcAft>
                <a:spcPts val="0"/>
              </a:spcAft>
              <a:buFont typeface="맑은 고딕" panose="020B0503020000020004" pitchFamily="50" charset="-127"/>
              <a:buChar char="-"/>
            </a:pPr>
            <a:r>
              <a:rPr lang="ko-KR" altLang="en-US" sz="1300" spc="-5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보증료율</a:t>
            </a: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 </a:t>
            </a:r>
            <a: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1.0% </a:t>
            </a: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적용</a:t>
            </a:r>
            <a: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, </a:t>
            </a: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심사절차 간소화</a:t>
            </a:r>
          </a:p>
        </p:txBody>
      </p:sp>
      <p:sp>
        <p:nvSpPr>
          <p:cNvPr id="113" name="직사각형 112">
            <a:extLst>
              <a:ext uri="{FF2B5EF4-FFF2-40B4-BE49-F238E27FC236}">
                <a16:creationId xmlns:a16="http://schemas.microsoft.com/office/drawing/2014/main" xmlns="" id="{E6470825-542F-7B45-A662-9E39018F0B69}"/>
              </a:ext>
            </a:extLst>
          </p:cNvPr>
          <p:cNvSpPr/>
          <p:nvPr/>
        </p:nvSpPr>
        <p:spPr>
          <a:xfrm>
            <a:off x="5376955" y="5442694"/>
            <a:ext cx="2725426" cy="840166"/>
          </a:xfrm>
          <a:prstGeom prst="rect">
            <a:avLst/>
          </a:prstGeom>
        </p:spPr>
        <p:txBody>
          <a:bodyPr wrap="none" anchor="b">
            <a:spAutoFit/>
          </a:bodyPr>
          <a:lstStyle/>
          <a:p>
            <a:pPr marL="196850" marR="50800" indent="-196850">
              <a:lnSpc>
                <a:spcPct val="120000"/>
              </a:lnSpc>
              <a:spcBef>
                <a:spcPts val="200"/>
              </a:spcBef>
              <a:spcAft>
                <a:spcPts val="0"/>
              </a:spcAft>
              <a:buFont typeface="맑은 고딕" panose="020B0503020000020004" pitchFamily="50" charset="-127"/>
              <a:buChar char="-"/>
            </a:pPr>
            <a: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6,250</a:t>
            </a: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억원 규모 지원</a:t>
            </a:r>
          </a:p>
          <a:p>
            <a:pPr marL="196850" marR="50800" indent="-196850">
              <a:lnSpc>
                <a:spcPct val="120000"/>
              </a:lnSpc>
              <a:spcBef>
                <a:spcPts val="200"/>
              </a:spcBef>
              <a:spcAft>
                <a:spcPts val="0"/>
              </a:spcAft>
              <a:buFont typeface="맑은 고딕" panose="020B0503020000020004" pitchFamily="50" charset="-127"/>
              <a:buChar char="-"/>
            </a:pP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대출금리 인하</a:t>
            </a:r>
            <a: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(2.65%→2.15%)</a:t>
            </a:r>
          </a:p>
          <a:p>
            <a:pPr marL="196850" marR="50800" indent="-196850">
              <a:lnSpc>
                <a:spcPct val="120000"/>
              </a:lnSpc>
              <a:spcBef>
                <a:spcPts val="200"/>
              </a:spcBef>
              <a:spcAft>
                <a:spcPts val="0"/>
              </a:spcAft>
              <a:buFont typeface="맑은 고딕" panose="020B0503020000020004" pitchFamily="50" charset="-127"/>
              <a:buChar char="-"/>
            </a:pPr>
            <a:r>
              <a:rPr lang="ko-KR" altLang="en-US" sz="1300" spc="-5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지원 한도 </a:t>
            </a: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확대</a:t>
            </a:r>
            <a: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(10</a:t>
            </a: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억원→</a:t>
            </a:r>
            <a: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15</a:t>
            </a: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억원</a:t>
            </a:r>
            <a: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)</a:t>
            </a:r>
          </a:p>
        </p:txBody>
      </p:sp>
      <p:cxnSp>
        <p:nvCxnSpPr>
          <p:cNvPr id="115" name="직선 연결선[R] 114">
            <a:extLst>
              <a:ext uri="{FF2B5EF4-FFF2-40B4-BE49-F238E27FC236}">
                <a16:creationId xmlns:a16="http://schemas.microsoft.com/office/drawing/2014/main" xmlns="" id="{EF59A5D3-C86F-ED41-8A85-4E011F213615}"/>
              </a:ext>
            </a:extLst>
          </p:cNvPr>
          <p:cNvCxnSpPr/>
          <p:nvPr/>
        </p:nvCxnSpPr>
        <p:spPr>
          <a:xfrm>
            <a:off x="2530257" y="5135590"/>
            <a:ext cx="9081370" cy="0"/>
          </a:xfrm>
          <a:prstGeom prst="line">
            <a:avLst/>
          </a:prstGeom>
          <a:ln cap="rnd">
            <a:solidFill>
              <a:srgbClr val="8497B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직선 연결선[R] 115">
            <a:extLst>
              <a:ext uri="{FF2B5EF4-FFF2-40B4-BE49-F238E27FC236}">
                <a16:creationId xmlns:a16="http://schemas.microsoft.com/office/drawing/2014/main" xmlns="" id="{16CDCB79-D3D8-2540-B899-D3C084451B74}"/>
              </a:ext>
            </a:extLst>
          </p:cNvPr>
          <p:cNvCxnSpPr/>
          <p:nvPr/>
        </p:nvCxnSpPr>
        <p:spPr>
          <a:xfrm>
            <a:off x="2530257" y="3509997"/>
            <a:ext cx="9081370" cy="0"/>
          </a:xfrm>
          <a:prstGeom prst="line">
            <a:avLst/>
          </a:prstGeom>
          <a:ln cap="rnd">
            <a:solidFill>
              <a:srgbClr val="8497B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6" name="TextBox 95">
            <a:extLst>
              <a:ext uri="{FF2B5EF4-FFF2-40B4-BE49-F238E27FC236}">
                <a16:creationId xmlns:a16="http://schemas.microsoft.com/office/drawing/2014/main" xmlns="" id="{9071063C-103F-F545-AC00-676C4B92DC67}"/>
              </a:ext>
            </a:extLst>
          </p:cNvPr>
          <p:cNvSpPr txBox="1"/>
          <p:nvPr/>
        </p:nvSpPr>
        <p:spPr>
          <a:xfrm>
            <a:off x="855435" y="2349136"/>
            <a:ext cx="6078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b="1" spc="-1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j-lt"/>
                <a:ea typeface="+mj-ea"/>
                <a:cs typeface="+mj-cs"/>
              </a:rPr>
              <a:t>보증</a:t>
            </a:r>
          </a:p>
        </p:txBody>
      </p:sp>
      <p:sp>
        <p:nvSpPr>
          <p:cNvPr id="98" name="TextBox 97">
            <a:extLst>
              <a:ext uri="{FF2B5EF4-FFF2-40B4-BE49-F238E27FC236}">
                <a16:creationId xmlns:a16="http://schemas.microsoft.com/office/drawing/2014/main" xmlns="" id="{9FBCFFC7-FD58-FF43-A0F1-6595167DAB92}"/>
              </a:ext>
            </a:extLst>
          </p:cNvPr>
          <p:cNvSpPr txBox="1"/>
          <p:nvPr/>
        </p:nvSpPr>
        <p:spPr>
          <a:xfrm>
            <a:off x="855435" y="5391016"/>
            <a:ext cx="6078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ko-KR" altLang="en-US" b="1" spc="-1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+mj-lt"/>
                <a:ea typeface="+mj-ea"/>
                <a:cs typeface="+mj-cs"/>
              </a:rPr>
              <a:t>대출</a:t>
            </a:r>
          </a:p>
        </p:txBody>
      </p:sp>
      <p:sp>
        <p:nvSpPr>
          <p:cNvPr id="122" name="직사각형 121">
            <a:extLst>
              <a:ext uri="{FF2B5EF4-FFF2-40B4-BE49-F238E27FC236}">
                <a16:creationId xmlns:a16="http://schemas.microsoft.com/office/drawing/2014/main" xmlns="" id="{CB37ECFE-78E4-D24E-9E86-2D1E620D20FA}"/>
              </a:ext>
            </a:extLst>
          </p:cNvPr>
          <p:cNvSpPr/>
          <p:nvPr/>
        </p:nvSpPr>
        <p:spPr>
          <a:xfrm>
            <a:off x="6127287" y="5165523"/>
            <a:ext cx="1819088" cy="199735"/>
          </a:xfrm>
          <a:prstGeom prst="rect">
            <a:avLst/>
          </a:prstGeom>
          <a:noFill/>
        </p:spPr>
        <p:txBody>
          <a:bodyPr vert="horz" wrap="none" lIns="0" tIns="0" rIns="0" bIns="0" anchor="ctr">
            <a:spAutoFit/>
          </a:bodyPr>
          <a:lstStyle/>
          <a:p>
            <a:pPr marL="266700" marR="50800" indent="-266700" algn="ctr">
              <a:lnSpc>
                <a:spcPct val="120000"/>
              </a:lnSpc>
              <a:spcBef>
                <a:spcPct val="0"/>
              </a:spcBef>
              <a:spcAft>
                <a:spcPts val="0"/>
              </a:spcAft>
            </a:pPr>
            <a:r>
              <a:rPr lang="ko-KR" altLang="en-US" sz="12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n-ea"/>
              </a:rPr>
              <a:t>중소기업 긴급경영안정자금</a:t>
            </a:r>
          </a:p>
        </p:txBody>
      </p:sp>
      <p:sp>
        <p:nvSpPr>
          <p:cNvPr id="123" name="직사각형 122">
            <a:extLst>
              <a:ext uri="{FF2B5EF4-FFF2-40B4-BE49-F238E27FC236}">
                <a16:creationId xmlns:a16="http://schemas.microsoft.com/office/drawing/2014/main" xmlns="" id="{C23CD937-D680-0342-AE0C-819313D72AA1}"/>
              </a:ext>
            </a:extLst>
          </p:cNvPr>
          <p:cNvSpPr/>
          <p:nvPr/>
        </p:nvSpPr>
        <p:spPr>
          <a:xfrm>
            <a:off x="6414545" y="3527619"/>
            <a:ext cx="1244571" cy="221599"/>
          </a:xfrm>
          <a:prstGeom prst="rect">
            <a:avLst/>
          </a:prstGeom>
          <a:noFill/>
        </p:spPr>
        <p:txBody>
          <a:bodyPr vert="horz" wrap="none" lIns="0" tIns="0" rIns="0" bIns="0" anchor="ctr">
            <a:spAutoFit/>
          </a:bodyPr>
          <a:lstStyle/>
          <a:p>
            <a:pPr marL="266700" marR="50800" indent="-266700" algn="ctr">
              <a:lnSpc>
                <a:spcPct val="120000"/>
              </a:lnSpc>
              <a:spcBef>
                <a:spcPct val="0"/>
              </a:spcBef>
            </a:pPr>
            <a:r>
              <a:rPr lang="ko-KR" altLang="en-US" sz="1200" b="1" spc="-8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n-ea"/>
              </a:rPr>
              <a:t>우</a:t>
            </a:r>
            <a:r>
              <a:rPr lang="ko-KR" altLang="en-US" sz="12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n-ea"/>
              </a:rPr>
              <a:t>대</a:t>
            </a:r>
            <a:r>
              <a:rPr lang="ko-KR" altLang="en-US" sz="1200" b="1" spc="-8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n-ea"/>
              </a:rPr>
              <a:t>보증 </a:t>
            </a:r>
            <a:r>
              <a:rPr lang="ko-KR" altLang="en-US" sz="12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n-ea"/>
              </a:rPr>
              <a:t>프로그램</a:t>
            </a:r>
          </a:p>
        </p:txBody>
      </p:sp>
      <p:sp>
        <p:nvSpPr>
          <p:cNvPr id="124" name="직사각형 123">
            <a:extLst>
              <a:ext uri="{FF2B5EF4-FFF2-40B4-BE49-F238E27FC236}">
                <a16:creationId xmlns:a16="http://schemas.microsoft.com/office/drawing/2014/main" xmlns="" id="{5FD1744F-0A55-AE40-8CCB-F2455024B775}"/>
              </a:ext>
            </a:extLst>
          </p:cNvPr>
          <p:cNvSpPr/>
          <p:nvPr/>
        </p:nvSpPr>
        <p:spPr>
          <a:xfrm>
            <a:off x="6414545" y="1982751"/>
            <a:ext cx="1244572" cy="199735"/>
          </a:xfrm>
          <a:prstGeom prst="rect">
            <a:avLst/>
          </a:prstGeom>
          <a:noFill/>
        </p:spPr>
        <p:txBody>
          <a:bodyPr vert="horz" wrap="none" lIns="0" tIns="0" rIns="0" bIns="0" anchor="ctr">
            <a:spAutoFit/>
          </a:bodyPr>
          <a:lstStyle/>
          <a:p>
            <a:pPr marL="266700" marR="50800" indent="-266700" algn="ctr">
              <a:lnSpc>
                <a:spcPct val="120000"/>
              </a:lnSpc>
              <a:spcBef>
                <a:spcPct val="0"/>
              </a:spcBef>
            </a:pPr>
            <a:r>
              <a:rPr lang="ko-KR" altLang="en-US" sz="12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n-ea"/>
              </a:rPr>
              <a:t>특례보증 프로그램</a:t>
            </a:r>
          </a:p>
        </p:txBody>
      </p:sp>
      <p:sp>
        <p:nvSpPr>
          <p:cNvPr id="125" name="직사각형 124">
            <a:extLst>
              <a:ext uri="{FF2B5EF4-FFF2-40B4-BE49-F238E27FC236}">
                <a16:creationId xmlns:a16="http://schemas.microsoft.com/office/drawing/2014/main" xmlns="" id="{1D49A740-A426-B849-A9E9-FA17DA30BF3F}"/>
              </a:ext>
            </a:extLst>
          </p:cNvPr>
          <p:cNvSpPr/>
          <p:nvPr/>
        </p:nvSpPr>
        <p:spPr>
          <a:xfrm>
            <a:off x="9732012" y="2837904"/>
            <a:ext cx="1054776" cy="332912"/>
          </a:xfrm>
          <a:prstGeom prst="rect">
            <a:avLst/>
          </a:prstGeom>
          <a:noFill/>
        </p:spPr>
        <p:txBody>
          <a:bodyPr vert="horz" wrap="none" lIns="0" tIns="0" rIns="0" bIns="0" anchor="ctr">
            <a:spAutoFit/>
          </a:bodyPr>
          <a:lstStyle/>
          <a:p>
            <a:pPr marR="50800" algn="ctr">
              <a:lnSpc>
                <a:spcPct val="120000"/>
              </a:lnSpc>
              <a:spcBef>
                <a:spcPts val="400"/>
              </a:spcBef>
              <a:spcAft>
                <a:spcPts val="400"/>
              </a:spcAft>
            </a:pPr>
            <a:r>
              <a:rPr lang="en-US" altLang="ko-KR" sz="2000" spc="-2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1544-1120</a:t>
            </a:r>
            <a:endParaRPr lang="ko-KR" altLang="en-US" sz="2000" spc="-20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000B75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26" name="직사각형 125">
            <a:extLst>
              <a:ext uri="{FF2B5EF4-FFF2-40B4-BE49-F238E27FC236}">
                <a16:creationId xmlns:a16="http://schemas.microsoft.com/office/drawing/2014/main" xmlns="" id="{278B4057-627D-AF41-AD6F-3E1CA890ECAA}"/>
              </a:ext>
            </a:extLst>
          </p:cNvPr>
          <p:cNvSpPr/>
          <p:nvPr/>
        </p:nvSpPr>
        <p:spPr>
          <a:xfrm>
            <a:off x="9729472" y="4433538"/>
            <a:ext cx="1054776" cy="332912"/>
          </a:xfrm>
          <a:prstGeom prst="rect">
            <a:avLst/>
          </a:prstGeom>
          <a:noFill/>
        </p:spPr>
        <p:txBody>
          <a:bodyPr vert="horz" wrap="none" lIns="0" tIns="0" rIns="0" bIns="0" anchor="ctr">
            <a:spAutoFit/>
          </a:bodyPr>
          <a:lstStyle/>
          <a:p>
            <a:pPr marR="50800" algn="ctr">
              <a:lnSpc>
                <a:spcPct val="120000"/>
              </a:lnSpc>
              <a:spcBef>
                <a:spcPts val="400"/>
              </a:spcBef>
              <a:spcAft>
                <a:spcPts val="400"/>
              </a:spcAft>
            </a:pPr>
            <a:r>
              <a:rPr lang="en-US" altLang="ko-KR" sz="2000" spc="-2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1588-6565</a:t>
            </a:r>
            <a:endParaRPr lang="ko-KR" altLang="en-US" sz="2000" spc="-20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000B75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27" name="직사각형 126">
            <a:extLst>
              <a:ext uri="{FF2B5EF4-FFF2-40B4-BE49-F238E27FC236}">
                <a16:creationId xmlns:a16="http://schemas.microsoft.com/office/drawing/2014/main" xmlns="" id="{4FB5254D-5276-0948-9937-AB7A53818CD3}"/>
              </a:ext>
            </a:extLst>
          </p:cNvPr>
          <p:cNvSpPr/>
          <p:nvPr/>
        </p:nvSpPr>
        <p:spPr>
          <a:xfrm>
            <a:off x="9974730" y="6070058"/>
            <a:ext cx="564257" cy="332912"/>
          </a:xfrm>
          <a:prstGeom prst="rect">
            <a:avLst/>
          </a:prstGeom>
          <a:noFill/>
        </p:spPr>
        <p:txBody>
          <a:bodyPr vert="horz" wrap="none" lIns="0" tIns="0" rIns="0" bIns="0" anchor="ctr">
            <a:spAutoFit/>
          </a:bodyPr>
          <a:lstStyle/>
          <a:p>
            <a:pPr marL="50800" marR="50800" algn="ctr">
              <a:lnSpc>
                <a:spcPct val="120000"/>
              </a:lnSpc>
              <a:spcBef>
                <a:spcPts val="400"/>
              </a:spcBef>
              <a:spcAft>
                <a:spcPts val="0"/>
              </a:spcAft>
            </a:pPr>
            <a:r>
              <a:rPr lang="en-US" altLang="ko-KR" sz="2000" spc="-2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1357</a:t>
            </a:r>
            <a:endParaRPr lang="ko-KR" altLang="en-US" sz="2000" spc="-20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000B75"/>
              </a:solidFill>
              <a:latin typeface="+mj-lt"/>
              <a:ea typeface="+mj-ea"/>
              <a:cs typeface="+mj-cs"/>
            </a:endParaRPr>
          </a:p>
        </p:txBody>
      </p:sp>
      <p:grpSp>
        <p:nvGrpSpPr>
          <p:cNvPr id="134" name="그룹 133">
            <a:extLst>
              <a:ext uri="{FF2B5EF4-FFF2-40B4-BE49-F238E27FC236}">
                <a16:creationId xmlns:a16="http://schemas.microsoft.com/office/drawing/2014/main" xmlns="" id="{5C4D3306-DB29-DA4F-9A99-06F837EAF70B}"/>
              </a:ext>
            </a:extLst>
          </p:cNvPr>
          <p:cNvGrpSpPr/>
          <p:nvPr/>
        </p:nvGrpSpPr>
        <p:grpSpPr>
          <a:xfrm>
            <a:off x="9015816" y="2232079"/>
            <a:ext cx="2487168" cy="579810"/>
            <a:chOff x="6608988" y="2474346"/>
            <a:chExt cx="2487168" cy="579810"/>
          </a:xfrm>
        </p:grpSpPr>
        <p:sp>
          <p:nvSpPr>
            <p:cNvPr id="132" name="사각형: 둥근 모서리 13">
              <a:extLst>
                <a:ext uri="{FF2B5EF4-FFF2-40B4-BE49-F238E27FC236}">
                  <a16:creationId xmlns:a16="http://schemas.microsoft.com/office/drawing/2014/main" xmlns="" id="{D430F4CF-7DB7-2046-A28C-2C8750625E42}"/>
                </a:ext>
              </a:extLst>
            </p:cNvPr>
            <p:cNvSpPr/>
            <p:nvPr/>
          </p:nvSpPr>
          <p:spPr>
            <a:xfrm>
              <a:off x="6608988" y="2474346"/>
              <a:ext cx="2487168" cy="579810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rgbClr val="065DC7"/>
              </a:solidFill>
            </a:ln>
            <a:effectLst>
              <a:outerShdw blurRad="190500" dir="5400000" algn="t" rotWithShape="0">
                <a:prstClr val="black">
                  <a:alpha val="1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</a:endParaRPr>
            </a:p>
          </p:txBody>
        </p:sp>
        <p:pic>
          <p:nvPicPr>
            <p:cNvPr id="129" name="그림 128">
              <a:extLst>
                <a:ext uri="{FF2B5EF4-FFF2-40B4-BE49-F238E27FC236}">
                  <a16:creationId xmlns:a16="http://schemas.microsoft.com/office/drawing/2014/main" xmlns="" id="{F5361239-A6D2-D046-A0E1-C617AB77595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857527" y="2632378"/>
              <a:ext cx="1990090" cy="263747"/>
            </a:xfrm>
            <a:prstGeom prst="rect">
              <a:avLst/>
            </a:prstGeom>
          </p:spPr>
        </p:pic>
      </p:grpSp>
      <p:grpSp>
        <p:nvGrpSpPr>
          <p:cNvPr id="139" name="그룹 138">
            <a:extLst>
              <a:ext uri="{FF2B5EF4-FFF2-40B4-BE49-F238E27FC236}">
                <a16:creationId xmlns:a16="http://schemas.microsoft.com/office/drawing/2014/main" xmlns="" id="{69C365D3-BD53-BB4D-8667-43FC9EAC04E5}"/>
              </a:ext>
            </a:extLst>
          </p:cNvPr>
          <p:cNvGrpSpPr/>
          <p:nvPr/>
        </p:nvGrpSpPr>
        <p:grpSpPr>
          <a:xfrm>
            <a:off x="9015816" y="3783848"/>
            <a:ext cx="2487168" cy="579810"/>
            <a:chOff x="9015816" y="2474422"/>
            <a:chExt cx="2487168" cy="579810"/>
          </a:xfrm>
        </p:grpSpPr>
        <p:sp>
          <p:nvSpPr>
            <p:cNvPr id="137" name="사각형: 둥근 모서리 13">
              <a:extLst>
                <a:ext uri="{FF2B5EF4-FFF2-40B4-BE49-F238E27FC236}">
                  <a16:creationId xmlns:a16="http://schemas.microsoft.com/office/drawing/2014/main" xmlns="" id="{D09856DB-328B-F340-A804-3D298C217E9C}"/>
                </a:ext>
              </a:extLst>
            </p:cNvPr>
            <p:cNvSpPr/>
            <p:nvPr/>
          </p:nvSpPr>
          <p:spPr>
            <a:xfrm>
              <a:off x="9015816" y="2474422"/>
              <a:ext cx="2487168" cy="579810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rgbClr val="065DC7"/>
              </a:solidFill>
            </a:ln>
            <a:effectLst>
              <a:outerShdw blurRad="190500" dir="5400000" algn="t" rotWithShape="0">
                <a:prstClr val="black">
                  <a:alpha val="1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</a:endParaRPr>
            </a:p>
          </p:txBody>
        </p:sp>
        <p:pic>
          <p:nvPicPr>
            <p:cNvPr id="130" name="그림 129">
              <a:extLst>
                <a:ext uri="{FF2B5EF4-FFF2-40B4-BE49-F238E27FC236}">
                  <a16:creationId xmlns:a16="http://schemas.microsoft.com/office/drawing/2014/main" xmlns="" id="{153CED7B-AFD4-5A48-8448-366778F5432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9459439" y="2596573"/>
              <a:ext cx="1599922" cy="335508"/>
            </a:xfrm>
            <a:prstGeom prst="rect">
              <a:avLst/>
            </a:prstGeom>
          </p:spPr>
        </p:pic>
      </p:grpSp>
      <p:grpSp>
        <p:nvGrpSpPr>
          <p:cNvPr id="145" name="그룹 144">
            <a:extLst>
              <a:ext uri="{FF2B5EF4-FFF2-40B4-BE49-F238E27FC236}">
                <a16:creationId xmlns:a16="http://schemas.microsoft.com/office/drawing/2014/main" xmlns="" id="{5DE8EDD8-66D3-2E47-B78D-8C764E506304}"/>
              </a:ext>
            </a:extLst>
          </p:cNvPr>
          <p:cNvGrpSpPr/>
          <p:nvPr/>
        </p:nvGrpSpPr>
        <p:grpSpPr>
          <a:xfrm>
            <a:off x="9015816" y="5413766"/>
            <a:ext cx="2487168" cy="579810"/>
            <a:chOff x="9015816" y="4232666"/>
            <a:chExt cx="2487168" cy="579810"/>
          </a:xfrm>
        </p:grpSpPr>
        <p:sp>
          <p:nvSpPr>
            <p:cNvPr id="141" name="사각형: 둥근 모서리 13">
              <a:extLst>
                <a:ext uri="{FF2B5EF4-FFF2-40B4-BE49-F238E27FC236}">
                  <a16:creationId xmlns:a16="http://schemas.microsoft.com/office/drawing/2014/main" xmlns="" id="{D74AA117-98E6-FC45-9890-B781BB171C6A}"/>
                </a:ext>
              </a:extLst>
            </p:cNvPr>
            <p:cNvSpPr/>
            <p:nvPr/>
          </p:nvSpPr>
          <p:spPr>
            <a:xfrm>
              <a:off x="9015816" y="4232666"/>
              <a:ext cx="2487168" cy="579810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rgbClr val="065DC7"/>
              </a:solidFill>
            </a:ln>
            <a:effectLst>
              <a:outerShdw blurRad="190500" dir="5400000" algn="t" rotWithShape="0">
                <a:prstClr val="black">
                  <a:alpha val="1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</a:endParaRPr>
            </a:p>
          </p:txBody>
        </p:sp>
        <p:pic>
          <p:nvPicPr>
            <p:cNvPr id="144" name="그림 143">
              <a:extLst>
                <a:ext uri="{FF2B5EF4-FFF2-40B4-BE49-F238E27FC236}">
                  <a16:creationId xmlns:a16="http://schemas.microsoft.com/office/drawing/2014/main" xmlns="" id="{A56A9CE0-2FEC-BE4E-AB0D-F5020B95A8B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9161643" y="4401272"/>
              <a:ext cx="2195514" cy="242598"/>
            </a:xfrm>
            <a:prstGeom prst="rect">
              <a:avLst/>
            </a:prstGeom>
          </p:spPr>
        </p:pic>
      </p:grpSp>
      <p:grpSp>
        <p:nvGrpSpPr>
          <p:cNvPr id="161" name="그룹 160">
            <a:extLst>
              <a:ext uri="{FF2B5EF4-FFF2-40B4-BE49-F238E27FC236}">
                <a16:creationId xmlns:a16="http://schemas.microsoft.com/office/drawing/2014/main" xmlns="" id="{73A49C82-8139-E148-9C02-9CD3FF9A3D3C}"/>
              </a:ext>
            </a:extLst>
          </p:cNvPr>
          <p:cNvGrpSpPr/>
          <p:nvPr/>
        </p:nvGrpSpPr>
        <p:grpSpPr>
          <a:xfrm>
            <a:off x="610180" y="2738737"/>
            <a:ext cx="878713" cy="3560833"/>
            <a:chOff x="610181" y="2472037"/>
            <a:chExt cx="777562" cy="3560833"/>
          </a:xfrm>
        </p:grpSpPr>
        <p:cxnSp>
          <p:nvCxnSpPr>
            <p:cNvPr id="158" name="직선 연결선[R] 157">
              <a:extLst>
                <a:ext uri="{FF2B5EF4-FFF2-40B4-BE49-F238E27FC236}">
                  <a16:creationId xmlns:a16="http://schemas.microsoft.com/office/drawing/2014/main" xmlns="" id="{B0A41E17-EC20-9D4F-BA1C-D6AD3DFC7741}"/>
                </a:ext>
              </a:extLst>
            </p:cNvPr>
            <p:cNvCxnSpPr/>
            <p:nvPr/>
          </p:nvCxnSpPr>
          <p:spPr>
            <a:xfrm>
              <a:off x="610181" y="2472037"/>
              <a:ext cx="777562" cy="0"/>
            </a:xfrm>
            <a:prstGeom prst="line">
              <a:avLst/>
            </a:prstGeom>
            <a:ln>
              <a:solidFill>
                <a:srgbClr val="D9E1E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9" name="직선 연결선[R] 158">
              <a:extLst>
                <a:ext uri="{FF2B5EF4-FFF2-40B4-BE49-F238E27FC236}">
                  <a16:creationId xmlns:a16="http://schemas.microsoft.com/office/drawing/2014/main" xmlns="" id="{C775EF15-8630-8C48-98EB-672FF5513D9B}"/>
                </a:ext>
              </a:extLst>
            </p:cNvPr>
            <p:cNvCxnSpPr/>
            <p:nvPr/>
          </p:nvCxnSpPr>
          <p:spPr>
            <a:xfrm>
              <a:off x="610181" y="5503903"/>
              <a:ext cx="777562" cy="0"/>
            </a:xfrm>
            <a:prstGeom prst="line">
              <a:avLst/>
            </a:prstGeom>
            <a:ln>
              <a:solidFill>
                <a:srgbClr val="D9E1E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0" name="직선 연결선[R] 159">
              <a:extLst>
                <a:ext uri="{FF2B5EF4-FFF2-40B4-BE49-F238E27FC236}">
                  <a16:creationId xmlns:a16="http://schemas.microsoft.com/office/drawing/2014/main" xmlns="" id="{F5FBC8B2-CBAE-E940-BEEA-947548C1AE6D}"/>
                </a:ext>
              </a:extLst>
            </p:cNvPr>
            <p:cNvCxnSpPr/>
            <p:nvPr/>
          </p:nvCxnSpPr>
          <p:spPr>
            <a:xfrm>
              <a:off x="610181" y="6032870"/>
              <a:ext cx="777562" cy="0"/>
            </a:xfrm>
            <a:prstGeom prst="line">
              <a:avLst/>
            </a:prstGeom>
            <a:ln>
              <a:solidFill>
                <a:srgbClr val="D9E1E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5" name="삼각형 164">
            <a:extLst>
              <a:ext uri="{FF2B5EF4-FFF2-40B4-BE49-F238E27FC236}">
                <a16:creationId xmlns:a16="http://schemas.microsoft.com/office/drawing/2014/main" xmlns="" id="{D9D416B4-9A06-F94C-B372-CD9B259EB530}"/>
              </a:ext>
            </a:extLst>
          </p:cNvPr>
          <p:cNvSpPr/>
          <p:nvPr/>
        </p:nvSpPr>
        <p:spPr>
          <a:xfrm rot="5400000">
            <a:off x="600510" y="2161209"/>
            <a:ext cx="193407" cy="174066"/>
          </a:xfrm>
          <a:prstGeom prst="triangle">
            <a:avLst>
              <a:gd name="adj" fmla="val 0"/>
            </a:avLst>
          </a:prstGeom>
          <a:solidFill>
            <a:srgbClr val="D9E1E4"/>
          </a:solidFill>
          <a:ln w="16510">
            <a:solidFill>
              <a:srgbClr val="D9E1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x-none" altLang="en-US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</a:endParaRPr>
          </a:p>
        </p:txBody>
      </p:sp>
      <p:sp>
        <p:nvSpPr>
          <p:cNvPr id="166" name="삼각형 165">
            <a:extLst>
              <a:ext uri="{FF2B5EF4-FFF2-40B4-BE49-F238E27FC236}">
                <a16:creationId xmlns:a16="http://schemas.microsoft.com/office/drawing/2014/main" xmlns="" id="{E15F12C8-5C1E-8C46-867C-D08012F81B16}"/>
              </a:ext>
            </a:extLst>
          </p:cNvPr>
          <p:cNvSpPr/>
          <p:nvPr/>
        </p:nvSpPr>
        <p:spPr>
          <a:xfrm rot="5400000">
            <a:off x="600510" y="5203418"/>
            <a:ext cx="193407" cy="174066"/>
          </a:xfrm>
          <a:prstGeom prst="triangle">
            <a:avLst>
              <a:gd name="adj" fmla="val 0"/>
            </a:avLst>
          </a:prstGeom>
          <a:solidFill>
            <a:srgbClr val="D9E1E4"/>
          </a:solidFill>
          <a:ln w="16510">
            <a:solidFill>
              <a:srgbClr val="D9E1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x-none" altLang="en-US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</a:endParaRPr>
          </a:p>
        </p:txBody>
      </p:sp>
      <p:pic>
        <p:nvPicPr>
          <p:cNvPr id="174" name="그림 173">
            <a:extLst>
              <a:ext uri="{FF2B5EF4-FFF2-40B4-BE49-F238E27FC236}">
                <a16:creationId xmlns:a16="http://schemas.microsoft.com/office/drawing/2014/main" xmlns="" id="{46318AA4-AE2F-974E-98D7-22F66737F8E6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70000"/>
          </a:blip>
          <a:stretch>
            <a:fillRect/>
          </a:stretch>
        </p:blipFill>
        <p:spPr>
          <a:xfrm>
            <a:off x="1499962" y="3245943"/>
            <a:ext cx="652713" cy="879350"/>
          </a:xfrm>
          <a:prstGeom prst="rect">
            <a:avLst/>
          </a:prstGeom>
        </p:spPr>
      </p:pic>
      <p:pic>
        <p:nvPicPr>
          <p:cNvPr id="175" name="그림 174">
            <a:extLst>
              <a:ext uri="{FF2B5EF4-FFF2-40B4-BE49-F238E27FC236}">
                <a16:creationId xmlns:a16="http://schemas.microsoft.com/office/drawing/2014/main" xmlns="" id="{B174913B-F96B-B449-B80D-E0DFAF9A7D30}"/>
              </a:ext>
            </a:extLst>
          </p:cNvPr>
          <p:cNvPicPr>
            <a:picLocks noChangeAspect="1"/>
          </p:cNvPicPr>
          <p:nvPr/>
        </p:nvPicPr>
        <p:blipFill>
          <a:blip r:embed="rId6">
            <a:alphaModFix amt="70000"/>
          </a:blip>
          <a:stretch>
            <a:fillRect/>
          </a:stretch>
        </p:blipFill>
        <p:spPr>
          <a:xfrm>
            <a:off x="1490995" y="5478940"/>
            <a:ext cx="670646" cy="657496"/>
          </a:xfrm>
          <a:prstGeom prst="rect">
            <a:avLst/>
          </a:prstGeom>
        </p:spPr>
      </p:pic>
      <p:sp>
        <p:nvSpPr>
          <p:cNvPr id="65" name="TextBox 64">
            <a:extLst>
              <a:ext uri="{FF2B5EF4-FFF2-40B4-BE49-F238E27FC236}">
                <a16:creationId xmlns:a16="http://schemas.microsoft.com/office/drawing/2014/main" xmlns="" id="{788F7504-ED48-43A9-AD98-0FE753D914C0}"/>
              </a:ext>
            </a:extLst>
          </p:cNvPr>
          <p:cNvSpPr txBox="1"/>
          <p:nvPr/>
        </p:nvSpPr>
        <p:spPr>
          <a:xfrm>
            <a:off x="53152" y="401902"/>
            <a:ext cx="1023037" cy="523220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/>
            <a:r>
              <a:rPr lang="ko-KR" altLang="en-US" sz="2800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bg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참고</a:t>
            </a:r>
            <a:r>
              <a:rPr lang="en-US" altLang="ko-KR" sz="2800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bg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1</a:t>
            </a:r>
            <a:endParaRPr lang="ko-KR" altLang="en-US" sz="2800" spc="-200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rgbClr val="000B75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52" name="제목 1">
            <a:extLst>
              <a:ext uri="{FF2B5EF4-FFF2-40B4-BE49-F238E27FC236}">
                <a16:creationId xmlns="" xmlns:a16="http://schemas.microsoft.com/office/drawing/2014/main" id="{7A33D33C-5074-AC40-83ED-62645D4DF5FB}"/>
              </a:ext>
            </a:extLst>
          </p:cNvPr>
          <p:cNvSpPr txBox="1">
            <a:spLocks/>
          </p:cNvSpPr>
          <p:nvPr/>
        </p:nvSpPr>
        <p:spPr>
          <a:xfrm>
            <a:off x="1009514" y="966136"/>
            <a:ext cx="9161556" cy="617845"/>
          </a:xfrm>
          <a:prstGeom prst="rect">
            <a:avLst/>
          </a:prstGeom>
        </p:spPr>
        <p:txBody>
          <a:bodyPr vert="horz" wrap="none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2800" b="1" kern="1200" spc="-200" baseline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en-US" altLang="ko-KR" sz="1000" spc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※ </a:t>
            </a:r>
            <a:r>
              <a:rPr lang="ko-KR" altLang="en-US" sz="1000" u="sng" spc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정부의 경제지원 프로그램</a:t>
            </a:r>
            <a:r>
              <a:rPr lang="ko-KR" altLang="en-US" sz="1000" spc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en-US" altLang="ko-KR" sz="1000" spc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:</a:t>
            </a:r>
            <a:r>
              <a:rPr lang="ko-KR" altLang="en-US" sz="1000" spc="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기획재정부</a:t>
            </a:r>
            <a:r>
              <a:rPr lang="ko-KR" altLang="en-US" sz="1000" spc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비상경제회의 홈페이지</a:t>
            </a:r>
            <a:r>
              <a:rPr lang="en-US" altLang="ko-KR" sz="1000" spc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(wwww.moef.go.kr/2020/emgncEcnmyMtg.do)</a:t>
            </a:r>
            <a:r>
              <a:rPr lang="ko-KR" altLang="en-US" sz="1000" spc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에서</a:t>
            </a:r>
            <a:r>
              <a:rPr lang="en-US" altLang="ko-KR" sz="1000" spc="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ko-KR" altLang="en-US" sz="1000" spc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확인</a:t>
            </a:r>
            <a:r>
              <a:rPr lang="en-US" altLang="ko-KR" sz="1000" spc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/>
            </a:r>
            <a:br>
              <a:rPr lang="en-US" altLang="ko-KR" sz="1000" spc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</a:br>
            <a:r>
              <a:rPr lang="ko-KR" altLang="en-US" sz="1000" spc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  </a:t>
            </a:r>
            <a:r>
              <a:rPr lang="ko-KR" altLang="en-US" sz="1000" u="sng" spc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기타 정부지원 프로그램</a:t>
            </a:r>
            <a:r>
              <a:rPr lang="ko-KR" altLang="en-US" sz="1000" spc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en-US" altLang="ko-KR" sz="1000" spc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: </a:t>
            </a:r>
            <a:r>
              <a:rPr lang="ko-KR" altLang="en-US" sz="1000" spc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코로나바이러스</a:t>
            </a:r>
            <a:r>
              <a:rPr lang="en-US" altLang="ko-KR" sz="1000" spc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19 </a:t>
            </a:r>
            <a:r>
              <a:rPr lang="ko-KR" altLang="en-US" sz="1000" spc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홈페이지</a:t>
            </a:r>
            <a:r>
              <a:rPr lang="en-US" altLang="ko-KR" sz="1000" spc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(ncov.mohw.go.kr)</a:t>
            </a:r>
            <a:r>
              <a:rPr lang="ko-KR" altLang="en-US" sz="1000" spc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의 피해지원정책 게시판에서 확인</a:t>
            </a:r>
            <a:endParaRPr kumimoji="1" lang="x-none" altLang="en-US" sz="1000" b="0" spc="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50000"/>
                  <a:lumOff val="50000"/>
                </a:schemeClr>
              </a:solidFill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561238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346026" y="15425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xmlns="" id="{06B30DEF-4401-B740-88BA-CB207A02C1C2}"/>
              </a:ext>
            </a:extLst>
          </p:cNvPr>
          <p:cNvSpPr/>
          <p:nvPr/>
        </p:nvSpPr>
        <p:spPr>
          <a:xfrm>
            <a:off x="739040" y="1972692"/>
            <a:ext cx="11016762" cy="5196108"/>
          </a:xfrm>
          <a:prstGeom prst="rect">
            <a:avLst/>
          </a:prstGeom>
          <a:solidFill>
            <a:srgbClr val="F7F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x-none" altLang="en-US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xmlns="" id="{2F30F673-B0EF-BE48-B170-C8C2E4D79535}"/>
              </a:ext>
            </a:extLst>
          </p:cNvPr>
          <p:cNvSpPr/>
          <p:nvPr/>
        </p:nvSpPr>
        <p:spPr>
          <a:xfrm>
            <a:off x="5329336" y="1917449"/>
            <a:ext cx="3456000" cy="46800"/>
          </a:xfrm>
          <a:prstGeom prst="rect">
            <a:avLst/>
          </a:prstGeom>
          <a:solidFill>
            <a:srgbClr val="42C7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x-none" altLang="en-US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xmlns="" id="{9B801AFF-6256-CC40-9878-55D77887C14E}"/>
              </a:ext>
            </a:extLst>
          </p:cNvPr>
          <p:cNvSpPr/>
          <p:nvPr/>
        </p:nvSpPr>
        <p:spPr>
          <a:xfrm>
            <a:off x="3638275" y="1545594"/>
            <a:ext cx="389850" cy="246221"/>
          </a:xfrm>
          <a:prstGeom prst="rect">
            <a:avLst/>
          </a:prstGeom>
          <a:noFill/>
        </p:spPr>
        <p:txBody>
          <a:bodyPr vert="horz" wrap="none" lIns="0" tIns="0" rIns="0" bIns="0" anchor="ctr">
            <a:spAutoFit/>
          </a:bodyPr>
          <a:lstStyle/>
          <a:p>
            <a:pPr marL="266700" indent="-266700" algn="ctr">
              <a:spcBef>
                <a:spcPct val="0"/>
              </a:spcBef>
            </a:pPr>
            <a:r>
              <a:rPr lang="ko-KR" altLang="en-US" sz="16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3A92"/>
                </a:solidFill>
                <a:latin typeface="+mn-ea"/>
              </a:rPr>
              <a:t>대상</a:t>
            </a:r>
            <a:endParaRPr lang="en-US" altLang="ko-KR" sz="1600" b="1" spc="-8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003A92"/>
              </a:solidFill>
              <a:latin typeface="+mn-ea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xmlns="" id="{FFEB5688-1011-7F48-B3BF-48EBD01A4032}"/>
              </a:ext>
            </a:extLst>
          </p:cNvPr>
          <p:cNvSpPr/>
          <p:nvPr/>
        </p:nvSpPr>
        <p:spPr>
          <a:xfrm>
            <a:off x="6851375" y="1545594"/>
            <a:ext cx="389850" cy="246221"/>
          </a:xfrm>
          <a:prstGeom prst="rect">
            <a:avLst/>
          </a:prstGeom>
          <a:noFill/>
        </p:spPr>
        <p:txBody>
          <a:bodyPr vert="horz" wrap="none" lIns="0" tIns="0" rIns="0" bIns="0" anchor="ctr">
            <a:spAutoFit/>
          </a:bodyPr>
          <a:lstStyle/>
          <a:p>
            <a:pPr marL="266700" indent="-266700" algn="ctr">
              <a:spcBef>
                <a:spcPct val="0"/>
              </a:spcBef>
            </a:pPr>
            <a:r>
              <a:rPr lang="ko-KR" altLang="en-US" sz="16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3A92"/>
                </a:solidFill>
                <a:latin typeface="+mn-ea"/>
              </a:rPr>
              <a:t>내용</a:t>
            </a:r>
            <a:endParaRPr lang="en-US" altLang="ko-KR" sz="1600" b="1" spc="-8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003A92"/>
              </a:solidFill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xmlns="" id="{A06A4F01-165F-7842-B520-FE1566A05E1A}"/>
              </a:ext>
            </a:extLst>
          </p:cNvPr>
          <p:cNvSpPr/>
          <p:nvPr/>
        </p:nvSpPr>
        <p:spPr>
          <a:xfrm>
            <a:off x="10064475" y="1545594"/>
            <a:ext cx="389850" cy="246221"/>
          </a:xfrm>
          <a:prstGeom prst="rect">
            <a:avLst/>
          </a:prstGeom>
          <a:noFill/>
        </p:spPr>
        <p:txBody>
          <a:bodyPr vert="horz" wrap="none" lIns="0" tIns="0" rIns="0" bIns="0" anchor="ctr">
            <a:spAutoFit/>
          </a:bodyPr>
          <a:lstStyle/>
          <a:p>
            <a:pPr marL="266700" indent="-266700" algn="ctr">
              <a:spcBef>
                <a:spcPct val="0"/>
              </a:spcBef>
            </a:pPr>
            <a:r>
              <a:rPr lang="ko-KR" altLang="en-US" sz="16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3A92"/>
                </a:solidFill>
                <a:latin typeface="+mn-ea"/>
              </a:rPr>
              <a:t>담당</a:t>
            </a:r>
            <a:endParaRPr lang="en-US" altLang="ko-KR" sz="1600" b="1" spc="-8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003A92"/>
              </a:solidFill>
              <a:latin typeface="+mn-ea"/>
            </a:endParaRPr>
          </a:p>
        </p:txBody>
      </p:sp>
      <p:grpSp>
        <p:nvGrpSpPr>
          <p:cNvPr id="19" name="그룹 18">
            <a:extLst>
              <a:ext uri="{FF2B5EF4-FFF2-40B4-BE49-F238E27FC236}">
                <a16:creationId xmlns:a16="http://schemas.microsoft.com/office/drawing/2014/main" xmlns="" id="{22001975-3203-2648-BA20-17CCCA7946D3}"/>
              </a:ext>
            </a:extLst>
          </p:cNvPr>
          <p:cNvGrpSpPr/>
          <p:nvPr/>
        </p:nvGrpSpPr>
        <p:grpSpPr>
          <a:xfrm>
            <a:off x="5326831" y="2051158"/>
            <a:ext cx="3420000" cy="4908062"/>
            <a:chOff x="5364931" y="1169573"/>
            <a:chExt cx="3362739" cy="5304189"/>
          </a:xfrm>
        </p:grpSpPr>
        <p:cxnSp>
          <p:nvCxnSpPr>
            <p:cNvPr id="66" name="직선 연결선[R] 65">
              <a:extLst>
                <a:ext uri="{FF2B5EF4-FFF2-40B4-BE49-F238E27FC236}">
                  <a16:creationId xmlns:a16="http://schemas.microsoft.com/office/drawing/2014/main" xmlns="" id="{EEB6E47C-1CF6-5A42-A78E-47224871AFC3}"/>
                </a:ext>
              </a:extLst>
            </p:cNvPr>
            <p:cNvCxnSpPr/>
            <p:nvPr/>
          </p:nvCxnSpPr>
          <p:spPr>
            <a:xfrm>
              <a:off x="5364931" y="1169573"/>
              <a:ext cx="0" cy="5304189"/>
            </a:xfrm>
            <a:prstGeom prst="line">
              <a:avLst/>
            </a:prstGeom>
            <a:ln w="25400" cap="rnd">
              <a:solidFill>
                <a:srgbClr val="D9E1E4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직선 연결선[R] 66">
              <a:extLst>
                <a:ext uri="{FF2B5EF4-FFF2-40B4-BE49-F238E27FC236}">
                  <a16:creationId xmlns:a16="http://schemas.microsoft.com/office/drawing/2014/main" xmlns="" id="{9297F96A-34A8-B248-B9CE-1A358BF26E28}"/>
                </a:ext>
              </a:extLst>
            </p:cNvPr>
            <p:cNvCxnSpPr/>
            <p:nvPr/>
          </p:nvCxnSpPr>
          <p:spPr>
            <a:xfrm>
              <a:off x="8727670" y="1169573"/>
              <a:ext cx="0" cy="5304189"/>
            </a:xfrm>
            <a:prstGeom prst="line">
              <a:avLst/>
            </a:prstGeom>
            <a:ln w="25400" cap="rnd">
              <a:solidFill>
                <a:srgbClr val="D9E1E4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직사각형 19">
            <a:extLst>
              <a:ext uri="{FF2B5EF4-FFF2-40B4-BE49-F238E27FC236}">
                <a16:creationId xmlns:a16="http://schemas.microsoft.com/office/drawing/2014/main" xmlns="" id="{84354F78-F1F6-F842-91D4-B3515EC884EF}"/>
              </a:ext>
            </a:extLst>
          </p:cNvPr>
          <p:cNvSpPr/>
          <p:nvPr/>
        </p:nvSpPr>
        <p:spPr>
          <a:xfrm>
            <a:off x="2336800" y="1917450"/>
            <a:ext cx="2992801" cy="45719"/>
          </a:xfrm>
          <a:prstGeom prst="rect">
            <a:avLst/>
          </a:prstGeom>
          <a:solidFill>
            <a:srgbClr val="003A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x-none" altLang="en-US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xmlns="" id="{61FFCC00-9FEE-144E-B3A1-F2D81684AA32}"/>
              </a:ext>
            </a:extLst>
          </p:cNvPr>
          <p:cNvSpPr/>
          <p:nvPr/>
        </p:nvSpPr>
        <p:spPr>
          <a:xfrm>
            <a:off x="8763000" y="1917450"/>
            <a:ext cx="2992801" cy="45719"/>
          </a:xfrm>
          <a:prstGeom prst="rect">
            <a:avLst/>
          </a:prstGeom>
          <a:solidFill>
            <a:srgbClr val="003A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x-none" altLang="en-US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</a:endParaRPr>
          </a:p>
        </p:txBody>
      </p:sp>
      <p:sp>
        <p:nvSpPr>
          <p:cNvPr id="22" name="양쪽 모서리가 둥근 사각형 21">
            <a:extLst>
              <a:ext uri="{FF2B5EF4-FFF2-40B4-BE49-F238E27FC236}">
                <a16:creationId xmlns:a16="http://schemas.microsoft.com/office/drawing/2014/main" xmlns="" id="{4A843934-B02E-BD4F-A644-31B40D21615F}"/>
              </a:ext>
            </a:extLst>
          </p:cNvPr>
          <p:cNvSpPr/>
          <p:nvPr/>
        </p:nvSpPr>
        <p:spPr>
          <a:xfrm rot="5400000">
            <a:off x="519225" y="2252021"/>
            <a:ext cx="1908533" cy="1726620"/>
          </a:xfrm>
          <a:prstGeom prst="round2SameRect">
            <a:avLst/>
          </a:prstGeom>
          <a:solidFill>
            <a:srgbClr val="8497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x-none" altLang="en-US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</a:endParaRPr>
          </a:p>
        </p:txBody>
      </p:sp>
      <p:sp>
        <p:nvSpPr>
          <p:cNvPr id="23" name="양쪽 모서리가 둥근 사각형 22">
            <a:extLst>
              <a:ext uri="{FF2B5EF4-FFF2-40B4-BE49-F238E27FC236}">
                <a16:creationId xmlns:a16="http://schemas.microsoft.com/office/drawing/2014/main" xmlns="" id="{9C4AD196-EA2B-EB49-BF05-6D6F7B853FD5}"/>
              </a:ext>
            </a:extLst>
          </p:cNvPr>
          <p:cNvSpPr/>
          <p:nvPr/>
        </p:nvSpPr>
        <p:spPr>
          <a:xfrm rot="5400000">
            <a:off x="842597" y="3950796"/>
            <a:ext cx="1261789" cy="1726620"/>
          </a:xfrm>
          <a:prstGeom prst="round2SameRect">
            <a:avLst/>
          </a:prstGeom>
          <a:solidFill>
            <a:srgbClr val="8497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x-none" altLang="en-US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</a:endParaRPr>
          </a:p>
        </p:txBody>
      </p:sp>
      <p:sp>
        <p:nvSpPr>
          <p:cNvPr id="24" name="양쪽 모서리가 둥근 사각형 23">
            <a:extLst>
              <a:ext uri="{FF2B5EF4-FFF2-40B4-BE49-F238E27FC236}">
                <a16:creationId xmlns:a16="http://schemas.microsoft.com/office/drawing/2014/main" xmlns="" id="{AE09AEFF-26B0-8448-9B83-090D90DA781C}"/>
              </a:ext>
            </a:extLst>
          </p:cNvPr>
          <p:cNvSpPr/>
          <p:nvPr/>
        </p:nvSpPr>
        <p:spPr>
          <a:xfrm rot="5400000">
            <a:off x="842597" y="5335724"/>
            <a:ext cx="1261789" cy="1726620"/>
          </a:xfrm>
          <a:prstGeom prst="round2SameRect">
            <a:avLst/>
          </a:prstGeom>
          <a:solidFill>
            <a:srgbClr val="8497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x-none" altLang="en-US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</a:endParaRPr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xmlns="" id="{DEF9A420-E1F7-814B-B614-D360B483AA3D}"/>
              </a:ext>
            </a:extLst>
          </p:cNvPr>
          <p:cNvSpPr/>
          <p:nvPr/>
        </p:nvSpPr>
        <p:spPr>
          <a:xfrm>
            <a:off x="2993549" y="4439645"/>
            <a:ext cx="1679306" cy="748923"/>
          </a:xfrm>
          <a:prstGeom prst="rect">
            <a:avLst/>
          </a:prstGeom>
          <a:noFill/>
        </p:spPr>
        <p:txBody>
          <a:bodyPr vert="horz" wrap="none" lIns="0" tIns="0" rIns="0" bIns="0" anchor="ctr">
            <a:spAutoFit/>
          </a:bodyPr>
          <a:lstStyle/>
          <a:p>
            <a:pPr marR="50800" algn="ctr">
              <a:spcAft>
                <a:spcPts val="400"/>
              </a:spcAft>
            </a:pPr>
            <a:r>
              <a:rPr lang="ko-KR" altLang="en-US" sz="1400" b="1" spc="-8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원부자재 수급차질로</a:t>
            </a:r>
            <a:endParaRPr lang="en-US" altLang="ko-KR" sz="1400" b="1" spc="-80" dirty="0" smtClean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  <a:p>
            <a:pPr marR="50800" algn="ctr">
              <a:spcAft>
                <a:spcPts val="400"/>
              </a:spcAft>
            </a:pPr>
            <a:r>
              <a:rPr lang="ko-KR" altLang="en-US" sz="1400" b="1" spc="-8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경영에 어려움을 겪는</a:t>
            </a:r>
            <a:endParaRPr lang="en-US" altLang="ko-KR" sz="1400" b="1" spc="-8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  <a:p>
            <a:pPr marR="50800" algn="ctr">
              <a:spcAft>
                <a:spcPts val="400"/>
              </a:spcAft>
            </a:pPr>
            <a:r>
              <a:rPr lang="ko-KR" altLang="en-US" sz="1400" b="1" spc="-8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65DC7"/>
                </a:solidFill>
                <a:latin typeface="+mn-ea"/>
              </a:rPr>
              <a:t>수출입기</a:t>
            </a:r>
            <a:r>
              <a:rPr lang="ko-KR" altLang="en-US" sz="14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65DC7"/>
                </a:solidFill>
                <a:latin typeface="+mn-ea"/>
              </a:rPr>
              <a:t>업</a:t>
            </a:r>
          </a:p>
        </p:txBody>
      </p:sp>
      <p:sp>
        <p:nvSpPr>
          <p:cNvPr id="28" name="직사각형 27">
            <a:extLst>
              <a:ext uri="{FF2B5EF4-FFF2-40B4-BE49-F238E27FC236}">
                <a16:creationId xmlns:a16="http://schemas.microsoft.com/office/drawing/2014/main" xmlns="" id="{86CD67F2-365B-5E43-BD9B-422407AF24E8}"/>
              </a:ext>
            </a:extLst>
          </p:cNvPr>
          <p:cNvSpPr/>
          <p:nvPr/>
        </p:nvSpPr>
        <p:spPr>
          <a:xfrm>
            <a:off x="2727772" y="6060244"/>
            <a:ext cx="2210862" cy="258532"/>
          </a:xfrm>
          <a:prstGeom prst="rect">
            <a:avLst/>
          </a:prstGeom>
          <a:noFill/>
        </p:spPr>
        <p:txBody>
          <a:bodyPr vert="horz" wrap="none" lIns="0" tIns="0" rIns="0" bIns="0" anchor="ctr">
            <a:spAutoFit/>
          </a:bodyPr>
          <a:lstStyle/>
          <a:p>
            <a:pPr marR="50800" algn="ctr">
              <a:lnSpc>
                <a:spcPct val="120000"/>
              </a:lnSpc>
              <a:spcBef>
                <a:spcPts val="400"/>
              </a:spcBef>
              <a:spcAft>
                <a:spcPts val="400"/>
              </a:spcAft>
            </a:pPr>
            <a:r>
              <a:rPr lang="ko-KR" altLang="en-US" sz="1400" b="1" spc="-8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피해 우려 </a:t>
            </a:r>
            <a:r>
              <a:rPr lang="ko-KR" altLang="en-US" sz="14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65DC7"/>
                </a:solidFill>
                <a:latin typeface="+mn-ea"/>
              </a:rPr>
              <a:t>영세 </a:t>
            </a:r>
            <a:r>
              <a:rPr lang="en-US" altLang="ko-KR" sz="14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65DC7"/>
                </a:solidFill>
                <a:latin typeface="+mn-ea"/>
              </a:rPr>
              <a:t>· </a:t>
            </a:r>
            <a:r>
              <a:rPr lang="ko-KR" altLang="en-US" sz="14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65DC7"/>
                </a:solidFill>
                <a:latin typeface="+mn-ea"/>
              </a:rPr>
              <a:t>중소 가맹점</a:t>
            </a:r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xmlns="" id="{3ECD41EC-7CBE-974C-B064-25D3B40CC064}"/>
              </a:ext>
            </a:extLst>
          </p:cNvPr>
          <p:cNvSpPr/>
          <p:nvPr/>
        </p:nvSpPr>
        <p:spPr>
          <a:xfrm>
            <a:off x="5365926" y="2257767"/>
            <a:ext cx="3544560" cy="1538883"/>
          </a:xfrm>
          <a:prstGeom prst="rect">
            <a:avLst/>
          </a:prstGeom>
        </p:spPr>
        <p:txBody>
          <a:bodyPr wrap="none" anchor="b">
            <a:spAutoFit/>
          </a:bodyPr>
          <a:lstStyle/>
          <a:p>
            <a:pPr marL="196850" marR="50800" indent="-196850">
              <a:spcBef>
                <a:spcPts val="200"/>
              </a:spcBef>
              <a:spcAft>
                <a:spcPts val="400"/>
              </a:spcAft>
              <a:buFont typeface="맑은 고딕" panose="020B0503020000020004" pitchFamily="50" charset="-127"/>
              <a:buChar char="-"/>
            </a:pP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취득세</a:t>
            </a:r>
            <a: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, </a:t>
            </a: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지방소득세</a:t>
            </a:r>
            <a: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, </a:t>
            </a: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주민세 종업원 분 등 </a:t>
            </a:r>
            <a: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/>
            </a:r>
            <a:b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</a:b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신고 </a:t>
            </a:r>
            <a:r>
              <a:rPr lang="en-US" altLang="ko-KR" sz="1400" spc="-1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· </a:t>
            </a: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납부기한 연장 </a:t>
            </a:r>
            <a: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/>
            </a:r>
            <a:b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</a:br>
            <a: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(6</a:t>
            </a: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개월 이내</a:t>
            </a:r>
            <a: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, 6</a:t>
            </a: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개월 </a:t>
            </a:r>
            <a:r>
              <a:rPr lang="ko-KR" altLang="en-US" sz="1300" spc="-5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재연장</a:t>
            </a: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 가능</a:t>
            </a:r>
            <a: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)</a:t>
            </a:r>
          </a:p>
          <a:p>
            <a:pPr marL="196850" marR="50800" indent="-196850">
              <a:spcBef>
                <a:spcPts val="200"/>
              </a:spcBef>
              <a:spcAft>
                <a:spcPts val="400"/>
              </a:spcAft>
              <a:buFont typeface="맑은 고딕" panose="020B0503020000020004" pitchFamily="50" charset="-127"/>
              <a:buChar char="-"/>
            </a:pP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징수 및 체납처분 </a:t>
            </a:r>
            <a:r>
              <a:rPr lang="ko-KR" altLang="en-US" sz="1300" spc="-5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유예</a:t>
            </a:r>
            <a: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 </a:t>
            </a:r>
            <a:r>
              <a:rPr lang="en-US" altLang="ko-KR" sz="1300" spc="-5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(6</a:t>
            </a: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개월 </a:t>
            </a:r>
            <a:r>
              <a:rPr lang="ko-KR" altLang="en-US" sz="1300" spc="-5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재연장</a:t>
            </a: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 가능</a:t>
            </a:r>
            <a: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) </a:t>
            </a:r>
            <a:endParaRPr lang="en-US" altLang="ko-KR" sz="1300" spc="-50" dirty="0" smtClean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  <a:p>
            <a:pPr marL="196850" marR="50800" indent="-196850">
              <a:spcBef>
                <a:spcPts val="200"/>
              </a:spcBef>
              <a:spcAft>
                <a:spcPts val="400"/>
              </a:spcAft>
              <a:buFont typeface="맑은 고딕" panose="020B0503020000020004" pitchFamily="50" charset="-127"/>
              <a:buChar char="-"/>
            </a:pPr>
            <a:r>
              <a:rPr lang="ko-KR" altLang="en-US" sz="1300" spc="-5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세무조사 </a:t>
            </a: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유예</a:t>
            </a:r>
          </a:p>
          <a:p>
            <a:pPr marL="196850" marR="50800" indent="-196850">
              <a:spcBef>
                <a:spcPts val="200"/>
              </a:spcBef>
              <a:spcAft>
                <a:spcPts val="400"/>
              </a:spcAft>
              <a:buFont typeface="맑은 고딕" panose="020B0503020000020004" pitchFamily="50" charset="-127"/>
              <a:buChar char="-"/>
            </a:pP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지방세 감면</a:t>
            </a:r>
          </a:p>
        </p:txBody>
      </p:sp>
      <p:sp>
        <p:nvSpPr>
          <p:cNvPr id="31" name="직사각형 30">
            <a:extLst>
              <a:ext uri="{FF2B5EF4-FFF2-40B4-BE49-F238E27FC236}">
                <a16:creationId xmlns:a16="http://schemas.microsoft.com/office/drawing/2014/main" xmlns="" id="{5ABDB3CD-1344-C34B-96EE-6D8DCC039584}"/>
              </a:ext>
            </a:extLst>
          </p:cNvPr>
          <p:cNvSpPr/>
          <p:nvPr/>
        </p:nvSpPr>
        <p:spPr>
          <a:xfrm>
            <a:off x="5376314" y="4330898"/>
            <a:ext cx="3063659" cy="966418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196850" marR="50800" indent="-196850">
              <a:lnSpc>
                <a:spcPct val="120000"/>
              </a:lnSpc>
              <a:spcBef>
                <a:spcPts val="200"/>
              </a:spcBef>
              <a:spcAft>
                <a:spcPts val="400"/>
              </a:spcAft>
              <a:buFont typeface="맑은 고딕" panose="020B0503020000020004" pitchFamily="50" charset="-127"/>
              <a:buChar char="-"/>
            </a:pPr>
            <a:r>
              <a:rPr lang="ko-KR" altLang="en-US" sz="1300" spc="-5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무담보 납기연장 </a:t>
            </a:r>
            <a:r>
              <a:rPr lang="en-US" altLang="ko-KR" sz="1200" spc="-1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·  </a:t>
            </a: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분할납부</a:t>
            </a:r>
            <a: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(</a:t>
            </a: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최대</a:t>
            </a:r>
            <a: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1</a:t>
            </a: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년</a:t>
            </a:r>
            <a:r>
              <a:rPr lang="en-US" altLang="ko-KR" sz="1300" spc="-5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)</a:t>
            </a:r>
          </a:p>
          <a:p>
            <a:pPr marL="196850" marR="50800" indent="-196850">
              <a:lnSpc>
                <a:spcPct val="120000"/>
              </a:lnSpc>
              <a:spcBef>
                <a:spcPts val="200"/>
              </a:spcBef>
              <a:spcAft>
                <a:spcPts val="400"/>
              </a:spcAft>
              <a:buFont typeface="맑은 고딕" panose="020B0503020000020004" pitchFamily="50" charset="-127"/>
              <a:buChar char="-"/>
            </a:pPr>
            <a:r>
              <a:rPr lang="en-US" altLang="ko-KR" sz="1300" spc="-5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 </a:t>
            </a:r>
            <a:r>
              <a:rPr lang="ko-KR" altLang="en-US" sz="1300" spc="-5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당일 </a:t>
            </a: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관세환급</a:t>
            </a:r>
            <a: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, </a:t>
            </a:r>
            <a:r>
              <a:rPr lang="ko-KR" altLang="en-US" sz="1300" spc="-5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관세조사</a:t>
            </a: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 등 유예</a:t>
            </a:r>
          </a:p>
          <a:p>
            <a:pPr marL="196850" marR="50800" indent="-196850">
              <a:lnSpc>
                <a:spcPct val="120000"/>
              </a:lnSpc>
              <a:spcBef>
                <a:spcPts val="200"/>
              </a:spcBef>
              <a:spcAft>
                <a:spcPts val="400"/>
              </a:spcAft>
              <a:buFont typeface="맑은 고딕" panose="020B0503020000020004" pitchFamily="50" charset="-127"/>
              <a:buChar char="-"/>
            </a:pP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애로해소센터 운영</a:t>
            </a:r>
          </a:p>
        </p:txBody>
      </p:sp>
      <p:cxnSp>
        <p:nvCxnSpPr>
          <p:cNvPr id="33" name="직선 연결선[R] 32">
            <a:extLst>
              <a:ext uri="{FF2B5EF4-FFF2-40B4-BE49-F238E27FC236}">
                <a16:creationId xmlns:a16="http://schemas.microsoft.com/office/drawing/2014/main" xmlns="" id="{A85C8230-F65A-EC4F-B3FB-D9780BE338AE}"/>
              </a:ext>
            </a:extLst>
          </p:cNvPr>
          <p:cNvCxnSpPr/>
          <p:nvPr/>
        </p:nvCxnSpPr>
        <p:spPr>
          <a:xfrm>
            <a:off x="2530257" y="4126404"/>
            <a:ext cx="9081370" cy="0"/>
          </a:xfrm>
          <a:prstGeom prst="line">
            <a:avLst/>
          </a:prstGeom>
          <a:ln cap="rnd">
            <a:solidFill>
              <a:srgbClr val="8497B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>
            <a:extLst>
              <a:ext uri="{FF2B5EF4-FFF2-40B4-BE49-F238E27FC236}">
                <a16:creationId xmlns:a16="http://schemas.microsoft.com/office/drawing/2014/main" xmlns="" id="{37074CBA-7AEA-AE47-85A6-29B21B77B471}"/>
              </a:ext>
            </a:extLst>
          </p:cNvPr>
          <p:cNvSpPr txBox="1"/>
          <p:nvPr/>
        </p:nvSpPr>
        <p:spPr>
          <a:xfrm>
            <a:off x="643838" y="2358661"/>
            <a:ext cx="8194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ko-KR" altLang="en-US" b="1" spc="-1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</a:rPr>
              <a:t>지방세</a:t>
            </a:r>
          </a:p>
        </p:txBody>
      </p:sp>
      <p:cxnSp>
        <p:nvCxnSpPr>
          <p:cNvPr id="37" name="직선 연결선[R] 36">
            <a:extLst>
              <a:ext uri="{FF2B5EF4-FFF2-40B4-BE49-F238E27FC236}">
                <a16:creationId xmlns:a16="http://schemas.microsoft.com/office/drawing/2014/main" xmlns="" id="{9878F15E-90C4-9B48-99A0-AAEB2EAE2A93}"/>
              </a:ext>
            </a:extLst>
          </p:cNvPr>
          <p:cNvCxnSpPr/>
          <p:nvPr/>
        </p:nvCxnSpPr>
        <p:spPr>
          <a:xfrm>
            <a:off x="2530257" y="5501807"/>
            <a:ext cx="9081370" cy="0"/>
          </a:xfrm>
          <a:prstGeom prst="line">
            <a:avLst/>
          </a:prstGeom>
          <a:ln cap="rnd">
            <a:solidFill>
              <a:srgbClr val="8497B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직사각형 42">
            <a:extLst>
              <a:ext uri="{FF2B5EF4-FFF2-40B4-BE49-F238E27FC236}">
                <a16:creationId xmlns:a16="http://schemas.microsoft.com/office/drawing/2014/main" xmlns="" id="{AABE2C96-4AB9-1147-828A-2B1D3F3AC411}"/>
              </a:ext>
            </a:extLst>
          </p:cNvPr>
          <p:cNvSpPr/>
          <p:nvPr/>
        </p:nvSpPr>
        <p:spPr>
          <a:xfrm>
            <a:off x="9330460" y="5020012"/>
            <a:ext cx="1857881" cy="332912"/>
          </a:xfrm>
          <a:prstGeom prst="rect">
            <a:avLst/>
          </a:prstGeom>
          <a:noFill/>
        </p:spPr>
        <p:txBody>
          <a:bodyPr vert="horz" wrap="none" lIns="0" tIns="0" rIns="0" bIns="0" anchor="ctr">
            <a:spAutoFit/>
          </a:bodyPr>
          <a:lstStyle/>
          <a:p>
            <a:pPr marL="50800" marR="50800" algn="ctr">
              <a:lnSpc>
                <a:spcPct val="120000"/>
              </a:lnSpc>
              <a:spcBef>
                <a:spcPts val="400"/>
              </a:spcBef>
              <a:spcAft>
                <a:spcPts val="0"/>
              </a:spcAft>
            </a:pPr>
            <a:r>
              <a:rPr lang="en-US" altLang="ko-KR" sz="2000" spc="-2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042-481-7863, 125</a:t>
            </a:r>
            <a:endParaRPr lang="ko-KR" altLang="en-US" sz="2000" spc="-20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000B75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58" name="사각형: 둥근 모서리 13">
            <a:extLst>
              <a:ext uri="{FF2B5EF4-FFF2-40B4-BE49-F238E27FC236}">
                <a16:creationId xmlns:a16="http://schemas.microsoft.com/office/drawing/2014/main" xmlns="" id="{18FDFF90-5403-C446-8E64-36E805799256}"/>
              </a:ext>
            </a:extLst>
          </p:cNvPr>
          <p:cNvSpPr/>
          <p:nvPr/>
        </p:nvSpPr>
        <p:spPr>
          <a:xfrm>
            <a:off x="9015816" y="4301858"/>
            <a:ext cx="2487168" cy="57981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065DC7"/>
            </a:solidFill>
          </a:ln>
          <a:effectLst>
            <a:outerShdw blurRad="190500" dir="5400000" algn="t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</a:endParaRPr>
          </a:p>
        </p:txBody>
      </p:sp>
      <p:sp>
        <p:nvSpPr>
          <p:cNvPr id="50" name="직사각형 49">
            <a:extLst>
              <a:ext uri="{FF2B5EF4-FFF2-40B4-BE49-F238E27FC236}">
                <a16:creationId xmlns:a16="http://schemas.microsoft.com/office/drawing/2014/main" xmlns="" id="{BA0624C7-614E-7943-8305-9281CAAAF1C7}"/>
              </a:ext>
            </a:extLst>
          </p:cNvPr>
          <p:cNvSpPr/>
          <p:nvPr/>
        </p:nvSpPr>
        <p:spPr>
          <a:xfrm>
            <a:off x="5376314" y="5727844"/>
            <a:ext cx="3369833" cy="907941"/>
          </a:xfrm>
          <a:prstGeom prst="rect">
            <a:avLst/>
          </a:prstGeom>
        </p:spPr>
        <p:txBody>
          <a:bodyPr wrap="none" anchor="b">
            <a:spAutoFit/>
          </a:bodyPr>
          <a:lstStyle/>
          <a:p>
            <a:pPr marL="196850" marR="50800" indent="-196850">
              <a:spcBef>
                <a:spcPts val="200"/>
              </a:spcBef>
              <a:spcAft>
                <a:spcPts val="400"/>
              </a:spcAft>
              <a:buFont typeface="맑은 고딕" panose="020B0503020000020004" pitchFamily="50" charset="-127"/>
              <a:buChar char="-"/>
            </a:pP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피해 우려 영세 </a:t>
            </a:r>
            <a:r>
              <a:rPr lang="en-US" altLang="ko-KR" sz="1200" spc="-1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·  </a:t>
            </a: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중소 가맹점</a:t>
            </a:r>
            <a: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/>
            </a:r>
            <a:b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</a:br>
            <a: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(</a:t>
            </a:r>
            <a:r>
              <a:rPr lang="ko-KR" altLang="en-US" sz="1300" spc="-5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연매출</a:t>
            </a: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 </a:t>
            </a:r>
            <a: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5</a:t>
            </a: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억원 이하</a:t>
            </a:r>
            <a: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) </a:t>
            </a: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등에 대한 </a:t>
            </a:r>
            <a: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/>
            </a:r>
            <a:b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</a:b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무이자 할부 등 마케팅 지원 및 사업자금 </a:t>
            </a:r>
            <a: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/>
            </a:r>
            <a:b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</a:b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대출금리 인하 등 추진</a:t>
            </a:r>
          </a:p>
        </p:txBody>
      </p:sp>
      <p:grpSp>
        <p:nvGrpSpPr>
          <p:cNvPr id="51" name="그룹 50">
            <a:extLst>
              <a:ext uri="{FF2B5EF4-FFF2-40B4-BE49-F238E27FC236}">
                <a16:creationId xmlns:a16="http://schemas.microsoft.com/office/drawing/2014/main" xmlns="" id="{8E9378EF-8F0B-A647-9534-AEE3BA84CCC8}"/>
              </a:ext>
            </a:extLst>
          </p:cNvPr>
          <p:cNvGrpSpPr/>
          <p:nvPr/>
        </p:nvGrpSpPr>
        <p:grpSpPr>
          <a:xfrm>
            <a:off x="610180" y="2748262"/>
            <a:ext cx="878713" cy="3423673"/>
            <a:chOff x="610181" y="2472037"/>
            <a:chExt cx="777562" cy="3423673"/>
          </a:xfrm>
        </p:grpSpPr>
        <p:cxnSp>
          <p:nvCxnSpPr>
            <p:cNvPr id="55" name="직선 연결선[R] 54">
              <a:extLst>
                <a:ext uri="{FF2B5EF4-FFF2-40B4-BE49-F238E27FC236}">
                  <a16:creationId xmlns:a16="http://schemas.microsoft.com/office/drawing/2014/main" xmlns="" id="{25F65AF1-8602-B94C-8C0B-BB2BB7318648}"/>
                </a:ext>
              </a:extLst>
            </p:cNvPr>
            <p:cNvCxnSpPr/>
            <p:nvPr/>
          </p:nvCxnSpPr>
          <p:spPr>
            <a:xfrm>
              <a:off x="610181" y="2472037"/>
              <a:ext cx="777562" cy="0"/>
            </a:xfrm>
            <a:prstGeom prst="line">
              <a:avLst/>
            </a:prstGeom>
            <a:ln>
              <a:solidFill>
                <a:srgbClr val="D9E1E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직선 연결선[R] 55">
              <a:extLst>
                <a:ext uri="{FF2B5EF4-FFF2-40B4-BE49-F238E27FC236}">
                  <a16:creationId xmlns:a16="http://schemas.microsoft.com/office/drawing/2014/main" xmlns="" id="{9638F47A-FD04-E847-967F-71FA94A5572F}"/>
                </a:ext>
              </a:extLst>
            </p:cNvPr>
            <p:cNvCxnSpPr/>
            <p:nvPr/>
          </p:nvCxnSpPr>
          <p:spPr>
            <a:xfrm>
              <a:off x="610181" y="4516351"/>
              <a:ext cx="777562" cy="0"/>
            </a:xfrm>
            <a:prstGeom prst="line">
              <a:avLst/>
            </a:prstGeom>
            <a:ln>
              <a:solidFill>
                <a:srgbClr val="D9E1E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직선 연결선[R] 56">
              <a:extLst>
                <a:ext uri="{FF2B5EF4-FFF2-40B4-BE49-F238E27FC236}">
                  <a16:creationId xmlns:a16="http://schemas.microsoft.com/office/drawing/2014/main" xmlns="" id="{6C4620AB-C937-7741-AA97-B45418CBC888}"/>
                </a:ext>
              </a:extLst>
            </p:cNvPr>
            <p:cNvCxnSpPr/>
            <p:nvPr/>
          </p:nvCxnSpPr>
          <p:spPr>
            <a:xfrm>
              <a:off x="610181" y="5895710"/>
              <a:ext cx="777562" cy="0"/>
            </a:xfrm>
            <a:prstGeom prst="line">
              <a:avLst/>
            </a:prstGeom>
            <a:ln>
              <a:solidFill>
                <a:srgbClr val="D9E1E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2" name="삼각형 51">
            <a:extLst>
              <a:ext uri="{FF2B5EF4-FFF2-40B4-BE49-F238E27FC236}">
                <a16:creationId xmlns:a16="http://schemas.microsoft.com/office/drawing/2014/main" xmlns="" id="{D9F25A64-92DF-4745-B02E-CF088C8108DD}"/>
              </a:ext>
            </a:extLst>
          </p:cNvPr>
          <p:cNvSpPr/>
          <p:nvPr/>
        </p:nvSpPr>
        <p:spPr>
          <a:xfrm rot="5400000">
            <a:off x="600510" y="2170734"/>
            <a:ext cx="193407" cy="174066"/>
          </a:xfrm>
          <a:prstGeom prst="triangle">
            <a:avLst>
              <a:gd name="adj" fmla="val 0"/>
            </a:avLst>
          </a:prstGeom>
          <a:solidFill>
            <a:srgbClr val="D9E1E4"/>
          </a:solidFill>
          <a:ln w="16510">
            <a:solidFill>
              <a:srgbClr val="D9E1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x-none" altLang="en-US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</a:endParaRP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xmlns="" id="{1CCD5CB7-AC89-9248-9CFA-EB5E6FF5AD49}"/>
              </a:ext>
            </a:extLst>
          </p:cNvPr>
          <p:cNvGrpSpPr/>
          <p:nvPr/>
        </p:nvGrpSpPr>
        <p:grpSpPr>
          <a:xfrm>
            <a:off x="610181" y="4183211"/>
            <a:ext cx="853113" cy="566601"/>
            <a:chOff x="610181" y="4204671"/>
            <a:chExt cx="853113" cy="566601"/>
          </a:xfrm>
        </p:grpSpPr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xmlns="" id="{A17E8133-196C-BD4C-85EA-BF33B7473D87}"/>
                </a:ext>
              </a:extLst>
            </p:cNvPr>
            <p:cNvSpPr txBox="1"/>
            <p:nvPr/>
          </p:nvSpPr>
          <p:spPr>
            <a:xfrm>
              <a:off x="855435" y="4401940"/>
              <a:ext cx="60785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ko-KR" altLang="en-US" b="1" spc="-15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+mj-lt"/>
                  <a:ea typeface="+mj-ea"/>
                  <a:cs typeface="+mj-cs"/>
                </a:rPr>
                <a:t>관세</a:t>
              </a:r>
            </a:p>
          </p:txBody>
        </p:sp>
        <p:sp>
          <p:nvSpPr>
            <p:cNvPr id="53" name="삼각형 52">
              <a:extLst>
                <a:ext uri="{FF2B5EF4-FFF2-40B4-BE49-F238E27FC236}">
                  <a16:creationId xmlns:a16="http://schemas.microsoft.com/office/drawing/2014/main" xmlns="" id="{01052D88-A0BF-0342-B9B4-2A422B866838}"/>
                </a:ext>
              </a:extLst>
            </p:cNvPr>
            <p:cNvSpPr/>
            <p:nvPr/>
          </p:nvSpPr>
          <p:spPr>
            <a:xfrm rot="5400000">
              <a:off x="600510" y="4214342"/>
              <a:ext cx="193407" cy="174066"/>
            </a:xfrm>
            <a:prstGeom prst="triangle">
              <a:avLst>
                <a:gd name="adj" fmla="val 0"/>
              </a:avLst>
            </a:prstGeom>
            <a:solidFill>
              <a:srgbClr val="D9E1E4"/>
            </a:solidFill>
            <a:ln w="16510">
              <a:solidFill>
                <a:srgbClr val="D9E1E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x-none" altLang="en-US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</a:endParaRPr>
            </a:p>
          </p:txBody>
        </p:sp>
      </p:grpSp>
      <p:grpSp>
        <p:nvGrpSpPr>
          <p:cNvPr id="3" name="그룹 2">
            <a:extLst>
              <a:ext uri="{FF2B5EF4-FFF2-40B4-BE49-F238E27FC236}">
                <a16:creationId xmlns:a16="http://schemas.microsoft.com/office/drawing/2014/main" xmlns="" id="{79243184-0153-ED48-B41E-6CD8A1076F83}"/>
              </a:ext>
            </a:extLst>
          </p:cNvPr>
          <p:cNvGrpSpPr/>
          <p:nvPr/>
        </p:nvGrpSpPr>
        <p:grpSpPr>
          <a:xfrm>
            <a:off x="610181" y="5558614"/>
            <a:ext cx="853113" cy="562740"/>
            <a:chOff x="610181" y="5441587"/>
            <a:chExt cx="853113" cy="562740"/>
          </a:xfrm>
        </p:grpSpPr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xmlns="" id="{631AD1DD-4FDD-454C-A030-F7ECF6193D52}"/>
                </a:ext>
              </a:extLst>
            </p:cNvPr>
            <p:cNvSpPr txBox="1"/>
            <p:nvPr/>
          </p:nvSpPr>
          <p:spPr>
            <a:xfrm>
              <a:off x="855435" y="5634995"/>
              <a:ext cx="60785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ko-KR" altLang="en-US" b="1" spc="-15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+mj-lt"/>
                  <a:ea typeface="+mj-ea"/>
                  <a:cs typeface="+mj-cs"/>
                </a:rPr>
                <a:t>카드</a:t>
              </a:r>
            </a:p>
          </p:txBody>
        </p:sp>
        <p:sp>
          <p:nvSpPr>
            <p:cNvPr id="54" name="삼각형 53">
              <a:extLst>
                <a:ext uri="{FF2B5EF4-FFF2-40B4-BE49-F238E27FC236}">
                  <a16:creationId xmlns:a16="http://schemas.microsoft.com/office/drawing/2014/main" xmlns="" id="{F0758DAF-AC99-4144-A5F8-AEDB8962D09D}"/>
                </a:ext>
              </a:extLst>
            </p:cNvPr>
            <p:cNvSpPr/>
            <p:nvPr/>
          </p:nvSpPr>
          <p:spPr>
            <a:xfrm rot="5400000">
              <a:off x="600510" y="5451258"/>
              <a:ext cx="193407" cy="174066"/>
            </a:xfrm>
            <a:prstGeom prst="triangle">
              <a:avLst>
                <a:gd name="adj" fmla="val 0"/>
              </a:avLst>
            </a:prstGeom>
            <a:solidFill>
              <a:srgbClr val="D9E1E4"/>
            </a:solidFill>
            <a:ln w="16510">
              <a:solidFill>
                <a:srgbClr val="D9E1E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x-none" altLang="en-US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</a:endParaRPr>
            </a:p>
          </p:txBody>
        </p:sp>
      </p:grpSp>
      <p:sp>
        <p:nvSpPr>
          <p:cNvPr id="41" name="직사각형 40">
            <a:extLst>
              <a:ext uri="{FF2B5EF4-FFF2-40B4-BE49-F238E27FC236}">
                <a16:creationId xmlns:a16="http://schemas.microsoft.com/office/drawing/2014/main" xmlns="" id="{8283AF49-2E5A-1D44-8C1C-FB5290A3676C}"/>
              </a:ext>
            </a:extLst>
          </p:cNvPr>
          <p:cNvSpPr/>
          <p:nvPr/>
        </p:nvSpPr>
        <p:spPr>
          <a:xfrm>
            <a:off x="9576521" y="3160593"/>
            <a:ext cx="1365758" cy="332912"/>
          </a:xfrm>
          <a:prstGeom prst="rect">
            <a:avLst/>
          </a:prstGeom>
          <a:noFill/>
        </p:spPr>
        <p:txBody>
          <a:bodyPr vert="horz" wrap="none" lIns="0" tIns="0" rIns="0" bIns="0" anchor="ctr">
            <a:spAutoFit/>
          </a:bodyPr>
          <a:lstStyle/>
          <a:p>
            <a:pPr marR="50800" algn="ctr">
              <a:lnSpc>
                <a:spcPct val="120000"/>
              </a:lnSpc>
              <a:spcBef>
                <a:spcPts val="400"/>
              </a:spcBef>
              <a:spcAft>
                <a:spcPts val="400"/>
              </a:spcAft>
            </a:pPr>
            <a:r>
              <a:rPr lang="en-US" altLang="ko-KR" sz="2000" spc="-2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044-205-3809</a:t>
            </a:r>
            <a:endParaRPr lang="ko-KR" altLang="en-US" sz="2000" spc="-20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000B75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68" name="직사각형 67">
            <a:extLst>
              <a:ext uri="{FF2B5EF4-FFF2-40B4-BE49-F238E27FC236}">
                <a16:creationId xmlns:a16="http://schemas.microsoft.com/office/drawing/2014/main" xmlns="" id="{E1E1E480-7B89-2B4B-A53B-6758BB00D0F9}"/>
              </a:ext>
            </a:extLst>
          </p:cNvPr>
          <p:cNvSpPr/>
          <p:nvPr/>
        </p:nvSpPr>
        <p:spPr>
          <a:xfrm>
            <a:off x="9008923" y="3591768"/>
            <a:ext cx="2495876" cy="199735"/>
          </a:xfrm>
          <a:prstGeom prst="rect">
            <a:avLst/>
          </a:prstGeom>
          <a:noFill/>
        </p:spPr>
        <p:txBody>
          <a:bodyPr vert="horz" wrap="none" lIns="0" tIns="0" rIns="0" bIns="0" anchor="ctr">
            <a:spAutoFit/>
          </a:bodyPr>
          <a:lstStyle/>
          <a:p>
            <a:pPr marL="50800" marR="50800" algn="ctr">
              <a:lnSpc>
                <a:spcPct val="120000"/>
              </a:lnSpc>
              <a:spcBef>
                <a:spcPts val="400"/>
              </a:spcBef>
              <a:spcAft>
                <a:spcPts val="0"/>
              </a:spcAft>
            </a:pPr>
            <a:r>
              <a:rPr lang="ko-KR" altLang="en-US" sz="1200" spc="-2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>
                    <a:lumMod val="50000"/>
                  </a:schemeClr>
                </a:solidFill>
                <a:latin typeface="+mj-lt"/>
                <a:ea typeface="+mj-ea"/>
                <a:cs typeface="+mj-cs"/>
              </a:rPr>
              <a:t>* 자세한 내용은 관할 지자체 </a:t>
            </a:r>
            <a:r>
              <a:rPr lang="ko-KR" altLang="en-US" sz="1200" spc="-20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>
                    <a:lumMod val="50000"/>
                  </a:schemeClr>
                </a:solidFill>
                <a:latin typeface="+mj-lt"/>
                <a:ea typeface="+mj-ea"/>
                <a:cs typeface="+mj-cs"/>
              </a:rPr>
              <a:t>세정과에</a:t>
            </a:r>
            <a:r>
              <a:rPr lang="ko-KR" altLang="en-US" sz="1200" spc="-2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>
                    <a:lumMod val="50000"/>
                  </a:schemeClr>
                </a:solidFill>
                <a:latin typeface="+mj-lt"/>
                <a:ea typeface="+mj-ea"/>
                <a:cs typeface="+mj-cs"/>
              </a:rPr>
              <a:t> 문의</a:t>
            </a:r>
          </a:p>
        </p:txBody>
      </p:sp>
      <p:sp>
        <p:nvSpPr>
          <p:cNvPr id="70" name="사각형: 둥근 모서리 13">
            <a:extLst>
              <a:ext uri="{FF2B5EF4-FFF2-40B4-BE49-F238E27FC236}">
                <a16:creationId xmlns:a16="http://schemas.microsoft.com/office/drawing/2014/main" xmlns="" id="{4B714F70-E628-9546-B108-F1BF704E48FD}"/>
              </a:ext>
            </a:extLst>
          </p:cNvPr>
          <p:cNvSpPr/>
          <p:nvPr/>
        </p:nvSpPr>
        <p:spPr>
          <a:xfrm>
            <a:off x="9015816" y="2439159"/>
            <a:ext cx="2487168" cy="57981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065DC7"/>
            </a:solidFill>
          </a:ln>
          <a:effectLst>
            <a:outerShdw blurRad="190500" dir="5400000" algn="t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</a:endParaRPr>
          </a:p>
        </p:txBody>
      </p:sp>
      <p:pic>
        <p:nvPicPr>
          <p:cNvPr id="72" name="그림 71">
            <a:extLst>
              <a:ext uri="{FF2B5EF4-FFF2-40B4-BE49-F238E27FC236}">
                <a16:creationId xmlns:a16="http://schemas.microsoft.com/office/drawing/2014/main" xmlns="" id="{CF154BA3-95FB-4645-A826-8E631B6E2A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82056" y="2553424"/>
            <a:ext cx="1241192" cy="351281"/>
          </a:xfrm>
          <a:prstGeom prst="rect">
            <a:avLst/>
          </a:prstGeom>
        </p:spPr>
      </p:pic>
      <p:sp>
        <p:nvSpPr>
          <p:cNvPr id="73" name="직사각형 72">
            <a:extLst>
              <a:ext uri="{FF2B5EF4-FFF2-40B4-BE49-F238E27FC236}">
                <a16:creationId xmlns:a16="http://schemas.microsoft.com/office/drawing/2014/main" xmlns="" id="{41EB447C-469C-F647-A27F-F1C154090A8B}"/>
              </a:ext>
            </a:extLst>
          </p:cNvPr>
          <p:cNvSpPr/>
          <p:nvPr/>
        </p:nvSpPr>
        <p:spPr>
          <a:xfrm>
            <a:off x="10464710" y="2614207"/>
            <a:ext cx="872034" cy="199735"/>
          </a:xfrm>
          <a:prstGeom prst="rect">
            <a:avLst/>
          </a:prstGeom>
          <a:noFill/>
        </p:spPr>
        <p:txBody>
          <a:bodyPr vert="horz" wrap="none" lIns="0" tIns="0" rIns="0" bIns="0" anchor="ctr">
            <a:spAutoFit/>
          </a:bodyPr>
          <a:lstStyle/>
          <a:p>
            <a:pPr marL="50800" marR="50800" algn="ctr">
              <a:lnSpc>
                <a:spcPct val="120000"/>
              </a:lnSpc>
              <a:spcBef>
                <a:spcPts val="400"/>
              </a:spcBef>
            </a:pPr>
            <a:r>
              <a:rPr lang="ko-KR" altLang="en-US" sz="1200" b="1" spc="-2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rPr>
              <a:t>지방세정책과</a:t>
            </a:r>
          </a:p>
        </p:txBody>
      </p:sp>
      <p:sp>
        <p:nvSpPr>
          <p:cNvPr id="74" name="직사각형 73">
            <a:extLst>
              <a:ext uri="{FF2B5EF4-FFF2-40B4-BE49-F238E27FC236}">
                <a16:creationId xmlns:a16="http://schemas.microsoft.com/office/drawing/2014/main" xmlns="" id="{0C64FAA1-31B0-594C-977B-A4D7B71EFA8C}"/>
              </a:ext>
            </a:extLst>
          </p:cNvPr>
          <p:cNvSpPr/>
          <p:nvPr/>
        </p:nvSpPr>
        <p:spPr>
          <a:xfrm>
            <a:off x="9550873" y="6384986"/>
            <a:ext cx="1417055" cy="332912"/>
          </a:xfrm>
          <a:prstGeom prst="rect">
            <a:avLst/>
          </a:prstGeom>
          <a:noFill/>
        </p:spPr>
        <p:txBody>
          <a:bodyPr vert="horz" wrap="none" lIns="0" tIns="0" rIns="0" bIns="0" anchor="ctr">
            <a:spAutoFit/>
          </a:bodyPr>
          <a:lstStyle/>
          <a:p>
            <a:pPr marL="50800" marR="50800" algn="ctr">
              <a:lnSpc>
                <a:spcPct val="120000"/>
              </a:lnSpc>
              <a:spcBef>
                <a:spcPts val="400"/>
              </a:spcBef>
            </a:pPr>
            <a:r>
              <a:rPr lang="en-US" altLang="ko-KR" sz="2000" spc="-2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02-2100-2983</a:t>
            </a:r>
            <a:endParaRPr lang="ko-KR" altLang="en-US" sz="2000" spc="-20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000B75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75" name="사각형: 둥근 모서리 13">
            <a:extLst>
              <a:ext uri="{FF2B5EF4-FFF2-40B4-BE49-F238E27FC236}">
                <a16:creationId xmlns:a16="http://schemas.microsoft.com/office/drawing/2014/main" xmlns="" id="{3C507FC3-630A-BC47-BEED-885C609C4DC8}"/>
              </a:ext>
            </a:extLst>
          </p:cNvPr>
          <p:cNvSpPr/>
          <p:nvPr/>
        </p:nvSpPr>
        <p:spPr>
          <a:xfrm>
            <a:off x="9015816" y="5666832"/>
            <a:ext cx="2487168" cy="57981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065DC7"/>
            </a:solidFill>
          </a:ln>
          <a:effectLst>
            <a:outerShdw blurRad="190500" dir="5400000" algn="t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xmlns="" id="{CDCB0645-B3D8-7B42-9CD1-AB7E86240CE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82056" y="5783378"/>
            <a:ext cx="1159229" cy="346718"/>
          </a:xfrm>
          <a:prstGeom prst="rect">
            <a:avLst/>
          </a:prstGeom>
        </p:spPr>
      </p:pic>
      <p:sp>
        <p:nvSpPr>
          <p:cNvPr id="76" name="직사각형 75">
            <a:extLst>
              <a:ext uri="{FF2B5EF4-FFF2-40B4-BE49-F238E27FC236}">
                <a16:creationId xmlns:a16="http://schemas.microsoft.com/office/drawing/2014/main" xmlns="" id="{4ECF851D-8E2F-3645-8EE2-BF6603015DF6}"/>
              </a:ext>
            </a:extLst>
          </p:cNvPr>
          <p:cNvSpPr/>
          <p:nvPr/>
        </p:nvSpPr>
        <p:spPr>
          <a:xfrm>
            <a:off x="10528830" y="5856870"/>
            <a:ext cx="743793" cy="199735"/>
          </a:xfrm>
          <a:prstGeom prst="rect">
            <a:avLst/>
          </a:prstGeom>
          <a:noFill/>
        </p:spPr>
        <p:txBody>
          <a:bodyPr vert="horz" wrap="none" lIns="0" tIns="0" rIns="0" bIns="0" anchor="ctr">
            <a:spAutoFit/>
          </a:bodyPr>
          <a:lstStyle/>
          <a:p>
            <a:pPr marL="50800" marR="50800" algn="ctr">
              <a:lnSpc>
                <a:spcPct val="120000"/>
              </a:lnSpc>
              <a:spcBef>
                <a:spcPts val="400"/>
              </a:spcBef>
            </a:pPr>
            <a:r>
              <a:rPr lang="ko-KR" altLang="en-US" sz="1200" b="1" spc="-20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rPr>
              <a:t>중소금융과</a:t>
            </a:r>
            <a:endParaRPr lang="ko-KR" altLang="en-US" sz="1200" b="1" spc="-20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77" name="그림 76">
            <a:extLst>
              <a:ext uri="{FF2B5EF4-FFF2-40B4-BE49-F238E27FC236}">
                <a16:creationId xmlns:a16="http://schemas.microsoft.com/office/drawing/2014/main" xmlns="" id="{8036510F-BF4F-164E-BCF4-50BC82164FB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82056" y="4420696"/>
            <a:ext cx="898537" cy="342135"/>
          </a:xfrm>
          <a:prstGeom prst="rect">
            <a:avLst/>
          </a:prstGeom>
        </p:spPr>
      </p:pic>
      <p:sp>
        <p:nvSpPr>
          <p:cNvPr id="78" name="직사각형 77">
            <a:extLst>
              <a:ext uri="{FF2B5EF4-FFF2-40B4-BE49-F238E27FC236}">
                <a16:creationId xmlns:a16="http://schemas.microsoft.com/office/drawing/2014/main" xmlns="" id="{32922A51-661C-E341-A981-E70F1A203418}"/>
              </a:ext>
            </a:extLst>
          </p:cNvPr>
          <p:cNvSpPr/>
          <p:nvPr/>
        </p:nvSpPr>
        <p:spPr>
          <a:xfrm>
            <a:off x="10528830" y="4491896"/>
            <a:ext cx="743793" cy="199735"/>
          </a:xfrm>
          <a:prstGeom prst="rect">
            <a:avLst/>
          </a:prstGeom>
          <a:noFill/>
        </p:spPr>
        <p:txBody>
          <a:bodyPr vert="horz" wrap="none" lIns="0" tIns="0" rIns="0" bIns="0" anchor="ctr">
            <a:spAutoFit/>
          </a:bodyPr>
          <a:lstStyle/>
          <a:p>
            <a:pPr marL="50800" marR="50800" algn="ctr">
              <a:lnSpc>
                <a:spcPct val="120000"/>
              </a:lnSpc>
              <a:spcBef>
                <a:spcPts val="400"/>
              </a:spcBef>
              <a:spcAft>
                <a:spcPts val="0"/>
              </a:spcAft>
            </a:pPr>
            <a:r>
              <a:rPr lang="ko-KR" altLang="en-US" sz="1200" b="1" spc="-20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rPr>
              <a:t>심사정책과</a:t>
            </a:r>
            <a:endParaRPr lang="ko-KR" altLang="en-US" sz="1200" b="1" spc="-20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80" name="그림 79">
            <a:extLst>
              <a:ext uri="{FF2B5EF4-FFF2-40B4-BE49-F238E27FC236}">
                <a16:creationId xmlns:a16="http://schemas.microsoft.com/office/drawing/2014/main" xmlns="" id="{854F48FF-4FED-EC47-B9F3-E2D22C2D5E13}"/>
              </a:ext>
            </a:extLst>
          </p:cNvPr>
          <p:cNvPicPr>
            <a:picLocks noChangeAspect="1"/>
          </p:cNvPicPr>
          <p:nvPr/>
        </p:nvPicPr>
        <p:blipFill>
          <a:blip r:embed="rId6">
            <a:alphaModFix amt="70000"/>
          </a:blip>
          <a:stretch>
            <a:fillRect/>
          </a:stretch>
        </p:blipFill>
        <p:spPr>
          <a:xfrm>
            <a:off x="1538397" y="3369944"/>
            <a:ext cx="627030" cy="486489"/>
          </a:xfrm>
          <a:prstGeom prst="rect">
            <a:avLst/>
          </a:prstGeom>
        </p:spPr>
      </p:pic>
      <p:pic>
        <p:nvPicPr>
          <p:cNvPr id="81" name="그림 80">
            <a:extLst>
              <a:ext uri="{FF2B5EF4-FFF2-40B4-BE49-F238E27FC236}">
                <a16:creationId xmlns:a16="http://schemas.microsoft.com/office/drawing/2014/main" xmlns="" id="{3E0A2E08-FACD-3A4C-8C5D-E9FE031B89C2}"/>
              </a:ext>
            </a:extLst>
          </p:cNvPr>
          <p:cNvPicPr>
            <a:picLocks noChangeAspect="1"/>
          </p:cNvPicPr>
          <p:nvPr/>
        </p:nvPicPr>
        <p:blipFill>
          <a:blip r:embed="rId7">
            <a:alphaModFix amt="70000"/>
          </a:blip>
          <a:stretch>
            <a:fillRect/>
          </a:stretch>
        </p:blipFill>
        <p:spPr>
          <a:xfrm>
            <a:off x="1597755" y="6146617"/>
            <a:ext cx="508314" cy="489132"/>
          </a:xfrm>
          <a:prstGeom prst="rect">
            <a:avLst/>
          </a:prstGeom>
        </p:spPr>
      </p:pic>
      <p:pic>
        <p:nvPicPr>
          <p:cNvPr id="82" name="그림 81">
            <a:extLst>
              <a:ext uri="{FF2B5EF4-FFF2-40B4-BE49-F238E27FC236}">
                <a16:creationId xmlns:a16="http://schemas.microsoft.com/office/drawing/2014/main" xmlns="" id="{5606F5F6-AEF7-7B44-AD4E-66EF3BEA6C8E}"/>
              </a:ext>
            </a:extLst>
          </p:cNvPr>
          <p:cNvPicPr>
            <a:picLocks noChangeAspect="1"/>
          </p:cNvPicPr>
          <p:nvPr/>
        </p:nvPicPr>
        <p:blipFill>
          <a:blip r:embed="rId8">
            <a:alphaModFix amt="70000"/>
          </a:blip>
          <a:stretch>
            <a:fillRect/>
          </a:stretch>
        </p:blipFill>
        <p:spPr>
          <a:xfrm>
            <a:off x="1512451" y="4733179"/>
            <a:ext cx="678922" cy="614263"/>
          </a:xfrm>
          <a:prstGeom prst="rect">
            <a:avLst/>
          </a:prstGeom>
        </p:spPr>
      </p:pic>
      <p:sp>
        <p:nvSpPr>
          <p:cNvPr id="59" name="TextBox 58">
            <a:extLst>
              <a:ext uri="{FF2B5EF4-FFF2-40B4-BE49-F238E27FC236}">
                <a16:creationId xmlns:a16="http://schemas.microsoft.com/office/drawing/2014/main" xmlns="" id="{AC283540-CBD3-49CB-9457-8D24C5EFC0D3}"/>
              </a:ext>
            </a:extLst>
          </p:cNvPr>
          <p:cNvSpPr txBox="1"/>
          <p:nvPr/>
        </p:nvSpPr>
        <p:spPr>
          <a:xfrm>
            <a:off x="53152" y="401902"/>
            <a:ext cx="1023037" cy="523220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/>
            <a:r>
              <a:rPr lang="ko-KR" altLang="en-US" sz="2800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bg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참고</a:t>
            </a:r>
            <a:r>
              <a:rPr lang="en-US" altLang="ko-KR" sz="2800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bg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1</a:t>
            </a:r>
            <a:endParaRPr lang="ko-KR" altLang="en-US" sz="2800" spc="-200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rgbClr val="000B75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61" name="제목 9">
            <a:extLst>
              <a:ext uri="{FF2B5EF4-FFF2-40B4-BE49-F238E27FC236}">
                <a16:creationId xmlns:a16="http://schemas.microsoft.com/office/drawing/2014/main" xmlns="" id="{7A2EA599-29DB-7A4E-9A5F-E80804AA10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5954" y="471815"/>
            <a:ext cx="6957354" cy="424732"/>
          </a:xfrm>
        </p:spPr>
        <p:txBody>
          <a:bodyPr/>
          <a:lstStyle/>
          <a:p>
            <a:r>
              <a:rPr kumimoji="1" lang="ko-KR" altLang="en-US" sz="24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+mn-ea"/>
                <a:ea typeface="+mn-ea"/>
              </a:rPr>
              <a:t>코로나</a:t>
            </a:r>
            <a:r>
              <a:rPr kumimoji="1" lang="en-US" altLang="ko-KR" sz="24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+mn-ea"/>
                <a:ea typeface="+mn-ea"/>
              </a:rPr>
              <a:t>19</a:t>
            </a:r>
            <a:r>
              <a:rPr kumimoji="1" lang="ko-KR" altLang="en-US" sz="24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+mn-ea"/>
                <a:ea typeface="+mn-ea"/>
              </a:rPr>
              <a:t>관련 정부의 기업 지원 프로그램 </a:t>
            </a:r>
            <a:r>
              <a:rPr kumimoji="1" lang="en-US" altLang="ko-KR" sz="1800" b="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+mn-ea"/>
                <a:ea typeface="+mn-ea"/>
              </a:rPr>
              <a:t>(’20</a:t>
            </a:r>
            <a:r>
              <a:rPr kumimoji="1" lang="ko-KR" altLang="en-US" sz="1800" b="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+mn-ea"/>
                <a:ea typeface="+mn-ea"/>
              </a:rPr>
              <a:t>년 </a:t>
            </a:r>
            <a:r>
              <a:rPr kumimoji="1" lang="en-US" altLang="ko-KR" sz="1800" b="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+mn-ea"/>
                <a:ea typeface="+mn-ea"/>
              </a:rPr>
              <a:t>3</a:t>
            </a:r>
            <a:r>
              <a:rPr kumimoji="1" lang="ko-KR" altLang="en-US" sz="1800" b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+mn-ea"/>
                <a:ea typeface="+mn-ea"/>
              </a:rPr>
              <a:t>월 기준</a:t>
            </a:r>
            <a:r>
              <a:rPr kumimoji="1" lang="en-US" altLang="ko-KR" sz="1800" b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+mn-ea"/>
                <a:ea typeface="+mn-ea"/>
              </a:rPr>
              <a:t>)</a:t>
            </a:r>
            <a:endParaRPr kumimoji="1" lang="x-none" altLang="en-US" sz="2400" b="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latin typeface="+mn-ea"/>
              <a:ea typeface="+mn-ea"/>
            </a:endParaRPr>
          </a:p>
        </p:txBody>
      </p:sp>
      <p:sp>
        <p:nvSpPr>
          <p:cNvPr id="60" name="직사각형 59">
            <a:extLst>
              <a:ext uri="{FF2B5EF4-FFF2-40B4-BE49-F238E27FC236}">
                <a16:creationId xmlns:a16="http://schemas.microsoft.com/office/drawing/2014/main" xmlns="" id="{53677A81-1BEB-9A4C-979C-E61AB8309CEB}"/>
              </a:ext>
            </a:extLst>
          </p:cNvPr>
          <p:cNvSpPr/>
          <p:nvPr/>
        </p:nvSpPr>
        <p:spPr>
          <a:xfrm>
            <a:off x="2530257" y="2677803"/>
            <a:ext cx="2513188" cy="800219"/>
          </a:xfrm>
          <a:prstGeom prst="rect">
            <a:avLst/>
          </a:prstGeom>
          <a:noFill/>
        </p:spPr>
        <p:txBody>
          <a:bodyPr vert="horz" wrap="none" lIns="0" tIns="0" rIns="0" bIns="0" anchor="ctr">
            <a:spAutoFit/>
          </a:bodyPr>
          <a:lstStyle/>
          <a:p>
            <a:pPr marR="50800" algn="ctr">
              <a:spcBef>
                <a:spcPts val="400"/>
              </a:spcBef>
              <a:spcAft>
                <a:spcPts val="200"/>
              </a:spcAft>
            </a:pPr>
            <a:r>
              <a:rPr lang="ko-KR" altLang="en-US" sz="14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코로나</a:t>
            </a:r>
            <a:r>
              <a:rPr lang="en-US" altLang="ko-KR" sz="14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19 </a:t>
            </a:r>
            <a:r>
              <a:rPr lang="ko-KR" altLang="en-US" sz="1400" b="1" spc="-8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확진자</a:t>
            </a:r>
            <a:r>
              <a:rPr lang="ko-KR" altLang="en-US" sz="14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 및 </a:t>
            </a:r>
            <a:r>
              <a:rPr lang="ko-KR" altLang="en-US" sz="1400" b="1" spc="-8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격리자</a:t>
            </a:r>
            <a:r>
              <a:rPr lang="en-US" altLang="ko-KR" sz="14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,</a:t>
            </a:r>
          </a:p>
          <a:p>
            <a:pPr marR="50800" algn="ctr">
              <a:spcBef>
                <a:spcPts val="400"/>
              </a:spcBef>
              <a:spcAft>
                <a:spcPts val="200"/>
              </a:spcAft>
            </a:pPr>
            <a:r>
              <a:rPr lang="ko-KR" altLang="en-US" sz="1400" b="1" spc="-8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확진자</a:t>
            </a:r>
            <a:r>
              <a:rPr lang="ko-KR" altLang="en-US" sz="14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 방문에</a:t>
            </a:r>
            <a:r>
              <a:rPr lang="en-US" altLang="ko-KR" sz="14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 </a:t>
            </a:r>
            <a:r>
              <a:rPr lang="ko-KR" altLang="en-US" sz="14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따른 휴업 등으로 </a:t>
            </a:r>
            <a:endParaRPr lang="en-US" altLang="ko-KR" sz="1400" b="1" spc="-8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  <a:p>
            <a:pPr marR="50800" algn="ctr">
              <a:spcBef>
                <a:spcPts val="400"/>
              </a:spcBef>
              <a:spcAft>
                <a:spcPts val="200"/>
              </a:spcAft>
            </a:pPr>
            <a:r>
              <a:rPr lang="ko-KR" altLang="en-US" sz="14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어려움 겪는 업체</a:t>
            </a:r>
          </a:p>
        </p:txBody>
      </p:sp>
      <p:sp>
        <p:nvSpPr>
          <p:cNvPr id="62" name="제목 1">
            <a:extLst>
              <a:ext uri="{FF2B5EF4-FFF2-40B4-BE49-F238E27FC236}">
                <a16:creationId xmlns="" xmlns:a16="http://schemas.microsoft.com/office/drawing/2014/main" id="{7A33D33C-5074-AC40-83ED-62645D4DF5FB}"/>
              </a:ext>
            </a:extLst>
          </p:cNvPr>
          <p:cNvSpPr txBox="1">
            <a:spLocks/>
          </p:cNvSpPr>
          <p:nvPr/>
        </p:nvSpPr>
        <p:spPr>
          <a:xfrm>
            <a:off x="1009514" y="966136"/>
            <a:ext cx="9161556" cy="617845"/>
          </a:xfrm>
          <a:prstGeom prst="rect">
            <a:avLst/>
          </a:prstGeom>
        </p:spPr>
        <p:txBody>
          <a:bodyPr vert="horz" wrap="none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2800" b="1" kern="1200" spc="-200" baseline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en-US" altLang="ko-KR" sz="1000" spc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※ </a:t>
            </a:r>
            <a:r>
              <a:rPr lang="ko-KR" altLang="en-US" sz="1000" u="sng" spc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정부의 경제지원 프로그램</a:t>
            </a:r>
            <a:r>
              <a:rPr lang="ko-KR" altLang="en-US" sz="1000" spc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en-US" altLang="ko-KR" sz="1000" spc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:</a:t>
            </a:r>
            <a:r>
              <a:rPr lang="ko-KR" altLang="en-US" sz="1000" spc="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기획재정부</a:t>
            </a:r>
            <a:r>
              <a:rPr lang="ko-KR" altLang="en-US" sz="1000" spc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비상경제회의 홈페이지</a:t>
            </a:r>
            <a:r>
              <a:rPr lang="en-US" altLang="ko-KR" sz="1000" spc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(wwww.moef.go.kr/2020/emgncEcnmyMtg.do)</a:t>
            </a:r>
            <a:r>
              <a:rPr lang="ko-KR" altLang="en-US" sz="1000" spc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에서</a:t>
            </a:r>
            <a:r>
              <a:rPr lang="en-US" altLang="ko-KR" sz="1000" spc="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ko-KR" altLang="en-US" sz="1000" spc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확인</a:t>
            </a:r>
            <a:r>
              <a:rPr lang="en-US" altLang="ko-KR" sz="1000" spc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/>
            </a:r>
            <a:br>
              <a:rPr lang="en-US" altLang="ko-KR" sz="1000" spc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</a:br>
            <a:r>
              <a:rPr lang="ko-KR" altLang="en-US" sz="1000" spc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  </a:t>
            </a:r>
            <a:r>
              <a:rPr lang="ko-KR" altLang="en-US" sz="1000" u="sng" spc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기타 정부지원 프로그램</a:t>
            </a:r>
            <a:r>
              <a:rPr lang="ko-KR" altLang="en-US" sz="1000" spc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en-US" altLang="ko-KR" sz="1000" spc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: </a:t>
            </a:r>
            <a:r>
              <a:rPr lang="ko-KR" altLang="en-US" sz="1000" spc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코로나바이러스</a:t>
            </a:r>
            <a:r>
              <a:rPr lang="en-US" altLang="ko-KR" sz="1000" spc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19 </a:t>
            </a:r>
            <a:r>
              <a:rPr lang="ko-KR" altLang="en-US" sz="1000" spc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홈페이지</a:t>
            </a:r>
            <a:r>
              <a:rPr lang="en-US" altLang="ko-KR" sz="1000" spc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(ncov.mohw.go.kr)</a:t>
            </a:r>
            <a:r>
              <a:rPr lang="ko-KR" altLang="en-US" sz="1000" spc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의 피해지원정책 게시판에서 확인</a:t>
            </a:r>
            <a:endParaRPr kumimoji="1" lang="x-none" altLang="en-US" sz="1000" b="0" spc="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50000"/>
                  <a:lumOff val="50000"/>
                </a:schemeClr>
              </a:solidFill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729540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>
            <a:extLst>
              <a:ext uri="{FF2B5EF4-FFF2-40B4-BE49-F238E27FC236}">
                <a16:creationId xmlns:a16="http://schemas.microsoft.com/office/drawing/2014/main" xmlns="" id="{38540C91-90C5-304C-BDEB-EB5C850F3F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6026" y="15425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ko-KR" sz="1800" b="0" i="0" u="none" strike="noStrike" cap="none" normalizeH="0" baseline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xmlns="" id="{7F877FD2-7A4C-1B49-B60B-3947E7411084}"/>
              </a:ext>
            </a:extLst>
          </p:cNvPr>
          <p:cNvSpPr/>
          <p:nvPr/>
        </p:nvSpPr>
        <p:spPr>
          <a:xfrm>
            <a:off x="784247" y="1964249"/>
            <a:ext cx="11016762" cy="5196108"/>
          </a:xfrm>
          <a:prstGeom prst="rect">
            <a:avLst/>
          </a:prstGeom>
          <a:solidFill>
            <a:srgbClr val="F7F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x-none" altLang="en-US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</a:endParaRP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xmlns="" id="{1B004C1A-6F78-8044-9C1D-55807E7B9DB1}"/>
              </a:ext>
            </a:extLst>
          </p:cNvPr>
          <p:cNvSpPr/>
          <p:nvPr/>
        </p:nvSpPr>
        <p:spPr>
          <a:xfrm>
            <a:off x="5329336" y="1917449"/>
            <a:ext cx="3456000" cy="46800"/>
          </a:xfrm>
          <a:prstGeom prst="rect">
            <a:avLst/>
          </a:prstGeom>
          <a:solidFill>
            <a:srgbClr val="42C7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x-none" altLang="en-US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xmlns="" id="{4913DE8C-3AF5-0145-BED1-E8544FE8D7A3}"/>
              </a:ext>
            </a:extLst>
          </p:cNvPr>
          <p:cNvSpPr/>
          <p:nvPr/>
        </p:nvSpPr>
        <p:spPr>
          <a:xfrm>
            <a:off x="3638275" y="1545594"/>
            <a:ext cx="389850" cy="246221"/>
          </a:xfrm>
          <a:prstGeom prst="rect">
            <a:avLst/>
          </a:prstGeom>
          <a:noFill/>
        </p:spPr>
        <p:txBody>
          <a:bodyPr vert="horz" wrap="none" lIns="0" tIns="0" rIns="0" bIns="0" anchor="ctr">
            <a:spAutoFit/>
          </a:bodyPr>
          <a:lstStyle/>
          <a:p>
            <a:pPr marL="266700" indent="-266700" algn="ctr">
              <a:spcBef>
                <a:spcPct val="0"/>
              </a:spcBef>
            </a:pPr>
            <a:r>
              <a:rPr lang="ko-KR" altLang="en-US" sz="16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3A92"/>
                </a:solidFill>
                <a:latin typeface="+mn-ea"/>
              </a:rPr>
              <a:t>대상</a:t>
            </a:r>
            <a:endParaRPr lang="en-US" altLang="ko-KR" sz="1600" b="1" spc="-8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003A92"/>
              </a:solidFill>
              <a:latin typeface="+mn-ea"/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xmlns="" id="{4648D84C-07AF-5049-883C-641BE22AA1A9}"/>
              </a:ext>
            </a:extLst>
          </p:cNvPr>
          <p:cNvSpPr/>
          <p:nvPr/>
        </p:nvSpPr>
        <p:spPr>
          <a:xfrm>
            <a:off x="6851375" y="1545594"/>
            <a:ext cx="389850" cy="246221"/>
          </a:xfrm>
          <a:prstGeom prst="rect">
            <a:avLst/>
          </a:prstGeom>
          <a:noFill/>
        </p:spPr>
        <p:txBody>
          <a:bodyPr vert="horz" wrap="none" lIns="0" tIns="0" rIns="0" bIns="0" anchor="ctr">
            <a:spAutoFit/>
          </a:bodyPr>
          <a:lstStyle/>
          <a:p>
            <a:pPr marL="266700" indent="-266700" algn="ctr">
              <a:spcBef>
                <a:spcPct val="0"/>
              </a:spcBef>
            </a:pPr>
            <a:r>
              <a:rPr lang="ko-KR" altLang="en-US" sz="16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3A92"/>
                </a:solidFill>
                <a:latin typeface="+mn-ea"/>
              </a:rPr>
              <a:t>내용</a:t>
            </a:r>
            <a:endParaRPr lang="en-US" altLang="ko-KR" sz="1600" b="1" spc="-8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003A92"/>
              </a:solidFill>
              <a:latin typeface="+mn-ea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xmlns="" id="{0C36A190-1E3C-4842-819E-611AE03100FA}"/>
              </a:ext>
            </a:extLst>
          </p:cNvPr>
          <p:cNvSpPr/>
          <p:nvPr/>
        </p:nvSpPr>
        <p:spPr>
          <a:xfrm>
            <a:off x="10064475" y="1545594"/>
            <a:ext cx="389850" cy="246221"/>
          </a:xfrm>
          <a:prstGeom prst="rect">
            <a:avLst/>
          </a:prstGeom>
          <a:noFill/>
        </p:spPr>
        <p:txBody>
          <a:bodyPr vert="horz" wrap="none" lIns="0" tIns="0" rIns="0" bIns="0" anchor="ctr">
            <a:spAutoFit/>
          </a:bodyPr>
          <a:lstStyle/>
          <a:p>
            <a:pPr marL="266700" indent="-266700" algn="ctr">
              <a:spcBef>
                <a:spcPct val="0"/>
              </a:spcBef>
            </a:pPr>
            <a:r>
              <a:rPr lang="ko-KR" altLang="en-US" sz="16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3A92"/>
                </a:solidFill>
                <a:latin typeface="+mn-ea"/>
              </a:rPr>
              <a:t>담당</a:t>
            </a:r>
            <a:endParaRPr lang="en-US" altLang="ko-KR" sz="1600" b="1" spc="-8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003A92"/>
              </a:solidFill>
              <a:latin typeface="+mn-ea"/>
            </a:endParaRPr>
          </a:p>
        </p:txBody>
      </p:sp>
      <p:grpSp>
        <p:nvGrpSpPr>
          <p:cNvPr id="15" name="그룹 14">
            <a:extLst>
              <a:ext uri="{FF2B5EF4-FFF2-40B4-BE49-F238E27FC236}">
                <a16:creationId xmlns:a16="http://schemas.microsoft.com/office/drawing/2014/main" xmlns="" id="{AE929D7E-D7C5-6643-B279-79063E457424}"/>
              </a:ext>
            </a:extLst>
          </p:cNvPr>
          <p:cNvGrpSpPr/>
          <p:nvPr/>
        </p:nvGrpSpPr>
        <p:grpSpPr>
          <a:xfrm>
            <a:off x="5326831" y="2041633"/>
            <a:ext cx="3420000" cy="4908062"/>
            <a:chOff x="5364931" y="1169573"/>
            <a:chExt cx="3362739" cy="5304189"/>
          </a:xfrm>
        </p:grpSpPr>
        <p:cxnSp>
          <p:nvCxnSpPr>
            <p:cNvPr id="16" name="직선 연결선[R] 15">
              <a:extLst>
                <a:ext uri="{FF2B5EF4-FFF2-40B4-BE49-F238E27FC236}">
                  <a16:creationId xmlns:a16="http://schemas.microsoft.com/office/drawing/2014/main" xmlns="" id="{1666FC58-94AC-1C4D-8FCC-25E0340B1646}"/>
                </a:ext>
              </a:extLst>
            </p:cNvPr>
            <p:cNvCxnSpPr/>
            <p:nvPr/>
          </p:nvCxnSpPr>
          <p:spPr>
            <a:xfrm>
              <a:off x="5364931" y="1169573"/>
              <a:ext cx="0" cy="5304189"/>
            </a:xfrm>
            <a:prstGeom prst="line">
              <a:avLst/>
            </a:prstGeom>
            <a:ln w="25400" cap="rnd">
              <a:solidFill>
                <a:srgbClr val="D9E1E4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직선 연결선[R] 16">
              <a:extLst>
                <a:ext uri="{FF2B5EF4-FFF2-40B4-BE49-F238E27FC236}">
                  <a16:creationId xmlns:a16="http://schemas.microsoft.com/office/drawing/2014/main" xmlns="" id="{D262052E-CFF4-6545-A088-4185AA78D55C}"/>
                </a:ext>
              </a:extLst>
            </p:cNvPr>
            <p:cNvCxnSpPr/>
            <p:nvPr/>
          </p:nvCxnSpPr>
          <p:spPr>
            <a:xfrm>
              <a:off x="8727670" y="1169573"/>
              <a:ext cx="0" cy="5304189"/>
            </a:xfrm>
            <a:prstGeom prst="line">
              <a:avLst/>
            </a:prstGeom>
            <a:ln w="25400" cap="rnd">
              <a:solidFill>
                <a:srgbClr val="D9E1E4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직사각형 17">
            <a:extLst>
              <a:ext uri="{FF2B5EF4-FFF2-40B4-BE49-F238E27FC236}">
                <a16:creationId xmlns:a16="http://schemas.microsoft.com/office/drawing/2014/main" xmlns="" id="{3B5B688A-F810-7048-9E31-DA2B48151E2E}"/>
              </a:ext>
            </a:extLst>
          </p:cNvPr>
          <p:cNvSpPr/>
          <p:nvPr/>
        </p:nvSpPr>
        <p:spPr>
          <a:xfrm>
            <a:off x="2336800" y="1917450"/>
            <a:ext cx="2992801" cy="45719"/>
          </a:xfrm>
          <a:prstGeom prst="rect">
            <a:avLst/>
          </a:prstGeom>
          <a:solidFill>
            <a:srgbClr val="003A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x-none" altLang="en-US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xmlns="" id="{BD19FD1C-F9EA-574A-BFF0-0639CE5F43F4}"/>
              </a:ext>
            </a:extLst>
          </p:cNvPr>
          <p:cNvSpPr/>
          <p:nvPr/>
        </p:nvSpPr>
        <p:spPr>
          <a:xfrm>
            <a:off x="8763000" y="1917450"/>
            <a:ext cx="2992801" cy="45719"/>
          </a:xfrm>
          <a:prstGeom prst="rect">
            <a:avLst/>
          </a:prstGeom>
          <a:solidFill>
            <a:srgbClr val="003A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x-none" altLang="en-US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</a:endParaRPr>
          </a:p>
        </p:txBody>
      </p:sp>
      <p:sp>
        <p:nvSpPr>
          <p:cNvPr id="20" name="양쪽 모서리가 둥근 사각형 19">
            <a:extLst>
              <a:ext uri="{FF2B5EF4-FFF2-40B4-BE49-F238E27FC236}">
                <a16:creationId xmlns:a16="http://schemas.microsoft.com/office/drawing/2014/main" xmlns="" id="{8D5373F8-A9CF-A540-A4E6-9BDEC6104F08}"/>
              </a:ext>
            </a:extLst>
          </p:cNvPr>
          <p:cNvSpPr/>
          <p:nvPr/>
        </p:nvSpPr>
        <p:spPr>
          <a:xfrm rot="5400000">
            <a:off x="-833326" y="3604573"/>
            <a:ext cx="4613635" cy="1726620"/>
          </a:xfrm>
          <a:prstGeom prst="round2SameRect">
            <a:avLst/>
          </a:prstGeom>
          <a:solidFill>
            <a:srgbClr val="8497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x-none" altLang="en-US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xmlns="" id="{D4FA1502-1E6A-BD43-AB0C-AD89BCD9BC36}"/>
              </a:ext>
            </a:extLst>
          </p:cNvPr>
          <p:cNvSpPr/>
          <p:nvPr/>
        </p:nvSpPr>
        <p:spPr>
          <a:xfrm>
            <a:off x="2336802" y="2209244"/>
            <a:ext cx="2882897" cy="1015663"/>
          </a:xfrm>
          <a:prstGeom prst="rect">
            <a:avLst/>
          </a:prstGeom>
          <a:noFill/>
        </p:spPr>
        <p:txBody>
          <a:bodyPr vert="horz" wrap="square" lIns="0" tIns="0" rIns="0" bIns="0" anchor="ctr">
            <a:spAutoFit/>
          </a:bodyPr>
          <a:lstStyle/>
          <a:p>
            <a:pPr marR="50800" algn="ctr">
              <a:spcAft>
                <a:spcPts val="400"/>
              </a:spcAft>
            </a:pPr>
            <a:r>
              <a:rPr lang="ko-KR" altLang="en-US" sz="14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‘</a:t>
            </a:r>
            <a:r>
              <a:rPr lang="en-US" altLang="ko-KR" sz="1400" b="1" spc="-8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20.4.1.~6.30. 3</a:t>
            </a:r>
            <a:r>
              <a:rPr lang="ko-KR" altLang="en-US" sz="1400" b="1" spc="-8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개월 간</a:t>
            </a:r>
            <a:endParaRPr lang="ko-KR" altLang="en-US" sz="1400" b="1" spc="-8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  <a:p>
            <a:pPr marR="50800" algn="ctr">
              <a:spcAft>
                <a:spcPts val="400"/>
              </a:spcAft>
            </a:pPr>
            <a:r>
              <a:rPr lang="ko-KR" altLang="en-US" sz="1400" b="1" spc="-8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고용유지조치</a:t>
            </a:r>
            <a:r>
              <a:rPr lang="en-US" altLang="ko-KR" sz="1400" spc="-8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(</a:t>
            </a:r>
            <a:r>
              <a:rPr lang="ko-KR" altLang="en-US" sz="1400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휴업 또는 휴직</a:t>
            </a:r>
            <a:r>
              <a:rPr lang="en-US" altLang="ko-KR" sz="1400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)</a:t>
            </a:r>
            <a:r>
              <a:rPr lang="ko-KR" altLang="en-US" sz="1400" b="1" spc="-8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를</a:t>
            </a:r>
            <a:r>
              <a:rPr lang="ko-KR" altLang="en-US" sz="14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 하고</a:t>
            </a:r>
          </a:p>
          <a:p>
            <a:pPr marR="50800" algn="ctr">
              <a:spcAft>
                <a:spcPts val="400"/>
              </a:spcAft>
            </a:pPr>
            <a:r>
              <a:rPr lang="ko-KR" altLang="en-US" sz="1400" b="1" spc="-8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휴업</a:t>
            </a:r>
            <a:r>
              <a:rPr lang="en-US" altLang="ko-KR" sz="1400" b="1" spc="-8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·</a:t>
            </a:r>
            <a:r>
              <a:rPr lang="ko-KR" altLang="en-US" sz="1400" b="1" spc="-8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휴직 수당을 지급한</a:t>
            </a:r>
            <a:endParaRPr lang="en-US" altLang="ko-KR" sz="1400" b="1" spc="-80" dirty="0" smtClean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  <a:p>
            <a:pPr marR="50800" algn="ctr">
              <a:spcAft>
                <a:spcPts val="400"/>
              </a:spcAft>
            </a:pPr>
            <a:r>
              <a:rPr lang="ko-KR" altLang="en-US" sz="1400" b="1" spc="-8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65DC7"/>
                </a:solidFill>
                <a:latin typeface="+mn-ea"/>
              </a:rPr>
              <a:t>모든 기업</a:t>
            </a:r>
            <a:r>
              <a:rPr lang="ko-KR" altLang="en-US" sz="1400" b="1" spc="-8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의 사업주</a:t>
            </a:r>
            <a:endParaRPr lang="ko-KR" altLang="en-US" sz="1400" b="1" spc="-8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xmlns="" id="{BDA4EC7B-9CFB-7543-8E91-F66402EB65E3}"/>
              </a:ext>
            </a:extLst>
          </p:cNvPr>
          <p:cNvSpPr txBox="1"/>
          <p:nvPr/>
        </p:nvSpPr>
        <p:spPr>
          <a:xfrm>
            <a:off x="855435" y="2358661"/>
            <a:ext cx="6078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ko-KR" altLang="en-US" b="1" spc="-1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</a:rPr>
              <a:t>고용</a:t>
            </a:r>
          </a:p>
        </p:txBody>
      </p:sp>
      <p:cxnSp>
        <p:nvCxnSpPr>
          <p:cNvPr id="35" name="직선 연결선[R] 34">
            <a:extLst>
              <a:ext uri="{FF2B5EF4-FFF2-40B4-BE49-F238E27FC236}">
                <a16:creationId xmlns:a16="http://schemas.microsoft.com/office/drawing/2014/main" xmlns="" id="{7E2CCC43-11AE-6B44-9128-250656524CB8}"/>
              </a:ext>
            </a:extLst>
          </p:cNvPr>
          <p:cNvCxnSpPr/>
          <p:nvPr/>
        </p:nvCxnSpPr>
        <p:spPr>
          <a:xfrm>
            <a:off x="610180" y="2748262"/>
            <a:ext cx="878713" cy="0"/>
          </a:xfrm>
          <a:prstGeom prst="line">
            <a:avLst/>
          </a:prstGeom>
          <a:ln>
            <a:solidFill>
              <a:srgbClr val="D9E1E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삼각형 37">
            <a:extLst>
              <a:ext uri="{FF2B5EF4-FFF2-40B4-BE49-F238E27FC236}">
                <a16:creationId xmlns:a16="http://schemas.microsoft.com/office/drawing/2014/main" xmlns="" id="{AC4F8BFF-79C0-0841-BE42-D03A6B5B77C4}"/>
              </a:ext>
            </a:extLst>
          </p:cNvPr>
          <p:cNvSpPr/>
          <p:nvPr/>
        </p:nvSpPr>
        <p:spPr>
          <a:xfrm rot="5400000">
            <a:off x="600510" y="2170734"/>
            <a:ext cx="193407" cy="174066"/>
          </a:xfrm>
          <a:prstGeom prst="triangle">
            <a:avLst>
              <a:gd name="adj" fmla="val 0"/>
            </a:avLst>
          </a:prstGeom>
          <a:solidFill>
            <a:srgbClr val="D9E1E4"/>
          </a:solidFill>
          <a:ln w="16510">
            <a:solidFill>
              <a:srgbClr val="D9E1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x-none" altLang="en-US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</a:endParaRPr>
          </a:p>
        </p:txBody>
      </p:sp>
      <p:sp>
        <p:nvSpPr>
          <p:cNvPr id="45" name="직사각형 44">
            <a:extLst>
              <a:ext uri="{FF2B5EF4-FFF2-40B4-BE49-F238E27FC236}">
                <a16:creationId xmlns:a16="http://schemas.microsoft.com/office/drawing/2014/main" xmlns="" id="{989D2E8F-4805-534A-A97E-3843685733DB}"/>
              </a:ext>
            </a:extLst>
          </p:cNvPr>
          <p:cNvSpPr/>
          <p:nvPr/>
        </p:nvSpPr>
        <p:spPr>
          <a:xfrm>
            <a:off x="9199814" y="2961468"/>
            <a:ext cx="2119170" cy="769441"/>
          </a:xfrm>
          <a:prstGeom prst="rect">
            <a:avLst/>
          </a:prstGeom>
          <a:noFill/>
        </p:spPr>
        <p:txBody>
          <a:bodyPr vert="horz" wrap="none" lIns="0" tIns="0" rIns="0" bIns="0" anchor="ctr">
            <a:spAutoFit/>
          </a:bodyPr>
          <a:lstStyle/>
          <a:p>
            <a:pPr marR="50800" algn="ctr">
              <a:spcAft>
                <a:spcPts val="400"/>
              </a:spcAft>
            </a:pPr>
            <a:r>
              <a:rPr lang="en-US" altLang="ko-KR" spc="-2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1350</a:t>
            </a:r>
            <a:r>
              <a:rPr lang="en-US" altLang="ko-KR" spc="-2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/>
            </a:r>
            <a:br>
              <a:rPr lang="en-US" altLang="ko-KR" spc="-2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</a:br>
            <a:r>
              <a:rPr lang="ko-KR" altLang="en-US" sz="1600" spc="-2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사업장 관할 고용복지센터</a:t>
            </a:r>
            <a:r>
              <a:rPr lang="en-US" altLang="ko-KR" sz="1600" spc="-2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/>
            </a:r>
            <a:br>
              <a:rPr lang="en-US" altLang="ko-KR" sz="1600" spc="-2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</a:br>
            <a:r>
              <a:rPr lang="ko-KR" altLang="en-US" sz="1600" spc="-2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기업지원과</a:t>
            </a:r>
            <a:r>
              <a:rPr lang="en-US" altLang="ko-KR" sz="1600" spc="-2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(</a:t>
            </a:r>
            <a:r>
              <a:rPr lang="ko-KR" altLang="en-US" sz="1600" spc="-2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팀</a:t>
            </a:r>
            <a:r>
              <a:rPr lang="en-US" altLang="ko-KR" sz="1600" spc="-2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)</a:t>
            </a:r>
            <a:r>
              <a:rPr lang="ko-KR" altLang="en-US" sz="1600" spc="-2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 </a:t>
            </a:r>
            <a:endParaRPr lang="ko-KR" altLang="en-US" spc="-20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000B75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47" name="사각형: 둥근 모서리 13">
            <a:extLst>
              <a:ext uri="{FF2B5EF4-FFF2-40B4-BE49-F238E27FC236}">
                <a16:creationId xmlns:a16="http://schemas.microsoft.com/office/drawing/2014/main" xmlns="" id="{508CD1A2-4CBE-C448-8B49-93B6A588A85B}"/>
              </a:ext>
            </a:extLst>
          </p:cNvPr>
          <p:cNvSpPr/>
          <p:nvPr/>
        </p:nvSpPr>
        <p:spPr>
          <a:xfrm>
            <a:off x="9015816" y="2248659"/>
            <a:ext cx="2487168" cy="57981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065DC7"/>
            </a:solidFill>
          </a:ln>
          <a:effectLst>
            <a:outerShdw blurRad="190500" dir="5400000" algn="t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</a:endParaRPr>
          </a:p>
        </p:txBody>
      </p:sp>
      <p:sp>
        <p:nvSpPr>
          <p:cNvPr id="58" name="직사각형 57">
            <a:extLst>
              <a:ext uri="{FF2B5EF4-FFF2-40B4-BE49-F238E27FC236}">
                <a16:creationId xmlns:a16="http://schemas.microsoft.com/office/drawing/2014/main" xmlns="" id="{753071F1-950E-E746-85B7-5522795687F6}"/>
              </a:ext>
            </a:extLst>
          </p:cNvPr>
          <p:cNvSpPr/>
          <p:nvPr/>
        </p:nvSpPr>
        <p:spPr>
          <a:xfrm>
            <a:off x="3078185" y="4594757"/>
            <a:ext cx="1510029" cy="748923"/>
          </a:xfrm>
          <a:prstGeom prst="rect">
            <a:avLst/>
          </a:prstGeom>
          <a:noFill/>
        </p:spPr>
        <p:txBody>
          <a:bodyPr vert="horz" wrap="none" lIns="0" tIns="0" rIns="0" bIns="0" anchor="ctr">
            <a:spAutoFit/>
          </a:bodyPr>
          <a:lstStyle/>
          <a:p>
            <a:pPr marR="50800" algn="ctr">
              <a:spcAft>
                <a:spcPts val="400"/>
              </a:spcAft>
            </a:pPr>
            <a:r>
              <a:rPr lang="ko-KR" altLang="en-US" sz="14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격리된 자에게 </a:t>
            </a:r>
          </a:p>
          <a:p>
            <a:pPr marR="50800" algn="ctr">
              <a:spcAft>
                <a:spcPts val="400"/>
              </a:spcAft>
            </a:pPr>
            <a:r>
              <a:rPr lang="ko-KR" altLang="en-US" sz="14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유급휴가 제공한 </a:t>
            </a:r>
            <a:endParaRPr lang="en-US" altLang="ko-KR" sz="1400" b="1" spc="-80" dirty="0" smtClean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  <a:p>
            <a:pPr marR="50800" algn="ctr">
              <a:spcAft>
                <a:spcPts val="400"/>
              </a:spcAft>
            </a:pPr>
            <a:r>
              <a:rPr lang="ko-KR" altLang="en-US" sz="1400" b="1" spc="-8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65DC7"/>
                </a:solidFill>
                <a:latin typeface="+mn-ea"/>
              </a:rPr>
              <a:t>모든 기업</a:t>
            </a:r>
            <a:r>
              <a:rPr lang="ko-KR" altLang="en-US" sz="1400" b="1" spc="-8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의 사업주</a:t>
            </a:r>
            <a:endParaRPr lang="ko-KR" altLang="en-US" sz="1400" b="1" spc="-8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</p:txBody>
      </p:sp>
      <p:sp>
        <p:nvSpPr>
          <p:cNvPr id="59" name="직사각형 58">
            <a:extLst>
              <a:ext uri="{FF2B5EF4-FFF2-40B4-BE49-F238E27FC236}">
                <a16:creationId xmlns:a16="http://schemas.microsoft.com/office/drawing/2014/main" xmlns="" id="{1A216DFB-193D-8543-BCBE-15A516E15351}"/>
              </a:ext>
            </a:extLst>
          </p:cNvPr>
          <p:cNvSpPr/>
          <p:nvPr/>
        </p:nvSpPr>
        <p:spPr>
          <a:xfrm>
            <a:off x="3162827" y="5860073"/>
            <a:ext cx="1340752" cy="482183"/>
          </a:xfrm>
          <a:prstGeom prst="rect">
            <a:avLst/>
          </a:prstGeom>
          <a:noFill/>
        </p:spPr>
        <p:txBody>
          <a:bodyPr vert="horz" wrap="none" lIns="0" tIns="0" rIns="0" bIns="0" anchor="ctr">
            <a:spAutoFit/>
          </a:bodyPr>
          <a:lstStyle/>
          <a:p>
            <a:pPr marR="50800" algn="ctr">
              <a:spcAft>
                <a:spcPts val="400"/>
              </a:spcAft>
            </a:pPr>
            <a:r>
              <a:rPr lang="ko-KR" altLang="en-US" sz="14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유연근무제 활용 </a:t>
            </a:r>
            <a:endParaRPr lang="en-US" altLang="ko-KR" sz="1400" b="1" spc="-80" dirty="0" smtClean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  <a:p>
            <a:pPr marR="50800" algn="ctr">
              <a:spcAft>
                <a:spcPts val="400"/>
              </a:spcAft>
            </a:pPr>
            <a:r>
              <a:rPr lang="ko-KR" altLang="en-US" sz="1400" b="1" spc="-8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65DC7"/>
                </a:solidFill>
                <a:latin typeface="+mn-ea"/>
              </a:rPr>
              <a:t>중소</a:t>
            </a:r>
            <a:r>
              <a:rPr lang="en-US" altLang="ko-KR" sz="1400" b="1" spc="-8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65DC7"/>
                </a:solidFill>
                <a:latin typeface="+mn-ea"/>
              </a:rPr>
              <a:t>·</a:t>
            </a:r>
            <a:r>
              <a:rPr lang="ko-KR" altLang="en-US" sz="1400" b="1" spc="-8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65DC7"/>
                </a:solidFill>
                <a:latin typeface="+mn-ea"/>
              </a:rPr>
              <a:t>중견기업</a:t>
            </a:r>
            <a:endParaRPr lang="ko-KR" altLang="en-US" sz="1400" b="1" spc="-8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065DC7"/>
              </a:solidFill>
              <a:latin typeface="+mn-ea"/>
            </a:endParaRPr>
          </a:p>
        </p:txBody>
      </p:sp>
      <p:sp>
        <p:nvSpPr>
          <p:cNvPr id="60" name="직사각형 59">
            <a:extLst>
              <a:ext uri="{FF2B5EF4-FFF2-40B4-BE49-F238E27FC236}">
                <a16:creationId xmlns:a16="http://schemas.microsoft.com/office/drawing/2014/main" xmlns="" id="{496FBC45-2058-194A-BF4B-C5A7313A9C5A}"/>
              </a:ext>
            </a:extLst>
          </p:cNvPr>
          <p:cNvSpPr/>
          <p:nvPr/>
        </p:nvSpPr>
        <p:spPr>
          <a:xfrm>
            <a:off x="5369902" y="4596470"/>
            <a:ext cx="3501280" cy="612475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196850" marR="50800" indent="-196850">
              <a:lnSpc>
                <a:spcPct val="120000"/>
              </a:lnSpc>
              <a:spcBef>
                <a:spcPts val="200"/>
              </a:spcBef>
              <a:spcAft>
                <a:spcPts val="400"/>
              </a:spcAft>
              <a:buFont typeface="맑은 고딕" panose="020B0503020000020004" pitchFamily="50" charset="-127"/>
              <a:buChar char="-"/>
            </a:pPr>
            <a:r>
              <a:rPr lang="ko-KR" altLang="en-US" sz="1300" spc="-5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개인별 </a:t>
            </a: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일급 기준 </a:t>
            </a:r>
            <a:r>
              <a:rPr lang="ko-KR" altLang="en-US" sz="1300" spc="-5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지원</a:t>
            </a:r>
            <a: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 </a:t>
            </a:r>
            <a:r>
              <a:rPr lang="en-US" altLang="ko-KR" sz="1300" spc="-5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(</a:t>
            </a:r>
            <a:r>
              <a:rPr lang="ko-KR" altLang="en-US" sz="1300" spc="-5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상한액</a:t>
            </a: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 </a:t>
            </a:r>
            <a: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1</a:t>
            </a: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일 </a:t>
            </a:r>
            <a:r>
              <a:rPr lang="en-US" altLang="ko-KR" sz="1300" spc="-5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13</a:t>
            </a:r>
            <a:r>
              <a:rPr lang="ko-KR" altLang="en-US" sz="1300" spc="-5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만원</a:t>
            </a:r>
            <a: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)</a:t>
            </a:r>
            <a:endParaRPr lang="ko-KR" altLang="en-US" sz="1300" spc="-5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+mn-ea"/>
              <a:cs typeface="+mj-cs"/>
            </a:endParaRPr>
          </a:p>
          <a:p>
            <a:pPr marR="50800">
              <a:lnSpc>
                <a:spcPct val="120000"/>
              </a:lnSpc>
              <a:spcBef>
                <a:spcPts val="200"/>
              </a:spcBef>
              <a:spcAft>
                <a:spcPts val="400"/>
              </a:spcAft>
            </a:pPr>
            <a:r>
              <a:rPr lang="en-US" altLang="ko-KR" sz="1050" spc="-5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>
                    <a:lumMod val="50000"/>
                  </a:schemeClr>
                </a:solidFill>
                <a:latin typeface="+mn-ea"/>
                <a:cs typeface="+mj-cs"/>
              </a:rPr>
              <a:t>     ※ </a:t>
            </a:r>
            <a:r>
              <a:rPr lang="ko-KR" altLang="en-US" sz="105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>
                    <a:lumMod val="50000"/>
                  </a:schemeClr>
                </a:solidFill>
                <a:latin typeface="+mn-ea"/>
                <a:cs typeface="+mj-cs"/>
              </a:rPr>
              <a:t>생활지원비와 </a:t>
            </a:r>
            <a:r>
              <a:rPr lang="ko-KR" altLang="en-US" sz="1050" spc="-5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>
                    <a:lumMod val="50000"/>
                  </a:schemeClr>
                </a:solidFill>
                <a:latin typeface="+mn-ea"/>
                <a:cs typeface="+mj-cs"/>
              </a:rPr>
              <a:t>중복 지급 </a:t>
            </a:r>
            <a:r>
              <a:rPr lang="ko-KR" altLang="en-US" sz="105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>
                    <a:lumMod val="50000"/>
                  </a:schemeClr>
                </a:solidFill>
                <a:latin typeface="+mn-ea"/>
                <a:cs typeface="+mj-cs"/>
              </a:rPr>
              <a:t>불가</a:t>
            </a:r>
          </a:p>
        </p:txBody>
      </p:sp>
      <p:cxnSp>
        <p:nvCxnSpPr>
          <p:cNvPr id="62" name="직선 연결선[R] 61">
            <a:extLst>
              <a:ext uri="{FF2B5EF4-FFF2-40B4-BE49-F238E27FC236}">
                <a16:creationId xmlns:a16="http://schemas.microsoft.com/office/drawing/2014/main" xmlns="" id="{3D89F29B-7465-4B4E-82CB-4C94D89E4C6C}"/>
              </a:ext>
            </a:extLst>
          </p:cNvPr>
          <p:cNvCxnSpPr/>
          <p:nvPr/>
        </p:nvCxnSpPr>
        <p:spPr>
          <a:xfrm>
            <a:off x="2530257" y="5413462"/>
            <a:ext cx="9081370" cy="0"/>
          </a:xfrm>
          <a:prstGeom prst="line">
            <a:avLst/>
          </a:prstGeom>
          <a:ln cap="rnd">
            <a:solidFill>
              <a:srgbClr val="8497B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직사각형 62">
            <a:extLst>
              <a:ext uri="{FF2B5EF4-FFF2-40B4-BE49-F238E27FC236}">
                <a16:creationId xmlns:a16="http://schemas.microsoft.com/office/drawing/2014/main" xmlns="" id="{88B90060-8DF9-4043-B47D-E7E22FA5D386}"/>
              </a:ext>
            </a:extLst>
          </p:cNvPr>
          <p:cNvSpPr/>
          <p:nvPr/>
        </p:nvSpPr>
        <p:spPr>
          <a:xfrm>
            <a:off x="5369902" y="5708941"/>
            <a:ext cx="2632452" cy="1105880"/>
          </a:xfrm>
          <a:prstGeom prst="rect">
            <a:avLst/>
          </a:prstGeom>
        </p:spPr>
        <p:txBody>
          <a:bodyPr wrap="none" anchor="b">
            <a:spAutoFit/>
          </a:bodyPr>
          <a:lstStyle/>
          <a:p>
            <a:pPr marL="196850" marR="50800" indent="-196850">
              <a:lnSpc>
                <a:spcPct val="120000"/>
              </a:lnSpc>
              <a:spcBef>
                <a:spcPts val="200"/>
              </a:spcBef>
              <a:spcAft>
                <a:spcPts val="400"/>
              </a:spcAft>
              <a:buFont typeface="맑은 고딕" panose="020B0503020000020004" pitchFamily="50" charset="-127"/>
              <a:buChar char="-"/>
            </a:pP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주</a:t>
            </a:r>
            <a: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1~2</a:t>
            </a: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회 활용 근로자 </a:t>
            </a:r>
            <a: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1</a:t>
            </a: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인당 </a:t>
            </a:r>
            <a: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/>
            </a:r>
            <a:b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</a:b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연간 총 </a:t>
            </a:r>
            <a: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260</a:t>
            </a: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만원</a:t>
            </a:r>
          </a:p>
          <a:p>
            <a:pPr marL="196850" marR="50800" indent="-196850">
              <a:lnSpc>
                <a:spcPct val="120000"/>
              </a:lnSpc>
              <a:spcBef>
                <a:spcPts val="200"/>
              </a:spcBef>
              <a:spcAft>
                <a:spcPts val="400"/>
              </a:spcAft>
              <a:buFont typeface="맑은 고딕" panose="020B0503020000020004" pitchFamily="50" charset="-127"/>
              <a:buChar char="-"/>
            </a:pP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주</a:t>
            </a:r>
            <a: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3</a:t>
            </a: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회 이상 활용 근로자 </a:t>
            </a:r>
            <a: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1</a:t>
            </a: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인당 </a:t>
            </a:r>
            <a: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/>
            </a:r>
            <a:b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</a:b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연간 </a:t>
            </a:r>
            <a:r>
              <a:rPr lang="en-US" altLang="ko-KR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520</a:t>
            </a:r>
            <a:r>
              <a:rPr lang="ko-KR" altLang="en-US" sz="130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만원</a:t>
            </a:r>
          </a:p>
        </p:txBody>
      </p:sp>
      <p:sp>
        <p:nvSpPr>
          <p:cNvPr id="64" name="직사각형 63">
            <a:extLst>
              <a:ext uri="{FF2B5EF4-FFF2-40B4-BE49-F238E27FC236}">
                <a16:creationId xmlns:a16="http://schemas.microsoft.com/office/drawing/2014/main" xmlns="" id="{482D1337-9516-974E-AEB0-F41F969B32F4}"/>
              </a:ext>
            </a:extLst>
          </p:cNvPr>
          <p:cNvSpPr/>
          <p:nvPr/>
        </p:nvSpPr>
        <p:spPr>
          <a:xfrm>
            <a:off x="5326831" y="1963167"/>
            <a:ext cx="3420000" cy="257953"/>
          </a:xfrm>
          <a:prstGeom prst="rect">
            <a:avLst/>
          </a:prstGeom>
          <a:solidFill>
            <a:srgbClr val="D9E1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x-none" altLang="en-US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</a:endParaRPr>
          </a:p>
        </p:txBody>
      </p:sp>
      <p:sp>
        <p:nvSpPr>
          <p:cNvPr id="65" name="직사각형 64">
            <a:extLst>
              <a:ext uri="{FF2B5EF4-FFF2-40B4-BE49-F238E27FC236}">
                <a16:creationId xmlns:a16="http://schemas.microsoft.com/office/drawing/2014/main" xmlns="" id="{817E52C7-5B87-BD44-ABD0-509B21796A3A}"/>
              </a:ext>
            </a:extLst>
          </p:cNvPr>
          <p:cNvSpPr/>
          <p:nvPr/>
        </p:nvSpPr>
        <p:spPr>
          <a:xfrm>
            <a:off x="6508481" y="1992276"/>
            <a:ext cx="1056700" cy="199735"/>
          </a:xfrm>
          <a:prstGeom prst="rect">
            <a:avLst/>
          </a:prstGeom>
          <a:noFill/>
        </p:spPr>
        <p:txBody>
          <a:bodyPr vert="horz" wrap="none" lIns="0" tIns="0" rIns="0" bIns="0" anchor="ctr">
            <a:spAutoFit/>
          </a:bodyPr>
          <a:lstStyle/>
          <a:p>
            <a:pPr marR="50800" algn="ctr">
              <a:lnSpc>
                <a:spcPct val="120000"/>
              </a:lnSpc>
              <a:spcBef>
                <a:spcPct val="0"/>
              </a:spcBef>
              <a:spcAft>
                <a:spcPts val="400"/>
              </a:spcAft>
            </a:pPr>
            <a:r>
              <a:rPr lang="ko-KR" altLang="en-US" sz="12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n-ea"/>
              </a:rPr>
              <a:t>고용유지지원금</a:t>
            </a:r>
          </a:p>
        </p:txBody>
      </p:sp>
      <p:sp>
        <p:nvSpPr>
          <p:cNvPr id="66" name="직사각형 65">
            <a:extLst>
              <a:ext uri="{FF2B5EF4-FFF2-40B4-BE49-F238E27FC236}">
                <a16:creationId xmlns:a16="http://schemas.microsoft.com/office/drawing/2014/main" xmlns="" id="{D1C31207-AE4A-E04C-861A-52A63F0C4D0A}"/>
              </a:ext>
            </a:extLst>
          </p:cNvPr>
          <p:cNvSpPr/>
          <p:nvPr/>
        </p:nvSpPr>
        <p:spPr>
          <a:xfrm>
            <a:off x="5326831" y="5422499"/>
            <a:ext cx="3420000" cy="257953"/>
          </a:xfrm>
          <a:prstGeom prst="rect">
            <a:avLst/>
          </a:prstGeom>
          <a:solidFill>
            <a:srgbClr val="D9E1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x-none" altLang="en-US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</a:endParaRPr>
          </a:p>
        </p:txBody>
      </p:sp>
      <p:sp>
        <p:nvSpPr>
          <p:cNvPr id="67" name="직사각형 66">
            <a:extLst>
              <a:ext uri="{FF2B5EF4-FFF2-40B4-BE49-F238E27FC236}">
                <a16:creationId xmlns:a16="http://schemas.microsoft.com/office/drawing/2014/main" xmlns="" id="{1A037B7B-9B40-4747-8958-E6311357A10F}"/>
              </a:ext>
            </a:extLst>
          </p:cNvPr>
          <p:cNvSpPr/>
          <p:nvPr/>
        </p:nvSpPr>
        <p:spPr>
          <a:xfrm>
            <a:off x="6037325" y="5440676"/>
            <a:ext cx="1907573" cy="221599"/>
          </a:xfrm>
          <a:prstGeom prst="rect">
            <a:avLst/>
          </a:prstGeom>
          <a:noFill/>
        </p:spPr>
        <p:txBody>
          <a:bodyPr vert="horz" wrap="none" lIns="0" tIns="0" rIns="0" bIns="0" anchor="ctr">
            <a:spAutoFit/>
          </a:bodyPr>
          <a:lstStyle/>
          <a:p>
            <a:pPr marR="50800" algn="ctr">
              <a:lnSpc>
                <a:spcPct val="120000"/>
              </a:lnSpc>
              <a:spcBef>
                <a:spcPct val="0"/>
              </a:spcBef>
              <a:spcAft>
                <a:spcPts val="400"/>
              </a:spcAft>
            </a:pPr>
            <a:r>
              <a:rPr lang="ko-KR" altLang="en-US" sz="12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n-ea"/>
              </a:rPr>
              <a:t>유연근무제 </a:t>
            </a:r>
            <a:r>
              <a:rPr lang="ko-KR" altLang="en-US" sz="1200" b="1" spc="-8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n-ea"/>
              </a:rPr>
              <a:t>간접 </a:t>
            </a:r>
            <a:r>
              <a:rPr lang="ko-KR" altLang="en-US" sz="1200" b="1" spc="-80" dirty="0" err="1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n-ea"/>
              </a:rPr>
              <a:t>노무비</a:t>
            </a:r>
            <a:r>
              <a:rPr lang="ko-KR" altLang="en-US" sz="1200" b="1" spc="-8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n-ea"/>
              </a:rPr>
              <a:t> </a:t>
            </a:r>
            <a:r>
              <a:rPr lang="ko-KR" altLang="en-US" sz="12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n-ea"/>
              </a:rPr>
              <a:t>지원</a:t>
            </a:r>
          </a:p>
        </p:txBody>
      </p:sp>
      <p:cxnSp>
        <p:nvCxnSpPr>
          <p:cNvPr id="61" name="직선 연결선[R] 60">
            <a:extLst>
              <a:ext uri="{FF2B5EF4-FFF2-40B4-BE49-F238E27FC236}">
                <a16:creationId xmlns:a16="http://schemas.microsoft.com/office/drawing/2014/main" xmlns="" id="{F55AC921-E953-5F45-8AC7-3CADA3CF27F4}"/>
              </a:ext>
            </a:extLst>
          </p:cNvPr>
          <p:cNvCxnSpPr/>
          <p:nvPr/>
        </p:nvCxnSpPr>
        <p:spPr>
          <a:xfrm>
            <a:off x="2530257" y="4281516"/>
            <a:ext cx="9081370" cy="0"/>
          </a:xfrm>
          <a:prstGeom prst="line">
            <a:avLst/>
          </a:prstGeom>
          <a:ln cap="rnd">
            <a:solidFill>
              <a:srgbClr val="8497B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직사각형 67">
            <a:extLst>
              <a:ext uri="{FF2B5EF4-FFF2-40B4-BE49-F238E27FC236}">
                <a16:creationId xmlns:a16="http://schemas.microsoft.com/office/drawing/2014/main" xmlns="" id="{0872B30D-D62C-764D-9E68-053F110DBDD9}"/>
              </a:ext>
            </a:extLst>
          </p:cNvPr>
          <p:cNvSpPr/>
          <p:nvPr/>
        </p:nvSpPr>
        <p:spPr>
          <a:xfrm>
            <a:off x="5326831" y="4300982"/>
            <a:ext cx="3420000" cy="257953"/>
          </a:xfrm>
          <a:prstGeom prst="rect">
            <a:avLst/>
          </a:prstGeom>
          <a:solidFill>
            <a:srgbClr val="D9E1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x-none" altLang="en-US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</a:endParaRPr>
          </a:p>
        </p:txBody>
      </p:sp>
      <p:sp>
        <p:nvSpPr>
          <p:cNvPr id="69" name="직사각형 68">
            <a:extLst>
              <a:ext uri="{FF2B5EF4-FFF2-40B4-BE49-F238E27FC236}">
                <a16:creationId xmlns:a16="http://schemas.microsoft.com/office/drawing/2014/main" xmlns="" id="{9CB1E6C3-D943-8346-854B-FE0573C9816F}"/>
              </a:ext>
            </a:extLst>
          </p:cNvPr>
          <p:cNvSpPr/>
          <p:nvPr/>
        </p:nvSpPr>
        <p:spPr>
          <a:xfrm>
            <a:off x="6418518" y="4319159"/>
            <a:ext cx="1145186" cy="221599"/>
          </a:xfrm>
          <a:prstGeom prst="rect">
            <a:avLst/>
          </a:prstGeom>
          <a:noFill/>
        </p:spPr>
        <p:txBody>
          <a:bodyPr vert="horz" wrap="none" lIns="0" tIns="0" rIns="0" bIns="0" anchor="ctr">
            <a:spAutoFit/>
          </a:bodyPr>
          <a:lstStyle/>
          <a:p>
            <a:pPr marR="50800" algn="ctr">
              <a:lnSpc>
                <a:spcPct val="120000"/>
              </a:lnSpc>
              <a:spcBef>
                <a:spcPct val="0"/>
              </a:spcBef>
              <a:spcAft>
                <a:spcPts val="400"/>
              </a:spcAft>
            </a:pPr>
            <a:r>
              <a:rPr lang="ko-KR" altLang="en-US" sz="1200" b="1" spc="-8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n-ea"/>
              </a:rPr>
              <a:t>유급 휴가비 </a:t>
            </a:r>
            <a:r>
              <a:rPr lang="ko-KR" altLang="en-US" sz="12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n-ea"/>
              </a:rPr>
              <a:t>지원</a:t>
            </a:r>
          </a:p>
        </p:txBody>
      </p:sp>
      <p:grpSp>
        <p:nvGrpSpPr>
          <p:cNvPr id="4" name="그룹 3">
            <a:extLst>
              <a:ext uri="{FF2B5EF4-FFF2-40B4-BE49-F238E27FC236}">
                <a16:creationId xmlns:a16="http://schemas.microsoft.com/office/drawing/2014/main" xmlns="" id="{993BDA64-B9A0-674E-A850-BB407496C44D}"/>
              </a:ext>
            </a:extLst>
          </p:cNvPr>
          <p:cNvGrpSpPr/>
          <p:nvPr/>
        </p:nvGrpSpPr>
        <p:grpSpPr>
          <a:xfrm>
            <a:off x="9317645" y="2362924"/>
            <a:ext cx="1883510" cy="327305"/>
            <a:chOff x="9272696" y="2277199"/>
            <a:chExt cx="1883510" cy="327305"/>
          </a:xfrm>
        </p:grpSpPr>
        <p:sp>
          <p:nvSpPr>
            <p:cNvPr id="49" name="직사각형 48">
              <a:extLst>
                <a:ext uri="{FF2B5EF4-FFF2-40B4-BE49-F238E27FC236}">
                  <a16:creationId xmlns:a16="http://schemas.microsoft.com/office/drawing/2014/main" xmlns="" id="{8D295BA8-6ADD-4A4E-9090-9649E0961CE2}"/>
                </a:ext>
              </a:extLst>
            </p:cNvPr>
            <p:cNvSpPr/>
            <p:nvPr/>
          </p:nvSpPr>
          <p:spPr>
            <a:xfrm>
              <a:off x="10438061" y="2334563"/>
              <a:ext cx="718145" cy="233077"/>
            </a:xfrm>
            <a:prstGeom prst="rect">
              <a:avLst/>
            </a:prstGeom>
            <a:noFill/>
          </p:spPr>
          <p:txBody>
            <a:bodyPr vert="horz" wrap="none" lIns="0" tIns="0" rIns="0" bIns="0" anchor="ctr">
              <a:spAutoFit/>
            </a:bodyPr>
            <a:lstStyle/>
            <a:p>
              <a:pPr marL="50800" marR="50800" algn="ctr">
                <a:lnSpc>
                  <a:spcPct val="120000"/>
                </a:lnSpc>
                <a:spcBef>
                  <a:spcPts val="400"/>
                </a:spcBef>
              </a:pPr>
              <a:r>
                <a:rPr lang="ko-KR" altLang="en-US" sz="1400" b="1" spc="-2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  <a:ea typeface="+mj-ea"/>
                  <a:cs typeface="+mj-cs"/>
                </a:rPr>
                <a:t>상담센터</a:t>
              </a:r>
            </a:p>
          </p:txBody>
        </p:sp>
        <p:pic>
          <p:nvPicPr>
            <p:cNvPr id="3" name="그림 2">
              <a:extLst>
                <a:ext uri="{FF2B5EF4-FFF2-40B4-BE49-F238E27FC236}">
                  <a16:creationId xmlns:a16="http://schemas.microsoft.com/office/drawing/2014/main" xmlns="" id="{14577073-4B97-C84B-B9F2-CAE8B675E75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9272696" y="2277199"/>
              <a:ext cx="1100935" cy="327305"/>
            </a:xfrm>
            <a:prstGeom prst="rect">
              <a:avLst/>
            </a:prstGeom>
          </p:spPr>
        </p:pic>
      </p:grpSp>
      <p:grpSp>
        <p:nvGrpSpPr>
          <p:cNvPr id="74" name="그룹 73">
            <a:extLst>
              <a:ext uri="{FF2B5EF4-FFF2-40B4-BE49-F238E27FC236}">
                <a16:creationId xmlns:a16="http://schemas.microsoft.com/office/drawing/2014/main" xmlns="" id="{69590F09-CE5A-D040-9F68-BC52CEF29162}"/>
              </a:ext>
            </a:extLst>
          </p:cNvPr>
          <p:cNvGrpSpPr/>
          <p:nvPr/>
        </p:nvGrpSpPr>
        <p:grpSpPr>
          <a:xfrm>
            <a:off x="9021912" y="4370719"/>
            <a:ext cx="2487168" cy="579810"/>
            <a:chOff x="9015816" y="4190517"/>
            <a:chExt cx="2487168" cy="579810"/>
          </a:xfrm>
        </p:grpSpPr>
        <p:sp>
          <p:nvSpPr>
            <p:cNvPr id="72" name="사각형: 둥근 모서리 13">
              <a:extLst>
                <a:ext uri="{FF2B5EF4-FFF2-40B4-BE49-F238E27FC236}">
                  <a16:creationId xmlns:a16="http://schemas.microsoft.com/office/drawing/2014/main" xmlns="" id="{7E353692-433B-0845-9C2A-0886D610CDF3}"/>
                </a:ext>
              </a:extLst>
            </p:cNvPr>
            <p:cNvSpPr/>
            <p:nvPr/>
          </p:nvSpPr>
          <p:spPr>
            <a:xfrm>
              <a:off x="9015816" y="4190517"/>
              <a:ext cx="2487168" cy="579810"/>
            </a:xfrm>
            <a:prstGeom prst="roundRect">
              <a:avLst/>
            </a:prstGeom>
            <a:solidFill>
              <a:schemeClr val="bg1"/>
            </a:solidFill>
            <a:ln w="19050">
              <a:solidFill>
                <a:srgbClr val="065DC7"/>
              </a:solidFill>
            </a:ln>
            <a:effectLst>
              <a:outerShdw blurRad="190500" dir="5400000" algn="t" rotWithShape="0">
                <a:prstClr val="black">
                  <a:alpha val="1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</a:endParaRPr>
            </a:p>
          </p:txBody>
        </p:sp>
        <p:pic>
          <p:nvPicPr>
            <p:cNvPr id="5" name="그림 4">
              <a:extLst>
                <a:ext uri="{FF2B5EF4-FFF2-40B4-BE49-F238E27FC236}">
                  <a16:creationId xmlns:a16="http://schemas.microsoft.com/office/drawing/2014/main" xmlns="" id="{5DEC2B43-200E-324C-A7C6-A0D00694B6E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9461714" y="4353036"/>
              <a:ext cx="1595372" cy="327256"/>
            </a:xfrm>
            <a:prstGeom prst="rect">
              <a:avLst/>
            </a:prstGeom>
          </p:spPr>
        </p:pic>
      </p:grpSp>
      <p:grpSp>
        <p:nvGrpSpPr>
          <p:cNvPr id="79" name="그룹 78">
            <a:extLst>
              <a:ext uri="{FF2B5EF4-FFF2-40B4-BE49-F238E27FC236}">
                <a16:creationId xmlns:a16="http://schemas.microsoft.com/office/drawing/2014/main" xmlns="" id="{43E362B6-631B-DF43-8601-6F2234896170}"/>
              </a:ext>
            </a:extLst>
          </p:cNvPr>
          <p:cNvGrpSpPr/>
          <p:nvPr/>
        </p:nvGrpSpPr>
        <p:grpSpPr>
          <a:xfrm>
            <a:off x="5369902" y="2259089"/>
            <a:ext cx="3542958" cy="1169551"/>
            <a:chOff x="5422034" y="2531330"/>
            <a:chExt cx="3542958" cy="1169551"/>
          </a:xfrm>
        </p:grpSpPr>
        <p:sp>
          <p:nvSpPr>
            <p:cNvPr id="26" name="직사각형 25">
              <a:extLst>
                <a:ext uri="{FF2B5EF4-FFF2-40B4-BE49-F238E27FC236}">
                  <a16:creationId xmlns:a16="http://schemas.microsoft.com/office/drawing/2014/main" xmlns="" id="{DC0AAB76-7F8E-1C4E-8705-F71E3CF3572D}"/>
                </a:ext>
              </a:extLst>
            </p:cNvPr>
            <p:cNvSpPr/>
            <p:nvPr/>
          </p:nvSpPr>
          <p:spPr>
            <a:xfrm>
              <a:off x="5422034" y="2531330"/>
              <a:ext cx="3542958" cy="1169551"/>
            </a:xfrm>
            <a:prstGeom prst="rect">
              <a:avLst/>
            </a:prstGeom>
          </p:spPr>
          <p:txBody>
            <a:bodyPr wrap="none" anchor="b">
              <a:spAutoFit/>
            </a:bodyPr>
            <a:lstStyle/>
            <a:p>
              <a:pPr marL="196850" marR="50800" indent="-196850">
                <a:spcBef>
                  <a:spcPts val="200"/>
                </a:spcBef>
                <a:spcAft>
                  <a:spcPts val="400"/>
                </a:spcAft>
                <a:buFont typeface="맑은 고딕" panose="020B0503020000020004" pitchFamily="50" charset="-127"/>
                <a:buChar char="-"/>
              </a:pPr>
              <a:r>
                <a:rPr lang="ko-KR" altLang="en-US" sz="1300" spc="-5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cs typeface="+mj-cs"/>
                </a:rPr>
                <a:t>고용유지조치 실시하여 실제 지급한 </a:t>
              </a:r>
              <a:r>
                <a:rPr lang="en-US" altLang="ko-KR" sz="1300" spc="-5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cs typeface="+mj-cs"/>
                </a:rPr>
                <a:t/>
              </a:r>
              <a:br>
                <a:rPr lang="en-US" altLang="ko-KR" sz="1300" spc="-5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cs typeface="+mj-cs"/>
                </a:rPr>
              </a:br>
              <a:r>
                <a:rPr lang="ko-KR" altLang="en-US" sz="1300" spc="-5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cs typeface="+mj-cs"/>
                </a:rPr>
                <a:t>인건비 지원</a:t>
              </a:r>
              <a:endParaRPr lang="en-US" altLang="ko-KR" sz="1300" spc="-5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endParaRPr>
            </a:p>
            <a:p>
              <a:pPr marL="196850" marR="50800" indent="-196850">
                <a:spcBef>
                  <a:spcPts val="200"/>
                </a:spcBef>
                <a:spcAft>
                  <a:spcPts val="400"/>
                </a:spcAft>
                <a:buFont typeface="맑은 고딕" panose="020B0503020000020004" pitchFamily="50" charset="-127"/>
                <a:buChar char="-"/>
              </a:pPr>
              <a:r>
                <a:rPr lang="ko-KR" altLang="en-US" sz="1300" spc="-5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cs typeface="+mj-cs"/>
                </a:rPr>
                <a:t>모든 업종 대상</a:t>
              </a:r>
              <a:r>
                <a:rPr lang="en-US" altLang="ko-KR" sz="1300" spc="-5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cs typeface="+mj-cs"/>
                </a:rPr>
                <a:t>, </a:t>
              </a:r>
              <a:r>
                <a:rPr lang="ko-KR" altLang="en-US" sz="1300" spc="-5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  <a:cs typeface="+mj-cs"/>
                </a:rPr>
                <a:t>기업 규모별 지원규모 차등</a:t>
              </a:r>
              <a:endParaRPr lang="en-US" altLang="ko-KR" sz="1300" spc="-5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endParaRPr>
            </a:p>
            <a:p>
              <a:pPr marR="50800">
                <a:spcBef>
                  <a:spcPts val="200"/>
                </a:spcBef>
                <a:spcAft>
                  <a:spcPts val="400"/>
                </a:spcAft>
              </a:pPr>
              <a:r>
                <a:rPr lang="ko-KR" altLang="en-US" sz="1050" spc="-5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>
                      <a:lumMod val="50000"/>
                    </a:schemeClr>
                  </a:solidFill>
                  <a:latin typeface="+mn-ea"/>
                  <a:cs typeface="+mj-cs"/>
                </a:rPr>
                <a:t>* 신청 </a:t>
              </a:r>
              <a:r>
                <a:rPr lang="en-US" altLang="ko-KR" sz="1050" spc="-5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>
                      <a:lumMod val="50000"/>
                    </a:schemeClr>
                  </a:solidFill>
                  <a:latin typeface="+mn-ea"/>
                  <a:cs typeface="+mj-cs"/>
                </a:rPr>
                <a:t>: </a:t>
              </a:r>
              <a:r>
                <a:rPr lang="ko-KR" altLang="en-US" sz="1050" spc="-5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>
                      <a:lumMod val="50000"/>
                    </a:schemeClr>
                  </a:solidFill>
                  <a:latin typeface="+mn-ea"/>
                  <a:cs typeface="+mj-cs"/>
                </a:rPr>
                <a:t>고용보험 </a:t>
              </a:r>
              <a:r>
                <a:rPr lang="ko-KR" altLang="en-US" sz="1050" spc="-5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>
                      <a:lumMod val="50000"/>
                    </a:schemeClr>
                  </a:solidFill>
                  <a:latin typeface="+mn-ea"/>
                  <a:cs typeface="+mj-cs"/>
                </a:rPr>
                <a:t>홈페이지</a:t>
              </a:r>
              <a:r>
                <a:rPr lang="en-US" altLang="ko-KR" sz="105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>
                      <a:lumMod val="50000"/>
                    </a:schemeClr>
                  </a:solidFill>
                  <a:latin typeface="+mn-ea"/>
                  <a:cs typeface="+mj-cs"/>
                </a:rPr>
                <a:t>(</a:t>
              </a:r>
              <a:r>
                <a:rPr lang="en-US" altLang="ko-KR" sz="105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>
                      <a:lumMod val="50000"/>
                    </a:schemeClr>
                  </a:solidFill>
                  <a:latin typeface="+mn-ea"/>
                  <a:cs typeface="+mj-cs"/>
                </a:rPr>
                <a:t>www.ei.go.kr</a:t>
              </a:r>
              <a:r>
                <a:rPr lang="en-US" altLang="ko-KR" sz="1050" spc="-5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>
                      <a:lumMod val="50000"/>
                    </a:schemeClr>
                  </a:solidFill>
                  <a:latin typeface="+mn-ea"/>
                  <a:cs typeface="+mj-cs"/>
                </a:rPr>
                <a:t>) </a:t>
              </a:r>
              <a:r>
                <a:rPr lang="ko-KR" altLang="en-US" sz="1050" spc="-5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>
                      <a:lumMod val="50000"/>
                    </a:schemeClr>
                  </a:solidFill>
                  <a:latin typeface="+mn-ea"/>
                  <a:cs typeface="+mj-cs"/>
                </a:rPr>
                <a:t>“기업 서비스</a:t>
              </a:r>
              <a:r>
                <a:rPr lang="ko-KR" altLang="en-US" sz="1050" spc="-5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>
                      <a:lumMod val="50000"/>
                    </a:schemeClr>
                  </a:solidFill>
                  <a:latin typeface="+mn-ea"/>
                  <a:cs typeface="+mj-cs"/>
                </a:rPr>
                <a:t>” </a:t>
              </a:r>
              <a:r>
                <a:rPr lang="en-US" altLang="ko-KR" sz="1050" spc="-5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>
                      <a:lumMod val="50000"/>
                    </a:schemeClr>
                  </a:solidFill>
                  <a:latin typeface="+mn-ea"/>
                  <a:cs typeface="+mj-cs"/>
                </a:rPr>
                <a:t> </a:t>
              </a:r>
              <a:r>
                <a:rPr lang="en-US" altLang="ko-KR" sz="1050" spc="-5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>
                      <a:lumMod val="50000"/>
                    </a:schemeClr>
                  </a:solidFill>
                  <a:latin typeface="+mn-ea"/>
                  <a:cs typeface="+mj-cs"/>
                </a:rPr>
                <a:t> </a:t>
              </a:r>
              <a:br>
                <a:rPr lang="en-US" altLang="ko-KR" sz="1050" spc="-5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>
                      <a:lumMod val="50000"/>
                    </a:schemeClr>
                  </a:solidFill>
                  <a:latin typeface="+mn-ea"/>
                  <a:cs typeface="+mj-cs"/>
                </a:rPr>
              </a:br>
              <a:r>
                <a:rPr lang="en-US" altLang="ko-KR" sz="1050" spc="-5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>
                      <a:lumMod val="50000"/>
                    </a:schemeClr>
                  </a:solidFill>
                  <a:latin typeface="+mn-ea"/>
                  <a:cs typeface="+mj-cs"/>
                </a:rPr>
                <a:t>          </a:t>
              </a:r>
              <a:r>
                <a:rPr lang="ko-KR" altLang="en-US" sz="1050" spc="-5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>
                      <a:lumMod val="50000"/>
                    </a:schemeClr>
                  </a:solidFill>
                  <a:latin typeface="+mn-ea"/>
                  <a:cs typeface="+mj-cs"/>
                </a:rPr>
                <a:t>“</a:t>
              </a:r>
              <a:r>
                <a:rPr lang="ko-KR" altLang="en-US" sz="1050" spc="-5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>
                      <a:lumMod val="50000"/>
                    </a:schemeClr>
                  </a:solidFill>
                  <a:latin typeface="+mn-ea"/>
                  <a:cs typeface="+mj-cs"/>
                </a:rPr>
                <a:t>고용안정장려금”  </a:t>
              </a:r>
              <a:r>
                <a:rPr lang="ko-KR" altLang="en-US" sz="1050" spc="-5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>
                      <a:lumMod val="50000"/>
                    </a:schemeClr>
                  </a:solidFill>
                  <a:latin typeface="+mn-ea"/>
                  <a:cs typeface="+mj-cs"/>
                </a:rPr>
                <a:t>     “</a:t>
              </a:r>
              <a:r>
                <a:rPr lang="ko-KR" altLang="en-US" sz="1050" spc="-5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>
                      <a:lumMod val="50000"/>
                    </a:schemeClr>
                  </a:solidFill>
                  <a:latin typeface="+mn-ea"/>
                  <a:cs typeface="+mj-cs"/>
                </a:rPr>
                <a:t>고용유지지원금</a:t>
              </a:r>
              <a:r>
                <a:rPr lang="ko-KR" altLang="en-US" sz="1050" spc="-5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1">
                      <a:lumMod val="50000"/>
                    </a:schemeClr>
                  </a:solidFill>
                  <a:latin typeface="+mn-ea"/>
                  <a:cs typeface="+mj-cs"/>
                </a:rPr>
                <a:t>” </a:t>
              </a:r>
              <a:endParaRPr lang="ko-KR" altLang="en-US" sz="1050" spc="-5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>
                    <a:lumMod val="50000"/>
                  </a:schemeClr>
                </a:solidFill>
                <a:latin typeface="+mn-ea"/>
                <a:cs typeface="+mj-cs"/>
              </a:endParaRPr>
            </a:p>
          </p:txBody>
        </p:sp>
        <p:sp>
          <p:nvSpPr>
            <p:cNvPr id="77" name="오른쪽 화살표[R] 76">
              <a:extLst>
                <a:ext uri="{FF2B5EF4-FFF2-40B4-BE49-F238E27FC236}">
                  <a16:creationId xmlns:a16="http://schemas.microsoft.com/office/drawing/2014/main" xmlns="" id="{D2E135D0-4CDC-D34D-9DAC-E820B83CFDE7}"/>
                </a:ext>
              </a:extLst>
            </p:cNvPr>
            <p:cNvSpPr/>
            <p:nvPr/>
          </p:nvSpPr>
          <p:spPr>
            <a:xfrm>
              <a:off x="5721001" y="3529111"/>
              <a:ext cx="141317" cy="116006"/>
            </a:xfrm>
            <a:prstGeom prst="rightArrow">
              <a:avLst/>
            </a:prstGeom>
            <a:solidFill>
              <a:srgbClr val="8497B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x-none" altLang="en-US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</a:endParaRPr>
            </a:p>
          </p:txBody>
        </p:sp>
      </p:grpSp>
      <p:pic>
        <p:nvPicPr>
          <p:cNvPr id="80" name="그림 79">
            <a:extLst>
              <a:ext uri="{FF2B5EF4-FFF2-40B4-BE49-F238E27FC236}">
                <a16:creationId xmlns:a16="http://schemas.microsoft.com/office/drawing/2014/main" xmlns="" id="{AC44236B-C766-4947-8A34-8BD6B91DB02D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 amt="70000"/>
          </a:blip>
          <a:stretch>
            <a:fillRect/>
          </a:stretch>
        </p:blipFill>
        <p:spPr>
          <a:xfrm>
            <a:off x="914691" y="5052759"/>
            <a:ext cx="1117600" cy="1231900"/>
          </a:xfrm>
          <a:prstGeom prst="rect">
            <a:avLst/>
          </a:prstGeom>
        </p:spPr>
      </p:pic>
      <p:sp>
        <p:nvSpPr>
          <p:cNvPr id="46" name="TextBox 45">
            <a:extLst>
              <a:ext uri="{FF2B5EF4-FFF2-40B4-BE49-F238E27FC236}">
                <a16:creationId xmlns:a16="http://schemas.microsoft.com/office/drawing/2014/main" xmlns="" id="{6B396F9A-4011-41D7-BBA7-E3ED75113ED0}"/>
              </a:ext>
            </a:extLst>
          </p:cNvPr>
          <p:cNvSpPr txBox="1"/>
          <p:nvPr/>
        </p:nvSpPr>
        <p:spPr>
          <a:xfrm>
            <a:off x="53152" y="401902"/>
            <a:ext cx="1023037" cy="523220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/>
            <a:r>
              <a:rPr lang="ko-KR" altLang="en-US" sz="2800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bg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참고</a:t>
            </a:r>
            <a:r>
              <a:rPr lang="en-US" altLang="ko-KR" sz="2800" spc="-200" dirty="0" smtClean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chemeClr val="bg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1</a:t>
            </a:r>
            <a:endParaRPr lang="ko-KR" altLang="en-US" sz="2800" spc="-200" dirty="0">
              <a:ln>
                <a:solidFill>
                  <a:schemeClr val="bg1">
                    <a:lumMod val="65000"/>
                    <a:alpha val="0"/>
                  </a:schemeClr>
                </a:solidFill>
              </a:ln>
              <a:solidFill>
                <a:srgbClr val="000B75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48" name="제목 9">
            <a:extLst>
              <a:ext uri="{FF2B5EF4-FFF2-40B4-BE49-F238E27FC236}">
                <a16:creationId xmlns:a16="http://schemas.microsoft.com/office/drawing/2014/main" xmlns="" id="{7A2EA599-29DB-7A4E-9A5F-E80804AA10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ko-KR" altLang="en-US" sz="24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+mn-ea"/>
                <a:ea typeface="+mn-ea"/>
              </a:rPr>
              <a:t>코로나</a:t>
            </a:r>
            <a:r>
              <a:rPr kumimoji="1" lang="en-US" altLang="ko-KR" sz="24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+mn-ea"/>
                <a:ea typeface="+mn-ea"/>
              </a:rPr>
              <a:t>19</a:t>
            </a:r>
            <a:r>
              <a:rPr kumimoji="1" lang="ko-KR" altLang="en-US" sz="24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+mn-ea"/>
                <a:ea typeface="+mn-ea"/>
              </a:rPr>
              <a:t>관련 정부의 기업 지원 프로그램 </a:t>
            </a:r>
            <a:r>
              <a:rPr kumimoji="1" lang="en-US" altLang="ko-KR" sz="1800" b="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+mn-ea"/>
                <a:ea typeface="+mn-ea"/>
              </a:rPr>
              <a:t>(’20</a:t>
            </a:r>
            <a:r>
              <a:rPr kumimoji="1" lang="ko-KR" altLang="en-US" sz="1800" b="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+mn-ea"/>
                <a:ea typeface="+mn-ea"/>
              </a:rPr>
              <a:t>년 </a:t>
            </a:r>
            <a:r>
              <a:rPr kumimoji="1" lang="en-US" altLang="ko-KR" sz="1800" b="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+mn-ea"/>
                <a:ea typeface="+mn-ea"/>
              </a:rPr>
              <a:t>3</a:t>
            </a:r>
            <a:r>
              <a:rPr kumimoji="1" lang="ko-KR" altLang="en-US" sz="1800" b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+mn-ea"/>
                <a:ea typeface="+mn-ea"/>
              </a:rPr>
              <a:t>월 기준</a:t>
            </a:r>
            <a:r>
              <a:rPr kumimoji="1" lang="en-US" altLang="ko-KR" sz="1800" b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+mn-ea"/>
                <a:ea typeface="+mn-ea"/>
              </a:rPr>
              <a:t>)</a:t>
            </a:r>
            <a:endParaRPr kumimoji="1" lang="x-none" altLang="en-US" sz="2400" b="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latin typeface="+mn-ea"/>
              <a:ea typeface="+mn-ea"/>
            </a:endParaRPr>
          </a:p>
        </p:txBody>
      </p:sp>
      <p:sp>
        <p:nvSpPr>
          <p:cNvPr id="50" name="제목 9">
            <a:extLst>
              <a:ext uri="{FF2B5EF4-FFF2-40B4-BE49-F238E27FC236}">
                <a16:creationId xmlns:a16="http://schemas.microsoft.com/office/drawing/2014/main" xmlns="" id="{7A2EA599-29DB-7A4E-9A5F-E80804AA10A4}"/>
              </a:ext>
            </a:extLst>
          </p:cNvPr>
          <p:cNvSpPr txBox="1">
            <a:spLocks/>
          </p:cNvSpPr>
          <p:nvPr/>
        </p:nvSpPr>
        <p:spPr>
          <a:xfrm>
            <a:off x="1135954" y="471815"/>
            <a:ext cx="6957354" cy="424732"/>
          </a:xfrm>
          <a:prstGeom prst="rect">
            <a:avLst/>
          </a:prstGeom>
        </p:spPr>
        <p:txBody>
          <a:bodyPr vert="horz" wrap="none" lIns="91440" tIns="45720" rIns="91440" bIns="45720" rtlCol="0" anchor="ctr">
            <a:sp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2800" b="1" kern="1200" spc="-200" baseline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kumimoji="1" lang="ko-KR" altLang="en-US" sz="24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+mn-ea"/>
                <a:ea typeface="+mn-ea"/>
              </a:rPr>
              <a:t>코로나</a:t>
            </a:r>
            <a:r>
              <a:rPr kumimoji="1" lang="en-US" altLang="ko-KR" sz="24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+mn-ea"/>
                <a:ea typeface="+mn-ea"/>
              </a:rPr>
              <a:t>19</a:t>
            </a:r>
            <a:r>
              <a:rPr kumimoji="1" lang="ko-KR" altLang="en-US" sz="24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+mn-ea"/>
                <a:ea typeface="+mn-ea"/>
              </a:rPr>
              <a:t>관련 정부의 기업 지원 프로그램 </a:t>
            </a:r>
            <a:r>
              <a:rPr kumimoji="1" lang="en-US" altLang="ko-KR" sz="1800" b="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+mn-ea"/>
                <a:ea typeface="+mn-ea"/>
              </a:rPr>
              <a:t>(’20</a:t>
            </a:r>
            <a:r>
              <a:rPr kumimoji="1" lang="ko-KR" altLang="en-US" sz="1800" b="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+mn-ea"/>
                <a:ea typeface="+mn-ea"/>
              </a:rPr>
              <a:t>년 </a:t>
            </a:r>
            <a:r>
              <a:rPr kumimoji="1" lang="en-US" altLang="ko-KR" sz="1800" b="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+mn-ea"/>
                <a:ea typeface="+mn-ea"/>
              </a:rPr>
              <a:t>3</a:t>
            </a:r>
            <a:r>
              <a:rPr kumimoji="1" lang="ko-KR" altLang="en-US" sz="1800" b="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+mn-ea"/>
                <a:ea typeface="+mn-ea"/>
              </a:rPr>
              <a:t>월 기준</a:t>
            </a:r>
            <a:r>
              <a:rPr kumimoji="1" lang="en-US" altLang="ko-KR" sz="1800" b="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+mn-ea"/>
                <a:ea typeface="+mn-ea"/>
              </a:rPr>
              <a:t>)</a:t>
            </a:r>
            <a:endParaRPr kumimoji="1" lang="x-none" altLang="en-US" sz="2400" b="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latin typeface="+mn-ea"/>
              <a:ea typeface="+mn-ea"/>
            </a:endParaRPr>
          </a:p>
        </p:txBody>
      </p:sp>
      <p:sp>
        <p:nvSpPr>
          <p:cNvPr id="51" name="직사각형 50">
            <a:extLst>
              <a:ext uri="{FF2B5EF4-FFF2-40B4-BE49-F238E27FC236}">
                <a16:creationId xmlns:a16="http://schemas.microsoft.com/office/drawing/2014/main" xmlns="" id="{989D2E8F-4805-534A-A97E-3843685733DB}"/>
              </a:ext>
            </a:extLst>
          </p:cNvPr>
          <p:cNvSpPr/>
          <p:nvPr/>
        </p:nvSpPr>
        <p:spPr>
          <a:xfrm>
            <a:off x="9205910" y="6021884"/>
            <a:ext cx="2119170" cy="769441"/>
          </a:xfrm>
          <a:prstGeom prst="rect">
            <a:avLst/>
          </a:prstGeom>
          <a:noFill/>
        </p:spPr>
        <p:txBody>
          <a:bodyPr vert="horz" wrap="none" lIns="0" tIns="0" rIns="0" bIns="0" anchor="ctr">
            <a:spAutoFit/>
          </a:bodyPr>
          <a:lstStyle/>
          <a:p>
            <a:pPr marR="50800" algn="ctr">
              <a:spcAft>
                <a:spcPts val="400"/>
              </a:spcAft>
            </a:pPr>
            <a:r>
              <a:rPr lang="en-US" altLang="ko-KR" spc="-2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1350</a:t>
            </a:r>
            <a:r>
              <a:rPr lang="en-US" altLang="ko-KR" spc="-2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/>
            </a:r>
            <a:br>
              <a:rPr lang="en-US" altLang="ko-KR" spc="-2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</a:br>
            <a:r>
              <a:rPr lang="ko-KR" altLang="en-US" sz="1600" spc="-2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사업장 관할 고용복지센터</a:t>
            </a:r>
            <a:r>
              <a:rPr lang="en-US" altLang="ko-KR" sz="1600" spc="-2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/>
            </a:r>
            <a:br>
              <a:rPr lang="en-US" altLang="ko-KR" sz="1600" spc="-2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</a:br>
            <a:r>
              <a:rPr lang="ko-KR" altLang="en-US" sz="1600" spc="-2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기업지원과</a:t>
            </a:r>
            <a:r>
              <a:rPr lang="en-US" altLang="ko-KR" sz="1600" spc="-2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(</a:t>
            </a:r>
            <a:r>
              <a:rPr lang="ko-KR" altLang="en-US" sz="1600" spc="-2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팀</a:t>
            </a:r>
            <a:r>
              <a:rPr lang="en-US" altLang="ko-KR" sz="1600" spc="-2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)</a:t>
            </a:r>
            <a:r>
              <a:rPr lang="ko-KR" altLang="en-US" sz="1600" spc="-2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 </a:t>
            </a:r>
            <a:endParaRPr lang="ko-KR" altLang="en-US" spc="-20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000B75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52" name="사각형: 둥근 모서리 13">
            <a:extLst>
              <a:ext uri="{FF2B5EF4-FFF2-40B4-BE49-F238E27FC236}">
                <a16:creationId xmlns:a16="http://schemas.microsoft.com/office/drawing/2014/main" xmlns="" id="{508CD1A2-4CBE-C448-8B49-93B6A588A85B}"/>
              </a:ext>
            </a:extLst>
          </p:cNvPr>
          <p:cNvSpPr/>
          <p:nvPr/>
        </p:nvSpPr>
        <p:spPr>
          <a:xfrm>
            <a:off x="9021912" y="5475014"/>
            <a:ext cx="2487168" cy="57981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065DC7"/>
            </a:solidFill>
          </a:ln>
          <a:effectLst>
            <a:outerShdw blurRad="190500" dir="5400000" algn="t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</a:endParaRPr>
          </a:p>
        </p:txBody>
      </p:sp>
      <p:grpSp>
        <p:nvGrpSpPr>
          <p:cNvPr id="53" name="그룹 52">
            <a:extLst>
              <a:ext uri="{FF2B5EF4-FFF2-40B4-BE49-F238E27FC236}">
                <a16:creationId xmlns:a16="http://schemas.microsoft.com/office/drawing/2014/main" xmlns="" id="{993BDA64-B9A0-674E-A850-BB407496C44D}"/>
              </a:ext>
            </a:extLst>
          </p:cNvPr>
          <p:cNvGrpSpPr/>
          <p:nvPr/>
        </p:nvGrpSpPr>
        <p:grpSpPr>
          <a:xfrm>
            <a:off x="9323741" y="5589279"/>
            <a:ext cx="1883510" cy="327305"/>
            <a:chOff x="9272696" y="2277199"/>
            <a:chExt cx="1883510" cy="327305"/>
          </a:xfrm>
        </p:grpSpPr>
        <p:sp>
          <p:nvSpPr>
            <p:cNvPr id="54" name="직사각형 53">
              <a:extLst>
                <a:ext uri="{FF2B5EF4-FFF2-40B4-BE49-F238E27FC236}">
                  <a16:creationId xmlns:a16="http://schemas.microsoft.com/office/drawing/2014/main" xmlns="" id="{8D295BA8-6ADD-4A4E-9090-9649E0961CE2}"/>
                </a:ext>
              </a:extLst>
            </p:cNvPr>
            <p:cNvSpPr/>
            <p:nvPr/>
          </p:nvSpPr>
          <p:spPr>
            <a:xfrm>
              <a:off x="10438061" y="2334563"/>
              <a:ext cx="718145" cy="233077"/>
            </a:xfrm>
            <a:prstGeom prst="rect">
              <a:avLst/>
            </a:prstGeom>
            <a:noFill/>
          </p:spPr>
          <p:txBody>
            <a:bodyPr vert="horz" wrap="none" lIns="0" tIns="0" rIns="0" bIns="0" anchor="ctr">
              <a:spAutoFit/>
            </a:bodyPr>
            <a:lstStyle/>
            <a:p>
              <a:pPr marL="50800" marR="50800" algn="ctr">
                <a:lnSpc>
                  <a:spcPct val="120000"/>
                </a:lnSpc>
                <a:spcBef>
                  <a:spcPts val="400"/>
                </a:spcBef>
              </a:pPr>
              <a:r>
                <a:rPr lang="ko-KR" altLang="en-US" sz="1400" b="1" spc="-2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  <a:ea typeface="+mj-ea"/>
                  <a:cs typeface="+mj-cs"/>
                </a:rPr>
                <a:t>상담센터</a:t>
              </a:r>
            </a:p>
          </p:txBody>
        </p:sp>
        <p:pic>
          <p:nvPicPr>
            <p:cNvPr id="55" name="그림 54">
              <a:extLst>
                <a:ext uri="{FF2B5EF4-FFF2-40B4-BE49-F238E27FC236}">
                  <a16:creationId xmlns:a16="http://schemas.microsoft.com/office/drawing/2014/main" xmlns="" id="{14577073-4B97-C84B-B9F2-CAE8B675E75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9272696" y="2277199"/>
              <a:ext cx="1100935" cy="327305"/>
            </a:xfrm>
            <a:prstGeom prst="rect">
              <a:avLst/>
            </a:prstGeom>
          </p:spPr>
        </p:pic>
      </p:grpSp>
      <p:sp>
        <p:nvSpPr>
          <p:cNvPr id="81" name="직사각형 80">
            <a:extLst>
              <a:ext uri="{FF2B5EF4-FFF2-40B4-BE49-F238E27FC236}">
                <a16:creationId xmlns:a16="http://schemas.microsoft.com/office/drawing/2014/main" xmlns="" id="{482D1337-9516-974E-AEB0-F41F969B32F4}"/>
              </a:ext>
            </a:extLst>
          </p:cNvPr>
          <p:cNvSpPr/>
          <p:nvPr/>
        </p:nvSpPr>
        <p:spPr>
          <a:xfrm>
            <a:off x="5318423" y="3555376"/>
            <a:ext cx="3420000" cy="257953"/>
          </a:xfrm>
          <a:prstGeom prst="rect">
            <a:avLst/>
          </a:prstGeom>
          <a:solidFill>
            <a:srgbClr val="D9E1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x-none" altLang="en-US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</a:endParaRPr>
          </a:p>
        </p:txBody>
      </p:sp>
      <p:sp>
        <p:nvSpPr>
          <p:cNvPr id="83" name="직사각형 82">
            <a:extLst>
              <a:ext uri="{FF2B5EF4-FFF2-40B4-BE49-F238E27FC236}">
                <a16:creationId xmlns:a16="http://schemas.microsoft.com/office/drawing/2014/main" xmlns="" id="{D4FA1502-1E6A-BD43-AB0C-AD89BCD9BC36}"/>
              </a:ext>
            </a:extLst>
          </p:cNvPr>
          <p:cNvSpPr/>
          <p:nvPr/>
        </p:nvSpPr>
        <p:spPr>
          <a:xfrm>
            <a:off x="2391754" y="3709710"/>
            <a:ext cx="2882897" cy="482183"/>
          </a:xfrm>
          <a:prstGeom prst="rect">
            <a:avLst/>
          </a:prstGeom>
          <a:noFill/>
        </p:spPr>
        <p:txBody>
          <a:bodyPr vert="horz" wrap="square" lIns="0" tIns="0" rIns="0" bIns="0" anchor="ctr">
            <a:spAutoFit/>
          </a:bodyPr>
          <a:lstStyle/>
          <a:p>
            <a:pPr marR="50800" algn="ctr">
              <a:spcAft>
                <a:spcPts val="400"/>
              </a:spcAft>
            </a:pPr>
            <a:r>
              <a:rPr lang="en-US" altLang="ko-KR" sz="1400" b="1" spc="-8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’20.1.20.</a:t>
            </a:r>
            <a:r>
              <a:rPr lang="ko-KR" altLang="en-US" sz="1400" b="1" spc="-8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이후 </a:t>
            </a:r>
            <a:r>
              <a:rPr lang="ko-KR" altLang="en-US" sz="1400" b="1" spc="-80" dirty="0" err="1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65DC7"/>
                </a:solidFill>
                <a:latin typeface="+mn-ea"/>
              </a:rPr>
              <a:t>가족돌봄휴가</a:t>
            </a:r>
            <a:r>
              <a:rPr lang="ko-KR" altLang="en-US" sz="14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65DC7"/>
                </a:solidFill>
                <a:latin typeface="+mn-ea"/>
              </a:rPr>
              <a:t> 사용한 </a:t>
            </a:r>
            <a:endParaRPr lang="en-US" altLang="ko-KR" sz="1400" b="1" spc="-8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065DC7"/>
              </a:solidFill>
              <a:latin typeface="+mn-ea"/>
            </a:endParaRPr>
          </a:p>
          <a:p>
            <a:pPr marR="50800" algn="ctr">
              <a:spcAft>
                <a:spcPts val="400"/>
              </a:spcAft>
            </a:pPr>
            <a:r>
              <a:rPr lang="ko-KR" altLang="en-US" sz="1400" b="1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65DC7"/>
                </a:solidFill>
                <a:latin typeface="+mn-ea"/>
              </a:rPr>
              <a:t>노동자</a:t>
            </a:r>
          </a:p>
        </p:txBody>
      </p:sp>
      <p:sp>
        <p:nvSpPr>
          <p:cNvPr id="85" name="직사각형 84">
            <a:extLst>
              <a:ext uri="{FF2B5EF4-FFF2-40B4-BE49-F238E27FC236}">
                <a16:creationId xmlns:a16="http://schemas.microsoft.com/office/drawing/2014/main" xmlns="" id="{817E52C7-5B87-BD44-ABD0-509B21796A3A}"/>
              </a:ext>
            </a:extLst>
          </p:cNvPr>
          <p:cNvSpPr/>
          <p:nvPr/>
        </p:nvSpPr>
        <p:spPr>
          <a:xfrm>
            <a:off x="6311036" y="3573552"/>
            <a:ext cx="1576073" cy="221599"/>
          </a:xfrm>
          <a:prstGeom prst="rect">
            <a:avLst/>
          </a:prstGeom>
          <a:noFill/>
        </p:spPr>
        <p:txBody>
          <a:bodyPr vert="horz" wrap="none" lIns="0" tIns="0" rIns="0" bIns="0" anchor="ctr">
            <a:spAutoFit/>
          </a:bodyPr>
          <a:lstStyle/>
          <a:p>
            <a:pPr marR="50800" algn="ctr">
              <a:lnSpc>
                <a:spcPct val="120000"/>
              </a:lnSpc>
              <a:spcBef>
                <a:spcPct val="0"/>
              </a:spcBef>
              <a:spcAft>
                <a:spcPts val="400"/>
              </a:spcAft>
            </a:pPr>
            <a:r>
              <a:rPr lang="ko-KR" altLang="en-US" sz="1200" b="1" spc="-80" dirty="0" err="1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n-ea"/>
              </a:rPr>
              <a:t>가족돌봄비용</a:t>
            </a:r>
            <a:r>
              <a:rPr lang="ko-KR" altLang="en-US" sz="1200" b="1" spc="-8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/>
                </a:solidFill>
                <a:latin typeface="+mn-ea"/>
              </a:rPr>
              <a:t> 긴급 지원</a:t>
            </a:r>
            <a:endParaRPr lang="ko-KR" altLang="en-US" sz="1200" b="1" spc="-8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2"/>
              </a:solidFill>
              <a:latin typeface="+mn-ea"/>
            </a:endParaRPr>
          </a:p>
        </p:txBody>
      </p:sp>
      <p:sp>
        <p:nvSpPr>
          <p:cNvPr id="86" name="직사각형 85">
            <a:extLst>
              <a:ext uri="{FF2B5EF4-FFF2-40B4-BE49-F238E27FC236}">
                <a16:creationId xmlns:a16="http://schemas.microsoft.com/office/drawing/2014/main" xmlns="" id="{496FBC45-2058-194A-BF4B-C5A7313A9C5A}"/>
              </a:ext>
            </a:extLst>
          </p:cNvPr>
          <p:cNvSpPr/>
          <p:nvPr/>
        </p:nvSpPr>
        <p:spPr>
          <a:xfrm>
            <a:off x="5369684" y="3832226"/>
            <a:ext cx="2672526" cy="332399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marL="196850" marR="50800" indent="-196850">
              <a:lnSpc>
                <a:spcPct val="120000"/>
              </a:lnSpc>
              <a:spcBef>
                <a:spcPts val="200"/>
              </a:spcBef>
              <a:spcAft>
                <a:spcPts val="400"/>
              </a:spcAft>
              <a:buFont typeface="맑은 고딕" panose="020B0503020000020004" pitchFamily="50" charset="-127"/>
              <a:buChar char="-"/>
            </a:pPr>
            <a:r>
              <a:rPr lang="en-US" altLang="ko-KR" sz="1300" spc="-5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1</a:t>
            </a:r>
            <a:r>
              <a:rPr lang="ko-KR" altLang="en-US" sz="1300" spc="-5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인당 최대 </a:t>
            </a:r>
            <a:r>
              <a:rPr lang="en-US" altLang="ko-KR" sz="1300" spc="-5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5</a:t>
            </a:r>
            <a:r>
              <a:rPr lang="ko-KR" altLang="en-US" sz="1300" spc="-5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일</a:t>
            </a:r>
            <a:r>
              <a:rPr lang="en-US" altLang="ko-KR" sz="1300" spc="-5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, 1</a:t>
            </a:r>
            <a:r>
              <a:rPr lang="ko-KR" altLang="en-US" sz="1300" spc="-5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일 </a:t>
            </a:r>
            <a:r>
              <a:rPr lang="en-US" altLang="ko-KR" sz="1300" spc="-5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5</a:t>
            </a:r>
            <a:r>
              <a:rPr lang="ko-KR" altLang="en-US" sz="1300" spc="-5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j-cs"/>
              </a:rPr>
              <a:t>만원 지원</a:t>
            </a:r>
            <a:endParaRPr lang="ko-KR" altLang="en-US" sz="1300" spc="-5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1">
                  <a:lumMod val="50000"/>
                </a:schemeClr>
              </a:solidFill>
              <a:latin typeface="+mn-ea"/>
              <a:cs typeface="+mj-cs"/>
            </a:endParaRPr>
          </a:p>
        </p:txBody>
      </p:sp>
      <p:sp>
        <p:nvSpPr>
          <p:cNvPr id="56" name="직사각형 55">
            <a:extLst>
              <a:ext uri="{FF2B5EF4-FFF2-40B4-BE49-F238E27FC236}">
                <a16:creationId xmlns:a16="http://schemas.microsoft.com/office/drawing/2014/main" xmlns="" id="{989D2E8F-4805-534A-A97E-3843685733DB}"/>
              </a:ext>
            </a:extLst>
          </p:cNvPr>
          <p:cNvSpPr/>
          <p:nvPr/>
        </p:nvSpPr>
        <p:spPr>
          <a:xfrm>
            <a:off x="10082594" y="4952381"/>
            <a:ext cx="455253" cy="276999"/>
          </a:xfrm>
          <a:prstGeom prst="rect">
            <a:avLst/>
          </a:prstGeom>
          <a:noFill/>
        </p:spPr>
        <p:txBody>
          <a:bodyPr vert="horz" wrap="none" lIns="0" tIns="0" rIns="0" bIns="0" anchor="ctr">
            <a:spAutoFit/>
          </a:bodyPr>
          <a:lstStyle/>
          <a:p>
            <a:pPr marR="50800" algn="ctr">
              <a:spcAft>
                <a:spcPts val="400"/>
              </a:spcAft>
            </a:pPr>
            <a:r>
              <a:rPr lang="en-US" altLang="ko-KR" spc="-2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rPr>
              <a:t>1355</a:t>
            </a:r>
            <a:endParaRPr lang="ko-KR" altLang="en-US" spc="-20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000B75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57" name="제목 1">
            <a:extLst>
              <a:ext uri="{FF2B5EF4-FFF2-40B4-BE49-F238E27FC236}">
                <a16:creationId xmlns="" xmlns:a16="http://schemas.microsoft.com/office/drawing/2014/main" id="{7A33D33C-5074-AC40-83ED-62645D4DF5FB}"/>
              </a:ext>
            </a:extLst>
          </p:cNvPr>
          <p:cNvSpPr txBox="1">
            <a:spLocks/>
          </p:cNvSpPr>
          <p:nvPr/>
        </p:nvSpPr>
        <p:spPr>
          <a:xfrm>
            <a:off x="1009514" y="966136"/>
            <a:ext cx="9161556" cy="617845"/>
          </a:xfrm>
          <a:prstGeom prst="rect">
            <a:avLst/>
          </a:prstGeom>
        </p:spPr>
        <p:txBody>
          <a:bodyPr vert="horz" wrap="none" lIns="91440" tIns="45720" rIns="91440" bIns="45720" rtlCol="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2800" b="1" kern="1200" spc="-200" baseline="0">
                <a:ln>
                  <a:solidFill>
                    <a:schemeClr val="bg1">
                      <a:lumMod val="65000"/>
                      <a:alpha val="0"/>
                    </a:schemeClr>
                  </a:solidFill>
                </a:ln>
                <a:solidFill>
                  <a:srgbClr val="000B75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en-US" altLang="ko-KR" sz="1000" spc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※ </a:t>
            </a:r>
            <a:r>
              <a:rPr lang="ko-KR" altLang="en-US" sz="1000" u="sng" spc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정부의 경제지원 프로그램</a:t>
            </a:r>
            <a:r>
              <a:rPr lang="ko-KR" altLang="en-US" sz="1000" spc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en-US" altLang="ko-KR" sz="1000" spc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: </a:t>
            </a:r>
            <a:r>
              <a:rPr lang="ko-KR" altLang="en-US" sz="1000" spc="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기획재정부</a:t>
            </a:r>
            <a:r>
              <a:rPr lang="ko-KR" altLang="en-US" sz="1000" spc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비상경제회의 홈페이지</a:t>
            </a:r>
            <a:r>
              <a:rPr lang="en-US" altLang="ko-KR" sz="1000" spc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(wwww.moef.go.kr/2020/emgncEcnmyMtg.do)</a:t>
            </a:r>
            <a:r>
              <a:rPr lang="ko-KR" altLang="en-US" sz="1000" spc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에서</a:t>
            </a:r>
            <a:r>
              <a:rPr lang="en-US" altLang="ko-KR" sz="1000" spc="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ko-KR" altLang="en-US" sz="1000" spc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확인</a:t>
            </a:r>
            <a:r>
              <a:rPr lang="en-US" altLang="ko-KR" sz="1000" spc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/>
            </a:r>
            <a:br>
              <a:rPr lang="en-US" altLang="ko-KR" sz="1000" spc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</a:br>
            <a:r>
              <a:rPr lang="ko-KR" altLang="en-US" sz="1000" spc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  </a:t>
            </a:r>
            <a:r>
              <a:rPr lang="ko-KR" altLang="en-US" sz="1000" u="sng" spc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기타 정부지원 프로그램</a:t>
            </a:r>
            <a:r>
              <a:rPr lang="ko-KR" altLang="en-US" sz="1000" spc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en-US" altLang="ko-KR" sz="1000" spc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: </a:t>
            </a:r>
            <a:r>
              <a:rPr lang="ko-KR" altLang="en-US" sz="1000" spc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코로나바이러스</a:t>
            </a:r>
            <a:r>
              <a:rPr lang="en-US" altLang="ko-KR" sz="1000" spc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19 </a:t>
            </a:r>
            <a:r>
              <a:rPr lang="ko-KR" altLang="en-US" sz="1000" spc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홈페이지</a:t>
            </a:r>
            <a:r>
              <a:rPr lang="en-US" altLang="ko-KR" sz="1000" spc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(ncov.mohw.go.kr)</a:t>
            </a:r>
            <a:r>
              <a:rPr lang="ko-KR" altLang="en-US" sz="1000" spc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의 </a:t>
            </a:r>
            <a:r>
              <a:rPr lang="en-US" altLang="ko-KR" sz="1000" spc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‘</a:t>
            </a:r>
            <a:r>
              <a:rPr lang="ko-KR" altLang="en-US" sz="1000" spc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피해지원정책</a:t>
            </a:r>
            <a:r>
              <a:rPr lang="en-US" altLang="ko-KR" sz="1000" spc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’</a:t>
            </a:r>
            <a:r>
              <a:rPr lang="ko-KR" altLang="en-US" sz="1000" spc="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게시판에서 확인</a:t>
            </a:r>
            <a:endParaRPr kumimoji="1" lang="x-none" altLang="en-US" sz="1000" b="0" spc="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tx1">
                  <a:lumMod val="50000"/>
                  <a:lumOff val="50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70" name="오른쪽 화살표[R] 76">
            <a:extLst>
              <a:ext uri="{FF2B5EF4-FFF2-40B4-BE49-F238E27FC236}">
                <a16:creationId xmlns:a16="http://schemas.microsoft.com/office/drawing/2014/main" xmlns="" id="{D2E135D0-4CDC-D34D-9DAC-E820B83CFDE7}"/>
              </a:ext>
            </a:extLst>
          </p:cNvPr>
          <p:cNvSpPr/>
          <p:nvPr/>
        </p:nvSpPr>
        <p:spPr>
          <a:xfrm>
            <a:off x="6908525" y="3246365"/>
            <a:ext cx="141317" cy="116006"/>
          </a:xfrm>
          <a:prstGeom prst="rightArrow">
            <a:avLst/>
          </a:prstGeom>
          <a:solidFill>
            <a:srgbClr val="8497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x-none" altLang="en-US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2431937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7A33D33C-5074-AC40-83ED-62645D4DF5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5954" y="471815"/>
            <a:ext cx="5756704" cy="424732"/>
          </a:xfrm>
        </p:spPr>
        <p:txBody>
          <a:bodyPr/>
          <a:lstStyle/>
          <a:p>
            <a:r>
              <a:rPr kumimoji="1" lang="ko-KR" altLang="en-US" sz="24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</a:rPr>
              <a:t>코로나</a:t>
            </a:r>
            <a:r>
              <a:rPr kumimoji="1" lang="en-US" altLang="ko-KR" sz="24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</a:rPr>
              <a:t>19</a:t>
            </a:r>
            <a:r>
              <a:rPr kumimoji="1" lang="ko-KR" altLang="en-US" sz="24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</a:rPr>
              <a:t>관련 기업의 애로사항 접수 </a:t>
            </a:r>
            <a:r>
              <a:rPr kumimoji="1" lang="en-US" altLang="ko-KR" sz="24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</a:rPr>
              <a:t>· </a:t>
            </a:r>
            <a:r>
              <a:rPr kumimoji="1" lang="ko-KR" altLang="en-US" sz="24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</a:rPr>
              <a:t>문의처</a:t>
            </a:r>
            <a:endParaRPr kumimoji="1" lang="x-none" altLang="en-US" sz="2000" b="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latin typeface="+mn-ea"/>
              <a:ea typeface="+mn-ea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="" xmlns:a16="http://schemas.microsoft.com/office/drawing/2014/main" id="{6B396F9A-4011-41D7-BBA7-E3ED75113ED0}"/>
              </a:ext>
            </a:extLst>
          </p:cNvPr>
          <p:cNvSpPr txBox="1"/>
          <p:nvPr/>
        </p:nvSpPr>
        <p:spPr>
          <a:xfrm>
            <a:off x="53152" y="401902"/>
            <a:ext cx="1023037" cy="523220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/>
            <a:r>
              <a:rPr lang="ko-KR" altLang="en-US" sz="2800" spc="-200" dirty="0" smtClean="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srgbClr val="E7E6E6">
                    <a:lumMod val="75000"/>
                  </a:srgbClr>
                </a:solidFill>
              </a:rPr>
              <a:t>참고</a:t>
            </a:r>
            <a:r>
              <a:rPr lang="en-US" altLang="ko-KR" sz="2800" spc="-200" dirty="0" smtClean="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srgbClr val="E7E6E6">
                    <a:lumMod val="75000"/>
                  </a:srgbClr>
                </a:solidFill>
              </a:rPr>
              <a:t>2</a:t>
            </a:r>
            <a:endParaRPr lang="ko-KR" altLang="en-US" sz="2800" spc="-200" dirty="0">
              <a:ln>
                <a:solidFill>
                  <a:prstClr val="white">
                    <a:lumMod val="65000"/>
                    <a:alpha val="0"/>
                  </a:prstClr>
                </a:solidFill>
              </a:ln>
              <a:solidFill>
                <a:srgbClr val="000B75"/>
              </a:solidFill>
            </a:endParaRPr>
          </a:p>
        </p:txBody>
      </p:sp>
      <p:grpSp>
        <p:nvGrpSpPr>
          <p:cNvPr id="22" name="그룹 21"/>
          <p:cNvGrpSpPr/>
          <p:nvPr/>
        </p:nvGrpSpPr>
        <p:grpSpPr>
          <a:xfrm>
            <a:off x="2105026" y="1111927"/>
            <a:ext cx="7484786" cy="5377773"/>
            <a:chOff x="440015" y="1111927"/>
            <a:chExt cx="7484786" cy="5377773"/>
          </a:xfrm>
        </p:grpSpPr>
        <p:sp>
          <p:nvSpPr>
            <p:cNvPr id="7" name="직사각형 6">
              <a:extLst>
                <a:ext uri="{FF2B5EF4-FFF2-40B4-BE49-F238E27FC236}">
                  <a16:creationId xmlns="" xmlns:a16="http://schemas.microsoft.com/office/drawing/2014/main" id="{7F877FD2-7A4C-1B49-B60B-3947E7411084}"/>
                </a:ext>
              </a:extLst>
            </p:cNvPr>
            <p:cNvSpPr/>
            <p:nvPr/>
          </p:nvSpPr>
          <p:spPr>
            <a:xfrm>
              <a:off x="440015" y="1111927"/>
              <a:ext cx="7484786" cy="5377773"/>
            </a:xfrm>
            <a:prstGeom prst="rect">
              <a:avLst/>
            </a:prstGeom>
            <a:solidFill>
              <a:srgbClr val="F7F7F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x-none" altLang="en-US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</a:endParaRPr>
            </a:p>
          </p:txBody>
        </p:sp>
        <p:sp>
          <p:nvSpPr>
            <p:cNvPr id="9" name="직사각형 8">
              <a:extLst>
                <a:ext uri="{FF2B5EF4-FFF2-40B4-BE49-F238E27FC236}">
                  <a16:creationId xmlns="" xmlns:a16="http://schemas.microsoft.com/office/drawing/2014/main" id="{4913DE8C-3AF5-0145-BED1-E8544FE8D7A3}"/>
                </a:ext>
              </a:extLst>
            </p:cNvPr>
            <p:cNvSpPr/>
            <p:nvPr/>
          </p:nvSpPr>
          <p:spPr>
            <a:xfrm>
              <a:off x="1902384" y="1266309"/>
              <a:ext cx="779701" cy="246221"/>
            </a:xfrm>
            <a:prstGeom prst="rect">
              <a:avLst/>
            </a:prstGeom>
            <a:noFill/>
          </p:spPr>
          <p:txBody>
            <a:bodyPr vert="horz" wrap="none" lIns="0" tIns="0" rIns="0" bIns="0" anchor="ctr">
              <a:spAutoFit/>
            </a:bodyPr>
            <a:lstStyle/>
            <a:p>
              <a:pPr marL="266700" indent="-266700" algn="ctr">
                <a:spcBef>
                  <a:spcPct val="0"/>
                </a:spcBef>
              </a:pPr>
              <a:r>
                <a:rPr lang="ko-KR" altLang="en-US" sz="1600" b="1" spc="-80" dirty="0" smtClean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srgbClr val="003A92"/>
                  </a:solidFill>
                </a:rPr>
                <a:t>문의내용</a:t>
              </a:r>
              <a:endParaRPr lang="en-US" altLang="ko-KR" sz="1600" b="1" spc="-8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rgbClr val="003A92"/>
                </a:solidFill>
              </a:endParaRPr>
            </a:p>
          </p:txBody>
        </p:sp>
        <p:sp>
          <p:nvSpPr>
            <p:cNvPr id="8" name="직사각형 7">
              <a:extLst>
                <a:ext uri="{FF2B5EF4-FFF2-40B4-BE49-F238E27FC236}">
                  <a16:creationId xmlns="" xmlns:a16="http://schemas.microsoft.com/office/drawing/2014/main" id="{1B004C1A-6F78-8044-9C1D-55807E7B9DB1}"/>
                </a:ext>
              </a:extLst>
            </p:cNvPr>
            <p:cNvSpPr/>
            <p:nvPr/>
          </p:nvSpPr>
          <p:spPr>
            <a:xfrm>
              <a:off x="3832934" y="1686942"/>
              <a:ext cx="3888665" cy="45719"/>
            </a:xfrm>
            <a:prstGeom prst="rect">
              <a:avLst/>
            </a:prstGeom>
            <a:solidFill>
              <a:srgbClr val="42C7D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x-none" altLang="en-US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</a:endParaRPr>
            </a:p>
          </p:txBody>
        </p:sp>
        <p:sp>
          <p:nvSpPr>
            <p:cNvPr id="18" name="직사각형 17">
              <a:extLst>
                <a:ext uri="{FF2B5EF4-FFF2-40B4-BE49-F238E27FC236}">
                  <a16:creationId xmlns="" xmlns:a16="http://schemas.microsoft.com/office/drawing/2014/main" id="{3B5B688A-F810-7048-9E31-DA2B48151E2E}"/>
                </a:ext>
              </a:extLst>
            </p:cNvPr>
            <p:cNvSpPr/>
            <p:nvPr/>
          </p:nvSpPr>
          <p:spPr>
            <a:xfrm>
              <a:off x="624084" y="1686943"/>
              <a:ext cx="3292081" cy="45719"/>
            </a:xfrm>
            <a:prstGeom prst="rect">
              <a:avLst/>
            </a:prstGeom>
            <a:solidFill>
              <a:srgbClr val="003A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x-none" altLang="en-US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</a:endParaRPr>
            </a:p>
          </p:txBody>
        </p:sp>
        <p:sp>
          <p:nvSpPr>
            <p:cNvPr id="23" name="직사각형 22">
              <a:extLst>
                <a:ext uri="{FF2B5EF4-FFF2-40B4-BE49-F238E27FC236}">
                  <a16:creationId xmlns="" xmlns:a16="http://schemas.microsoft.com/office/drawing/2014/main" id="{D4FA1502-1E6A-BD43-AB0C-AD89BCD9BC36}"/>
                </a:ext>
              </a:extLst>
            </p:cNvPr>
            <p:cNvSpPr/>
            <p:nvPr/>
          </p:nvSpPr>
          <p:spPr>
            <a:xfrm>
              <a:off x="1075312" y="2068775"/>
              <a:ext cx="2408673" cy="215444"/>
            </a:xfrm>
            <a:prstGeom prst="rect">
              <a:avLst/>
            </a:prstGeom>
            <a:noFill/>
          </p:spPr>
          <p:txBody>
            <a:bodyPr vert="horz" wrap="none" lIns="0" tIns="0" rIns="0" bIns="0" anchor="ctr">
              <a:spAutoFit/>
            </a:bodyPr>
            <a:lstStyle/>
            <a:p>
              <a:pPr marR="50800" algn="ctr">
                <a:spcAft>
                  <a:spcPts val="400"/>
                </a:spcAft>
              </a:pPr>
              <a:r>
                <a:rPr lang="ko-KR" altLang="en-US" sz="1400" b="1" spc="-80" dirty="0" smtClean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중견기업 애로접수 및 지원상담</a:t>
              </a:r>
              <a:endParaRPr lang="ko-KR" altLang="en-US" sz="1400" b="1" spc="-8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cxnSp>
          <p:nvCxnSpPr>
            <p:cNvPr id="61" name="직선 연결선[R] 60">
              <a:extLst>
                <a:ext uri="{FF2B5EF4-FFF2-40B4-BE49-F238E27FC236}">
                  <a16:creationId xmlns="" xmlns:a16="http://schemas.microsoft.com/office/drawing/2014/main" id="{F55AC921-E953-5F45-8AC7-3CADA3CF27F4}"/>
                </a:ext>
              </a:extLst>
            </p:cNvPr>
            <p:cNvCxnSpPr/>
            <p:nvPr/>
          </p:nvCxnSpPr>
          <p:spPr>
            <a:xfrm>
              <a:off x="767622" y="2728984"/>
              <a:ext cx="7056282" cy="0"/>
            </a:xfrm>
            <a:prstGeom prst="line">
              <a:avLst/>
            </a:prstGeom>
            <a:ln cap="rnd">
              <a:solidFill>
                <a:srgbClr val="8497B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직사각형 25">
              <a:extLst>
                <a:ext uri="{FF2B5EF4-FFF2-40B4-BE49-F238E27FC236}">
                  <a16:creationId xmlns="" xmlns:a16="http://schemas.microsoft.com/office/drawing/2014/main" id="{DC0AAB76-7F8E-1C4E-8705-F71E3CF3572D}"/>
                </a:ext>
              </a:extLst>
            </p:cNvPr>
            <p:cNvSpPr/>
            <p:nvPr/>
          </p:nvSpPr>
          <p:spPr>
            <a:xfrm>
              <a:off x="3935882" y="1784793"/>
              <a:ext cx="3807453" cy="846386"/>
            </a:xfrm>
            <a:prstGeom prst="rect">
              <a:avLst/>
            </a:prstGeom>
          </p:spPr>
          <p:txBody>
            <a:bodyPr wrap="none" anchor="b">
              <a:spAutoFit/>
            </a:bodyPr>
            <a:lstStyle/>
            <a:p>
              <a:pPr marR="50800" algn="ctr">
                <a:spcBef>
                  <a:spcPts val="200"/>
                </a:spcBef>
                <a:spcAft>
                  <a:spcPts val="400"/>
                </a:spcAft>
              </a:pPr>
              <a:r>
                <a:rPr lang="ko-KR" altLang="en-US" sz="1300" spc="-50" dirty="0" smtClean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코로나</a:t>
              </a:r>
              <a:r>
                <a:rPr lang="en-US" altLang="ko-KR" sz="1300" spc="-50" dirty="0" smtClean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19 </a:t>
              </a:r>
              <a:r>
                <a:rPr lang="ko-KR" altLang="en-US" sz="1300" spc="-50" dirty="0" smtClean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중견기업 애로접수센터</a:t>
              </a:r>
              <a:r>
                <a:rPr lang="en-US" altLang="ko-KR" sz="1300" spc="-50" dirty="0" smtClean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(</a:t>
              </a:r>
              <a:r>
                <a:rPr lang="ko-KR" altLang="en-US" sz="1300" spc="-50" dirty="0" smtClean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중견기업연합회</a:t>
              </a:r>
              <a:r>
                <a:rPr lang="en-US" altLang="ko-KR" sz="1300" spc="-50" dirty="0" smtClean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)</a:t>
              </a:r>
            </a:p>
            <a:p>
              <a:pPr marR="50800" algn="ctr">
                <a:spcBef>
                  <a:spcPts val="200"/>
                </a:spcBef>
                <a:spcAft>
                  <a:spcPts val="400"/>
                </a:spcAft>
              </a:pPr>
              <a:r>
                <a:rPr lang="en-US" altLang="ko-KR" sz="1300" spc="-50" dirty="0" smtClean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02-3275-1954, </a:t>
              </a:r>
              <a:r>
                <a:rPr lang="en-US" altLang="ko-KR" sz="1300" spc="-50" dirty="0" smtClean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hlinkClick r:id="rId2"/>
                </a:rPr>
                <a:t>fomek119@fomek.or.kr</a:t>
              </a:r>
              <a:endPara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  <a:p>
              <a:pPr marR="50800" algn="ctr">
                <a:spcBef>
                  <a:spcPts val="200"/>
                </a:spcBef>
                <a:spcAft>
                  <a:spcPts val="400"/>
                </a:spcAft>
              </a:pPr>
              <a:r>
                <a:rPr lang="en-US" altLang="ko-KR" sz="1300" spc="-50" dirty="0" smtClean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* </a:t>
              </a:r>
              <a:r>
                <a:rPr lang="ko-KR" altLang="en-US" sz="1300" spc="-50" dirty="0" smtClean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중견기업 지원내용은 </a:t>
              </a:r>
              <a:r>
                <a:rPr lang="en-US" altLang="ko-KR" sz="1300" spc="-50" dirty="0" smtClean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hlinkClick r:id="rId3"/>
                </a:rPr>
                <a:t>www.fomek.or.kr</a:t>
              </a:r>
              <a:r>
                <a:rPr lang="ko-KR" altLang="en-US" sz="1300" spc="-50" dirty="0" smtClean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에서 확인</a:t>
              </a:r>
              <a:endPara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cxnSp>
          <p:nvCxnSpPr>
            <p:cNvPr id="71" name="직선 연결선[R] 60">
              <a:extLst>
                <a:ext uri="{FF2B5EF4-FFF2-40B4-BE49-F238E27FC236}">
                  <a16:creationId xmlns="" xmlns:a16="http://schemas.microsoft.com/office/drawing/2014/main" id="{F55AC921-E953-5F45-8AC7-3CADA3CF27F4}"/>
                </a:ext>
              </a:extLst>
            </p:cNvPr>
            <p:cNvCxnSpPr/>
            <p:nvPr/>
          </p:nvCxnSpPr>
          <p:spPr>
            <a:xfrm>
              <a:off x="740467" y="4141190"/>
              <a:ext cx="7056000" cy="0"/>
            </a:xfrm>
            <a:prstGeom prst="line">
              <a:avLst/>
            </a:prstGeom>
            <a:ln cap="rnd">
              <a:solidFill>
                <a:srgbClr val="8497B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3" name="직사각형 72">
              <a:extLst>
                <a:ext uri="{FF2B5EF4-FFF2-40B4-BE49-F238E27FC236}">
                  <a16:creationId xmlns="" xmlns:a16="http://schemas.microsoft.com/office/drawing/2014/main" id="{D4FA1502-1E6A-BD43-AB0C-AD89BCD9BC36}"/>
                </a:ext>
              </a:extLst>
            </p:cNvPr>
            <p:cNvSpPr/>
            <p:nvPr/>
          </p:nvSpPr>
          <p:spPr>
            <a:xfrm>
              <a:off x="1353847" y="3662927"/>
              <a:ext cx="1832553" cy="215444"/>
            </a:xfrm>
            <a:prstGeom prst="rect">
              <a:avLst/>
            </a:prstGeom>
            <a:noFill/>
          </p:spPr>
          <p:txBody>
            <a:bodyPr vert="horz" wrap="none" lIns="0" tIns="0" rIns="0" bIns="0" anchor="ctr">
              <a:spAutoFit/>
            </a:bodyPr>
            <a:lstStyle/>
            <a:p>
              <a:pPr marR="50800" algn="ctr">
                <a:spcAft>
                  <a:spcPts val="400"/>
                </a:spcAft>
              </a:pPr>
              <a:r>
                <a:rPr lang="ko-KR" altLang="en-US" sz="1400" b="1" spc="-80" dirty="0" smtClean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중소</a:t>
              </a:r>
              <a:r>
                <a:rPr lang="en-US" altLang="ko-KR" sz="1400" b="1" spc="-80" dirty="0" smtClean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·</a:t>
              </a:r>
              <a:r>
                <a:rPr lang="ko-KR" altLang="en-US" sz="1400" b="1" spc="-80" dirty="0" smtClean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중견기업 금융애로</a:t>
              </a:r>
              <a:endParaRPr lang="ko-KR" altLang="en-US" sz="1400" b="1" spc="-8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sp>
          <p:nvSpPr>
            <p:cNvPr id="81" name="직사각형 80">
              <a:extLst>
                <a:ext uri="{FF2B5EF4-FFF2-40B4-BE49-F238E27FC236}">
                  <a16:creationId xmlns="" xmlns:a16="http://schemas.microsoft.com/office/drawing/2014/main" id="{DC0AAB76-7F8E-1C4E-8705-F71E3CF3572D}"/>
                </a:ext>
              </a:extLst>
            </p:cNvPr>
            <p:cNvSpPr/>
            <p:nvPr/>
          </p:nvSpPr>
          <p:spPr>
            <a:xfrm>
              <a:off x="5133327" y="3516119"/>
              <a:ext cx="1412566" cy="569387"/>
            </a:xfrm>
            <a:prstGeom prst="rect">
              <a:avLst/>
            </a:prstGeom>
          </p:spPr>
          <p:txBody>
            <a:bodyPr wrap="none" anchor="b">
              <a:spAutoFit/>
            </a:bodyPr>
            <a:lstStyle/>
            <a:p>
              <a:pPr marR="50800" algn="ctr">
                <a:spcBef>
                  <a:spcPts val="200"/>
                </a:spcBef>
                <a:spcAft>
                  <a:spcPts val="400"/>
                </a:spcAft>
              </a:pPr>
              <a:r>
                <a:rPr lang="ko-KR" altLang="en-US" sz="1300" spc="-50" dirty="0" smtClean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금융감독원</a:t>
              </a:r>
              <a:endPara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  <a:p>
              <a:pPr marR="50800" algn="ctr">
                <a:spcBef>
                  <a:spcPts val="200"/>
                </a:spcBef>
                <a:spcAft>
                  <a:spcPts val="400"/>
                </a:spcAft>
              </a:pPr>
              <a:r>
                <a:rPr lang="en-US" altLang="ko-KR" sz="1300" spc="-50" dirty="0" smtClean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(</a:t>
              </a:r>
              <a:r>
                <a:rPr lang="ko-KR" altLang="en-US" sz="1300" spc="-50" dirty="0" smtClean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국번 없이</a:t>
              </a:r>
              <a:r>
                <a:rPr lang="en-US" altLang="ko-KR" sz="1300" spc="-50" dirty="0" smtClean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) 1332</a:t>
              </a:r>
              <a:endParaRPr lang="ko-KR" altLang="en-US" sz="13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cxnSp>
          <p:nvCxnSpPr>
            <p:cNvPr id="27" name="직선 연결선[R] 60">
              <a:extLst>
                <a:ext uri="{FF2B5EF4-FFF2-40B4-BE49-F238E27FC236}">
                  <a16:creationId xmlns="" xmlns:a16="http://schemas.microsoft.com/office/drawing/2014/main" id="{F55AC921-E953-5F45-8AC7-3CADA3CF27F4}"/>
                </a:ext>
              </a:extLst>
            </p:cNvPr>
            <p:cNvCxnSpPr/>
            <p:nvPr/>
          </p:nvCxnSpPr>
          <p:spPr>
            <a:xfrm>
              <a:off x="740185" y="5603086"/>
              <a:ext cx="7055872" cy="0"/>
            </a:xfrm>
            <a:prstGeom prst="line">
              <a:avLst/>
            </a:prstGeom>
            <a:ln cap="rnd">
              <a:solidFill>
                <a:srgbClr val="8497B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직사각형 27">
              <a:extLst>
                <a:ext uri="{FF2B5EF4-FFF2-40B4-BE49-F238E27FC236}">
                  <a16:creationId xmlns="" xmlns:a16="http://schemas.microsoft.com/office/drawing/2014/main" id="{D4FA1502-1E6A-BD43-AB0C-AD89BCD9BC36}"/>
                </a:ext>
              </a:extLst>
            </p:cNvPr>
            <p:cNvSpPr/>
            <p:nvPr/>
          </p:nvSpPr>
          <p:spPr>
            <a:xfrm>
              <a:off x="711352" y="5795601"/>
              <a:ext cx="3161763" cy="482183"/>
            </a:xfrm>
            <a:prstGeom prst="rect">
              <a:avLst/>
            </a:prstGeom>
            <a:noFill/>
          </p:spPr>
          <p:txBody>
            <a:bodyPr vert="horz" wrap="none" lIns="0" tIns="0" rIns="0" bIns="0" anchor="ctr">
              <a:spAutoFit/>
            </a:bodyPr>
            <a:lstStyle/>
            <a:p>
              <a:pPr marR="50800" algn="ctr">
                <a:spcAft>
                  <a:spcPts val="400"/>
                </a:spcAft>
              </a:pPr>
              <a:r>
                <a:rPr lang="ko-KR" altLang="en-US" sz="1400" b="1" spc="-80" dirty="0" smtClean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수출애로</a:t>
              </a:r>
              <a:r>
                <a:rPr lang="en-US" altLang="ko-KR" sz="1400" b="1" spc="-80" dirty="0" smtClean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, </a:t>
              </a:r>
              <a:r>
                <a:rPr lang="ko-KR" altLang="en-US" sz="1400" b="1" spc="-80" dirty="0" smtClean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금융</a:t>
              </a:r>
              <a:r>
                <a:rPr lang="en-US" altLang="ko-KR" sz="1400" b="1" spc="-80" dirty="0" smtClean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, </a:t>
              </a:r>
              <a:r>
                <a:rPr lang="ko-KR" altLang="en-US" sz="1400" b="1" spc="-80" dirty="0" smtClean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자금지원 등</a:t>
              </a:r>
              <a:endParaRPr lang="en-US" altLang="ko-KR" sz="1400" b="1" spc="-8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  <a:p>
              <a:pPr marR="50800" algn="ctr">
                <a:spcAft>
                  <a:spcPts val="400"/>
                </a:spcAft>
              </a:pPr>
              <a:r>
                <a:rPr lang="ko-KR" altLang="en-US" sz="1400" b="1" spc="-80" dirty="0" smtClean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수출 오더 취소 및 연기</a:t>
              </a:r>
              <a:r>
                <a:rPr lang="en-US" altLang="ko-KR" sz="1400" b="1" spc="-80" dirty="0" smtClean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, </a:t>
              </a:r>
              <a:r>
                <a:rPr lang="ko-KR" altLang="en-US" sz="1400" b="1" spc="-80" dirty="0" smtClean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수출입 물류 애로</a:t>
              </a:r>
              <a:endParaRPr lang="ko-KR" altLang="en-US" sz="1400" b="1" spc="-8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sp>
          <p:nvSpPr>
            <p:cNvPr id="30" name="직사각형 29">
              <a:extLst>
                <a:ext uri="{FF2B5EF4-FFF2-40B4-BE49-F238E27FC236}">
                  <a16:creationId xmlns="" xmlns:a16="http://schemas.microsoft.com/office/drawing/2014/main" id="{DC0AAB76-7F8E-1C4E-8705-F71E3CF3572D}"/>
                </a:ext>
              </a:extLst>
            </p:cNvPr>
            <p:cNvSpPr/>
            <p:nvPr/>
          </p:nvSpPr>
          <p:spPr>
            <a:xfrm>
              <a:off x="4546628" y="5751998"/>
              <a:ext cx="2585964" cy="569387"/>
            </a:xfrm>
            <a:prstGeom prst="rect">
              <a:avLst/>
            </a:prstGeom>
          </p:spPr>
          <p:txBody>
            <a:bodyPr wrap="none" anchor="b">
              <a:spAutoFit/>
            </a:bodyPr>
            <a:lstStyle/>
            <a:p>
              <a:pPr marR="50800" algn="ctr">
                <a:spcBef>
                  <a:spcPts val="200"/>
                </a:spcBef>
                <a:spcAft>
                  <a:spcPts val="400"/>
                </a:spcAft>
              </a:pPr>
              <a:r>
                <a:rPr lang="ko-KR" altLang="en-US" sz="1300" spc="-50" dirty="0" smtClean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무역협회 수출애로해소 지원센터</a:t>
              </a:r>
              <a:endPara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  <a:p>
              <a:pPr marR="50800" algn="ctr">
                <a:spcBef>
                  <a:spcPts val="200"/>
                </a:spcBef>
                <a:spcAft>
                  <a:spcPts val="400"/>
                </a:spcAft>
              </a:pPr>
              <a:r>
                <a:rPr lang="en-US" altLang="ko-KR" sz="1300" spc="-50" dirty="0" smtClean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02-6000-5237</a:t>
              </a:r>
              <a:endParaRPr lang="ko-KR" altLang="en-US" sz="13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sp>
          <p:nvSpPr>
            <p:cNvPr id="40" name="직사각형 39">
              <a:extLst>
                <a:ext uri="{FF2B5EF4-FFF2-40B4-BE49-F238E27FC236}">
                  <a16:creationId xmlns="" xmlns:a16="http://schemas.microsoft.com/office/drawing/2014/main" id="{4913DE8C-3AF5-0145-BED1-E8544FE8D7A3}"/>
                </a:ext>
              </a:extLst>
            </p:cNvPr>
            <p:cNvSpPr/>
            <p:nvPr/>
          </p:nvSpPr>
          <p:spPr>
            <a:xfrm>
              <a:off x="5104312" y="1275318"/>
              <a:ext cx="1470595" cy="246221"/>
            </a:xfrm>
            <a:prstGeom prst="rect">
              <a:avLst/>
            </a:prstGeom>
            <a:noFill/>
          </p:spPr>
          <p:txBody>
            <a:bodyPr vert="horz" wrap="none" lIns="0" tIns="0" rIns="0" bIns="0" anchor="ctr">
              <a:spAutoFit/>
            </a:bodyPr>
            <a:lstStyle/>
            <a:p>
              <a:pPr marL="266700" indent="-266700" algn="ctr">
                <a:spcBef>
                  <a:spcPct val="0"/>
                </a:spcBef>
              </a:pPr>
              <a:r>
                <a:rPr lang="ko-KR" altLang="en-US" sz="1600" b="1" spc="-80" dirty="0" smtClean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srgbClr val="003A92"/>
                  </a:solidFill>
                </a:rPr>
                <a:t>담당기관</a:t>
              </a:r>
              <a:r>
                <a:rPr lang="en-US" altLang="ko-KR" sz="1600" b="1" spc="-80" dirty="0" smtClean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srgbClr val="003A92"/>
                  </a:solidFill>
                </a:rPr>
                <a:t>, </a:t>
              </a:r>
              <a:r>
                <a:rPr lang="ko-KR" altLang="en-US" sz="1600" b="1" spc="-80" dirty="0" smtClean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srgbClr val="003A92"/>
                  </a:solidFill>
                </a:rPr>
                <a:t>연락</a:t>
              </a:r>
              <a:r>
                <a:rPr lang="ko-KR" altLang="en-US" sz="1600" b="1" spc="-80" dirty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srgbClr val="003A92"/>
                  </a:solidFill>
                </a:rPr>
                <a:t>처</a:t>
              </a:r>
              <a:endParaRPr lang="en-US" altLang="ko-KR" sz="1600" b="1" spc="-8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rgbClr val="003A92"/>
                </a:solidFill>
              </a:endParaRPr>
            </a:p>
          </p:txBody>
        </p:sp>
        <p:cxnSp>
          <p:nvCxnSpPr>
            <p:cNvPr id="42" name="직선 연결선[R] 60">
              <a:extLst>
                <a:ext uri="{FF2B5EF4-FFF2-40B4-BE49-F238E27FC236}">
                  <a16:creationId xmlns="" xmlns:a16="http://schemas.microsoft.com/office/drawing/2014/main" id="{F55AC921-E953-5F45-8AC7-3CADA3CF27F4}"/>
                </a:ext>
              </a:extLst>
            </p:cNvPr>
            <p:cNvCxnSpPr/>
            <p:nvPr/>
          </p:nvCxnSpPr>
          <p:spPr>
            <a:xfrm>
              <a:off x="740185" y="4857504"/>
              <a:ext cx="7056282" cy="0"/>
            </a:xfrm>
            <a:prstGeom prst="line">
              <a:avLst/>
            </a:prstGeom>
            <a:ln cap="rnd">
              <a:solidFill>
                <a:srgbClr val="8497B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직선 연결선[R] 60">
              <a:extLst>
                <a:ext uri="{FF2B5EF4-FFF2-40B4-BE49-F238E27FC236}">
                  <a16:creationId xmlns="" xmlns:a16="http://schemas.microsoft.com/office/drawing/2014/main" id="{F55AC921-E953-5F45-8AC7-3CADA3CF27F4}"/>
                </a:ext>
              </a:extLst>
            </p:cNvPr>
            <p:cNvCxnSpPr/>
            <p:nvPr/>
          </p:nvCxnSpPr>
          <p:spPr>
            <a:xfrm>
              <a:off x="740467" y="3451391"/>
              <a:ext cx="7056282" cy="0"/>
            </a:xfrm>
            <a:prstGeom prst="line">
              <a:avLst/>
            </a:prstGeom>
            <a:ln cap="rnd">
              <a:solidFill>
                <a:srgbClr val="8497B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5" name="직사각형 44">
              <a:extLst>
                <a:ext uri="{FF2B5EF4-FFF2-40B4-BE49-F238E27FC236}">
                  <a16:creationId xmlns="" xmlns:a16="http://schemas.microsoft.com/office/drawing/2014/main" id="{D4FA1502-1E6A-BD43-AB0C-AD89BCD9BC36}"/>
                </a:ext>
              </a:extLst>
            </p:cNvPr>
            <p:cNvSpPr/>
            <p:nvPr/>
          </p:nvSpPr>
          <p:spPr>
            <a:xfrm>
              <a:off x="1103043" y="2991846"/>
              <a:ext cx="2408673" cy="215444"/>
            </a:xfrm>
            <a:prstGeom prst="rect">
              <a:avLst/>
            </a:prstGeom>
            <a:noFill/>
          </p:spPr>
          <p:txBody>
            <a:bodyPr vert="horz" wrap="none" lIns="0" tIns="0" rIns="0" bIns="0" anchor="ctr">
              <a:spAutoFit/>
            </a:bodyPr>
            <a:lstStyle/>
            <a:p>
              <a:pPr marR="50800" algn="ctr">
                <a:spcAft>
                  <a:spcPts val="400"/>
                </a:spcAft>
              </a:pPr>
              <a:r>
                <a:rPr lang="ko-KR" altLang="en-US" sz="1400" b="1" spc="-80" dirty="0" smtClean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중</a:t>
              </a:r>
              <a:r>
                <a:rPr lang="ko-KR" altLang="en-US" sz="1400" b="1" spc="-80" dirty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소</a:t>
              </a:r>
              <a:r>
                <a:rPr lang="ko-KR" altLang="en-US" sz="1400" b="1" spc="-80" dirty="0" smtClean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기업 애로접수 및 지원상담</a:t>
              </a:r>
              <a:endParaRPr lang="ko-KR" altLang="en-US" sz="1400" b="1" spc="-8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sp>
          <p:nvSpPr>
            <p:cNvPr id="47" name="직사각형 46">
              <a:extLst>
                <a:ext uri="{FF2B5EF4-FFF2-40B4-BE49-F238E27FC236}">
                  <a16:creationId xmlns="" xmlns:a16="http://schemas.microsoft.com/office/drawing/2014/main" id="{DC0AAB76-7F8E-1C4E-8705-F71E3CF3572D}"/>
                </a:ext>
              </a:extLst>
            </p:cNvPr>
            <p:cNvSpPr/>
            <p:nvPr/>
          </p:nvSpPr>
          <p:spPr>
            <a:xfrm>
              <a:off x="4928815" y="2800825"/>
              <a:ext cx="1821589" cy="569387"/>
            </a:xfrm>
            <a:prstGeom prst="rect">
              <a:avLst/>
            </a:prstGeom>
          </p:spPr>
          <p:txBody>
            <a:bodyPr wrap="none" anchor="b">
              <a:spAutoFit/>
            </a:bodyPr>
            <a:lstStyle/>
            <a:p>
              <a:pPr marR="50800" algn="ctr">
                <a:spcBef>
                  <a:spcPts val="200"/>
                </a:spcBef>
                <a:spcAft>
                  <a:spcPts val="400"/>
                </a:spcAft>
              </a:pPr>
              <a:r>
                <a:rPr lang="ko-KR" altLang="en-US" sz="1300" spc="-50" dirty="0" smtClean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중소기업 통합 </a:t>
              </a:r>
              <a:r>
                <a:rPr lang="ko-KR" altLang="en-US" sz="1300" spc="-50" dirty="0" err="1" smtClean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콜센터</a:t>
              </a:r>
              <a:endPara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  <a:p>
              <a:pPr marR="50800" algn="ctr">
                <a:spcBef>
                  <a:spcPts val="200"/>
                </a:spcBef>
                <a:spcAft>
                  <a:spcPts val="400"/>
                </a:spcAft>
              </a:pPr>
              <a:r>
                <a:rPr lang="en-US" altLang="ko-KR" sz="1300" spc="-50" dirty="0" smtClean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(</a:t>
              </a:r>
              <a:r>
                <a:rPr lang="ko-KR" altLang="en-US" sz="1300" spc="-50" dirty="0" smtClean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국번 없이</a:t>
              </a:r>
              <a:r>
                <a:rPr lang="en-US" altLang="ko-KR" sz="1300" spc="-50" dirty="0" smtClean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) 1357 </a:t>
              </a:r>
              <a:endParaRPr lang="ko-KR" altLang="en-US" sz="13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sp>
          <p:nvSpPr>
            <p:cNvPr id="48" name="직사각형 47">
              <a:extLst>
                <a:ext uri="{FF2B5EF4-FFF2-40B4-BE49-F238E27FC236}">
                  <a16:creationId xmlns="" xmlns:a16="http://schemas.microsoft.com/office/drawing/2014/main" id="{D4FA1502-1E6A-BD43-AB0C-AD89BCD9BC36}"/>
                </a:ext>
              </a:extLst>
            </p:cNvPr>
            <p:cNvSpPr/>
            <p:nvPr/>
          </p:nvSpPr>
          <p:spPr>
            <a:xfrm>
              <a:off x="1480392" y="4449336"/>
              <a:ext cx="1598516" cy="215444"/>
            </a:xfrm>
            <a:prstGeom prst="rect">
              <a:avLst/>
            </a:prstGeom>
            <a:noFill/>
          </p:spPr>
          <p:txBody>
            <a:bodyPr vert="horz" wrap="none" lIns="0" tIns="0" rIns="0" bIns="0" anchor="ctr">
              <a:spAutoFit/>
            </a:bodyPr>
            <a:lstStyle/>
            <a:p>
              <a:pPr marR="50800" algn="ctr">
                <a:spcAft>
                  <a:spcPts val="400"/>
                </a:spcAft>
              </a:pPr>
              <a:r>
                <a:rPr lang="ko-KR" altLang="en-US" sz="1400" b="1" spc="-80" dirty="0" smtClean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소재 </a:t>
              </a:r>
              <a:r>
                <a:rPr lang="en-US" altLang="ko-KR" sz="1400" b="1" spc="-80" dirty="0" smtClean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· </a:t>
              </a:r>
              <a:r>
                <a:rPr lang="ko-KR" altLang="en-US" sz="1400" b="1" spc="-80" dirty="0" smtClean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부품 수급애로</a:t>
              </a:r>
              <a:endParaRPr lang="ko-KR" altLang="en-US" sz="1400" b="1" spc="-8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sp>
          <p:nvSpPr>
            <p:cNvPr id="49" name="직사각형 48">
              <a:extLst>
                <a:ext uri="{FF2B5EF4-FFF2-40B4-BE49-F238E27FC236}">
                  <a16:creationId xmlns="" xmlns:a16="http://schemas.microsoft.com/office/drawing/2014/main" id="{DC0AAB76-7F8E-1C4E-8705-F71E3CF3572D}"/>
                </a:ext>
              </a:extLst>
            </p:cNvPr>
            <p:cNvSpPr/>
            <p:nvPr/>
          </p:nvSpPr>
          <p:spPr>
            <a:xfrm>
              <a:off x="4733377" y="4268005"/>
              <a:ext cx="2212465" cy="569387"/>
            </a:xfrm>
            <a:prstGeom prst="rect">
              <a:avLst/>
            </a:prstGeom>
          </p:spPr>
          <p:txBody>
            <a:bodyPr wrap="none" anchor="b">
              <a:spAutoFit/>
            </a:bodyPr>
            <a:lstStyle/>
            <a:p>
              <a:pPr marR="50800" algn="ctr">
                <a:spcBef>
                  <a:spcPts val="200"/>
                </a:spcBef>
                <a:spcAft>
                  <a:spcPts val="400"/>
                </a:spcAft>
              </a:pPr>
              <a:r>
                <a:rPr lang="ko-KR" altLang="en-US" sz="1300" spc="-50" dirty="0" smtClean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소재부품수급 대응지원센터</a:t>
              </a:r>
              <a:endPara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  <a:p>
              <a:pPr marR="50800" algn="ctr">
                <a:spcBef>
                  <a:spcPts val="200"/>
                </a:spcBef>
                <a:spcAft>
                  <a:spcPts val="400"/>
                </a:spcAft>
              </a:pPr>
              <a:r>
                <a:rPr lang="en-US" altLang="ko-KR" sz="1300" spc="-50" dirty="0" smtClean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02-2100-1572</a:t>
              </a:r>
              <a:endParaRPr lang="ko-KR" altLang="en-US" sz="13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sp>
          <p:nvSpPr>
            <p:cNvPr id="50" name="직사각형 49">
              <a:extLst>
                <a:ext uri="{FF2B5EF4-FFF2-40B4-BE49-F238E27FC236}">
                  <a16:creationId xmlns="" xmlns:a16="http://schemas.microsoft.com/office/drawing/2014/main" id="{D4FA1502-1E6A-BD43-AB0C-AD89BCD9BC36}"/>
                </a:ext>
              </a:extLst>
            </p:cNvPr>
            <p:cNvSpPr/>
            <p:nvPr/>
          </p:nvSpPr>
          <p:spPr>
            <a:xfrm>
              <a:off x="1720041" y="5110174"/>
              <a:ext cx="1119217" cy="215444"/>
            </a:xfrm>
            <a:prstGeom prst="rect">
              <a:avLst/>
            </a:prstGeom>
            <a:noFill/>
          </p:spPr>
          <p:txBody>
            <a:bodyPr vert="horz" wrap="none" lIns="0" tIns="0" rIns="0" bIns="0" anchor="ctr">
              <a:spAutoFit/>
            </a:bodyPr>
            <a:lstStyle/>
            <a:p>
              <a:pPr marR="50800" algn="ctr">
                <a:spcAft>
                  <a:spcPts val="400"/>
                </a:spcAft>
              </a:pPr>
              <a:r>
                <a:rPr lang="ko-KR" altLang="en-US" sz="1400" b="1" spc="-80" dirty="0" smtClean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중국 진출기업</a:t>
              </a:r>
              <a:endParaRPr lang="ko-KR" altLang="en-US" sz="1400" b="1" spc="-8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sp>
          <p:nvSpPr>
            <p:cNvPr id="51" name="직사각형 50">
              <a:extLst>
                <a:ext uri="{FF2B5EF4-FFF2-40B4-BE49-F238E27FC236}">
                  <a16:creationId xmlns="" xmlns:a16="http://schemas.microsoft.com/office/drawing/2014/main" id="{DC0AAB76-7F8E-1C4E-8705-F71E3CF3572D}"/>
                </a:ext>
              </a:extLst>
            </p:cNvPr>
            <p:cNvSpPr/>
            <p:nvPr/>
          </p:nvSpPr>
          <p:spPr>
            <a:xfrm>
              <a:off x="3857304" y="4964864"/>
              <a:ext cx="3964611" cy="569387"/>
            </a:xfrm>
            <a:prstGeom prst="rect">
              <a:avLst/>
            </a:prstGeom>
          </p:spPr>
          <p:txBody>
            <a:bodyPr wrap="none" anchor="b">
              <a:spAutoFit/>
            </a:bodyPr>
            <a:lstStyle/>
            <a:p>
              <a:pPr marR="50800" algn="ctr">
                <a:spcBef>
                  <a:spcPts val="200"/>
                </a:spcBef>
                <a:spcAft>
                  <a:spcPts val="400"/>
                </a:spcAft>
              </a:pPr>
              <a:r>
                <a:rPr lang="ko-KR" altLang="en-US" sz="1300" spc="-50" dirty="0" smtClean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대한무역투자진흥공사</a:t>
              </a:r>
              <a:r>
                <a:rPr lang="en-US" altLang="ko-KR" sz="1300" spc="-50" dirty="0" smtClean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(KOTRA) </a:t>
              </a:r>
              <a:r>
                <a:rPr lang="ko-KR" altLang="en-US" sz="1300" spc="-50" dirty="0" smtClean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코로나</a:t>
              </a:r>
              <a:r>
                <a:rPr lang="en-US" altLang="ko-KR" sz="1300" spc="-50" dirty="0" smtClean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19 </a:t>
              </a:r>
              <a:r>
                <a:rPr lang="ko-KR" altLang="en-US" sz="1300" spc="-50" dirty="0" smtClean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비상대책반</a:t>
              </a:r>
              <a:endPara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  <a:p>
              <a:pPr marR="50800" algn="ctr">
                <a:spcBef>
                  <a:spcPts val="200"/>
                </a:spcBef>
                <a:spcAft>
                  <a:spcPts val="400"/>
                </a:spcAft>
              </a:pPr>
              <a:r>
                <a:rPr lang="en-US" altLang="ko-KR" sz="1300" spc="-50" dirty="0" smtClean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1600-7119</a:t>
              </a:r>
              <a:endParaRPr lang="ko-KR" altLang="en-US" sz="13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</p:grpSp>
      <p:cxnSp>
        <p:nvCxnSpPr>
          <p:cNvPr id="29" name="직선 연결선[R] 15">
            <a:extLst>
              <a:ext uri="{FF2B5EF4-FFF2-40B4-BE49-F238E27FC236}">
                <a16:creationId xmlns:a16="http://schemas.microsoft.com/office/drawing/2014/main" xmlns="" id="{1666FC58-94AC-1C4D-8FCC-25E0340B1646}"/>
              </a:ext>
            </a:extLst>
          </p:cNvPr>
          <p:cNvCxnSpPr/>
          <p:nvPr/>
        </p:nvCxnSpPr>
        <p:spPr>
          <a:xfrm>
            <a:off x="5574481" y="1755883"/>
            <a:ext cx="6695" cy="4733817"/>
          </a:xfrm>
          <a:prstGeom prst="line">
            <a:avLst/>
          </a:prstGeom>
          <a:ln w="25400" cap="rnd">
            <a:solidFill>
              <a:srgbClr val="D9E1E4"/>
            </a:solidFill>
            <a:prstDash val="sysDot"/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21212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7A33D33C-5074-AC40-83ED-62645D4DF5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5954" y="471815"/>
            <a:ext cx="3842719" cy="424732"/>
          </a:xfrm>
        </p:spPr>
        <p:txBody>
          <a:bodyPr/>
          <a:lstStyle/>
          <a:p>
            <a:r>
              <a:rPr kumimoji="1" lang="ko-KR" altLang="en-US" sz="24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</a:rPr>
              <a:t>코로나</a:t>
            </a:r>
            <a:r>
              <a:rPr kumimoji="1" lang="en-US" altLang="ko-KR" sz="24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</a:rPr>
              <a:t>19</a:t>
            </a:r>
            <a:r>
              <a:rPr kumimoji="1" lang="ko-KR" altLang="en-US" sz="24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</a:rPr>
              <a:t>관련 정부 지침 안내</a:t>
            </a:r>
            <a:endParaRPr kumimoji="1" lang="x-none" altLang="en-US" sz="2000" b="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latin typeface="+mn-ea"/>
              <a:ea typeface="+mn-ea"/>
            </a:endParaRPr>
          </a:p>
        </p:txBody>
      </p:sp>
      <p:sp>
        <p:nvSpPr>
          <p:cNvPr id="6" name="Rectangle 2">
            <a:extLst>
              <a:ext uri="{FF2B5EF4-FFF2-40B4-BE49-F238E27FC236}">
                <a16:creationId xmlns="" xmlns:a16="http://schemas.microsoft.com/office/drawing/2014/main" id="{38540C91-90C5-304C-BDEB-EB5C850F3F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6026" y="1171059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ko-KR">
              <a:ln>
                <a:solidFill>
                  <a:srgbClr val="5B9BD5">
                    <a:shade val="50000"/>
                    <a:alpha val="0"/>
                  </a:srgbClr>
                </a:solidFill>
              </a:ln>
              <a:solidFill>
                <a:prstClr val="black"/>
              </a:solidFill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="" xmlns:a16="http://schemas.microsoft.com/office/drawing/2014/main" id="{7F877FD2-7A4C-1B49-B60B-3947E7411084}"/>
              </a:ext>
            </a:extLst>
          </p:cNvPr>
          <p:cNvSpPr/>
          <p:nvPr/>
        </p:nvSpPr>
        <p:spPr>
          <a:xfrm>
            <a:off x="666727" y="1111927"/>
            <a:ext cx="11181018" cy="5590079"/>
          </a:xfrm>
          <a:prstGeom prst="rect">
            <a:avLst/>
          </a:prstGeom>
          <a:solidFill>
            <a:srgbClr val="F7F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x-none" altLang="en-US">
              <a:ln>
                <a:solidFill>
                  <a:srgbClr val="5B9BD5">
                    <a:shade val="50000"/>
                    <a:alpha val="0"/>
                  </a:srgbClr>
                </a:solidFill>
              </a:ln>
              <a:solidFill>
                <a:prstClr val="white"/>
              </a:solidFill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="" xmlns:a16="http://schemas.microsoft.com/office/drawing/2014/main" id="{4913DE8C-3AF5-0145-BED1-E8544FE8D7A3}"/>
              </a:ext>
            </a:extLst>
          </p:cNvPr>
          <p:cNvSpPr/>
          <p:nvPr/>
        </p:nvSpPr>
        <p:spPr>
          <a:xfrm>
            <a:off x="1999846" y="1171059"/>
            <a:ext cx="584776" cy="246221"/>
          </a:xfrm>
          <a:prstGeom prst="rect">
            <a:avLst/>
          </a:prstGeom>
          <a:noFill/>
        </p:spPr>
        <p:txBody>
          <a:bodyPr vert="horz" wrap="none" lIns="0" tIns="0" rIns="0" bIns="0" anchor="ctr">
            <a:spAutoFit/>
          </a:bodyPr>
          <a:lstStyle/>
          <a:p>
            <a:pPr marL="266700" indent="-266700" algn="ctr">
              <a:spcBef>
                <a:spcPct val="0"/>
              </a:spcBef>
            </a:pPr>
            <a:r>
              <a:rPr lang="ko-KR" altLang="en-US" sz="1600" b="1" spc="-80" dirty="0" err="1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rgbClr val="003A92"/>
                </a:solidFill>
              </a:rPr>
              <a:t>지침명</a:t>
            </a:r>
            <a:endParaRPr lang="en-US" altLang="ko-KR" sz="1600" b="1" spc="-80" dirty="0">
              <a:ln>
                <a:solidFill>
                  <a:srgbClr val="5B9BD5">
                    <a:shade val="50000"/>
                    <a:alpha val="0"/>
                  </a:srgbClr>
                </a:solidFill>
              </a:ln>
              <a:solidFill>
                <a:srgbClr val="003A92"/>
              </a:solidFill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="" xmlns:a16="http://schemas.microsoft.com/office/drawing/2014/main" id="{4648D84C-07AF-5049-883C-641BE22AA1A9}"/>
              </a:ext>
            </a:extLst>
          </p:cNvPr>
          <p:cNvSpPr/>
          <p:nvPr/>
        </p:nvSpPr>
        <p:spPr>
          <a:xfrm>
            <a:off x="4710544" y="1145543"/>
            <a:ext cx="1310936" cy="246221"/>
          </a:xfrm>
          <a:prstGeom prst="rect">
            <a:avLst/>
          </a:prstGeom>
          <a:noFill/>
        </p:spPr>
        <p:txBody>
          <a:bodyPr vert="horz" wrap="none" lIns="0" tIns="0" rIns="0" bIns="0" anchor="ctr">
            <a:spAutoFit/>
          </a:bodyPr>
          <a:lstStyle/>
          <a:p>
            <a:pPr marL="266700" indent="-266700" algn="ctr">
              <a:spcBef>
                <a:spcPct val="0"/>
              </a:spcBef>
            </a:pPr>
            <a:r>
              <a:rPr lang="ko-KR" altLang="en-US" sz="1600" b="1" spc="-8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rgbClr val="003A92"/>
                </a:solidFill>
              </a:rPr>
              <a:t>자료 위치</a:t>
            </a:r>
            <a:r>
              <a:rPr lang="en-US" altLang="ko-KR" sz="1600" b="1" spc="-8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rgbClr val="003A92"/>
                </a:solidFill>
              </a:rPr>
              <a:t>/</a:t>
            </a:r>
            <a:r>
              <a:rPr lang="ko-KR" altLang="en-US" sz="1600" b="1" spc="-8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rgbClr val="003A92"/>
                </a:solidFill>
              </a:rPr>
              <a:t>문의</a:t>
            </a:r>
            <a:endParaRPr lang="en-US" altLang="ko-KR" sz="1600" b="1" spc="-80" dirty="0">
              <a:ln>
                <a:solidFill>
                  <a:srgbClr val="5B9BD5">
                    <a:shade val="50000"/>
                    <a:alpha val="0"/>
                  </a:srgbClr>
                </a:solidFill>
              </a:ln>
              <a:solidFill>
                <a:srgbClr val="003A92"/>
              </a:solidFill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="" xmlns:a16="http://schemas.microsoft.com/office/drawing/2014/main" id="{0C36A190-1E3C-4842-819E-611AE03100FA}"/>
              </a:ext>
            </a:extLst>
          </p:cNvPr>
          <p:cNvSpPr/>
          <p:nvPr/>
        </p:nvSpPr>
        <p:spPr>
          <a:xfrm>
            <a:off x="9323720" y="1145544"/>
            <a:ext cx="389850" cy="246221"/>
          </a:xfrm>
          <a:prstGeom prst="rect">
            <a:avLst/>
          </a:prstGeom>
          <a:noFill/>
        </p:spPr>
        <p:txBody>
          <a:bodyPr vert="horz" wrap="none" lIns="0" tIns="0" rIns="0" bIns="0" anchor="ctr">
            <a:spAutoFit/>
          </a:bodyPr>
          <a:lstStyle/>
          <a:p>
            <a:pPr marL="266700" indent="-266700" algn="ctr">
              <a:spcBef>
                <a:spcPct val="0"/>
              </a:spcBef>
            </a:pPr>
            <a:r>
              <a:rPr lang="ko-KR" altLang="en-US" sz="1600" b="1" spc="-8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rgbClr val="003A92"/>
                </a:solidFill>
              </a:rPr>
              <a:t>내용</a:t>
            </a:r>
            <a:endParaRPr lang="en-US" altLang="ko-KR" sz="1600" b="1" spc="-80" dirty="0">
              <a:ln>
                <a:solidFill>
                  <a:srgbClr val="5B9BD5">
                    <a:shade val="50000"/>
                    <a:alpha val="0"/>
                  </a:srgbClr>
                </a:solidFill>
              </a:ln>
              <a:solidFill>
                <a:srgbClr val="003A92"/>
              </a:solidFill>
            </a:endParaRPr>
          </a:p>
        </p:txBody>
      </p:sp>
      <p:grpSp>
        <p:nvGrpSpPr>
          <p:cNvPr id="15" name="그룹 14">
            <a:extLst>
              <a:ext uri="{FF2B5EF4-FFF2-40B4-BE49-F238E27FC236}">
                <a16:creationId xmlns="" xmlns:a16="http://schemas.microsoft.com/office/drawing/2014/main" id="{AE929D7E-D7C5-6643-B279-79063E457424}"/>
              </a:ext>
            </a:extLst>
          </p:cNvPr>
          <p:cNvGrpSpPr/>
          <p:nvPr/>
        </p:nvGrpSpPr>
        <p:grpSpPr>
          <a:xfrm>
            <a:off x="3832934" y="1543874"/>
            <a:ext cx="3699241" cy="4908062"/>
            <a:chOff x="5364931" y="1169573"/>
            <a:chExt cx="3362739" cy="5304189"/>
          </a:xfrm>
        </p:grpSpPr>
        <p:cxnSp>
          <p:nvCxnSpPr>
            <p:cNvPr id="16" name="직선 연결선[R] 15">
              <a:extLst>
                <a:ext uri="{FF2B5EF4-FFF2-40B4-BE49-F238E27FC236}">
                  <a16:creationId xmlns="" xmlns:a16="http://schemas.microsoft.com/office/drawing/2014/main" id="{1666FC58-94AC-1C4D-8FCC-25E0340B1646}"/>
                </a:ext>
              </a:extLst>
            </p:cNvPr>
            <p:cNvCxnSpPr/>
            <p:nvPr/>
          </p:nvCxnSpPr>
          <p:spPr>
            <a:xfrm>
              <a:off x="5364931" y="1169573"/>
              <a:ext cx="0" cy="5304189"/>
            </a:xfrm>
            <a:prstGeom prst="line">
              <a:avLst/>
            </a:prstGeom>
            <a:ln w="25400" cap="rnd">
              <a:solidFill>
                <a:srgbClr val="D9E1E4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직선 연결선[R] 16">
              <a:extLst>
                <a:ext uri="{FF2B5EF4-FFF2-40B4-BE49-F238E27FC236}">
                  <a16:creationId xmlns="" xmlns:a16="http://schemas.microsoft.com/office/drawing/2014/main" id="{D262052E-CFF4-6545-A088-4185AA78D55C}"/>
                </a:ext>
              </a:extLst>
            </p:cNvPr>
            <p:cNvCxnSpPr/>
            <p:nvPr/>
          </p:nvCxnSpPr>
          <p:spPr>
            <a:xfrm>
              <a:off x="8727670" y="1169573"/>
              <a:ext cx="0" cy="5304189"/>
            </a:xfrm>
            <a:prstGeom prst="line">
              <a:avLst/>
            </a:prstGeom>
            <a:ln w="25400" cap="rnd">
              <a:solidFill>
                <a:srgbClr val="D9E1E4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직사각형 17">
            <a:extLst>
              <a:ext uri="{FF2B5EF4-FFF2-40B4-BE49-F238E27FC236}">
                <a16:creationId xmlns="" xmlns:a16="http://schemas.microsoft.com/office/drawing/2014/main" id="{3B5B688A-F810-7048-9E31-DA2B48151E2E}"/>
              </a:ext>
            </a:extLst>
          </p:cNvPr>
          <p:cNvSpPr/>
          <p:nvPr/>
        </p:nvSpPr>
        <p:spPr>
          <a:xfrm>
            <a:off x="840399" y="1467868"/>
            <a:ext cx="2992801" cy="45719"/>
          </a:xfrm>
          <a:prstGeom prst="rect">
            <a:avLst/>
          </a:prstGeom>
          <a:solidFill>
            <a:srgbClr val="003A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x-none" altLang="en-US">
              <a:ln>
                <a:solidFill>
                  <a:srgbClr val="5B9BD5">
                    <a:shade val="50000"/>
                    <a:alpha val="0"/>
                  </a:srgbClr>
                </a:solidFill>
              </a:ln>
              <a:solidFill>
                <a:prstClr val="white"/>
              </a:solidFill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="" xmlns:a16="http://schemas.microsoft.com/office/drawing/2014/main" id="{BD19FD1C-F9EA-574A-BFF0-0639CE5F43F4}"/>
              </a:ext>
            </a:extLst>
          </p:cNvPr>
          <p:cNvSpPr/>
          <p:nvPr/>
        </p:nvSpPr>
        <p:spPr>
          <a:xfrm>
            <a:off x="7266599" y="1467868"/>
            <a:ext cx="4345028" cy="45719"/>
          </a:xfrm>
          <a:prstGeom prst="rect">
            <a:avLst/>
          </a:prstGeom>
          <a:solidFill>
            <a:srgbClr val="003A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x-none" altLang="en-US">
              <a:ln>
                <a:solidFill>
                  <a:srgbClr val="5B9BD5">
                    <a:shade val="50000"/>
                    <a:alpha val="0"/>
                  </a:srgbClr>
                </a:solidFill>
              </a:ln>
              <a:solidFill>
                <a:prstClr val="white"/>
              </a:solidFill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="" xmlns:a16="http://schemas.microsoft.com/office/drawing/2014/main" id="{D4FA1502-1E6A-BD43-AB0C-AD89BCD9BC36}"/>
              </a:ext>
            </a:extLst>
          </p:cNvPr>
          <p:cNvSpPr/>
          <p:nvPr/>
        </p:nvSpPr>
        <p:spPr>
          <a:xfrm>
            <a:off x="946632" y="3777803"/>
            <a:ext cx="2701059" cy="482183"/>
          </a:xfrm>
          <a:prstGeom prst="rect">
            <a:avLst/>
          </a:prstGeom>
          <a:noFill/>
        </p:spPr>
        <p:txBody>
          <a:bodyPr vert="horz" wrap="none" lIns="0" tIns="0" rIns="0" bIns="0" anchor="ctr">
            <a:spAutoFit/>
          </a:bodyPr>
          <a:lstStyle/>
          <a:p>
            <a:pPr marR="50800" algn="ctr">
              <a:spcAft>
                <a:spcPts val="400"/>
              </a:spcAft>
            </a:pPr>
            <a:r>
              <a:rPr lang="ko-KR" altLang="en-US" sz="1400" spc="-8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코로나</a:t>
            </a:r>
            <a:r>
              <a:rPr lang="en-US" altLang="ko-KR" sz="1400" spc="-8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19 </a:t>
            </a:r>
            <a:r>
              <a:rPr lang="ko-KR" altLang="en-US" sz="1400" spc="-8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예방 및 확산방지를 위한</a:t>
            </a:r>
            <a:r>
              <a:rPr lang="ko-KR" altLang="en-US" sz="1400" b="1" spc="-8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endParaRPr lang="en-US" altLang="ko-KR" sz="1400" b="1" spc="-80" dirty="0" smtClean="0">
              <a:ln>
                <a:solidFill>
                  <a:srgbClr val="5B9BD5">
                    <a:shade val="50000"/>
                    <a:alpha val="0"/>
                  </a:srgb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R="50800" algn="ctr">
              <a:spcAft>
                <a:spcPts val="400"/>
              </a:spcAft>
            </a:pPr>
            <a:r>
              <a:rPr lang="ko-KR" altLang="en-US" sz="1400" b="1" spc="-8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사업장 대응지침</a:t>
            </a:r>
            <a:endParaRPr lang="ko-KR" altLang="en-US" sz="1400" b="1" spc="-80" dirty="0">
              <a:ln>
                <a:solidFill>
                  <a:srgbClr val="5B9BD5">
                    <a:shade val="50000"/>
                    <a:alpha val="0"/>
                  </a:srgb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cxnSp>
        <p:nvCxnSpPr>
          <p:cNvPr id="61" name="직선 연결선[R] 60">
            <a:extLst>
              <a:ext uri="{FF2B5EF4-FFF2-40B4-BE49-F238E27FC236}">
                <a16:creationId xmlns="" xmlns:a16="http://schemas.microsoft.com/office/drawing/2014/main" id="{F55AC921-E953-5F45-8AC7-3CADA3CF27F4}"/>
              </a:ext>
            </a:extLst>
          </p:cNvPr>
          <p:cNvCxnSpPr/>
          <p:nvPr/>
        </p:nvCxnSpPr>
        <p:spPr>
          <a:xfrm>
            <a:off x="946632" y="3357176"/>
            <a:ext cx="10621199" cy="0"/>
          </a:xfrm>
          <a:prstGeom prst="line">
            <a:avLst/>
          </a:prstGeom>
          <a:ln cap="rnd">
            <a:solidFill>
              <a:srgbClr val="8497B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직사각형 25">
            <a:extLst>
              <a:ext uri="{FF2B5EF4-FFF2-40B4-BE49-F238E27FC236}">
                <a16:creationId xmlns="" xmlns:a16="http://schemas.microsoft.com/office/drawing/2014/main" id="{DC0AAB76-7F8E-1C4E-8705-F71E3CF3572D}"/>
              </a:ext>
            </a:extLst>
          </p:cNvPr>
          <p:cNvSpPr/>
          <p:nvPr/>
        </p:nvSpPr>
        <p:spPr>
          <a:xfrm>
            <a:off x="3817536" y="3357176"/>
            <a:ext cx="3471400" cy="1323439"/>
          </a:xfrm>
          <a:prstGeom prst="rect">
            <a:avLst/>
          </a:prstGeom>
        </p:spPr>
        <p:txBody>
          <a:bodyPr wrap="none" anchor="b">
            <a:spAutoFit/>
          </a:bodyPr>
          <a:lstStyle/>
          <a:p>
            <a:pPr marR="50800">
              <a:spcBef>
                <a:spcPts val="200"/>
              </a:spcBef>
              <a:spcAft>
                <a:spcPts val="400"/>
              </a:spcAft>
            </a:pPr>
            <a:r>
              <a: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- </a:t>
            </a:r>
            <a:r>
              <a:rPr lang="ko-KR" altLang="en-US" sz="13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코로나바이러스 홈페이지</a:t>
            </a:r>
            <a:r>
              <a:rPr lang="en-US" altLang="ko-KR" sz="13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 (ncov.mohw.go.kr)</a:t>
            </a:r>
            <a:br>
              <a:rPr lang="en-US" altLang="ko-KR" sz="13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</a:br>
            <a:r>
              <a:rPr lang="en-US" altLang="ko-KR" sz="13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   </a:t>
            </a:r>
            <a:r>
              <a:rPr lang="ko-KR" altLang="en-US" sz="13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→ 공지사항 → 집단 및 다중이용시설</a:t>
            </a:r>
            <a:endParaRPr lang="en-US" altLang="ko-KR" sz="1300" spc="-50" dirty="0">
              <a:ln>
                <a:solidFill>
                  <a:srgbClr val="5B9BD5">
                    <a:shade val="50000"/>
                    <a:alpha val="0"/>
                  </a:srgb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R="50800">
              <a:spcBef>
                <a:spcPts val="200"/>
              </a:spcBef>
              <a:spcAft>
                <a:spcPts val="400"/>
              </a:spcAft>
            </a:pPr>
            <a:r>
              <a: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- </a:t>
            </a:r>
            <a:r>
              <a:rPr lang="ko-KR" altLang="en-US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고용노동부 홈페이지</a:t>
            </a:r>
            <a:r>
              <a: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(</a:t>
            </a:r>
            <a:r>
              <a: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hlinkClick r:id="rId3"/>
              </a:rPr>
              <a:t>www.moel.go.kr</a:t>
            </a:r>
            <a:r>
              <a: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)</a:t>
            </a:r>
          </a:p>
          <a:p>
            <a:pPr marR="50800">
              <a:spcBef>
                <a:spcPts val="200"/>
              </a:spcBef>
              <a:spcAft>
                <a:spcPts val="400"/>
              </a:spcAft>
            </a:pPr>
            <a:r>
              <a:rPr lang="ko-KR" altLang="en-US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  → 뉴스</a:t>
            </a:r>
            <a:r>
              <a: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·</a:t>
            </a:r>
            <a:r>
              <a:rPr lang="ko-KR" altLang="en-US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소식 → 공지사항</a:t>
            </a:r>
            <a:endParaRPr lang="en-US" altLang="ko-KR" sz="1300" spc="-50" dirty="0" smtClean="0">
              <a:ln>
                <a:solidFill>
                  <a:srgbClr val="5B9BD5">
                    <a:shade val="50000"/>
                    <a:alpha val="0"/>
                  </a:srgb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R="50800">
              <a:spcBef>
                <a:spcPts val="200"/>
              </a:spcBef>
              <a:spcAft>
                <a:spcPts val="400"/>
              </a:spcAft>
            </a:pPr>
            <a:r>
              <a: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- </a:t>
            </a:r>
            <a:r>
              <a:rPr lang="ko-KR" altLang="en-US" sz="1300" spc="-50" dirty="0" err="1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고용부</a:t>
            </a:r>
            <a:r>
              <a:rPr lang="ko-KR" altLang="en-US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 산업보건과 </a:t>
            </a:r>
            <a:r>
              <a: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(044-202-7748)</a:t>
            </a:r>
            <a:endParaRPr lang="ko-KR" altLang="en-US" sz="1300" spc="-50" dirty="0">
              <a:ln>
                <a:solidFill>
                  <a:srgbClr val="5B9BD5">
                    <a:shade val="50000"/>
                    <a:alpha val="0"/>
                  </a:srgb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="" xmlns:a16="http://schemas.microsoft.com/office/drawing/2014/main" id="{6B396F9A-4011-41D7-BBA7-E3ED75113ED0}"/>
              </a:ext>
            </a:extLst>
          </p:cNvPr>
          <p:cNvSpPr txBox="1"/>
          <p:nvPr/>
        </p:nvSpPr>
        <p:spPr>
          <a:xfrm>
            <a:off x="53152" y="401902"/>
            <a:ext cx="1023037" cy="523220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/>
            <a:r>
              <a:rPr lang="ko-KR" altLang="en-US" sz="2800" spc="-200" dirty="0" smtClean="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srgbClr val="E7E6E6">
                    <a:lumMod val="75000"/>
                  </a:srgbClr>
                </a:solidFill>
              </a:rPr>
              <a:t>참고</a:t>
            </a:r>
            <a:r>
              <a:rPr lang="en-US" altLang="ko-KR" sz="2800" spc="-200" dirty="0" smtClean="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srgbClr val="E7E6E6">
                    <a:lumMod val="75000"/>
                  </a:srgbClr>
                </a:solidFill>
              </a:rPr>
              <a:t>3</a:t>
            </a:r>
            <a:endParaRPr lang="ko-KR" altLang="en-US" sz="2800" spc="-200" dirty="0">
              <a:ln>
                <a:solidFill>
                  <a:prstClr val="white">
                    <a:lumMod val="65000"/>
                    <a:alpha val="0"/>
                  </a:prstClr>
                </a:solidFill>
              </a:ln>
              <a:solidFill>
                <a:srgbClr val="000B75"/>
              </a:solidFill>
            </a:endParaRPr>
          </a:p>
        </p:txBody>
      </p:sp>
      <p:sp>
        <p:nvSpPr>
          <p:cNvPr id="54" name="직사각형 53">
            <a:extLst>
              <a:ext uri="{FF2B5EF4-FFF2-40B4-BE49-F238E27FC236}">
                <a16:creationId xmlns="" xmlns:a16="http://schemas.microsoft.com/office/drawing/2014/main" id="{DC0AAB76-7F8E-1C4E-8705-F71E3CF3572D}"/>
              </a:ext>
            </a:extLst>
          </p:cNvPr>
          <p:cNvSpPr/>
          <p:nvPr/>
        </p:nvSpPr>
        <p:spPr>
          <a:xfrm>
            <a:off x="7500900" y="3336901"/>
            <a:ext cx="4346845" cy="1215717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marL="196850" marR="50800" indent="-196850">
              <a:spcBef>
                <a:spcPts val="200"/>
              </a:spcBef>
              <a:spcAft>
                <a:spcPts val="400"/>
              </a:spcAft>
              <a:buFont typeface="맑은 고딕" panose="020B0503020000020004" pitchFamily="50" charset="-127"/>
              <a:buChar char="-"/>
            </a:pPr>
            <a:r>
              <a:rPr lang="ko-KR" altLang="en-US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사업장 내 코로나</a:t>
            </a:r>
            <a:r>
              <a: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19 </a:t>
            </a:r>
            <a:r>
              <a:rPr lang="ko-KR" altLang="en-US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예방</a:t>
            </a:r>
            <a:r>
              <a: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,</a:t>
            </a:r>
            <a:r>
              <a:rPr lang="ko-KR" altLang="en-US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확산 방지를 위한 기본지침</a:t>
            </a:r>
            <a:endParaRPr lang="en-US" altLang="ko-KR" sz="1300" spc="-50" dirty="0" smtClean="0">
              <a:ln>
                <a:solidFill>
                  <a:srgbClr val="5B9BD5">
                    <a:shade val="50000"/>
                    <a:alpha val="0"/>
                  </a:srgb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L="196850" marR="50800" indent="-196850">
              <a:spcBef>
                <a:spcPts val="200"/>
              </a:spcBef>
              <a:spcAft>
                <a:spcPts val="400"/>
              </a:spcAft>
              <a:buFont typeface="맑은 고딕" panose="020B0503020000020004" pitchFamily="50" charset="-127"/>
              <a:buChar char="-"/>
            </a:pPr>
            <a:r>
              <a:rPr lang="ko-KR" altLang="en-US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휴가</a:t>
            </a:r>
            <a:r>
              <a: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·</a:t>
            </a:r>
            <a:r>
              <a:rPr lang="ko-KR" altLang="en-US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휴업 관리</a:t>
            </a:r>
            <a:r>
              <a: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, </a:t>
            </a:r>
            <a:r>
              <a:rPr lang="ko-KR" altLang="en-US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출장자 관리</a:t>
            </a:r>
            <a:r>
              <a: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, </a:t>
            </a:r>
            <a:r>
              <a:rPr lang="ko-KR" altLang="en-US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유연근무제</a:t>
            </a:r>
            <a:r>
              <a: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, </a:t>
            </a:r>
            <a:r>
              <a:rPr lang="ko-KR" altLang="en-US" sz="1300" spc="-50" dirty="0" err="1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가족돌봄휴가</a:t>
            </a:r>
            <a:r>
              <a: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,</a:t>
            </a:r>
            <a:r>
              <a:rPr lang="ko-KR" altLang="en-US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 건강진단</a:t>
            </a:r>
            <a:r>
              <a: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, </a:t>
            </a:r>
            <a:r>
              <a:rPr lang="ko-KR" altLang="en-US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확진</a:t>
            </a:r>
            <a:r>
              <a: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·</a:t>
            </a:r>
            <a:r>
              <a:rPr lang="ko-KR" altLang="en-US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의사환자 발생시 대처방법</a:t>
            </a:r>
            <a:r>
              <a:rPr lang="en-US" altLang="ko-KR" sz="13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r>
              <a:rPr lang="ko-KR" altLang="en-US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등</a:t>
            </a:r>
            <a:r>
              <a: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br>
              <a: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</a:br>
            <a:r>
              <a:rPr lang="ko-KR" altLang="en-US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고용유지지원금</a:t>
            </a:r>
            <a:r>
              <a: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, </a:t>
            </a:r>
            <a:r>
              <a:rPr lang="ko-KR" altLang="en-US" sz="1300" spc="-50" dirty="0" err="1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가족돌봄비용</a:t>
            </a:r>
            <a:r>
              <a:rPr lang="ko-KR" altLang="en-US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 등 지원 안내</a:t>
            </a:r>
            <a:endParaRPr lang="en-US" altLang="ko-KR" sz="1300" spc="-50" dirty="0" smtClean="0">
              <a:ln>
                <a:solidFill>
                  <a:srgbClr val="5B9BD5">
                    <a:shade val="50000"/>
                    <a:alpha val="0"/>
                  </a:srgb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R="50800" algn="r">
              <a:spcBef>
                <a:spcPts val="200"/>
              </a:spcBef>
              <a:spcAft>
                <a:spcPts val="400"/>
              </a:spcAft>
            </a:pPr>
            <a:r>
              <a:rPr lang="en-US" altLang="ko-KR" sz="11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* </a:t>
            </a:r>
            <a:r>
              <a:rPr lang="ko-KR" altLang="en-US" sz="11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중국어와 영어 번역본 有</a:t>
            </a:r>
            <a:endParaRPr lang="ko-KR" altLang="en-US" sz="1100" spc="-50" dirty="0">
              <a:ln>
                <a:solidFill>
                  <a:srgbClr val="5B9BD5">
                    <a:shade val="50000"/>
                    <a:alpha val="0"/>
                  </a:srgb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73" name="직사각형 72">
            <a:extLst>
              <a:ext uri="{FF2B5EF4-FFF2-40B4-BE49-F238E27FC236}">
                <a16:creationId xmlns="" xmlns:a16="http://schemas.microsoft.com/office/drawing/2014/main" id="{D4FA1502-1E6A-BD43-AB0C-AD89BCD9BC36}"/>
              </a:ext>
            </a:extLst>
          </p:cNvPr>
          <p:cNvSpPr/>
          <p:nvPr/>
        </p:nvSpPr>
        <p:spPr>
          <a:xfrm>
            <a:off x="1405288" y="4894914"/>
            <a:ext cx="1773884" cy="748923"/>
          </a:xfrm>
          <a:prstGeom prst="rect">
            <a:avLst/>
          </a:prstGeom>
          <a:noFill/>
        </p:spPr>
        <p:txBody>
          <a:bodyPr vert="horz" wrap="none" lIns="0" tIns="0" rIns="0" bIns="0" anchor="ctr">
            <a:spAutoFit/>
          </a:bodyPr>
          <a:lstStyle/>
          <a:p>
            <a:pPr marR="50800" algn="ctr">
              <a:spcAft>
                <a:spcPts val="400"/>
              </a:spcAft>
            </a:pPr>
            <a:r>
              <a:rPr lang="ko-KR" altLang="en-US" sz="1400" spc="-8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코로나</a:t>
            </a:r>
            <a:r>
              <a:rPr lang="en-US" altLang="ko-KR" sz="1400" spc="-8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19 </a:t>
            </a:r>
            <a:r>
              <a:rPr lang="ko-KR" altLang="en-US" sz="1400" spc="-8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환자 이용 </a:t>
            </a:r>
            <a:endParaRPr lang="en-US" altLang="ko-KR" sz="1400" spc="-80" dirty="0" smtClean="0">
              <a:ln>
                <a:solidFill>
                  <a:srgbClr val="5B9BD5">
                    <a:shade val="50000"/>
                    <a:alpha val="0"/>
                  </a:srgb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R="50800" algn="ctr">
              <a:spcAft>
                <a:spcPts val="400"/>
              </a:spcAft>
            </a:pPr>
            <a:r>
              <a:rPr lang="ko-KR" altLang="en-US" sz="1400" b="1" spc="-8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집단시설</a:t>
            </a:r>
            <a:r>
              <a:rPr lang="en-US" altLang="ko-KR" sz="1400" b="1" spc="-8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·</a:t>
            </a:r>
            <a:r>
              <a:rPr lang="ko-KR" altLang="en-US" sz="1400" b="1" spc="-8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다중이용시설</a:t>
            </a:r>
            <a:endParaRPr lang="en-US" altLang="ko-KR" sz="1400" b="1" spc="-80" dirty="0" smtClean="0">
              <a:ln>
                <a:solidFill>
                  <a:srgbClr val="5B9BD5">
                    <a:shade val="50000"/>
                    <a:alpha val="0"/>
                  </a:srgb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R="50800" algn="ctr">
              <a:spcAft>
                <a:spcPts val="400"/>
              </a:spcAft>
            </a:pPr>
            <a:r>
              <a:rPr lang="ko-KR" altLang="en-US" sz="1400" b="1" spc="-8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소독 안내</a:t>
            </a:r>
            <a:endParaRPr lang="ko-KR" altLang="en-US" sz="1400" b="1" spc="-80" dirty="0">
              <a:ln>
                <a:solidFill>
                  <a:srgbClr val="5B9BD5">
                    <a:shade val="50000"/>
                    <a:alpha val="0"/>
                  </a:srgb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81" name="직사각형 80">
            <a:extLst>
              <a:ext uri="{FF2B5EF4-FFF2-40B4-BE49-F238E27FC236}">
                <a16:creationId xmlns="" xmlns:a16="http://schemas.microsoft.com/office/drawing/2014/main" id="{DC0AAB76-7F8E-1C4E-8705-F71E3CF3572D}"/>
              </a:ext>
            </a:extLst>
          </p:cNvPr>
          <p:cNvSpPr/>
          <p:nvPr/>
        </p:nvSpPr>
        <p:spPr>
          <a:xfrm>
            <a:off x="3814436" y="4811589"/>
            <a:ext cx="3644524" cy="800219"/>
          </a:xfrm>
          <a:prstGeom prst="rect">
            <a:avLst/>
          </a:prstGeom>
        </p:spPr>
        <p:txBody>
          <a:bodyPr wrap="none" anchor="b">
            <a:spAutoFit/>
          </a:bodyPr>
          <a:lstStyle/>
          <a:p>
            <a:pPr marR="50800">
              <a:spcBef>
                <a:spcPts val="200"/>
              </a:spcBef>
              <a:spcAft>
                <a:spcPts val="400"/>
              </a:spcAft>
            </a:pPr>
            <a:r>
              <a: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- </a:t>
            </a:r>
            <a:r>
              <a:rPr lang="ko-KR" altLang="en-US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코로나바이러스 홈페이지</a:t>
            </a:r>
            <a:r>
              <a: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 (ncov.mohw.go.kr)</a:t>
            </a:r>
            <a:br>
              <a: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</a:br>
            <a:r>
              <a: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   </a:t>
            </a:r>
            <a:r>
              <a:rPr lang="ko-KR" altLang="en-US" sz="13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→ 공지사항 → 집단 </a:t>
            </a:r>
            <a:r>
              <a:rPr lang="ko-KR" altLang="en-US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및 다중이용시설</a:t>
            </a:r>
            <a:endParaRPr lang="en-US" altLang="ko-KR" sz="1300" spc="-50" dirty="0" smtClean="0">
              <a:ln>
                <a:solidFill>
                  <a:srgbClr val="5B9BD5">
                    <a:shade val="50000"/>
                    <a:alpha val="0"/>
                  </a:srgb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R="50800">
              <a:spcBef>
                <a:spcPts val="200"/>
              </a:spcBef>
              <a:spcAft>
                <a:spcPts val="400"/>
              </a:spcAft>
            </a:pPr>
            <a:r>
              <a:rPr lang="ko-KR" altLang="en-US" sz="1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r>
              <a:rPr lang="en-US" altLang="ko-KR" sz="1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/>
            </a:r>
            <a:br>
              <a:rPr lang="en-US" altLang="ko-KR" sz="1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</a:br>
            <a:r>
              <a:rPr lang="en-US" altLang="ko-KR" sz="13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- </a:t>
            </a:r>
            <a:r>
              <a:rPr lang="ko-KR" altLang="en-US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중앙방역대책본부 </a:t>
            </a:r>
            <a:r>
              <a:rPr lang="ko-KR" altLang="en-US" sz="1300" spc="-50" dirty="0" err="1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지침관리팀</a:t>
            </a:r>
            <a:r>
              <a:rPr lang="ko-KR" altLang="en-US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r>
              <a: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(043-719-9310)</a:t>
            </a:r>
          </a:p>
        </p:txBody>
      </p:sp>
      <p:sp>
        <p:nvSpPr>
          <p:cNvPr id="82" name="직사각형 81">
            <a:extLst>
              <a:ext uri="{FF2B5EF4-FFF2-40B4-BE49-F238E27FC236}">
                <a16:creationId xmlns="" xmlns:a16="http://schemas.microsoft.com/office/drawing/2014/main" id="{DC0AAB76-7F8E-1C4E-8705-F71E3CF3572D}"/>
              </a:ext>
            </a:extLst>
          </p:cNvPr>
          <p:cNvSpPr/>
          <p:nvPr/>
        </p:nvSpPr>
        <p:spPr>
          <a:xfrm>
            <a:off x="7500898" y="4784628"/>
            <a:ext cx="4346847" cy="969496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marL="196850" marR="50800" indent="-196850">
              <a:spcBef>
                <a:spcPts val="200"/>
              </a:spcBef>
              <a:spcAft>
                <a:spcPts val="400"/>
              </a:spcAft>
              <a:buFont typeface="맑은 고딕" panose="020B0503020000020004" pitchFamily="50" charset="-127"/>
              <a:buChar char="-"/>
            </a:pPr>
            <a:r>
              <a:rPr lang="ko-KR" altLang="en-US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코로나</a:t>
            </a:r>
            <a:r>
              <a: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19 </a:t>
            </a:r>
            <a:r>
              <a:rPr lang="ko-KR" altLang="en-US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환자가 이용한 시설</a:t>
            </a:r>
            <a:r>
              <a: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, </a:t>
            </a:r>
            <a:r>
              <a:rPr lang="ko-KR" altLang="en-US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거주공간 등에 대한 소독 방법 안내 </a:t>
            </a:r>
            <a:r>
              <a: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(※</a:t>
            </a:r>
            <a:r>
              <a:rPr lang="ko-KR" altLang="en-US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의료기관은 별도 지침 시행</a:t>
            </a:r>
            <a:r>
              <a: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)</a:t>
            </a:r>
          </a:p>
          <a:p>
            <a:pPr marL="196850" marR="50800" indent="-196850">
              <a:spcBef>
                <a:spcPts val="200"/>
              </a:spcBef>
              <a:spcAft>
                <a:spcPts val="400"/>
              </a:spcAft>
              <a:buFont typeface="맑은 고딕" panose="020B0503020000020004" pitchFamily="50" charset="-127"/>
              <a:buChar char="-"/>
            </a:pPr>
            <a:r>
              <a:rPr lang="ko-KR" altLang="en-US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소독 용품</a:t>
            </a:r>
            <a:r>
              <a: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, </a:t>
            </a:r>
            <a:r>
              <a:rPr lang="ko-KR" altLang="en-US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소독 후 환기</a:t>
            </a:r>
            <a:r>
              <a: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, </a:t>
            </a:r>
            <a:r>
              <a:rPr lang="ko-KR" altLang="en-US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소독 전후 주의사항 등 소독과 관련된 세부사항 안내</a:t>
            </a:r>
            <a:endParaRPr lang="ko-KR" altLang="en-US" sz="1300" spc="-50" dirty="0">
              <a:ln>
                <a:solidFill>
                  <a:srgbClr val="5B9BD5">
                    <a:shade val="50000"/>
                    <a:alpha val="0"/>
                  </a:srgb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86" name="직사각형 85">
            <a:extLst>
              <a:ext uri="{FF2B5EF4-FFF2-40B4-BE49-F238E27FC236}">
                <a16:creationId xmlns="" xmlns:a16="http://schemas.microsoft.com/office/drawing/2014/main" id="{D4FA1502-1E6A-BD43-AB0C-AD89BCD9BC36}"/>
              </a:ext>
            </a:extLst>
          </p:cNvPr>
          <p:cNvSpPr/>
          <p:nvPr/>
        </p:nvSpPr>
        <p:spPr>
          <a:xfrm>
            <a:off x="1412507" y="5857775"/>
            <a:ext cx="1848583" cy="482183"/>
          </a:xfrm>
          <a:prstGeom prst="rect">
            <a:avLst/>
          </a:prstGeom>
          <a:noFill/>
        </p:spPr>
        <p:txBody>
          <a:bodyPr vert="horz" wrap="none" lIns="0" tIns="0" rIns="0" bIns="0" anchor="ctr">
            <a:spAutoFit/>
          </a:bodyPr>
          <a:lstStyle/>
          <a:p>
            <a:pPr marR="50800" algn="ctr">
              <a:spcAft>
                <a:spcPts val="400"/>
              </a:spcAft>
            </a:pPr>
            <a:r>
              <a:rPr lang="ko-KR" altLang="en-US" sz="1400" spc="-8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코로나</a:t>
            </a:r>
            <a:r>
              <a:rPr lang="en-US" altLang="ko-KR" sz="1400" spc="-8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19 </a:t>
            </a:r>
            <a:r>
              <a:rPr lang="ko-KR" altLang="en-US" sz="1400" spc="-8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관련</a:t>
            </a:r>
            <a:endParaRPr lang="en-US" altLang="ko-KR" sz="1400" spc="-80" dirty="0" smtClean="0">
              <a:ln>
                <a:solidFill>
                  <a:srgbClr val="5B9BD5">
                    <a:shade val="50000"/>
                    <a:alpha val="0"/>
                  </a:srgb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R="50800" algn="ctr">
              <a:spcAft>
                <a:spcPts val="400"/>
              </a:spcAft>
            </a:pPr>
            <a:r>
              <a:rPr lang="ko-KR" altLang="en-US" sz="1400" b="1" spc="-8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집단행사 방역관리 지침</a:t>
            </a:r>
            <a:endParaRPr lang="ko-KR" altLang="en-US" sz="1400" b="1" spc="-80" dirty="0">
              <a:ln>
                <a:solidFill>
                  <a:srgbClr val="5B9BD5">
                    <a:shade val="50000"/>
                    <a:alpha val="0"/>
                  </a:srgb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88" name="직사각형 87">
            <a:extLst>
              <a:ext uri="{FF2B5EF4-FFF2-40B4-BE49-F238E27FC236}">
                <a16:creationId xmlns="" xmlns:a16="http://schemas.microsoft.com/office/drawing/2014/main" id="{DC0AAB76-7F8E-1C4E-8705-F71E3CF3572D}"/>
              </a:ext>
            </a:extLst>
          </p:cNvPr>
          <p:cNvSpPr/>
          <p:nvPr/>
        </p:nvSpPr>
        <p:spPr>
          <a:xfrm>
            <a:off x="7521083" y="5772066"/>
            <a:ext cx="4101209" cy="907941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marL="196850" marR="50800" indent="-196850">
              <a:spcBef>
                <a:spcPts val="200"/>
              </a:spcBef>
              <a:spcAft>
                <a:spcPts val="400"/>
              </a:spcAft>
              <a:buFont typeface="맑은 고딕" panose="020B0503020000020004" pitchFamily="50" charset="-127"/>
              <a:buChar char="-"/>
            </a:pPr>
            <a:r>
              <a:rPr lang="ko-KR" altLang="en-US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군중모임 등 집단행사 시 주최기관 및 지방자치단체</a:t>
            </a:r>
            <a:r>
              <a: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(</a:t>
            </a:r>
            <a:r>
              <a:rPr lang="ko-KR" altLang="en-US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보건소</a:t>
            </a:r>
            <a:r>
              <a: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)</a:t>
            </a:r>
            <a:r>
              <a:rPr lang="ko-KR" altLang="en-US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가 준비해야 할 조치사항</a:t>
            </a:r>
            <a:endParaRPr lang="en-US" altLang="ko-KR" sz="800" spc="-50" dirty="0" smtClean="0">
              <a:ln>
                <a:solidFill>
                  <a:srgbClr val="5B9BD5">
                    <a:shade val="50000"/>
                    <a:alpha val="0"/>
                  </a:srgb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R="50800">
              <a:spcBef>
                <a:spcPts val="200"/>
              </a:spcBef>
              <a:spcAft>
                <a:spcPts val="400"/>
              </a:spcAft>
            </a:pPr>
            <a:r>
              <a:rPr lang="en-US" altLang="ko-KR" sz="11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   ※ </a:t>
            </a:r>
            <a:r>
              <a:rPr lang="ko-KR" altLang="en-US" sz="11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사회적 </a:t>
            </a:r>
            <a:r>
              <a:rPr lang="ko-KR" altLang="en-US" sz="1100" spc="-50" dirty="0" err="1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거리두기</a:t>
            </a:r>
            <a:r>
              <a:rPr lang="ko-KR" altLang="en-US" sz="11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 실천을 위해 </a:t>
            </a:r>
            <a:r>
              <a:rPr lang="en-US" altLang="ko-KR" sz="11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/>
            </a:r>
            <a:br>
              <a:rPr lang="en-US" altLang="ko-KR" sz="11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</a:br>
            <a:r>
              <a:rPr lang="en-US" altLang="ko-KR" sz="11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      </a:t>
            </a:r>
            <a:r>
              <a:rPr lang="ko-KR" altLang="en-US" sz="11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집단행사는 취소 또는 연기하여 주시기 바랍니다</a:t>
            </a:r>
            <a:endParaRPr lang="ko-KR" altLang="en-US" sz="1100" spc="-50" dirty="0">
              <a:ln>
                <a:solidFill>
                  <a:srgbClr val="5B9BD5">
                    <a:shade val="50000"/>
                    <a:alpha val="0"/>
                  </a:srgb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cxnSp>
        <p:nvCxnSpPr>
          <p:cNvPr id="31" name="직선 연결선[R] 60">
            <a:extLst>
              <a:ext uri="{FF2B5EF4-FFF2-40B4-BE49-F238E27FC236}">
                <a16:creationId xmlns="" xmlns:a16="http://schemas.microsoft.com/office/drawing/2014/main" id="{F55AC921-E953-5F45-8AC7-3CADA3CF27F4}"/>
              </a:ext>
            </a:extLst>
          </p:cNvPr>
          <p:cNvCxnSpPr/>
          <p:nvPr/>
        </p:nvCxnSpPr>
        <p:spPr>
          <a:xfrm>
            <a:off x="946632" y="5782604"/>
            <a:ext cx="10621199" cy="0"/>
          </a:xfrm>
          <a:prstGeom prst="line">
            <a:avLst/>
          </a:prstGeom>
          <a:ln cap="rnd">
            <a:solidFill>
              <a:srgbClr val="8497B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직사각형 31">
            <a:extLst>
              <a:ext uri="{FF2B5EF4-FFF2-40B4-BE49-F238E27FC236}">
                <a16:creationId xmlns="" xmlns:a16="http://schemas.microsoft.com/office/drawing/2014/main" id="{D4FA1502-1E6A-BD43-AB0C-AD89BCD9BC36}"/>
              </a:ext>
            </a:extLst>
          </p:cNvPr>
          <p:cNvSpPr/>
          <p:nvPr/>
        </p:nvSpPr>
        <p:spPr>
          <a:xfrm>
            <a:off x="1310746" y="2610829"/>
            <a:ext cx="2036455" cy="482183"/>
          </a:xfrm>
          <a:prstGeom prst="rect">
            <a:avLst/>
          </a:prstGeom>
          <a:noFill/>
        </p:spPr>
        <p:txBody>
          <a:bodyPr vert="horz" wrap="none" lIns="0" tIns="0" rIns="0" bIns="0" anchor="ctr">
            <a:spAutoFit/>
          </a:bodyPr>
          <a:lstStyle/>
          <a:p>
            <a:pPr marR="50800" algn="ctr">
              <a:spcAft>
                <a:spcPts val="400"/>
              </a:spcAft>
            </a:pPr>
            <a:r>
              <a:rPr lang="en-US" altLang="ko-KR" sz="1400" spc="-8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24</a:t>
            </a:r>
            <a:r>
              <a:rPr lang="ko-KR" altLang="en-US" sz="1400" spc="-8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시간 가동업종</a:t>
            </a:r>
            <a:endParaRPr lang="en-US" altLang="ko-KR" sz="1400" spc="-80" dirty="0" smtClean="0">
              <a:ln>
                <a:solidFill>
                  <a:srgbClr val="5B9BD5">
                    <a:shade val="50000"/>
                    <a:alpha val="0"/>
                  </a:srgb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R="50800" algn="ctr">
              <a:spcAft>
                <a:spcPts val="400"/>
              </a:spcAft>
            </a:pPr>
            <a:r>
              <a:rPr lang="ko-KR" altLang="en-US" sz="1400" b="1" spc="-8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코로나</a:t>
            </a:r>
            <a:r>
              <a:rPr lang="en-US" altLang="ko-KR" sz="1400" b="1" spc="-8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19 </a:t>
            </a:r>
            <a:r>
              <a:rPr lang="ko-KR" altLang="en-US" sz="1400" b="1" spc="-8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대응 가이드라인</a:t>
            </a:r>
            <a:endParaRPr lang="en-US" altLang="ko-KR" sz="1400" b="1" spc="-80" dirty="0" smtClean="0">
              <a:ln>
                <a:solidFill>
                  <a:srgbClr val="5B9BD5">
                    <a:shade val="50000"/>
                    <a:alpha val="0"/>
                  </a:srgb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33" name="직사각형 32">
            <a:extLst>
              <a:ext uri="{FF2B5EF4-FFF2-40B4-BE49-F238E27FC236}">
                <a16:creationId xmlns="" xmlns:a16="http://schemas.microsoft.com/office/drawing/2014/main" id="{DC0AAB76-7F8E-1C4E-8705-F71E3CF3572D}"/>
              </a:ext>
            </a:extLst>
          </p:cNvPr>
          <p:cNvSpPr/>
          <p:nvPr/>
        </p:nvSpPr>
        <p:spPr>
          <a:xfrm>
            <a:off x="3825368" y="2456677"/>
            <a:ext cx="3455736" cy="846386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marR="50800">
              <a:spcBef>
                <a:spcPts val="200"/>
              </a:spcBef>
              <a:spcAft>
                <a:spcPts val="400"/>
              </a:spcAft>
            </a:pPr>
            <a:r>
              <a: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- </a:t>
            </a:r>
            <a:r>
              <a:rPr lang="ko-KR" altLang="en-US" sz="1300" spc="-50" dirty="0" err="1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산업부</a:t>
            </a:r>
            <a:r>
              <a:rPr lang="ko-KR" altLang="en-US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 홈페이지 </a:t>
            </a:r>
            <a:r>
              <a: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(</a:t>
            </a:r>
            <a:r>
              <a:rPr lang="en-US" altLang="ko-KR" sz="13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www.motie.go.kr)</a:t>
            </a:r>
          </a:p>
          <a:p>
            <a:pPr marR="50800">
              <a:spcBef>
                <a:spcPts val="200"/>
              </a:spcBef>
              <a:spcAft>
                <a:spcPts val="400"/>
              </a:spcAft>
            </a:pPr>
            <a:r>
              <a: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   →</a:t>
            </a:r>
            <a:r>
              <a:rPr lang="ko-KR" altLang="en-US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공지사항</a:t>
            </a:r>
            <a:endParaRPr lang="en-US" altLang="ko-KR" sz="1300" spc="-50" dirty="0" smtClean="0">
              <a:ln>
                <a:solidFill>
                  <a:srgbClr val="5B9BD5">
                    <a:shade val="50000"/>
                    <a:alpha val="0"/>
                  </a:srgb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R="50800">
              <a:spcBef>
                <a:spcPts val="200"/>
              </a:spcBef>
              <a:spcAft>
                <a:spcPts val="400"/>
              </a:spcAft>
            </a:pPr>
            <a:r>
              <a: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- </a:t>
            </a:r>
            <a:r>
              <a:rPr lang="ko-KR" altLang="en-US" sz="1300" spc="-50" dirty="0" err="1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산업부</a:t>
            </a:r>
            <a:r>
              <a:rPr lang="ko-KR" altLang="en-US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r>
              <a:rPr lang="ko-KR" altLang="en-US" sz="1300" spc="-50" dirty="0" err="1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반도체디스플레이과</a:t>
            </a:r>
            <a:r>
              <a:rPr lang="ko-KR" altLang="en-US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r>
              <a: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(044-203-4274)</a:t>
            </a:r>
            <a:endParaRPr lang="ko-KR" altLang="en-US" sz="1300" spc="-50" dirty="0">
              <a:ln>
                <a:solidFill>
                  <a:srgbClr val="5B9BD5">
                    <a:shade val="50000"/>
                    <a:alpha val="0"/>
                  </a:srgb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34" name="직사각형 33">
            <a:extLst>
              <a:ext uri="{FF2B5EF4-FFF2-40B4-BE49-F238E27FC236}">
                <a16:creationId xmlns="" xmlns:a16="http://schemas.microsoft.com/office/drawing/2014/main" id="{DC0AAB76-7F8E-1C4E-8705-F71E3CF3572D}"/>
              </a:ext>
            </a:extLst>
          </p:cNvPr>
          <p:cNvSpPr/>
          <p:nvPr/>
        </p:nvSpPr>
        <p:spPr>
          <a:xfrm>
            <a:off x="7505986" y="2505672"/>
            <a:ext cx="4481867" cy="492443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marL="196850" marR="50800" indent="-196850">
              <a:spcBef>
                <a:spcPts val="200"/>
              </a:spcBef>
              <a:spcAft>
                <a:spcPts val="400"/>
              </a:spcAft>
              <a:buFont typeface="맑은 고딕" panose="020B0503020000020004" pitchFamily="50" charset="-127"/>
              <a:buChar char="-"/>
            </a:pPr>
            <a:r>
              <a: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24</a:t>
            </a:r>
            <a:r>
              <a:rPr lang="ko-KR" altLang="en-US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시간 가동업종</a:t>
            </a:r>
            <a:r>
              <a: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(</a:t>
            </a:r>
            <a:r>
              <a:rPr lang="ko-KR" altLang="en-US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반도체</a:t>
            </a:r>
            <a:r>
              <a: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,</a:t>
            </a:r>
            <a:r>
              <a:rPr lang="ko-KR" altLang="en-US" sz="1300" spc="-50" dirty="0" err="1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디스프레이</a:t>
            </a:r>
            <a:r>
              <a: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, </a:t>
            </a:r>
            <a:r>
              <a:rPr lang="ko-KR" altLang="en-US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철강</a:t>
            </a:r>
            <a:r>
              <a: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, </a:t>
            </a:r>
            <a:r>
              <a:rPr lang="ko-KR" altLang="en-US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금속</a:t>
            </a:r>
            <a:r>
              <a: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, </a:t>
            </a:r>
            <a:r>
              <a:rPr lang="ko-KR" altLang="en-US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유리</a:t>
            </a:r>
            <a:r>
              <a: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, </a:t>
            </a:r>
            <a:br>
              <a: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</a:br>
            <a:r>
              <a:rPr lang="ko-KR" altLang="en-US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석유화학 등</a:t>
            </a:r>
            <a:r>
              <a: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)</a:t>
            </a:r>
            <a:r>
              <a:rPr lang="ko-KR" altLang="en-US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에 대한 소독방법 및 범위 안내</a:t>
            </a:r>
            <a:endParaRPr lang="en-US" altLang="ko-KR" sz="1300" spc="-50" dirty="0" smtClean="0">
              <a:ln>
                <a:solidFill>
                  <a:srgbClr val="5B9BD5">
                    <a:shade val="50000"/>
                    <a:alpha val="0"/>
                  </a:srgb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36" name="직사각형 35">
            <a:extLst>
              <a:ext uri="{FF2B5EF4-FFF2-40B4-BE49-F238E27FC236}">
                <a16:creationId xmlns="" xmlns:a16="http://schemas.microsoft.com/office/drawing/2014/main" id="{DC0AAB76-7F8E-1C4E-8705-F71E3CF3572D}"/>
              </a:ext>
            </a:extLst>
          </p:cNvPr>
          <p:cNvSpPr/>
          <p:nvPr/>
        </p:nvSpPr>
        <p:spPr>
          <a:xfrm>
            <a:off x="3842852" y="5766512"/>
            <a:ext cx="3471400" cy="984885"/>
          </a:xfrm>
          <a:prstGeom prst="rect">
            <a:avLst/>
          </a:prstGeom>
        </p:spPr>
        <p:txBody>
          <a:bodyPr wrap="none" anchor="b">
            <a:spAutoFit/>
          </a:bodyPr>
          <a:lstStyle/>
          <a:p>
            <a:pPr marR="50800">
              <a:spcBef>
                <a:spcPts val="200"/>
              </a:spcBef>
              <a:spcAft>
                <a:spcPts val="400"/>
              </a:spcAft>
            </a:pPr>
            <a:r>
              <a:rPr lang="en-US" altLang="ko-KR" sz="13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- </a:t>
            </a:r>
            <a:r>
              <a:rPr lang="ko-KR" altLang="en-US" sz="13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코로나바이러스 홈페이지</a:t>
            </a:r>
            <a:r>
              <a:rPr lang="en-US" altLang="ko-KR" sz="13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 (ncov.mohw.go.kr)</a:t>
            </a:r>
            <a:br>
              <a:rPr lang="en-US" altLang="ko-KR" sz="13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</a:br>
            <a:r>
              <a:rPr lang="en-US" altLang="ko-KR" sz="13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   </a:t>
            </a:r>
            <a:r>
              <a:rPr lang="ko-KR" altLang="en-US" sz="13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→ 공지사항 → 집단 및 다중이용시설 </a:t>
            </a:r>
            <a:endParaRPr lang="en-US" altLang="ko-KR" sz="1300" spc="-50" dirty="0">
              <a:ln>
                <a:solidFill>
                  <a:srgbClr val="5B9BD5">
                    <a:shade val="50000"/>
                    <a:alpha val="0"/>
                  </a:srgb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R="50800">
              <a:spcBef>
                <a:spcPts val="200"/>
              </a:spcBef>
              <a:spcAft>
                <a:spcPts val="400"/>
              </a:spcAft>
            </a:pPr>
            <a:r>
              <a:rPr lang="en-US" altLang="ko-KR" sz="1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/>
            </a:r>
            <a:br>
              <a:rPr lang="en-US" altLang="ko-KR" sz="1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</a:br>
            <a:r>
              <a:rPr lang="en-US" altLang="ko-KR" sz="13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-</a:t>
            </a:r>
            <a:r>
              <a:rPr lang="ko-KR" altLang="en-US" sz="13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 질병관리본부 중앙사고수습본부 </a:t>
            </a:r>
            <a:r>
              <a:rPr lang="en-US" altLang="ko-KR" sz="13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/>
            </a:r>
            <a:br>
              <a:rPr lang="en-US" altLang="ko-KR" sz="13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</a:br>
            <a:r>
              <a:rPr lang="en-US" altLang="ko-KR" sz="13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   (044-202-3805)</a:t>
            </a:r>
          </a:p>
        </p:txBody>
      </p:sp>
      <p:cxnSp>
        <p:nvCxnSpPr>
          <p:cNvPr id="37" name="직선 연결선[R] 60">
            <a:extLst>
              <a:ext uri="{FF2B5EF4-FFF2-40B4-BE49-F238E27FC236}">
                <a16:creationId xmlns="" xmlns:a16="http://schemas.microsoft.com/office/drawing/2014/main" id="{F55AC921-E953-5F45-8AC7-3CADA3CF27F4}"/>
              </a:ext>
            </a:extLst>
          </p:cNvPr>
          <p:cNvCxnSpPr/>
          <p:nvPr/>
        </p:nvCxnSpPr>
        <p:spPr>
          <a:xfrm>
            <a:off x="946632" y="4793966"/>
            <a:ext cx="10621199" cy="0"/>
          </a:xfrm>
          <a:prstGeom prst="line">
            <a:avLst/>
          </a:prstGeom>
          <a:ln cap="rnd">
            <a:solidFill>
              <a:srgbClr val="8497B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직사각형 7">
            <a:extLst>
              <a:ext uri="{FF2B5EF4-FFF2-40B4-BE49-F238E27FC236}">
                <a16:creationId xmlns="" xmlns:a16="http://schemas.microsoft.com/office/drawing/2014/main" id="{1B004C1A-6F78-8044-9C1D-55807E7B9DB1}"/>
              </a:ext>
            </a:extLst>
          </p:cNvPr>
          <p:cNvSpPr/>
          <p:nvPr/>
        </p:nvSpPr>
        <p:spPr>
          <a:xfrm>
            <a:off x="3832935" y="1467867"/>
            <a:ext cx="3699240" cy="45720"/>
          </a:xfrm>
          <a:prstGeom prst="rect">
            <a:avLst/>
          </a:prstGeom>
          <a:solidFill>
            <a:srgbClr val="42C7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x-none" altLang="en-US">
              <a:ln>
                <a:solidFill>
                  <a:srgbClr val="5B9BD5">
                    <a:shade val="50000"/>
                    <a:alpha val="0"/>
                  </a:srgbClr>
                </a:solidFill>
              </a:ln>
              <a:solidFill>
                <a:prstClr val="white"/>
              </a:solidFill>
            </a:endParaRPr>
          </a:p>
        </p:txBody>
      </p:sp>
      <p:cxnSp>
        <p:nvCxnSpPr>
          <p:cNvPr id="30" name="직선 연결선[R] 60">
            <a:extLst>
              <a:ext uri="{FF2B5EF4-FFF2-40B4-BE49-F238E27FC236}">
                <a16:creationId xmlns="" xmlns:a16="http://schemas.microsoft.com/office/drawing/2014/main" id="{F55AC921-E953-5F45-8AC7-3CADA3CF27F4}"/>
              </a:ext>
            </a:extLst>
          </p:cNvPr>
          <p:cNvCxnSpPr/>
          <p:nvPr/>
        </p:nvCxnSpPr>
        <p:spPr>
          <a:xfrm>
            <a:off x="946631" y="2442776"/>
            <a:ext cx="10621199" cy="0"/>
          </a:xfrm>
          <a:prstGeom prst="line">
            <a:avLst/>
          </a:prstGeom>
          <a:ln cap="rnd">
            <a:solidFill>
              <a:srgbClr val="8497B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직사각형 34">
            <a:extLst>
              <a:ext uri="{FF2B5EF4-FFF2-40B4-BE49-F238E27FC236}">
                <a16:creationId xmlns="" xmlns:a16="http://schemas.microsoft.com/office/drawing/2014/main" id="{D4FA1502-1E6A-BD43-AB0C-AD89BCD9BC36}"/>
              </a:ext>
            </a:extLst>
          </p:cNvPr>
          <p:cNvSpPr/>
          <p:nvPr/>
        </p:nvSpPr>
        <p:spPr>
          <a:xfrm>
            <a:off x="973124" y="1702917"/>
            <a:ext cx="2727349" cy="482183"/>
          </a:xfrm>
          <a:prstGeom prst="rect">
            <a:avLst/>
          </a:prstGeom>
          <a:noFill/>
        </p:spPr>
        <p:txBody>
          <a:bodyPr vert="horz" wrap="none" lIns="0" tIns="0" rIns="0" bIns="0" anchor="ctr">
            <a:spAutoFit/>
          </a:bodyPr>
          <a:lstStyle/>
          <a:p>
            <a:pPr marR="50800" algn="ctr">
              <a:spcAft>
                <a:spcPts val="400"/>
              </a:spcAft>
            </a:pPr>
            <a:r>
              <a:rPr lang="ko-KR" altLang="en-US" sz="1400" spc="-80" dirty="0" err="1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감염병</a:t>
            </a:r>
            <a:r>
              <a:rPr lang="ko-KR" altLang="en-US" sz="1400" spc="-8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 발생 시 </a:t>
            </a:r>
            <a:endParaRPr lang="en-US" altLang="ko-KR" sz="1400" spc="-80" dirty="0" smtClean="0">
              <a:ln>
                <a:solidFill>
                  <a:srgbClr val="5B9BD5">
                    <a:shade val="50000"/>
                    <a:alpha val="0"/>
                  </a:srgb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R="50800" algn="ctr">
              <a:spcAft>
                <a:spcPts val="400"/>
              </a:spcAft>
            </a:pPr>
            <a:r>
              <a:rPr lang="ko-KR" altLang="en-US" sz="1400" b="1" spc="-8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기업 업무지속계획 가이드라인</a:t>
            </a:r>
            <a:r>
              <a:rPr lang="en-US" altLang="ko-KR" sz="1400" b="1" spc="-8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(2</a:t>
            </a:r>
            <a:r>
              <a:rPr lang="ko-KR" altLang="en-US" sz="1400" b="1" spc="-8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판</a:t>
            </a:r>
            <a:r>
              <a:rPr lang="en-US" altLang="ko-KR" sz="1400" b="1" spc="-8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)</a:t>
            </a:r>
          </a:p>
        </p:txBody>
      </p:sp>
      <p:sp>
        <p:nvSpPr>
          <p:cNvPr id="38" name="직사각형 37">
            <a:extLst>
              <a:ext uri="{FF2B5EF4-FFF2-40B4-BE49-F238E27FC236}">
                <a16:creationId xmlns="" xmlns:a16="http://schemas.microsoft.com/office/drawing/2014/main" id="{DC0AAB76-7F8E-1C4E-8705-F71E3CF3572D}"/>
              </a:ext>
            </a:extLst>
          </p:cNvPr>
          <p:cNvSpPr/>
          <p:nvPr/>
        </p:nvSpPr>
        <p:spPr>
          <a:xfrm>
            <a:off x="3833200" y="1548765"/>
            <a:ext cx="3455736" cy="846386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marR="50800">
              <a:spcBef>
                <a:spcPts val="200"/>
              </a:spcBef>
              <a:spcAft>
                <a:spcPts val="400"/>
              </a:spcAft>
            </a:pPr>
            <a:r>
              <a: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- </a:t>
            </a:r>
            <a:r>
              <a:rPr lang="ko-KR" altLang="en-US" sz="1300" spc="-50" dirty="0" err="1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산업부</a:t>
            </a:r>
            <a:r>
              <a:rPr lang="ko-KR" altLang="en-US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 홈페이지 </a:t>
            </a:r>
            <a:r>
              <a: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(</a:t>
            </a:r>
            <a:r>
              <a:rPr lang="en-US" altLang="ko-KR" sz="13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www.motie.go.kr)</a:t>
            </a:r>
          </a:p>
          <a:p>
            <a:pPr marR="50800">
              <a:spcBef>
                <a:spcPts val="200"/>
              </a:spcBef>
              <a:spcAft>
                <a:spcPts val="400"/>
              </a:spcAft>
            </a:pPr>
            <a:r>
              <a: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   →</a:t>
            </a:r>
            <a:r>
              <a:rPr lang="ko-KR" altLang="en-US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공지사항</a:t>
            </a:r>
            <a:endParaRPr lang="en-US" altLang="ko-KR" sz="1300" spc="-50" dirty="0" smtClean="0">
              <a:ln>
                <a:solidFill>
                  <a:srgbClr val="5B9BD5">
                    <a:shade val="50000"/>
                    <a:alpha val="0"/>
                  </a:srgb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R="50800">
              <a:spcBef>
                <a:spcPts val="200"/>
              </a:spcBef>
              <a:spcAft>
                <a:spcPts val="400"/>
              </a:spcAft>
            </a:pPr>
            <a:r>
              <a: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- </a:t>
            </a:r>
            <a:r>
              <a:rPr lang="ko-KR" altLang="en-US" sz="1300" spc="-50" dirty="0" err="1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산업부</a:t>
            </a:r>
            <a:r>
              <a:rPr lang="ko-KR" altLang="en-US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 산업일자리혁신과 </a:t>
            </a:r>
            <a:r>
              <a: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(044-203-4221)</a:t>
            </a:r>
            <a:endParaRPr lang="ko-KR" altLang="en-US" sz="1300" spc="-50" dirty="0">
              <a:ln>
                <a:solidFill>
                  <a:srgbClr val="5B9BD5">
                    <a:shade val="50000"/>
                    <a:alpha val="0"/>
                  </a:srgb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39" name="직사각형 38">
            <a:extLst>
              <a:ext uri="{FF2B5EF4-FFF2-40B4-BE49-F238E27FC236}">
                <a16:creationId xmlns="" xmlns:a16="http://schemas.microsoft.com/office/drawing/2014/main" id="{DC0AAB76-7F8E-1C4E-8705-F71E3CF3572D}"/>
              </a:ext>
            </a:extLst>
          </p:cNvPr>
          <p:cNvSpPr/>
          <p:nvPr/>
        </p:nvSpPr>
        <p:spPr>
          <a:xfrm>
            <a:off x="7513818" y="1797815"/>
            <a:ext cx="4481867" cy="292388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marL="196850" marR="50800" indent="-196850">
              <a:spcBef>
                <a:spcPts val="200"/>
              </a:spcBef>
              <a:spcAft>
                <a:spcPts val="400"/>
              </a:spcAft>
              <a:buFont typeface="맑은 고딕" panose="020B0503020000020004" pitchFamily="50" charset="-127"/>
              <a:buChar char="-"/>
            </a:pPr>
            <a:r>
              <a:rPr lang="ko-KR" altLang="en-US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기업의 </a:t>
            </a:r>
            <a:r>
              <a: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BCP</a:t>
            </a:r>
            <a:r>
              <a:rPr lang="ko-KR" altLang="en-US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수립 필요성 및 수립 방법 안내</a:t>
            </a:r>
            <a:endParaRPr lang="en-US" altLang="ko-KR" sz="1300" spc="-50" dirty="0" smtClean="0">
              <a:ln>
                <a:solidFill>
                  <a:srgbClr val="5B9BD5">
                    <a:shade val="50000"/>
                    <a:alpha val="0"/>
                  </a:srgb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1058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="" xmlns:a16="http://schemas.microsoft.com/office/drawing/2014/main" id="{7A33D33C-5074-AC40-83ED-62645D4DF5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5954" y="471815"/>
            <a:ext cx="4628190" cy="424732"/>
          </a:xfrm>
        </p:spPr>
        <p:txBody>
          <a:bodyPr/>
          <a:lstStyle/>
          <a:p>
            <a:r>
              <a:rPr kumimoji="1" lang="ko-KR" altLang="en-US" sz="2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</a:rPr>
              <a:t>코로나</a:t>
            </a:r>
            <a:r>
              <a:rPr kumimoji="1" lang="en-US" altLang="ko-KR" sz="2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</a:rPr>
              <a:t>19</a:t>
            </a:r>
            <a:r>
              <a:rPr kumimoji="1" lang="ko-KR" altLang="en-US" sz="2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</a:rPr>
              <a:t>관련 정부 지침 안내</a:t>
            </a:r>
            <a:r>
              <a:rPr kumimoji="1" lang="en-US" altLang="ko-KR" sz="2400" b="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+mn-ea"/>
              </a:rPr>
              <a:t>(</a:t>
            </a:r>
            <a:r>
              <a:rPr kumimoji="1" lang="ko-KR" altLang="en-US" sz="2400" b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+mn-ea"/>
              </a:rPr>
              <a:t>계속</a:t>
            </a:r>
            <a:r>
              <a:rPr kumimoji="1" lang="en-US" altLang="ko-KR" sz="2400" b="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latin typeface="+mn-ea"/>
              </a:rPr>
              <a:t>)</a:t>
            </a:r>
            <a:r>
              <a:rPr kumimoji="1" lang="ko-KR" altLang="en-US" sz="24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</a:rPr>
              <a:t> </a:t>
            </a:r>
            <a:endParaRPr kumimoji="1" lang="x-none" altLang="en-US" sz="2400" b="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latin typeface="+mn-ea"/>
              <a:ea typeface="+mn-ea"/>
            </a:endParaRPr>
          </a:p>
        </p:txBody>
      </p:sp>
      <p:sp>
        <p:nvSpPr>
          <p:cNvPr id="6" name="Rectangle 2">
            <a:extLst>
              <a:ext uri="{FF2B5EF4-FFF2-40B4-BE49-F238E27FC236}">
                <a16:creationId xmlns="" xmlns:a16="http://schemas.microsoft.com/office/drawing/2014/main" id="{38540C91-90C5-304C-BDEB-EB5C850F3F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6026" y="1266309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ko-KR">
              <a:ln>
                <a:solidFill>
                  <a:srgbClr val="5B9BD5">
                    <a:shade val="50000"/>
                    <a:alpha val="0"/>
                  </a:srgbClr>
                </a:solidFill>
              </a:ln>
              <a:solidFill>
                <a:prstClr val="black"/>
              </a:solidFill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="" xmlns:a16="http://schemas.microsoft.com/office/drawing/2014/main" id="{7F877FD2-7A4C-1B49-B60B-3947E7411084}"/>
              </a:ext>
            </a:extLst>
          </p:cNvPr>
          <p:cNvSpPr/>
          <p:nvPr/>
        </p:nvSpPr>
        <p:spPr>
          <a:xfrm>
            <a:off x="666727" y="1111927"/>
            <a:ext cx="11181018" cy="5590079"/>
          </a:xfrm>
          <a:prstGeom prst="rect">
            <a:avLst/>
          </a:prstGeom>
          <a:solidFill>
            <a:srgbClr val="F7F7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x-none" altLang="en-US">
              <a:ln>
                <a:solidFill>
                  <a:srgbClr val="5B9BD5">
                    <a:shade val="50000"/>
                    <a:alpha val="0"/>
                  </a:srgbClr>
                </a:solidFill>
              </a:ln>
              <a:solidFill>
                <a:prstClr val="white"/>
              </a:solidFill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="" xmlns:a16="http://schemas.microsoft.com/office/drawing/2014/main" id="{4913DE8C-3AF5-0145-BED1-E8544FE8D7A3}"/>
              </a:ext>
            </a:extLst>
          </p:cNvPr>
          <p:cNvSpPr/>
          <p:nvPr/>
        </p:nvSpPr>
        <p:spPr>
          <a:xfrm>
            <a:off x="1999846" y="1266309"/>
            <a:ext cx="584776" cy="246221"/>
          </a:xfrm>
          <a:prstGeom prst="rect">
            <a:avLst/>
          </a:prstGeom>
          <a:noFill/>
        </p:spPr>
        <p:txBody>
          <a:bodyPr vert="horz" wrap="none" lIns="0" tIns="0" rIns="0" bIns="0" anchor="ctr">
            <a:spAutoFit/>
          </a:bodyPr>
          <a:lstStyle/>
          <a:p>
            <a:pPr marL="266700" indent="-266700" algn="ctr">
              <a:spcBef>
                <a:spcPct val="0"/>
              </a:spcBef>
            </a:pPr>
            <a:r>
              <a:rPr lang="ko-KR" altLang="en-US" sz="1600" b="1" spc="-80" dirty="0" err="1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rgbClr val="003A92"/>
                </a:solidFill>
              </a:rPr>
              <a:t>지침명</a:t>
            </a:r>
            <a:endParaRPr lang="en-US" altLang="ko-KR" sz="1600" b="1" spc="-80" dirty="0">
              <a:ln>
                <a:solidFill>
                  <a:srgbClr val="5B9BD5">
                    <a:shade val="50000"/>
                    <a:alpha val="0"/>
                  </a:srgbClr>
                </a:solidFill>
              </a:ln>
              <a:solidFill>
                <a:srgbClr val="003A92"/>
              </a:solidFill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="" xmlns:a16="http://schemas.microsoft.com/office/drawing/2014/main" id="{4648D84C-07AF-5049-883C-641BE22AA1A9}"/>
              </a:ext>
            </a:extLst>
          </p:cNvPr>
          <p:cNvSpPr/>
          <p:nvPr/>
        </p:nvSpPr>
        <p:spPr>
          <a:xfrm>
            <a:off x="4710543" y="1240793"/>
            <a:ext cx="1310935" cy="246221"/>
          </a:xfrm>
          <a:prstGeom prst="rect">
            <a:avLst/>
          </a:prstGeom>
          <a:noFill/>
        </p:spPr>
        <p:txBody>
          <a:bodyPr vert="horz" wrap="none" lIns="0" tIns="0" rIns="0" bIns="0" anchor="ctr">
            <a:spAutoFit/>
          </a:bodyPr>
          <a:lstStyle/>
          <a:p>
            <a:pPr marL="266700" indent="-266700" algn="ctr">
              <a:spcBef>
                <a:spcPct val="0"/>
              </a:spcBef>
            </a:pPr>
            <a:r>
              <a:rPr lang="ko-KR" altLang="en-US" sz="1600" b="1" spc="-8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rgbClr val="003A92"/>
                </a:solidFill>
              </a:rPr>
              <a:t>자료 위치</a:t>
            </a:r>
            <a:r>
              <a:rPr lang="en-US" altLang="ko-KR" sz="1600" b="1" spc="-8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rgbClr val="003A92"/>
                </a:solidFill>
              </a:rPr>
              <a:t>/</a:t>
            </a:r>
            <a:r>
              <a:rPr lang="ko-KR" altLang="en-US" sz="1600" b="1" spc="-8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rgbClr val="003A92"/>
                </a:solidFill>
              </a:rPr>
              <a:t>문의</a:t>
            </a:r>
            <a:endParaRPr lang="en-US" altLang="ko-KR" sz="1600" b="1" spc="-80" dirty="0">
              <a:ln>
                <a:solidFill>
                  <a:srgbClr val="5B9BD5">
                    <a:shade val="50000"/>
                    <a:alpha val="0"/>
                  </a:srgbClr>
                </a:solidFill>
              </a:ln>
              <a:solidFill>
                <a:srgbClr val="003A92"/>
              </a:solidFill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="" xmlns:a16="http://schemas.microsoft.com/office/drawing/2014/main" id="{0C36A190-1E3C-4842-819E-611AE03100FA}"/>
              </a:ext>
            </a:extLst>
          </p:cNvPr>
          <p:cNvSpPr/>
          <p:nvPr/>
        </p:nvSpPr>
        <p:spPr>
          <a:xfrm>
            <a:off x="9323720" y="1240794"/>
            <a:ext cx="389850" cy="246221"/>
          </a:xfrm>
          <a:prstGeom prst="rect">
            <a:avLst/>
          </a:prstGeom>
          <a:noFill/>
        </p:spPr>
        <p:txBody>
          <a:bodyPr vert="horz" wrap="none" lIns="0" tIns="0" rIns="0" bIns="0" anchor="ctr">
            <a:spAutoFit/>
          </a:bodyPr>
          <a:lstStyle/>
          <a:p>
            <a:pPr marL="266700" indent="-266700" algn="ctr">
              <a:spcBef>
                <a:spcPct val="0"/>
              </a:spcBef>
            </a:pPr>
            <a:r>
              <a:rPr lang="ko-KR" altLang="en-US" sz="1600" b="1" spc="-8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rgbClr val="003A92"/>
                </a:solidFill>
              </a:rPr>
              <a:t>내용</a:t>
            </a:r>
            <a:endParaRPr lang="en-US" altLang="ko-KR" sz="1600" b="1" spc="-80" dirty="0">
              <a:ln>
                <a:solidFill>
                  <a:srgbClr val="5B9BD5">
                    <a:shade val="50000"/>
                    <a:alpha val="0"/>
                  </a:srgbClr>
                </a:solidFill>
              </a:ln>
              <a:solidFill>
                <a:srgbClr val="003A92"/>
              </a:solidFill>
            </a:endParaRPr>
          </a:p>
        </p:txBody>
      </p:sp>
      <p:grpSp>
        <p:nvGrpSpPr>
          <p:cNvPr id="15" name="그룹 14">
            <a:extLst>
              <a:ext uri="{FF2B5EF4-FFF2-40B4-BE49-F238E27FC236}">
                <a16:creationId xmlns="" xmlns:a16="http://schemas.microsoft.com/office/drawing/2014/main" id="{AE929D7E-D7C5-6643-B279-79063E457424}"/>
              </a:ext>
            </a:extLst>
          </p:cNvPr>
          <p:cNvGrpSpPr/>
          <p:nvPr/>
        </p:nvGrpSpPr>
        <p:grpSpPr>
          <a:xfrm>
            <a:off x="3832934" y="1793945"/>
            <a:ext cx="3571477" cy="4908062"/>
            <a:chOff x="5364931" y="1169573"/>
            <a:chExt cx="3362739" cy="5304189"/>
          </a:xfrm>
        </p:grpSpPr>
        <p:cxnSp>
          <p:nvCxnSpPr>
            <p:cNvPr id="16" name="직선 연결선[R] 15">
              <a:extLst>
                <a:ext uri="{FF2B5EF4-FFF2-40B4-BE49-F238E27FC236}">
                  <a16:creationId xmlns="" xmlns:a16="http://schemas.microsoft.com/office/drawing/2014/main" id="{1666FC58-94AC-1C4D-8FCC-25E0340B1646}"/>
                </a:ext>
              </a:extLst>
            </p:cNvPr>
            <p:cNvCxnSpPr/>
            <p:nvPr/>
          </p:nvCxnSpPr>
          <p:spPr>
            <a:xfrm>
              <a:off x="5364931" y="1169573"/>
              <a:ext cx="0" cy="5304189"/>
            </a:xfrm>
            <a:prstGeom prst="line">
              <a:avLst/>
            </a:prstGeom>
            <a:ln w="25400" cap="rnd">
              <a:solidFill>
                <a:srgbClr val="D9E1E4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직선 연결선[R] 16">
              <a:extLst>
                <a:ext uri="{FF2B5EF4-FFF2-40B4-BE49-F238E27FC236}">
                  <a16:creationId xmlns="" xmlns:a16="http://schemas.microsoft.com/office/drawing/2014/main" id="{D262052E-CFF4-6545-A088-4185AA78D55C}"/>
                </a:ext>
              </a:extLst>
            </p:cNvPr>
            <p:cNvCxnSpPr/>
            <p:nvPr/>
          </p:nvCxnSpPr>
          <p:spPr>
            <a:xfrm>
              <a:off x="8727670" y="1169573"/>
              <a:ext cx="0" cy="5304189"/>
            </a:xfrm>
            <a:prstGeom prst="line">
              <a:avLst/>
            </a:prstGeom>
            <a:ln w="25400" cap="rnd">
              <a:solidFill>
                <a:srgbClr val="D9E1E4"/>
              </a:soli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그룹 12"/>
          <p:cNvGrpSpPr/>
          <p:nvPr/>
        </p:nvGrpSpPr>
        <p:grpSpPr>
          <a:xfrm>
            <a:off x="840399" y="1686942"/>
            <a:ext cx="10771228" cy="46800"/>
            <a:chOff x="840399" y="1686942"/>
            <a:chExt cx="10771228" cy="46800"/>
          </a:xfrm>
        </p:grpSpPr>
        <p:sp>
          <p:nvSpPr>
            <p:cNvPr id="8" name="직사각형 7">
              <a:extLst>
                <a:ext uri="{FF2B5EF4-FFF2-40B4-BE49-F238E27FC236}">
                  <a16:creationId xmlns="" xmlns:a16="http://schemas.microsoft.com/office/drawing/2014/main" id="{1B004C1A-6F78-8044-9C1D-55807E7B9DB1}"/>
                </a:ext>
              </a:extLst>
            </p:cNvPr>
            <p:cNvSpPr/>
            <p:nvPr/>
          </p:nvSpPr>
          <p:spPr>
            <a:xfrm>
              <a:off x="3832935" y="1686942"/>
              <a:ext cx="3456000" cy="46800"/>
            </a:xfrm>
            <a:prstGeom prst="rect">
              <a:avLst/>
            </a:prstGeom>
            <a:solidFill>
              <a:srgbClr val="42C7D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x-none" altLang="en-US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</a:endParaRPr>
            </a:p>
          </p:txBody>
        </p:sp>
        <p:sp>
          <p:nvSpPr>
            <p:cNvPr id="18" name="직사각형 17">
              <a:extLst>
                <a:ext uri="{FF2B5EF4-FFF2-40B4-BE49-F238E27FC236}">
                  <a16:creationId xmlns="" xmlns:a16="http://schemas.microsoft.com/office/drawing/2014/main" id="{3B5B688A-F810-7048-9E31-DA2B48151E2E}"/>
                </a:ext>
              </a:extLst>
            </p:cNvPr>
            <p:cNvSpPr/>
            <p:nvPr/>
          </p:nvSpPr>
          <p:spPr>
            <a:xfrm>
              <a:off x="840399" y="1686943"/>
              <a:ext cx="2992801" cy="45719"/>
            </a:xfrm>
            <a:prstGeom prst="rect">
              <a:avLst/>
            </a:prstGeom>
            <a:solidFill>
              <a:srgbClr val="003A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x-none" altLang="en-US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</a:endParaRPr>
            </a:p>
          </p:txBody>
        </p:sp>
        <p:sp>
          <p:nvSpPr>
            <p:cNvPr id="19" name="직사각형 18">
              <a:extLst>
                <a:ext uri="{FF2B5EF4-FFF2-40B4-BE49-F238E27FC236}">
                  <a16:creationId xmlns="" xmlns:a16="http://schemas.microsoft.com/office/drawing/2014/main" id="{BD19FD1C-F9EA-574A-BFF0-0639CE5F43F4}"/>
                </a:ext>
              </a:extLst>
            </p:cNvPr>
            <p:cNvSpPr/>
            <p:nvPr/>
          </p:nvSpPr>
          <p:spPr>
            <a:xfrm>
              <a:off x="7266599" y="1686943"/>
              <a:ext cx="4345028" cy="45719"/>
            </a:xfrm>
            <a:prstGeom prst="rect">
              <a:avLst/>
            </a:prstGeom>
            <a:solidFill>
              <a:srgbClr val="003A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x-none" altLang="en-US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white"/>
                </a:solidFill>
              </a:endParaRPr>
            </a:p>
          </p:txBody>
        </p:sp>
      </p:grpSp>
      <p:sp>
        <p:nvSpPr>
          <p:cNvPr id="23" name="직사각형 22">
            <a:extLst>
              <a:ext uri="{FF2B5EF4-FFF2-40B4-BE49-F238E27FC236}">
                <a16:creationId xmlns="" xmlns:a16="http://schemas.microsoft.com/office/drawing/2014/main" id="{D4FA1502-1E6A-BD43-AB0C-AD89BCD9BC36}"/>
              </a:ext>
            </a:extLst>
          </p:cNvPr>
          <p:cNvSpPr/>
          <p:nvPr/>
        </p:nvSpPr>
        <p:spPr>
          <a:xfrm>
            <a:off x="941297" y="2094528"/>
            <a:ext cx="2724785" cy="482183"/>
          </a:xfrm>
          <a:prstGeom prst="rect">
            <a:avLst/>
          </a:prstGeom>
          <a:noFill/>
        </p:spPr>
        <p:txBody>
          <a:bodyPr vert="horz" wrap="none" lIns="0" tIns="0" rIns="0" bIns="0" anchor="ctr">
            <a:spAutoFit/>
          </a:bodyPr>
          <a:lstStyle/>
          <a:p>
            <a:pPr marR="50800" algn="ctr">
              <a:spcAft>
                <a:spcPts val="400"/>
              </a:spcAft>
            </a:pPr>
            <a:r>
              <a:rPr lang="ko-KR" altLang="en-US" sz="1400" spc="-8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코로나</a:t>
            </a:r>
            <a:r>
              <a:rPr lang="en-US" altLang="ko-KR" sz="1400" spc="-8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19 </a:t>
            </a:r>
            <a:r>
              <a:rPr lang="ko-KR" altLang="en-US" sz="1400" spc="-8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유행 대비 </a:t>
            </a:r>
            <a:endParaRPr lang="en-US" altLang="ko-KR" sz="1400" spc="-80" dirty="0" smtClean="0">
              <a:ln>
                <a:solidFill>
                  <a:srgbClr val="5B9BD5">
                    <a:shade val="50000"/>
                    <a:alpha val="0"/>
                  </a:srgb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R="50800" algn="ctr">
              <a:spcAft>
                <a:spcPts val="400"/>
              </a:spcAft>
            </a:pPr>
            <a:r>
              <a:rPr lang="ko-KR" altLang="en-US" sz="1400" b="1" spc="-8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집단시설</a:t>
            </a:r>
            <a:r>
              <a:rPr lang="en-US" altLang="ko-KR" sz="1400" b="1" spc="-8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·</a:t>
            </a:r>
            <a:r>
              <a:rPr lang="ko-KR" altLang="en-US" sz="1400" b="1" spc="-8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다중이용시설 등 대응지침</a:t>
            </a:r>
            <a:endParaRPr lang="ko-KR" altLang="en-US" sz="1400" b="1" spc="-80" dirty="0">
              <a:ln>
                <a:solidFill>
                  <a:srgbClr val="5B9BD5">
                    <a:shade val="50000"/>
                    <a:alpha val="0"/>
                  </a:srgb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cxnSp>
        <p:nvCxnSpPr>
          <p:cNvPr id="61" name="직선 연결선[R] 60">
            <a:extLst>
              <a:ext uri="{FF2B5EF4-FFF2-40B4-BE49-F238E27FC236}">
                <a16:creationId xmlns="" xmlns:a16="http://schemas.microsoft.com/office/drawing/2014/main" id="{F55AC921-E953-5F45-8AC7-3CADA3CF27F4}"/>
              </a:ext>
            </a:extLst>
          </p:cNvPr>
          <p:cNvCxnSpPr/>
          <p:nvPr/>
        </p:nvCxnSpPr>
        <p:spPr>
          <a:xfrm>
            <a:off x="868518" y="2893155"/>
            <a:ext cx="10621199" cy="0"/>
          </a:xfrm>
          <a:prstGeom prst="line">
            <a:avLst/>
          </a:prstGeom>
          <a:ln cap="rnd">
            <a:solidFill>
              <a:srgbClr val="8497B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45">
            <a:extLst>
              <a:ext uri="{FF2B5EF4-FFF2-40B4-BE49-F238E27FC236}">
                <a16:creationId xmlns="" xmlns:a16="http://schemas.microsoft.com/office/drawing/2014/main" id="{6B396F9A-4011-41D7-BBA7-E3ED75113ED0}"/>
              </a:ext>
            </a:extLst>
          </p:cNvPr>
          <p:cNvSpPr txBox="1"/>
          <p:nvPr/>
        </p:nvSpPr>
        <p:spPr>
          <a:xfrm>
            <a:off x="53152" y="401902"/>
            <a:ext cx="1023037" cy="523220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/>
            <a:r>
              <a:rPr lang="ko-KR" altLang="en-US" sz="2800" spc="-200" dirty="0" smtClean="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srgbClr val="E7E6E6">
                    <a:lumMod val="75000"/>
                  </a:srgbClr>
                </a:solidFill>
              </a:rPr>
              <a:t>참고</a:t>
            </a:r>
            <a:r>
              <a:rPr lang="en-US" altLang="ko-KR" sz="2800" spc="-200" dirty="0" smtClean="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srgbClr val="E7E6E6">
                    <a:lumMod val="75000"/>
                  </a:srgbClr>
                </a:solidFill>
              </a:rPr>
              <a:t>3</a:t>
            </a:r>
            <a:endParaRPr lang="ko-KR" altLang="en-US" sz="2800" spc="-200" dirty="0">
              <a:ln>
                <a:solidFill>
                  <a:prstClr val="white">
                    <a:lumMod val="65000"/>
                    <a:alpha val="0"/>
                  </a:prstClr>
                </a:solidFill>
              </a:ln>
              <a:solidFill>
                <a:srgbClr val="000B75"/>
              </a:solidFill>
            </a:endParaRPr>
          </a:p>
        </p:txBody>
      </p:sp>
      <p:sp>
        <p:nvSpPr>
          <p:cNvPr id="54" name="직사각형 53">
            <a:extLst>
              <a:ext uri="{FF2B5EF4-FFF2-40B4-BE49-F238E27FC236}">
                <a16:creationId xmlns="" xmlns:a16="http://schemas.microsoft.com/office/drawing/2014/main" id="{DC0AAB76-7F8E-1C4E-8705-F71E3CF3572D}"/>
              </a:ext>
            </a:extLst>
          </p:cNvPr>
          <p:cNvSpPr/>
          <p:nvPr/>
        </p:nvSpPr>
        <p:spPr>
          <a:xfrm>
            <a:off x="7376919" y="1769923"/>
            <a:ext cx="4101209" cy="769441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marL="196850" marR="50800" indent="-196850">
              <a:spcBef>
                <a:spcPts val="200"/>
              </a:spcBef>
              <a:spcAft>
                <a:spcPts val="400"/>
              </a:spcAft>
              <a:buFont typeface="맑은 고딕" panose="020B0503020000020004" pitchFamily="50" charset="-127"/>
              <a:buChar char="-"/>
            </a:pPr>
            <a:r>
              <a:rPr lang="ko-KR" altLang="en-US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불특정 다수가 이용하는 다중이용시설에서의 예방 및 관리활동 </a:t>
            </a:r>
            <a:endParaRPr lang="en-US" altLang="ko-KR" sz="1300" spc="-50" dirty="0" smtClean="0">
              <a:ln>
                <a:solidFill>
                  <a:srgbClr val="5B9BD5">
                    <a:shade val="50000"/>
                    <a:alpha val="0"/>
                  </a:srgb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L="196850" marR="50800" indent="-196850">
              <a:spcBef>
                <a:spcPts val="200"/>
              </a:spcBef>
              <a:spcAft>
                <a:spcPts val="400"/>
              </a:spcAft>
              <a:buFont typeface="맑은 고딕" panose="020B0503020000020004" pitchFamily="50" charset="-127"/>
              <a:buChar char="-"/>
            </a:pPr>
            <a:r>
              <a:rPr lang="ko-KR" altLang="en-US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시설 위생관리</a:t>
            </a:r>
            <a:r>
              <a: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, </a:t>
            </a:r>
            <a:r>
              <a:rPr lang="ko-KR" altLang="en-US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의심환자 발견 시 조치 등</a:t>
            </a:r>
            <a:endParaRPr lang="en-US" altLang="ko-KR" sz="1300" spc="-50" dirty="0" smtClean="0">
              <a:ln>
                <a:solidFill>
                  <a:srgbClr val="5B9BD5">
                    <a:shade val="50000"/>
                    <a:alpha val="0"/>
                  </a:srgb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cxnSp>
        <p:nvCxnSpPr>
          <p:cNvPr id="71" name="직선 연결선[R] 60">
            <a:extLst>
              <a:ext uri="{FF2B5EF4-FFF2-40B4-BE49-F238E27FC236}">
                <a16:creationId xmlns="" xmlns:a16="http://schemas.microsoft.com/office/drawing/2014/main" id="{F55AC921-E953-5F45-8AC7-3CADA3CF27F4}"/>
              </a:ext>
            </a:extLst>
          </p:cNvPr>
          <p:cNvCxnSpPr/>
          <p:nvPr/>
        </p:nvCxnSpPr>
        <p:spPr>
          <a:xfrm>
            <a:off x="990428" y="4247976"/>
            <a:ext cx="10621199" cy="0"/>
          </a:xfrm>
          <a:prstGeom prst="line">
            <a:avLst/>
          </a:prstGeom>
          <a:ln cap="rnd">
            <a:solidFill>
              <a:srgbClr val="8497B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직사각형 72">
            <a:extLst>
              <a:ext uri="{FF2B5EF4-FFF2-40B4-BE49-F238E27FC236}">
                <a16:creationId xmlns="" xmlns:a16="http://schemas.microsoft.com/office/drawing/2014/main" id="{D4FA1502-1E6A-BD43-AB0C-AD89BCD9BC36}"/>
              </a:ext>
            </a:extLst>
          </p:cNvPr>
          <p:cNvSpPr/>
          <p:nvPr/>
        </p:nvSpPr>
        <p:spPr>
          <a:xfrm>
            <a:off x="1433419" y="3303913"/>
            <a:ext cx="1740540" cy="482183"/>
          </a:xfrm>
          <a:prstGeom prst="rect">
            <a:avLst/>
          </a:prstGeom>
          <a:noFill/>
        </p:spPr>
        <p:txBody>
          <a:bodyPr vert="horz" wrap="none" lIns="0" tIns="0" rIns="0" bIns="0" anchor="ctr">
            <a:spAutoFit/>
          </a:bodyPr>
          <a:lstStyle/>
          <a:p>
            <a:pPr marR="50800" algn="ctr">
              <a:spcAft>
                <a:spcPts val="400"/>
              </a:spcAft>
            </a:pPr>
            <a:r>
              <a:rPr lang="ko-KR" altLang="en-US" sz="1400" spc="-8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코로나</a:t>
            </a:r>
            <a:r>
              <a:rPr lang="en-US" altLang="ko-KR" sz="1400" spc="-8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19 </a:t>
            </a:r>
            <a:r>
              <a:rPr lang="ko-KR" altLang="en-US" sz="1400" spc="-8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예방을 위한 </a:t>
            </a:r>
            <a:endParaRPr lang="en-US" altLang="ko-KR" sz="1400" spc="-80" dirty="0" smtClean="0">
              <a:ln>
                <a:solidFill>
                  <a:srgbClr val="5B9BD5">
                    <a:shade val="50000"/>
                    <a:alpha val="0"/>
                  </a:srgb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R="50800" algn="ctr">
              <a:spcAft>
                <a:spcPts val="400"/>
              </a:spcAft>
            </a:pPr>
            <a:r>
              <a:rPr lang="ko-KR" altLang="en-US" sz="1400" b="1" spc="-8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사업장 집중관리 지침</a:t>
            </a:r>
            <a:endParaRPr lang="ko-KR" altLang="en-US" sz="1400" b="1" spc="-80" dirty="0">
              <a:ln>
                <a:solidFill>
                  <a:srgbClr val="5B9BD5">
                    <a:shade val="50000"/>
                    <a:alpha val="0"/>
                  </a:srgb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82" name="직사각형 81">
            <a:extLst>
              <a:ext uri="{FF2B5EF4-FFF2-40B4-BE49-F238E27FC236}">
                <a16:creationId xmlns="" xmlns:a16="http://schemas.microsoft.com/office/drawing/2014/main" id="{DC0AAB76-7F8E-1C4E-8705-F71E3CF3572D}"/>
              </a:ext>
            </a:extLst>
          </p:cNvPr>
          <p:cNvSpPr/>
          <p:nvPr/>
        </p:nvSpPr>
        <p:spPr>
          <a:xfrm>
            <a:off x="7376918" y="2941178"/>
            <a:ext cx="4234709" cy="1169551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marL="196850" marR="50800" indent="-196850">
              <a:spcBef>
                <a:spcPts val="200"/>
              </a:spcBef>
              <a:spcAft>
                <a:spcPts val="400"/>
              </a:spcAft>
              <a:buFont typeface="맑은 고딕" panose="020B0503020000020004" pitchFamily="50" charset="-127"/>
              <a:buChar char="-"/>
            </a:pPr>
            <a:r>
              <a:rPr lang="ko-KR" altLang="en-US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밀폐된 공간에 사람들이 밀집되어 비말 또는 접촉 </a:t>
            </a:r>
            <a:r>
              <a: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/>
            </a:r>
            <a:br>
              <a: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</a:br>
            <a:r>
              <a:rPr lang="ko-KR" altLang="en-US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감염 위험이 높은 환경으로 집단발생 위험이 높은 </a:t>
            </a:r>
            <a:r>
              <a: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/>
            </a:r>
            <a:br>
              <a: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</a:br>
            <a:r>
              <a:rPr lang="ko-KR" altLang="en-US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시설을 위한 지침</a:t>
            </a:r>
            <a:r>
              <a: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(</a:t>
            </a:r>
            <a:r>
              <a:rPr lang="ko-KR" altLang="en-US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예</a:t>
            </a:r>
            <a:r>
              <a: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, </a:t>
            </a:r>
            <a:r>
              <a:rPr lang="ko-KR" altLang="en-US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노래방</a:t>
            </a:r>
            <a:r>
              <a: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, </a:t>
            </a:r>
            <a:r>
              <a:rPr lang="ko-KR" altLang="en-US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학원</a:t>
            </a:r>
            <a:r>
              <a: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, </a:t>
            </a:r>
            <a:r>
              <a:rPr lang="ko-KR" altLang="en-US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종교시설 등</a:t>
            </a:r>
            <a:r>
              <a: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)</a:t>
            </a:r>
          </a:p>
          <a:p>
            <a:pPr marL="196850" marR="50800" indent="-196850">
              <a:spcBef>
                <a:spcPts val="200"/>
              </a:spcBef>
              <a:spcAft>
                <a:spcPts val="400"/>
              </a:spcAft>
              <a:buFont typeface="맑은 고딕" panose="020B0503020000020004" pitchFamily="50" charset="-127"/>
              <a:buChar char="-"/>
            </a:pPr>
            <a:r>
              <a:rPr lang="ko-KR" altLang="en-US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이용자</a:t>
            </a:r>
            <a:r>
              <a: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(</a:t>
            </a:r>
            <a:r>
              <a:rPr lang="ko-KR" altLang="en-US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방문객</a:t>
            </a:r>
            <a:r>
              <a: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) </a:t>
            </a:r>
            <a:r>
              <a:rPr lang="ko-KR" altLang="en-US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관리</a:t>
            </a:r>
            <a:r>
              <a: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, </a:t>
            </a:r>
            <a:r>
              <a:rPr lang="ko-KR" altLang="en-US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사회적 </a:t>
            </a:r>
            <a:r>
              <a:rPr lang="ko-KR" altLang="en-US" sz="1300" spc="-50" dirty="0" err="1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거리두기</a:t>
            </a:r>
            <a:r>
              <a:rPr lang="ko-KR" altLang="en-US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 실천 등 대표자 또는 관리자의 역할 제시 등</a:t>
            </a:r>
            <a:endParaRPr lang="ko-KR" altLang="en-US" sz="1300" spc="-50" dirty="0">
              <a:ln>
                <a:solidFill>
                  <a:srgbClr val="5B9BD5">
                    <a:shade val="50000"/>
                    <a:alpha val="0"/>
                  </a:srgb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86" name="직사각형 85">
            <a:extLst>
              <a:ext uri="{FF2B5EF4-FFF2-40B4-BE49-F238E27FC236}">
                <a16:creationId xmlns="" xmlns:a16="http://schemas.microsoft.com/office/drawing/2014/main" id="{D4FA1502-1E6A-BD43-AB0C-AD89BCD9BC36}"/>
              </a:ext>
            </a:extLst>
          </p:cNvPr>
          <p:cNvSpPr/>
          <p:nvPr/>
        </p:nvSpPr>
        <p:spPr>
          <a:xfrm>
            <a:off x="1412509" y="4499742"/>
            <a:ext cx="1848583" cy="482183"/>
          </a:xfrm>
          <a:prstGeom prst="rect">
            <a:avLst/>
          </a:prstGeom>
          <a:noFill/>
        </p:spPr>
        <p:txBody>
          <a:bodyPr vert="horz" wrap="none" lIns="0" tIns="0" rIns="0" bIns="0" anchor="ctr">
            <a:spAutoFit/>
          </a:bodyPr>
          <a:lstStyle/>
          <a:p>
            <a:pPr marR="50800" algn="ctr">
              <a:spcAft>
                <a:spcPts val="400"/>
              </a:spcAft>
            </a:pPr>
            <a:r>
              <a:rPr lang="ko-KR" altLang="en-US" sz="1400" spc="-8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코로나</a:t>
            </a:r>
            <a:r>
              <a:rPr lang="en-US" altLang="ko-KR" sz="1400" spc="-8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19 </a:t>
            </a:r>
            <a:r>
              <a:rPr lang="ko-KR" altLang="en-US" sz="1400" spc="-8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대응</a:t>
            </a:r>
            <a:endParaRPr lang="en-US" altLang="ko-KR" sz="1400" spc="-80" dirty="0" smtClean="0">
              <a:ln>
                <a:solidFill>
                  <a:srgbClr val="5B9BD5">
                    <a:shade val="50000"/>
                    <a:alpha val="0"/>
                  </a:srgb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R="50800" algn="ctr">
              <a:spcAft>
                <a:spcPts val="400"/>
              </a:spcAft>
            </a:pPr>
            <a:r>
              <a:rPr lang="ko-KR" altLang="en-US" sz="1400" b="1" spc="-80" dirty="0" err="1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콜센터</a:t>
            </a:r>
            <a:r>
              <a:rPr lang="ko-KR" altLang="en-US" sz="1400" b="1" spc="-8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r>
              <a:rPr lang="ko-KR" altLang="en-US" sz="1400" b="1" spc="-80" dirty="0" err="1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감염병</a:t>
            </a:r>
            <a:r>
              <a:rPr lang="ko-KR" altLang="en-US" sz="1400" b="1" spc="-8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 예방지침</a:t>
            </a:r>
            <a:endParaRPr lang="ko-KR" altLang="en-US" sz="1400" b="1" spc="-80" dirty="0">
              <a:ln>
                <a:solidFill>
                  <a:srgbClr val="5B9BD5">
                    <a:shade val="50000"/>
                    <a:alpha val="0"/>
                  </a:srgb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88" name="직사각형 87">
            <a:extLst>
              <a:ext uri="{FF2B5EF4-FFF2-40B4-BE49-F238E27FC236}">
                <a16:creationId xmlns="" xmlns:a16="http://schemas.microsoft.com/office/drawing/2014/main" id="{DC0AAB76-7F8E-1C4E-8705-F71E3CF3572D}"/>
              </a:ext>
            </a:extLst>
          </p:cNvPr>
          <p:cNvSpPr/>
          <p:nvPr/>
        </p:nvSpPr>
        <p:spPr>
          <a:xfrm>
            <a:off x="7376916" y="4295094"/>
            <a:ext cx="4322692" cy="969496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marL="196850" marR="50800" indent="-196850">
              <a:spcBef>
                <a:spcPts val="200"/>
              </a:spcBef>
              <a:spcAft>
                <a:spcPts val="400"/>
              </a:spcAft>
              <a:buFont typeface="맑은 고딕" panose="020B0503020000020004" pitchFamily="50" charset="-127"/>
              <a:buChar char="-"/>
            </a:pPr>
            <a:r>
              <a:rPr lang="ko-KR" altLang="en-US" sz="1300" spc="-50" dirty="0" err="1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콜센터는</a:t>
            </a:r>
            <a:r>
              <a:rPr lang="ko-KR" altLang="en-US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 근무환경이 감염에 취약한 사업장 중 하나로 별도 관리지침 마련</a:t>
            </a:r>
            <a:endParaRPr lang="en-US" altLang="ko-KR" sz="1300" spc="-50" dirty="0" smtClean="0">
              <a:ln>
                <a:solidFill>
                  <a:srgbClr val="5B9BD5">
                    <a:shade val="50000"/>
                    <a:alpha val="0"/>
                  </a:srgb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L="196850" marR="50800" indent="-196850">
              <a:spcBef>
                <a:spcPts val="200"/>
              </a:spcBef>
              <a:spcAft>
                <a:spcPts val="400"/>
              </a:spcAft>
              <a:buFont typeface="맑은 고딕" panose="020B0503020000020004" pitchFamily="50" charset="-127"/>
              <a:buChar char="-"/>
            </a:pPr>
            <a:r>
              <a:rPr lang="ko-KR" altLang="en-US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사무실 환경개선</a:t>
            </a:r>
            <a:r>
              <a: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(</a:t>
            </a:r>
            <a:r>
              <a:rPr lang="ko-KR" altLang="en-US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칸막이 설치 등</a:t>
            </a:r>
            <a:r>
              <a: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), </a:t>
            </a:r>
            <a:r>
              <a:rPr lang="ko-KR" altLang="en-US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위생</a:t>
            </a:r>
            <a:r>
              <a: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·</a:t>
            </a:r>
            <a:r>
              <a:rPr lang="ko-KR" altLang="en-US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청결 관리</a:t>
            </a:r>
            <a:r>
              <a: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/>
            </a:r>
            <a:br>
              <a: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</a:br>
            <a:r>
              <a: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(</a:t>
            </a:r>
            <a:r>
              <a:rPr lang="ko-KR" altLang="en-US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전화기</a:t>
            </a:r>
            <a:r>
              <a: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, </a:t>
            </a:r>
            <a:r>
              <a:rPr lang="ko-KR" altLang="en-US" sz="1300" spc="-50" dirty="0" err="1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헤드셋</a:t>
            </a:r>
            <a:r>
              <a: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, </a:t>
            </a:r>
            <a:r>
              <a:rPr lang="ko-KR" altLang="en-US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마이크 등</a:t>
            </a:r>
            <a:r>
              <a: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), </a:t>
            </a:r>
            <a:r>
              <a:rPr lang="ko-KR" altLang="en-US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근무형태 관리</a:t>
            </a:r>
            <a:r>
              <a: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r>
              <a:rPr lang="ko-KR" altLang="en-US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등</a:t>
            </a:r>
            <a:endParaRPr lang="ko-KR" altLang="en-US" sz="1300" spc="-50" dirty="0">
              <a:ln>
                <a:solidFill>
                  <a:srgbClr val="5B9BD5">
                    <a:shade val="50000"/>
                    <a:alpha val="0"/>
                  </a:srgb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89" name="직사각형 88">
            <a:extLst>
              <a:ext uri="{FF2B5EF4-FFF2-40B4-BE49-F238E27FC236}">
                <a16:creationId xmlns="" xmlns:a16="http://schemas.microsoft.com/office/drawing/2014/main" id="{DC0AAB76-7F8E-1C4E-8705-F71E3CF3572D}"/>
              </a:ext>
            </a:extLst>
          </p:cNvPr>
          <p:cNvSpPr/>
          <p:nvPr/>
        </p:nvSpPr>
        <p:spPr>
          <a:xfrm>
            <a:off x="3800772" y="4301661"/>
            <a:ext cx="3124573" cy="846386"/>
          </a:xfrm>
          <a:prstGeom prst="rect">
            <a:avLst/>
          </a:prstGeom>
        </p:spPr>
        <p:txBody>
          <a:bodyPr wrap="none" anchor="b">
            <a:spAutoFit/>
          </a:bodyPr>
          <a:lstStyle/>
          <a:p>
            <a:pPr marR="50800">
              <a:spcBef>
                <a:spcPts val="200"/>
              </a:spcBef>
              <a:spcAft>
                <a:spcPts val="400"/>
              </a:spcAft>
            </a:pPr>
            <a:r>
              <a:rPr lang="en-US" altLang="ko-KR" sz="13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- </a:t>
            </a:r>
            <a:r>
              <a:rPr lang="ko-KR" altLang="en-US" sz="13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고용노동부 홈페이지</a:t>
            </a:r>
            <a:r>
              <a:rPr lang="en-US" altLang="ko-KR" sz="13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(</a:t>
            </a:r>
            <a:r>
              <a:rPr lang="en-US" altLang="ko-KR" sz="13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hlinkClick r:id="rId2"/>
              </a:rPr>
              <a:t>www.moel.go.kr</a:t>
            </a:r>
            <a:r>
              <a:rPr lang="en-US" altLang="ko-KR" sz="13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)</a:t>
            </a:r>
          </a:p>
          <a:p>
            <a:pPr marR="50800">
              <a:spcBef>
                <a:spcPts val="200"/>
              </a:spcBef>
              <a:spcAft>
                <a:spcPts val="400"/>
              </a:spcAft>
            </a:pPr>
            <a:r>
              <a:rPr lang="ko-KR" altLang="en-US" sz="13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  → 뉴스</a:t>
            </a:r>
            <a:r>
              <a:rPr lang="en-US" altLang="ko-KR" sz="13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·</a:t>
            </a:r>
            <a:r>
              <a:rPr lang="ko-KR" altLang="en-US" sz="13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소식 → </a:t>
            </a:r>
            <a:r>
              <a:rPr lang="ko-KR" altLang="en-US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공지사항</a:t>
            </a:r>
            <a:endParaRPr lang="en-US" altLang="ko-KR" sz="1300" spc="-50" dirty="0" smtClean="0">
              <a:ln>
                <a:solidFill>
                  <a:srgbClr val="5B9BD5">
                    <a:shade val="50000"/>
                    <a:alpha val="0"/>
                  </a:srgb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R="50800">
              <a:spcBef>
                <a:spcPts val="200"/>
              </a:spcBef>
              <a:spcAft>
                <a:spcPts val="400"/>
              </a:spcAft>
            </a:pPr>
            <a:r>
              <a: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- </a:t>
            </a:r>
            <a:r>
              <a:rPr lang="ko-KR" altLang="en-US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고용노동부 산업보건과 </a:t>
            </a:r>
            <a:r>
              <a: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(044-202-7748)</a:t>
            </a:r>
            <a:endParaRPr lang="ko-KR" altLang="en-US" sz="1300" spc="-50" dirty="0">
              <a:ln>
                <a:solidFill>
                  <a:srgbClr val="5B9BD5">
                    <a:shade val="50000"/>
                    <a:alpha val="0"/>
                  </a:srgb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cxnSp>
        <p:nvCxnSpPr>
          <p:cNvPr id="27" name="직선 연결선[R] 60">
            <a:extLst>
              <a:ext uri="{FF2B5EF4-FFF2-40B4-BE49-F238E27FC236}">
                <a16:creationId xmlns="" xmlns:a16="http://schemas.microsoft.com/office/drawing/2014/main" id="{F55AC921-E953-5F45-8AC7-3CADA3CF27F4}"/>
              </a:ext>
            </a:extLst>
          </p:cNvPr>
          <p:cNvCxnSpPr/>
          <p:nvPr/>
        </p:nvCxnSpPr>
        <p:spPr>
          <a:xfrm>
            <a:off x="966933" y="5444798"/>
            <a:ext cx="10621199" cy="0"/>
          </a:xfrm>
          <a:prstGeom prst="line">
            <a:avLst/>
          </a:prstGeom>
          <a:ln cap="rnd">
            <a:solidFill>
              <a:srgbClr val="8497B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직사각형 27">
            <a:extLst>
              <a:ext uri="{FF2B5EF4-FFF2-40B4-BE49-F238E27FC236}">
                <a16:creationId xmlns="" xmlns:a16="http://schemas.microsoft.com/office/drawing/2014/main" id="{D4FA1502-1E6A-BD43-AB0C-AD89BCD9BC36}"/>
              </a:ext>
            </a:extLst>
          </p:cNvPr>
          <p:cNvSpPr/>
          <p:nvPr/>
        </p:nvSpPr>
        <p:spPr>
          <a:xfrm>
            <a:off x="1170041" y="5910070"/>
            <a:ext cx="2464136" cy="215444"/>
          </a:xfrm>
          <a:prstGeom prst="rect">
            <a:avLst/>
          </a:prstGeom>
          <a:noFill/>
        </p:spPr>
        <p:txBody>
          <a:bodyPr vert="horz" wrap="none" lIns="0" tIns="0" rIns="0" bIns="0" anchor="ctr">
            <a:spAutoFit/>
          </a:bodyPr>
          <a:lstStyle/>
          <a:p>
            <a:pPr marR="50800" algn="ctr">
              <a:spcAft>
                <a:spcPts val="400"/>
              </a:spcAft>
            </a:pPr>
            <a:r>
              <a:rPr lang="ko-KR" altLang="en-US" sz="1400" b="1" spc="-8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사회적 </a:t>
            </a:r>
            <a:r>
              <a:rPr lang="ko-KR" altLang="en-US" sz="1400" b="1" spc="-80" dirty="0" err="1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거리두기</a:t>
            </a:r>
            <a:r>
              <a:rPr lang="ko-KR" altLang="en-US" sz="1400" b="1" spc="-8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 지침</a:t>
            </a:r>
            <a:r>
              <a:rPr lang="en-US" altLang="ko-KR" sz="1400" b="1" spc="-8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(</a:t>
            </a:r>
            <a:r>
              <a:rPr lang="ko-KR" altLang="en-US" sz="1400" b="1" spc="-8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사업장용</a:t>
            </a:r>
            <a:r>
              <a:rPr lang="en-US" altLang="ko-KR" sz="1400" b="1" spc="-8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)</a:t>
            </a:r>
            <a:endParaRPr lang="ko-KR" altLang="en-US" sz="1400" b="1" spc="-80" dirty="0">
              <a:ln>
                <a:solidFill>
                  <a:srgbClr val="5B9BD5">
                    <a:shade val="50000"/>
                    <a:alpha val="0"/>
                  </a:srgb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29" name="직사각형 28">
            <a:extLst>
              <a:ext uri="{FF2B5EF4-FFF2-40B4-BE49-F238E27FC236}">
                <a16:creationId xmlns="" xmlns:a16="http://schemas.microsoft.com/office/drawing/2014/main" id="{DC0AAB76-7F8E-1C4E-8705-F71E3CF3572D}"/>
              </a:ext>
            </a:extLst>
          </p:cNvPr>
          <p:cNvSpPr/>
          <p:nvPr/>
        </p:nvSpPr>
        <p:spPr>
          <a:xfrm>
            <a:off x="7376916" y="5580698"/>
            <a:ext cx="4322692" cy="569387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marR="50800">
              <a:spcBef>
                <a:spcPts val="200"/>
              </a:spcBef>
              <a:spcAft>
                <a:spcPts val="400"/>
              </a:spcAft>
            </a:pPr>
            <a:r>
              <a: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- </a:t>
            </a:r>
            <a:r>
              <a:rPr lang="ko-KR" altLang="en-US" sz="1300" spc="-1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사업장 내 고강도 사회적 </a:t>
            </a:r>
            <a:r>
              <a:rPr lang="ko-KR" altLang="en-US" sz="1300" spc="-150" dirty="0" err="1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거리두기</a:t>
            </a:r>
            <a:r>
              <a:rPr lang="ko-KR" altLang="en-US" sz="1300" spc="-1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 문화 실천을 위해 마련</a:t>
            </a:r>
            <a:endParaRPr lang="en-US" altLang="ko-KR" sz="1300" spc="-150" dirty="0" smtClean="0">
              <a:ln>
                <a:solidFill>
                  <a:srgbClr val="5B9BD5">
                    <a:shade val="50000"/>
                    <a:alpha val="0"/>
                  </a:srgb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R="50800">
              <a:spcBef>
                <a:spcPts val="200"/>
              </a:spcBef>
              <a:spcAft>
                <a:spcPts val="400"/>
              </a:spcAft>
            </a:pPr>
            <a:r>
              <a: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- </a:t>
            </a:r>
            <a:r>
              <a:rPr lang="ko-KR" altLang="en-US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근무형태 다양화</a:t>
            </a:r>
            <a:r>
              <a: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, </a:t>
            </a:r>
            <a:r>
              <a:rPr lang="ko-KR" altLang="en-US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업무활동 관리</a:t>
            </a:r>
            <a:r>
              <a: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, </a:t>
            </a:r>
            <a:r>
              <a:rPr lang="ko-KR" altLang="en-US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의심증상 모니터링 등</a:t>
            </a:r>
            <a:endParaRPr lang="ko-KR" altLang="en-US" sz="1300" spc="-50" dirty="0">
              <a:ln>
                <a:solidFill>
                  <a:srgbClr val="5B9BD5">
                    <a:shade val="50000"/>
                    <a:alpha val="0"/>
                  </a:srgb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31" name="직사각형 30">
            <a:extLst>
              <a:ext uri="{FF2B5EF4-FFF2-40B4-BE49-F238E27FC236}">
                <a16:creationId xmlns="" xmlns:a16="http://schemas.microsoft.com/office/drawing/2014/main" id="{DC0AAB76-7F8E-1C4E-8705-F71E3CF3572D}"/>
              </a:ext>
            </a:extLst>
          </p:cNvPr>
          <p:cNvSpPr/>
          <p:nvPr/>
        </p:nvSpPr>
        <p:spPr>
          <a:xfrm>
            <a:off x="3796358" y="1774319"/>
            <a:ext cx="3471400" cy="984885"/>
          </a:xfrm>
          <a:prstGeom prst="rect">
            <a:avLst/>
          </a:prstGeom>
        </p:spPr>
        <p:txBody>
          <a:bodyPr wrap="none" anchor="b">
            <a:spAutoFit/>
          </a:bodyPr>
          <a:lstStyle/>
          <a:p>
            <a:pPr marR="50800">
              <a:spcBef>
                <a:spcPts val="200"/>
              </a:spcBef>
              <a:spcAft>
                <a:spcPts val="400"/>
              </a:spcAft>
            </a:pPr>
            <a:r>
              <a: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- </a:t>
            </a:r>
            <a:r>
              <a:rPr lang="ko-KR" altLang="en-US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코로나바이러스 홈페이지</a:t>
            </a:r>
            <a:r>
              <a: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 (ncov.mohw.go.kr)</a:t>
            </a:r>
            <a:br>
              <a: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</a:br>
            <a:r>
              <a: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   </a:t>
            </a:r>
            <a:r>
              <a:rPr lang="ko-KR" altLang="en-US" sz="13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→ 공지사항 → 집단 </a:t>
            </a:r>
            <a:r>
              <a:rPr lang="ko-KR" altLang="en-US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및 다중이용시설 </a:t>
            </a:r>
            <a:endParaRPr lang="en-US" altLang="ko-KR" sz="1300" spc="-50" dirty="0" smtClean="0">
              <a:ln>
                <a:solidFill>
                  <a:srgbClr val="5B9BD5">
                    <a:shade val="50000"/>
                    <a:alpha val="0"/>
                  </a:srgb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R="50800">
              <a:spcBef>
                <a:spcPts val="200"/>
              </a:spcBef>
              <a:spcAft>
                <a:spcPts val="400"/>
              </a:spcAft>
            </a:pPr>
            <a:r>
              <a:rPr lang="en-US" altLang="ko-KR" sz="1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/>
            </a:r>
            <a:br>
              <a:rPr lang="en-US" altLang="ko-KR" sz="1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</a:br>
            <a:r>
              <a: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-</a:t>
            </a:r>
            <a:r>
              <a:rPr lang="ko-KR" altLang="en-US" sz="13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r>
              <a:rPr lang="ko-KR" altLang="en-US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질병관리본</a:t>
            </a:r>
            <a:r>
              <a:rPr lang="ko-KR" altLang="en-US" sz="13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부</a:t>
            </a:r>
            <a:r>
              <a:rPr lang="ko-KR" altLang="en-US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 중앙사고수습본부 </a:t>
            </a:r>
            <a:r>
              <a: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/>
            </a:r>
            <a:br>
              <a: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</a:br>
            <a:r>
              <a: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   (044-202-3805)</a:t>
            </a:r>
          </a:p>
        </p:txBody>
      </p:sp>
      <p:sp>
        <p:nvSpPr>
          <p:cNvPr id="32" name="직사각형 31">
            <a:extLst>
              <a:ext uri="{FF2B5EF4-FFF2-40B4-BE49-F238E27FC236}">
                <a16:creationId xmlns="" xmlns:a16="http://schemas.microsoft.com/office/drawing/2014/main" id="{DC0AAB76-7F8E-1C4E-8705-F71E3CF3572D}"/>
              </a:ext>
            </a:extLst>
          </p:cNvPr>
          <p:cNvSpPr/>
          <p:nvPr/>
        </p:nvSpPr>
        <p:spPr>
          <a:xfrm>
            <a:off x="3798938" y="2936274"/>
            <a:ext cx="3605474" cy="800219"/>
          </a:xfrm>
          <a:prstGeom prst="rect">
            <a:avLst/>
          </a:prstGeom>
        </p:spPr>
        <p:txBody>
          <a:bodyPr wrap="none" anchor="b">
            <a:spAutoFit/>
          </a:bodyPr>
          <a:lstStyle/>
          <a:p>
            <a:pPr marR="50800">
              <a:spcBef>
                <a:spcPts val="200"/>
              </a:spcBef>
              <a:spcAft>
                <a:spcPts val="400"/>
              </a:spcAft>
            </a:pPr>
            <a:r>
              <a: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- </a:t>
            </a:r>
            <a:r>
              <a:rPr lang="ko-KR" altLang="en-US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코로나바이러스 홈페이지</a:t>
            </a:r>
            <a:r>
              <a: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 (ncov.mohw.go.kr)</a:t>
            </a:r>
            <a:br>
              <a: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</a:br>
            <a:r>
              <a: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   </a:t>
            </a:r>
            <a:r>
              <a:rPr lang="ko-KR" altLang="en-US" sz="13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→ 공지사항 → 집단 </a:t>
            </a:r>
            <a:r>
              <a:rPr lang="ko-KR" altLang="en-US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및 다중이용시설 </a:t>
            </a:r>
            <a:endParaRPr lang="en-US" altLang="ko-KR" sz="1300" spc="-50" dirty="0" smtClean="0">
              <a:ln>
                <a:solidFill>
                  <a:srgbClr val="5B9BD5">
                    <a:shade val="50000"/>
                    <a:alpha val="0"/>
                  </a:srgb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R="50800">
              <a:spcBef>
                <a:spcPts val="200"/>
              </a:spcBef>
              <a:spcAft>
                <a:spcPts val="400"/>
              </a:spcAft>
            </a:pPr>
            <a:r>
              <a:rPr lang="en-US" altLang="ko-KR" sz="2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/>
            </a:r>
            <a:br>
              <a:rPr lang="en-US" altLang="ko-KR" sz="2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</a:br>
            <a:r>
              <a: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-</a:t>
            </a:r>
            <a:r>
              <a:rPr lang="ko-KR" altLang="en-US" sz="13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r>
              <a:rPr lang="ko-KR" altLang="en-US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중앙방역대책본부 </a:t>
            </a:r>
            <a:r>
              <a:rPr lang="ko-KR" altLang="en-US" sz="1300" spc="-50" dirty="0" err="1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지침관리팀</a:t>
            </a:r>
            <a:r>
              <a:rPr lang="ko-KR" altLang="en-US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 </a:t>
            </a:r>
            <a:r>
              <a: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(043-719-9310)</a:t>
            </a:r>
          </a:p>
        </p:txBody>
      </p:sp>
      <p:sp>
        <p:nvSpPr>
          <p:cNvPr id="33" name="직사각형 32">
            <a:extLst>
              <a:ext uri="{FF2B5EF4-FFF2-40B4-BE49-F238E27FC236}">
                <a16:creationId xmlns="" xmlns:a16="http://schemas.microsoft.com/office/drawing/2014/main" id="{1B004C1A-6F78-8044-9C1D-55807E7B9DB1}"/>
              </a:ext>
            </a:extLst>
          </p:cNvPr>
          <p:cNvSpPr/>
          <p:nvPr/>
        </p:nvSpPr>
        <p:spPr>
          <a:xfrm>
            <a:off x="3832935" y="1686942"/>
            <a:ext cx="3571477" cy="45719"/>
          </a:xfrm>
          <a:prstGeom prst="rect">
            <a:avLst/>
          </a:prstGeom>
          <a:solidFill>
            <a:srgbClr val="42C7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x-none" altLang="en-US">
              <a:ln>
                <a:solidFill>
                  <a:srgbClr val="5B9BD5">
                    <a:shade val="50000"/>
                    <a:alpha val="0"/>
                  </a:srgbClr>
                </a:solidFill>
              </a:ln>
              <a:solidFill>
                <a:prstClr val="white"/>
              </a:solidFill>
            </a:endParaRPr>
          </a:p>
        </p:txBody>
      </p:sp>
      <p:sp>
        <p:nvSpPr>
          <p:cNvPr id="34" name="직사각형 33">
            <a:extLst>
              <a:ext uri="{FF2B5EF4-FFF2-40B4-BE49-F238E27FC236}">
                <a16:creationId xmlns="" xmlns:a16="http://schemas.microsoft.com/office/drawing/2014/main" id="{DC0AAB76-7F8E-1C4E-8705-F71E3CF3572D}"/>
              </a:ext>
            </a:extLst>
          </p:cNvPr>
          <p:cNvSpPr/>
          <p:nvPr/>
        </p:nvSpPr>
        <p:spPr>
          <a:xfrm>
            <a:off x="3808032" y="5594319"/>
            <a:ext cx="3124573" cy="846386"/>
          </a:xfrm>
          <a:prstGeom prst="rect">
            <a:avLst/>
          </a:prstGeom>
        </p:spPr>
        <p:txBody>
          <a:bodyPr wrap="none" anchor="b">
            <a:spAutoFit/>
          </a:bodyPr>
          <a:lstStyle/>
          <a:p>
            <a:pPr marR="50800">
              <a:spcBef>
                <a:spcPts val="200"/>
              </a:spcBef>
              <a:spcAft>
                <a:spcPts val="400"/>
              </a:spcAft>
            </a:pPr>
            <a:r>
              <a:rPr lang="en-US" altLang="ko-KR" sz="13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- </a:t>
            </a:r>
            <a:r>
              <a:rPr lang="ko-KR" altLang="en-US" sz="13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고용노동부 홈페이지</a:t>
            </a:r>
            <a:r>
              <a:rPr lang="en-US" altLang="ko-KR" sz="13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(</a:t>
            </a:r>
            <a:r>
              <a:rPr lang="en-US" altLang="ko-KR" sz="13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hlinkClick r:id="rId2"/>
              </a:rPr>
              <a:t>www.moel.go.kr</a:t>
            </a:r>
            <a:r>
              <a:rPr lang="en-US" altLang="ko-KR" sz="13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)</a:t>
            </a:r>
          </a:p>
          <a:p>
            <a:pPr marR="50800">
              <a:spcBef>
                <a:spcPts val="200"/>
              </a:spcBef>
              <a:spcAft>
                <a:spcPts val="400"/>
              </a:spcAft>
            </a:pPr>
            <a:r>
              <a:rPr lang="ko-KR" altLang="en-US" sz="13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  → 뉴스</a:t>
            </a:r>
            <a:r>
              <a:rPr lang="en-US" altLang="ko-KR" sz="13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·</a:t>
            </a:r>
            <a:r>
              <a:rPr lang="ko-KR" altLang="en-US" sz="1300" spc="-5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소식 → </a:t>
            </a:r>
            <a:r>
              <a:rPr lang="ko-KR" altLang="en-US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공지사항</a:t>
            </a:r>
            <a:endParaRPr lang="en-US" altLang="ko-KR" sz="1300" spc="-50" dirty="0" smtClean="0">
              <a:ln>
                <a:solidFill>
                  <a:srgbClr val="5B9BD5">
                    <a:shade val="50000"/>
                    <a:alpha val="0"/>
                  </a:srgb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R="50800">
              <a:spcBef>
                <a:spcPts val="200"/>
              </a:spcBef>
              <a:spcAft>
                <a:spcPts val="400"/>
              </a:spcAft>
            </a:pPr>
            <a:r>
              <a: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- </a:t>
            </a:r>
            <a:r>
              <a:rPr lang="ko-KR" altLang="en-US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고용노동부 산업보건과 </a:t>
            </a:r>
            <a:r>
              <a:rPr lang="en-US" altLang="ko-KR" sz="1300" spc="-50" dirty="0" smtClean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</a:rPr>
              <a:t>(044-202-7748)</a:t>
            </a:r>
            <a:endParaRPr lang="ko-KR" altLang="en-US" sz="1300" spc="-50" dirty="0">
              <a:ln>
                <a:solidFill>
                  <a:srgbClr val="5B9BD5">
                    <a:shade val="50000"/>
                    <a:alpha val="0"/>
                  </a:srgb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1060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C:\Users\user\Documents\MOTIE 메신저 받은 파일\기본 예방수칙1.bmp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2" t="55711" r="1307" b="43427"/>
          <a:stretch/>
        </p:blipFill>
        <p:spPr bwMode="auto">
          <a:xfrm>
            <a:off x="1035078" y="1234098"/>
            <a:ext cx="10937031" cy="5113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user\Documents\MOTIE 메신저 받은 파일\기본 예방수칙1.bmp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4" t="737" r="-1" b="43322"/>
          <a:stretch/>
        </p:blipFill>
        <p:spPr bwMode="auto">
          <a:xfrm>
            <a:off x="1035078" y="1234098"/>
            <a:ext cx="5502882" cy="46144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user\Documents\MOTIE 메신저 받은 파일\기본 예방수칙1.bmp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2" t="55711" r="1307" b="5081"/>
          <a:stretch/>
        </p:blipFill>
        <p:spPr bwMode="auto">
          <a:xfrm>
            <a:off x="6537960" y="2614386"/>
            <a:ext cx="5434149" cy="3234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6B396F9A-4011-41D7-BBA7-E3ED75113ED0}"/>
              </a:ext>
            </a:extLst>
          </p:cNvPr>
          <p:cNvSpPr txBox="1"/>
          <p:nvPr/>
        </p:nvSpPr>
        <p:spPr>
          <a:xfrm>
            <a:off x="53152" y="401902"/>
            <a:ext cx="1023037" cy="523220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pPr algn="ctr"/>
            <a:r>
              <a:rPr lang="ko-KR" altLang="en-US" sz="2800" spc="-200" dirty="0" smtClean="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srgbClr val="E7E6E6">
                    <a:lumMod val="75000"/>
                  </a:srgbClr>
                </a:solidFill>
              </a:rPr>
              <a:t>참고</a:t>
            </a:r>
            <a:r>
              <a:rPr lang="en-US" altLang="ko-KR" sz="2800" spc="-200" dirty="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srgbClr val="E7E6E6">
                    <a:lumMod val="75000"/>
                  </a:srgbClr>
                </a:solidFill>
              </a:rPr>
              <a:t>4</a:t>
            </a:r>
            <a:endParaRPr lang="ko-KR" altLang="en-US" sz="2800" spc="-200" dirty="0">
              <a:ln>
                <a:solidFill>
                  <a:prstClr val="white">
                    <a:lumMod val="65000"/>
                    <a:alpha val="0"/>
                  </a:prstClr>
                </a:solidFill>
              </a:ln>
              <a:solidFill>
                <a:srgbClr val="000B75"/>
              </a:solidFill>
            </a:endParaRPr>
          </a:p>
        </p:txBody>
      </p:sp>
      <p:sp>
        <p:nvSpPr>
          <p:cNvPr id="12" name="제목 1">
            <a:extLst>
              <a:ext uri="{FF2B5EF4-FFF2-40B4-BE49-F238E27FC236}">
                <a16:creationId xmlns="" xmlns:a16="http://schemas.microsoft.com/office/drawing/2014/main" id="{7A33D33C-5074-AC40-83ED-62645D4DF5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5954" y="471815"/>
            <a:ext cx="3195105" cy="424732"/>
          </a:xfrm>
        </p:spPr>
        <p:txBody>
          <a:bodyPr/>
          <a:lstStyle/>
          <a:p>
            <a:r>
              <a:rPr kumimoji="1" lang="ko-KR" altLang="en-US" sz="2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</a:rPr>
              <a:t>코로나</a:t>
            </a:r>
            <a:r>
              <a:rPr kumimoji="1" lang="en-US" altLang="ko-KR" sz="24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</a:rPr>
              <a:t>19 </a:t>
            </a:r>
            <a:r>
              <a:rPr kumimoji="1" lang="ko-KR" altLang="en-US" sz="24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</a:rPr>
              <a:t>예방 행동수칙</a:t>
            </a:r>
            <a:endParaRPr kumimoji="1" lang="x-none" altLang="en-US" sz="2400" b="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2375541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6157</TotalTime>
  <Words>2812</Words>
  <Application>Microsoft Office PowerPoint</Application>
  <PresentationFormat>사용자 지정</PresentationFormat>
  <Paragraphs>832</Paragraphs>
  <Slides>31</Slides>
  <Notes>16</Notes>
  <HiddenSlides>0</HiddenSlides>
  <MMClips>0</MMClips>
  <ScaleCrop>false</ScaleCrop>
  <HeadingPairs>
    <vt:vector size="4" baseType="variant">
      <vt:variant>
        <vt:lpstr>테마</vt:lpstr>
      </vt:variant>
      <vt:variant>
        <vt:i4>2</vt:i4>
      </vt:variant>
      <vt:variant>
        <vt:lpstr>슬라이드 제목</vt:lpstr>
      </vt:variant>
      <vt:variant>
        <vt:i4>31</vt:i4>
      </vt:variant>
    </vt:vector>
  </HeadingPairs>
  <TitlesOfParts>
    <vt:vector size="33" baseType="lpstr">
      <vt:lpstr>Office 테마</vt:lpstr>
      <vt:lpstr>1_Office 테마</vt:lpstr>
      <vt:lpstr>※ 기업 업무연속성계획(BCP) 가이드라인(2판, 축약본 및 상세본)은     산업통상자원부 · 주요 경제단체 · 협단체 홈페이지와 코로나바이러스19 홈페이지(ncov.mohw.go.kr) 에서 확인할 수 있습니다.</vt:lpstr>
      <vt:lpstr>PowerPoint 프레젠테이션</vt:lpstr>
      <vt:lpstr>PowerPoint 프레젠테이션</vt:lpstr>
      <vt:lpstr>업무연속성계획(BCP)의 정의</vt:lpstr>
      <vt:lpstr>기업 사례로 보는 BCP의 중요성</vt:lpstr>
      <vt:lpstr>BCP의 필요성</vt:lpstr>
      <vt:lpstr>현 상황에서 BCP에 관심을 가져야 하는 이유</vt:lpstr>
      <vt:lpstr>현 상황에서 BCP에 관심을 가져야 하는 이유</vt:lpstr>
      <vt:lpstr>BCP의 주요 내용</vt:lpstr>
      <vt:lpstr>감염병이 기업에 미칠 수 있는 영향</vt:lpstr>
      <vt:lpstr>감염병 대응을 위한 BCP 수립 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코로나19관련 정부의 기업 지원 프로그램 (’20년 3월 기준)</vt:lpstr>
      <vt:lpstr>코로나19관련 정부의 기업 지원 프로그램 (’20년 3월 기준)</vt:lpstr>
      <vt:lpstr>코로나19관련 정부의 기업 지원 프로그램 (’20년 3월 기준)</vt:lpstr>
      <vt:lpstr>코로나19관련 기업의 애로사항 접수 · 문의처</vt:lpstr>
      <vt:lpstr>코로나19관련 정부 지침 안내</vt:lpstr>
      <vt:lpstr>코로나19관련 정부 지침 안내(계속) </vt:lpstr>
      <vt:lpstr>코로나19 예방 행동수칙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pc</dc:creator>
  <cp:lastModifiedBy>user</cp:lastModifiedBy>
  <cp:revision>265</cp:revision>
  <cp:lastPrinted>2020-04-02T04:42:10Z</cp:lastPrinted>
  <dcterms:created xsi:type="dcterms:W3CDTF">2019-10-22T06:59:12Z</dcterms:created>
  <dcterms:modified xsi:type="dcterms:W3CDTF">2020-04-09T08:52:22Z</dcterms:modified>
</cp:coreProperties>
</file>