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8"/>
  </p:notesMasterIdLst>
  <p:handoutMasterIdLst>
    <p:handoutMasterId r:id="rId9"/>
  </p:handoutMasterIdLst>
  <p:sldIdLst>
    <p:sldId id="341" r:id="rId3"/>
    <p:sldId id="340" r:id="rId4"/>
    <p:sldId id="331" r:id="rId5"/>
    <p:sldId id="339" r:id="rId6"/>
    <p:sldId id="335" r:id="rId7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26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5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C7DE"/>
    <a:srgbClr val="00B0F0"/>
    <a:srgbClr val="C7EAFE"/>
    <a:srgbClr val="065DC7"/>
    <a:srgbClr val="E8E9ED"/>
    <a:srgbClr val="F8F8F8"/>
    <a:srgbClr val="25AEC1"/>
    <a:srgbClr val="61ACBA"/>
    <a:srgbClr val="E1E2E7"/>
    <a:srgbClr val="B4B8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72" autoAdjust="0"/>
    <p:restoredTop sz="93894" autoAdjust="0"/>
  </p:normalViewPr>
  <p:slideViewPr>
    <p:cSldViewPr snapToGrid="0" showGuides="1">
      <p:cViewPr>
        <p:scale>
          <a:sx n="100" d="100"/>
          <a:sy n="100" d="100"/>
        </p:scale>
        <p:origin x="-528" y="-216"/>
      </p:cViewPr>
      <p:guideLst>
        <p:guide orient="horz" pos="1026"/>
        <p:guide orient="horz" pos="256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sorterViewPr>
    <p:cViewPr varScale="1">
      <p:scale>
        <a:sx n="1" d="1"/>
        <a:sy n="1" d="1"/>
      </p:scale>
      <p:origin x="0" y="-2874"/>
    </p:cViewPr>
  </p:sorterViewPr>
  <p:notesViewPr>
    <p:cSldViewPr snapToGrid="0">
      <p:cViewPr varScale="1">
        <p:scale>
          <a:sx n="85" d="100"/>
          <a:sy n="85" d="100"/>
        </p:scale>
        <p:origin x="280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22FC87-92CE-4B21-B317-02D9CF73FDA8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B59A3B-98EB-42CC-AAA2-812547A6D3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93276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D5ECC1-6AE6-4D7B-A4F9-AA392296D295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A14966-A430-435F-A45F-253419D3D6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6317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9996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03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6533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fld id="{1450C433-A5BC-49C5-BA63-143F22B2C824}" type="datetimeFigureOut">
              <a:rPr lang="ko-KR" altLang="en-US" smtClean="0"/>
              <a:pPr/>
              <a:t>2020-04-09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fld id="{AFC48BB2-F050-4E2D-96CC-A163B4FAF43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ECB28A77-FC33-40B4-B1B4-235074C23230}"/>
              </a:ext>
            </a:extLst>
          </p:cNvPr>
          <p:cNvSpPr/>
          <p:nvPr userDrawn="1"/>
        </p:nvSpPr>
        <p:spPr>
          <a:xfrm>
            <a:off x="1054100" y="373513"/>
            <a:ext cx="11137900" cy="600759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35954" y="444116"/>
            <a:ext cx="3821880" cy="480131"/>
          </a:xfrm>
        </p:spPr>
        <p:txBody>
          <a:bodyPr wrap="none">
            <a:spAutoFit/>
          </a:bodyPr>
          <a:lstStyle>
            <a:lvl1pPr>
              <a:defRPr sz="2800" b="1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xmlns="" id="{20FDFEB1-4952-4C4E-BFDD-B2667D92D727}"/>
              </a:ext>
            </a:extLst>
          </p:cNvPr>
          <p:cNvGrpSpPr/>
          <p:nvPr userDrawn="1"/>
        </p:nvGrpSpPr>
        <p:grpSpPr>
          <a:xfrm>
            <a:off x="264319" y="379412"/>
            <a:ext cx="625475" cy="588169"/>
            <a:chOff x="264319" y="290512"/>
            <a:chExt cx="625475" cy="588169"/>
          </a:xfrm>
        </p:grpSpPr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xmlns="" id="{349362D2-4068-4763-A066-A7985481D5C3}"/>
                </a:ext>
              </a:extLst>
            </p:cNvPr>
            <p:cNvCxnSpPr>
              <a:cxnSpLocks/>
            </p:cNvCxnSpPr>
            <p:nvPr/>
          </p:nvCxnSpPr>
          <p:spPr>
            <a:xfrm>
              <a:off x="264319" y="878681"/>
              <a:ext cx="625475" cy="0"/>
            </a:xfrm>
            <a:prstGeom prst="line">
              <a:avLst/>
            </a:prstGeom>
            <a:ln w="12700">
              <a:solidFill>
                <a:srgbClr val="9DE1E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xmlns="" id="{83CE7D6C-DC70-43FD-9509-D322B1BE1B1A}"/>
                </a:ext>
              </a:extLst>
            </p:cNvPr>
            <p:cNvCxnSpPr>
              <a:cxnSpLocks/>
            </p:cNvCxnSpPr>
            <p:nvPr/>
          </p:nvCxnSpPr>
          <p:spPr>
            <a:xfrm>
              <a:off x="264319" y="290512"/>
              <a:ext cx="625475" cy="0"/>
            </a:xfrm>
            <a:prstGeom prst="line">
              <a:avLst/>
            </a:prstGeom>
            <a:ln w="12700">
              <a:solidFill>
                <a:srgbClr val="9DE1E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3E8E5C61-3BEA-4654-A43A-85B62998882D}"/>
              </a:ext>
            </a:extLst>
          </p:cNvPr>
          <p:cNvSpPr/>
          <p:nvPr userDrawn="1"/>
        </p:nvSpPr>
        <p:spPr>
          <a:xfrm>
            <a:off x="1055370" y="145415"/>
            <a:ext cx="3494546" cy="169277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algn="l">
              <a:spcBef>
                <a:spcPct val="0"/>
              </a:spcBef>
            </a:pPr>
            <a:r>
              <a:rPr lang="ko-KR" altLang="en-US" sz="1100" kern="1200" spc="-1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감염병</a:t>
            </a:r>
            <a:r>
              <a:rPr lang="ko-KR" altLang="en-US" sz="1100" kern="12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 발생 시</a:t>
            </a:r>
            <a:r>
              <a:rPr lang="en-US" altLang="ko-KR" sz="1100" kern="1200" spc="-15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 </a:t>
            </a:r>
            <a:r>
              <a:rPr lang="ko-KR" altLang="en-US" sz="1100" kern="12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기업의 </a:t>
            </a:r>
            <a:r>
              <a:rPr lang="ko-KR" altLang="en-US" sz="1100" kern="1200" spc="-1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업무연속성계획</a:t>
            </a:r>
            <a:r>
              <a:rPr lang="en-US" altLang="ko-KR" sz="1100" kern="1200" spc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(BCP)</a:t>
            </a:r>
            <a:r>
              <a:rPr lang="en-US" altLang="ko-KR" sz="1100" kern="1200" spc="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 </a:t>
            </a:r>
            <a:r>
              <a:rPr lang="ko-KR" altLang="en-US" sz="1100" kern="12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필요성과 수립 절차</a:t>
            </a:r>
            <a:endParaRPr lang="en-US" altLang="ko-KR" sz="1100" kern="12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+mn-ea"/>
              <a:ea typeface="+mn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91909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961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199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165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fld id="{1450C433-A5BC-49C5-BA63-143F22B2C824}" type="datetimeFigureOut">
              <a:rPr lang="ko-KR" altLang="en-US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black">
                    <a:tint val="75000"/>
                  </a:prstClr>
                </a:solidFill>
              </a:rPr>
              <a:pPr/>
              <a:t>2020-04-09</a:t>
            </a:fld>
            <a:endParaRPr lang="ko-KR" altLang="en-US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endParaRPr lang="ko-KR" altLang="en-US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fld id="{AFC48BB2-F050-4E2D-96CC-A163B4FAF43E}" type="slidenum">
              <a:rPr lang="ko-KR" altLang="en-US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ECB28A77-FC33-40B4-B1B4-235074C23230}"/>
              </a:ext>
            </a:extLst>
          </p:cNvPr>
          <p:cNvSpPr/>
          <p:nvPr userDrawn="1"/>
        </p:nvSpPr>
        <p:spPr>
          <a:xfrm>
            <a:off x="1054100" y="373513"/>
            <a:ext cx="11137900" cy="600759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35954" y="444116"/>
            <a:ext cx="3821880" cy="480131"/>
          </a:xfrm>
        </p:spPr>
        <p:txBody>
          <a:bodyPr wrap="none">
            <a:spAutoFit/>
          </a:bodyPr>
          <a:lstStyle>
            <a:lvl1pPr>
              <a:defRPr sz="2800" b="1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grpSp>
        <p:nvGrpSpPr>
          <p:cNvPr id="11" name="그룹 10">
            <a:extLst>
              <a:ext uri="{FF2B5EF4-FFF2-40B4-BE49-F238E27FC236}">
                <a16:creationId xmlns="" xmlns:a16="http://schemas.microsoft.com/office/drawing/2014/main" id="{20FDFEB1-4952-4C4E-BFDD-B2667D92D727}"/>
              </a:ext>
            </a:extLst>
          </p:cNvPr>
          <p:cNvGrpSpPr/>
          <p:nvPr userDrawn="1"/>
        </p:nvGrpSpPr>
        <p:grpSpPr>
          <a:xfrm>
            <a:off x="264319" y="379412"/>
            <a:ext cx="625475" cy="588169"/>
            <a:chOff x="264319" y="290512"/>
            <a:chExt cx="625475" cy="588169"/>
          </a:xfrm>
        </p:grpSpPr>
        <p:cxnSp>
          <p:nvCxnSpPr>
            <p:cNvPr id="12" name="직선 연결선 11">
              <a:extLst>
                <a:ext uri="{FF2B5EF4-FFF2-40B4-BE49-F238E27FC236}">
                  <a16:creationId xmlns="" xmlns:a16="http://schemas.microsoft.com/office/drawing/2014/main" id="{349362D2-4068-4763-A066-A7985481D5C3}"/>
                </a:ext>
              </a:extLst>
            </p:cNvPr>
            <p:cNvCxnSpPr>
              <a:cxnSpLocks/>
            </p:cNvCxnSpPr>
            <p:nvPr/>
          </p:nvCxnSpPr>
          <p:spPr>
            <a:xfrm>
              <a:off x="264319" y="878681"/>
              <a:ext cx="625475" cy="0"/>
            </a:xfrm>
            <a:prstGeom prst="line">
              <a:avLst/>
            </a:prstGeom>
            <a:ln w="12700">
              <a:solidFill>
                <a:srgbClr val="9DE1E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="" xmlns:a16="http://schemas.microsoft.com/office/drawing/2014/main" id="{83CE7D6C-DC70-43FD-9509-D322B1BE1B1A}"/>
                </a:ext>
              </a:extLst>
            </p:cNvPr>
            <p:cNvCxnSpPr>
              <a:cxnSpLocks/>
            </p:cNvCxnSpPr>
            <p:nvPr/>
          </p:nvCxnSpPr>
          <p:spPr>
            <a:xfrm>
              <a:off x="264319" y="290512"/>
              <a:ext cx="625475" cy="0"/>
            </a:xfrm>
            <a:prstGeom prst="line">
              <a:avLst/>
            </a:prstGeom>
            <a:ln w="12700">
              <a:solidFill>
                <a:srgbClr val="9DE1E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3E8E5C61-3BEA-4654-A43A-85B62998882D}"/>
              </a:ext>
            </a:extLst>
          </p:cNvPr>
          <p:cNvSpPr/>
          <p:nvPr userDrawn="1"/>
        </p:nvSpPr>
        <p:spPr>
          <a:xfrm>
            <a:off x="1055370" y="145415"/>
            <a:ext cx="3494546" cy="169277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1100" spc="-150" dirty="0" err="1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감염병</a:t>
            </a:r>
            <a:r>
              <a:rPr lang="ko-KR" altLang="en-US" sz="1100" spc="-1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 발생 시</a:t>
            </a:r>
            <a:r>
              <a:rPr lang="en-US" altLang="ko-KR" sz="1100" spc="-1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 </a:t>
            </a:r>
            <a:r>
              <a:rPr lang="ko-KR" altLang="en-US" sz="1100" spc="-1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기업의 </a:t>
            </a:r>
            <a:r>
              <a:rPr lang="ko-KR" altLang="en-US" sz="1100" spc="-150" dirty="0" err="1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업무연속성계획</a:t>
            </a:r>
            <a:r>
              <a:rPr lang="en-US" altLang="ko-KR" sz="1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(BCP) </a:t>
            </a:r>
            <a:r>
              <a:rPr lang="ko-KR" altLang="en-US" sz="1100" spc="-1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필요성과 수립 절차</a:t>
            </a:r>
            <a:endParaRPr lang="en-US" altLang="ko-KR" sz="1100" spc="-1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rgbClr val="44546A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474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177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0C433-A5BC-49C5-BA63-143F22B2C824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48BB2-F050-4E2D-96CC-A163B4FAF43E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xmlns="" id="{AD6CF0D7-CF1B-4E91-8655-D92B88DBEB68}"/>
              </a:ext>
            </a:extLst>
          </p:cNvPr>
          <p:cNvGrpSpPr/>
          <p:nvPr userDrawn="1"/>
        </p:nvGrpSpPr>
        <p:grpSpPr>
          <a:xfrm>
            <a:off x="-543910" y="411813"/>
            <a:ext cx="305518" cy="2264832"/>
            <a:chOff x="-543910" y="411813"/>
            <a:chExt cx="305518" cy="226483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xmlns="" id="{D0384759-8581-4962-A953-0B046DE2F79E}"/>
                </a:ext>
              </a:extLst>
            </p:cNvPr>
            <p:cNvSpPr/>
            <p:nvPr userDrawn="1"/>
          </p:nvSpPr>
          <p:spPr>
            <a:xfrm>
              <a:off x="-543910" y="411813"/>
              <a:ext cx="305518" cy="305518"/>
            </a:xfrm>
            <a:prstGeom prst="rect">
              <a:avLst/>
            </a:prstGeom>
            <a:solidFill>
              <a:srgbClr val="003A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xmlns="" id="{A93332A9-1C3C-4A4E-AC3B-FE1F72E5FA3D}"/>
                </a:ext>
              </a:extLst>
            </p:cNvPr>
            <p:cNvSpPr/>
            <p:nvPr userDrawn="1"/>
          </p:nvSpPr>
          <p:spPr>
            <a:xfrm>
              <a:off x="-543910" y="1337911"/>
              <a:ext cx="305518" cy="30551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xmlns="" id="{ABA20029-56E1-4D77-9C00-715623D82903}"/>
                </a:ext>
              </a:extLst>
            </p:cNvPr>
            <p:cNvSpPr/>
            <p:nvPr userDrawn="1"/>
          </p:nvSpPr>
          <p:spPr>
            <a:xfrm>
              <a:off x="-543910" y="2371127"/>
              <a:ext cx="305518" cy="305518"/>
            </a:xfrm>
            <a:prstGeom prst="rect">
              <a:avLst/>
            </a:prstGeom>
            <a:solidFill>
              <a:srgbClr val="42C7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xmlns="" id="{D22418FC-D0D0-4352-A255-D49C450DD069}"/>
                </a:ext>
              </a:extLst>
            </p:cNvPr>
            <p:cNvSpPr/>
            <p:nvPr userDrawn="1"/>
          </p:nvSpPr>
          <p:spPr>
            <a:xfrm>
              <a:off x="-543910" y="874862"/>
              <a:ext cx="305518" cy="305518"/>
            </a:xfrm>
            <a:prstGeom prst="rect">
              <a:avLst/>
            </a:prstGeom>
            <a:solidFill>
              <a:srgbClr val="065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xmlns="" id="{8FB5D2CE-523B-44E3-AA2C-ECDA10A06885}"/>
                </a:ext>
              </a:extLst>
            </p:cNvPr>
            <p:cNvSpPr/>
            <p:nvPr userDrawn="1"/>
          </p:nvSpPr>
          <p:spPr>
            <a:xfrm>
              <a:off x="-543910" y="1871266"/>
              <a:ext cx="305518" cy="305518"/>
            </a:xfrm>
            <a:prstGeom prst="rect">
              <a:avLst/>
            </a:prstGeom>
            <a:solidFill>
              <a:srgbClr val="25AE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1190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0C433-A5BC-49C5-BA63-143F22B2C82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48BB2-F050-4E2D-96CC-A163B4FAF43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AD6CF0D7-CF1B-4E91-8655-D92B88DBEB68}"/>
              </a:ext>
            </a:extLst>
          </p:cNvPr>
          <p:cNvGrpSpPr/>
          <p:nvPr userDrawn="1"/>
        </p:nvGrpSpPr>
        <p:grpSpPr>
          <a:xfrm>
            <a:off x="-543910" y="411813"/>
            <a:ext cx="305518" cy="2264832"/>
            <a:chOff x="-543910" y="411813"/>
            <a:chExt cx="305518" cy="2264832"/>
          </a:xfrm>
        </p:grpSpPr>
        <p:sp>
          <p:nvSpPr>
            <p:cNvPr id="8" name="직사각형 7">
              <a:extLst>
                <a:ext uri="{FF2B5EF4-FFF2-40B4-BE49-F238E27FC236}">
                  <a16:creationId xmlns="" xmlns:a16="http://schemas.microsoft.com/office/drawing/2014/main" id="{D0384759-8581-4962-A953-0B046DE2F79E}"/>
                </a:ext>
              </a:extLst>
            </p:cNvPr>
            <p:cNvSpPr/>
            <p:nvPr userDrawn="1"/>
          </p:nvSpPr>
          <p:spPr>
            <a:xfrm>
              <a:off x="-543910" y="411813"/>
              <a:ext cx="305518" cy="305518"/>
            </a:xfrm>
            <a:prstGeom prst="rect">
              <a:avLst/>
            </a:prstGeom>
            <a:solidFill>
              <a:srgbClr val="003A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A93332A9-1C3C-4A4E-AC3B-FE1F72E5FA3D}"/>
                </a:ext>
              </a:extLst>
            </p:cNvPr>
            <p:cNvSpPr/>
            <p:nvPr userDrawn="1"/>
          </p:nvSpPr>
          <p:spPr>
            <a:xfrm>
              <a:off x="-543910" y="1337911"/>
              <a:ext cx="305518" cy="30551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ABA20029-56E1-4D77-9C00-715623D82903}"/>
                </a:ext>
              </a:extLst>
            </p:cNvPr>
            <p:cNvSpPr/>
            <p:nvPr userDrawn="1"/>
          </p:nvSpPr>
          <p:spPr>
            <a:xfrm>
              <a:off x="-543910" y="2371127"/>
              <a:ext cx="305518" cy="305518"/>
            </a:xfrm>
            <a:prstGeom prst="rect">
              <a:avLst/>
            </a:prstGeom>
            <a:solidFill>
              <a:srgbClr val="42C7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D22418FC-D0D0-4352-A255-D49C450DD069}"/>
                </a:ext>
              </a:extLst>
            </p:cNvPr>
            <p:cNvSpPr/>
            <p:nvPr userDrawn="1"/>
          </p:nvSpPr>
          <p:spPr>
            <a:xfrm>
              <a:off x="-543910" y="874862"/>
              <a:ext cx="305518" cy="305518"/>
            </a:xfrm>
            <a:prstGeom prst="rect">
              <a:avLst/>
            </a:prstGeom>
            <a:solidFill>
              <a:srgbClr val="065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8FB5D2CE-523B-44E3-AA2C-ECDA10A06885}"/>
                </a:ext>
              </a:extLst>
            </p:cNvPr>
            <p:cNvSpPr/>
            <p:nvPr userDrawn="1"/>
          </p:nvSpPr>
          <p:spPr>
            <a:xfrm>
              <a:off x="-543910" y="1871266"/>
              <a:ext cx="305518" cy="305518"/>
            </a:xfrm>
            <a:prstGeom prst="rect">
              <a:avLst/>
            </a:prstGeom>
            <a:solidFill>
              <a:srgbClr val="25AE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046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6.emf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mekk.or.kr/" TargetMode="External"/><Relationship Id="rId2" Type="http://schemas.openxmlformats.org/officeDocument/2006/relationships/hyperlink" Target="mailto:fomek119@fomek.or.kr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9">
            <a:extLst>
              <a:ext uri="{FF2B5EF4-FFF2-40B4-BE49-F238E27FC236}">
                <a16:creationId xmlns:a16="http://schemas.microsoft.com/office/drawing/2014/main" xmlns="" id="{7A2EA599-29DB-7A4E-9A5F-E80804AA1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600" y="357736"/>
            <a:ext cx="12002400" cy="608400"/>
          </a:xfrm>
          <a:solidFill>
            <a:srgbClr val="42C7DE"/>
          </a:solidFill>
        </p:spPr>
        <p:txBody>
          <a:bodyPr/>
          <a:lstStyle/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관련 정부의 기업 지원 프로그램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(’20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년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3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월 기준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)</a:t>
            </a:r>
            <a:endParaRPr kumimoji="1" lang="x-none" altLang="en-US" sz="24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xmlns="" id="{7D7E8861-2A8F-C046-BEC6-4A7D4ECB8937}"/>
              </a:ext>
            </a:extLst>
          </p:cNvPr>
          <p:cNvSpPr/>
          <p:nvPr/>
        </p:nvSpPr>
        <p:spPr>
          <a:xfrm>
            <a:off x="739040" y="1934592"/>
            <a:ext cx="11016762" cy="5196108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19" name="직사각형 118">
            <a:extLst>
              <a:ext uri="{FF2B5EF4-FFF2-40B4-BE49-F238E27FC236}">
                <a16:creationId xmlns:a16="http://schemas.microsoft.com/office/drawing/2014/main" xmlns="" id="{2F0EDA3E-D427-2F4E-81B5-627F21F69322}"/>
              </a:ext>
            </a:extLst>
          </p:cNvPr>
          <p:cNvSpPr/>
          <p:nvPr/>
        </p:nvSpPr>
        <p:spPr>
          <a:xfrm>
            <a:off x="5326831" y="1953642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20" name="직사각형 119">
            <a:extLst>
              <a:ext uri="{FF2B5EF4-FFF2-40B4-BE49-F238E27FC236}">
                <a16:creationId xmlns:a16="http://schemas.microsoft.com/office/drawing/2014/main" xmlns="" id="{F1E2FAC0-0044-9E4A-A7B0-7D40CFC7393E}"/>
              </a:ext>
            </a:extLst>
          </p:cNvPr>
          <p:cNvSpPr/>
          <p:nvPr/>
        </p:nvSpPr>
        <p:spPr>
          <a:xfrm>
            <a:off x="5326831" y="3509442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 sz="130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21" name="직사각형 120">
            <a:extLst>
              <a:ext uri="{FF2B5EF4-FFF2-40B4-BE49-F238E27FC236}">
                <a16:creationId xmlns:a16="http://schemas.microsoft.com/office/drawing/2014/main" xmlns="" id="{815CF2AA-6097-B446-89F3-2F9798B90E2A}"/>
              </a:ext>
            </a:extLst>
          </p:cNvPr>
          <p:cNvSpPr/>
          <p:nvPr/>
        </p:nvSpPr>
        <p:spPr>
          <a:xfrm>
            <a:off x="5326831" y="5136414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 sz="130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xmlns="" id="{BF6BF647-F964-3147-BDED-C085A6BDD8E9}"/>
              </a:ext>
            </a:extLst>
          </p:cNvPr>
          <p:cNvSpPr/>
          <p:nvPr/>
        </p:nvSpPr>
        <p:spPr>
          <a:xfrm>
            <a:off x="5329336" y="1907924"/>
            <a:ext cx="3456000" cy="46800"/>
          </a:xfrm>
          <a:prstGeom prst="rect">
            <a:avLst/>
          </a:prstGeom>
          <a:solidFill>
            <a:srgbClr val="42C7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xmlns="" id="{BEF5C467-39BF-8844-AA14-91B77D7E668D}"/>
              </a:ext>
            </a:extLst>
          </p:cNvPr>
          <p:cNvSpPr/>
          <p:nvPr/>
        </p:nvSpPr>
        <p:spPr>
          <a:xfrm>
            <a:off x="36382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대상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xmlns="" id="{CC09FCBE-6CB9-4946-BDC3-3B88128FDCA7}"/>
              </a:ext>
            </a:extLst>
          </p:cNvPr>
          <p:cNvSpPr/>
          <p:nvPr/>
        </p:nvSpPr>
        <p:spPr>
          <a:xfrm>
            <a:off x="68513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내용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xmlns="" id="{F37F7714-7159-D54B-A943-407F023F7DA1}"/>
              </a:ext>
            </a:extLst>
          </p:cNvPr>
          <p:cNvSpPr/>
          <p:nvPr/>
        </p:nvSpPr>
        <p:spPr>
          <a:xfrm>
            <a:off x="100644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담당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grpSp>
        <p:nvGrpSpPr>
          <p:cNvPr id="89" name="그룹 88">
            <a:extLst>
              <a:ext uri="{FF2B5EF4-FFF2-40B4-BE49-F238E27FC236}">
                <a16:creationId xmlns:a16="http://schemas.microsoft.com/office/drawing/2014/main" xmlns="" id="{2DFA7661-24B7-D04D-961C-FC0890AE0447}"/>
              </a:ext>
            </a:extLst>
          </p:cNvPr>
          <p:cNvGrpSpPr/>
          <p:nvPr/>
        </p:nvGrpSpPr>
        <p:grpSpPr>
          <a:xfrm>
            <a:off x="5326831" y="2013058"/>
            <a:ext cx="3420000" cy="4908062"/>
            <a:chOff x="5364931" y="1169573"/>
            <a:chExt cx="3362739" cy="5304189"/>
          </a:xfrm>
        </p:grpSpPr>
        <p:cxnSp>
          <p:nvCxnSpPr>
            <p:cNvPr id="78" name="직선 연결선[R] 77">
              <a:extLst>
                <a:ext uri="{FF2B5EF4-FFF2-40B4-BE49-F238E27FC236}">
                  <a16:creationId xmlns:a16="http://schemas.microsoft.com/office/drawing/2014/main" xmlns="" id="{88725F87-6F5F-BE4E-B395-FDA959D7E88D}"/>
                </a:ext>
              </a:extLst>
            </p:cNvPr>
            <p:cNvCxnSpPr/>
            <p:nvPr/>
          </p:nvCxnSpPr>
          <p:spPr>
            <a:xfrm>
              <a:off x="5364931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직선 연결선[R] 78">
              <a:extLst>
                <a:ext uri="{FF2B5EF4-FFF2-40B4-BE49-F238E27FC236}">
                  <a16:creationId xmlns:a16="http://schemas.microsoft.com/office/drawing/2014/main" xmlns="" id="{0806D7B2-86F7-2240-91B4-FA494EF2ABCB}"/>
                </a:ext>
              </a:extLst>
            </p:cNvPr>
            <p:cNvCxnSpPr/>
            <p:nvPr/>
          </p:nvCxnSpPr>
          <p:spPr>
            <a:xfrm>
              <a:off x="8727670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직사각형 82">
            <a:extLst>
              <a:ext uri="{FF2B5EF4-FFF2-40B4-BE49-F238E27FC236}">
                <a16:creationId xmlns:a16="http://schemas.microsoft.com/office/drawing/2014/main" xmlns="" id="{9756F33B-4700-5F43-B25A-2B21BE0B7677}"/>
              </a:ext>
            </a:extLst>
          </p:cNvPr>
          <p:cNvSpPr/>
          <p:nvPr/>
        </p:nvSpPr>
        <p:spPr>
          <a:xfrm>
            <a:off x="2336800" y="1907925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xmlns="" id="{0205F664-24D4-C340-9E30-8C3696AB9183}"/>
              </a:ext>
            </a:extLst>
          </p:cNvPr>
          <p:cNvSpPr/>
          <p:nvPr/>
        </p:nvSpPr>
        <p:spPr>
          <a:xfrm>
            <a:off x="8763000" y="1907925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04" name="양쪽 모서리가 둥근 사각형 103">
            <a:extLst>
              <a:ext uri="{FF2B5EF4-FFF2-40B4-BE49-F238E27FC236}">
                <a16:creationId xmlns:a16="http://schemas.microsoft.com/office/drawing/2014/main" xmlns="" id="{526F3A44-61AE-D346-A6DC-CD4E77EC7CB8}"/>
              </a:ext>
            </a:extLst>
          </p:cNvPr>
          <p:cNvSpPr/>
          <p:nvPr/>
        </p:nvSpPr>
        <p:spPr>
          <a:xfrm rot="5400000">
            <a:off x="56760" y="2704962"/>
            <a:ext cx="2833464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05" name="양쪽 모서리가 둥근 사각형 104">
            <a:extLst>
              <a:ext uri="{FF2B5EF4-FFF2-40B4-BE49-F238E27FC236}">
                <a16:creationId xmlns:a16="http://schemas.microsoft.com/office/drawing/2014/main" xmlns="" id="{AD9B5B1C-CC03-2E4C-A73E-621CB5412851}"/>
              </a:ext>
            </a:extLst>
          </p:cNvPr>
          <p:cNvSpPr/>
          <p:nvPr/>
        </p:nvSpPr>
        <p:spPr>
          <a:xfrm rot="5400000">
            <a:off x="922195" y="4881734"/>
            <a:ext cx="1102593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07" name="직사각형 106">
            <a:extLst>
              <a:ext uri="{FF2B5EF4-FFF2-40B4-BE49-F238E27FC236}">
                <a16:creationId xmlns:a16="http://schemas.microsoft.com/office/drawing/2014/main" xmlns="" id="{A2EA8989-32D7-E147-860F-D060C130B95C}"/>
              </a:ext>
            </a:extLst>
          </p:cNvPr>
          <p:cNvSpPr/>
          <p:nvPr/>
        </p:nvSpPr>
        <p:spPr>
          <a:xfrm>
            <a:off x="2423159" y="2198993"/>
            <a:ext cx="2880643" cy="938719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algn="ctr">
              <a:spcAft>
                <a:spcPts val="2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피해 중소기업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</a:p>
          <a:p>
            <a:pPr algn="ctr">
              <a:spcAft>
                <a:spcPts val="2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대구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· 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경북 소재기업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  <a:endParaRPr lang="en-US" altLang="ko-KR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>
              <a:spcAft>
                <a:spcPts val="2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관련 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물품 제조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서비스 </a:t>
            </a:r>
            <a:endParaRPr lang="en-US" altLang="ko-KR" sz="1400" b="1" spc="-8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>
              <a:spcAft>
                <a:spcPts val="2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중소기업</a:t>
            </a:r>
            <a:endParaRPr lang="ko-KR" altLang="en-US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65DC7"/>
              </a:solidFill>
              <a:latin typeface="+mn-ea"/>
            </a:endParaRPr>
          </a:p>
        </p:txBody>
      </p:sp>
      <p:sp>
        <p:nvSpPr>
          <p:cNvPr id="108" name="직사각형 107">
            <a:extLst>
              <a:ext uri="{FF2B5EF4-FFF2-40B4-BE49-F238E27FC236}">
                <a16:creationId xmlns:a16="http://schemas.microsoft.com/office/drawing/2014/main" xmlns="" id="{B3F7015F-B981-014D-B18F-FFC146AD7FD0}"/>
              </a:ext>
            </a:extLst>
          </p:cNvPr>
          <p:cNvSpPr/>
          <p:nvPr/>
        </p:nvSpPr>
        <p:spPr>
          <a:xfrm>
            <a:off x="2899611" y="4095203"/>
            <a:ext cx="1867178" cy="233077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피해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중소기업</a:t>
            </a:r>
          </a:p>
        </p:txBody>
      </p:sp>
      <p:sp>
        <p:nvSpPr>
          <p:cNvPr id="109" name="직사각형 108">
            <a:extLst>
              <a:ext uri="{FF2B5EF4-FFF2-40B4-BE49-F238E27FC236}">
                <a16:creationId xmlns:a16="http://schemas.microsoft.com/office/drawing/2014/main" xmlns="" id="{8713EBB5-B318-294E-B8AF-3DAE9A682C50}"/>
              </a:ext>
            </a:extLst>
          </p:cNvPr>
          <p:cNvSpPr/>
          <p:nvPr/>
        </p:nvSpPr>
        <p:spPr>
          <a:xfrm>
            <a:off x="2899611" y="5628506"/>
            <a:ext cx="1867178" cy="233077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피해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중소기업</a:t>
            </a:r>
          </a:p>
        </p:txBody>
      </p:sp>
      <p:sp>
        <p:nvSpPr>
          <p:cNvPr id="111" name="직사각형 110">
            <a:extLst>
              <a:ext uri="{FF2B5EF4-FFF2-40B4-BE49-F238E27FC236}">
                <a16:creationId xmlns:a16="http://schemas.microsoft.com/office/drawing/2014/main" xmlns="" id="{BBAB51C4-C045-A440-A0E5-D5C88412D51A}"/>
              </a:ext>
            </a:extLst>
          </p:cNvPr>
          <p:cNvSpPr/>
          <p:nvPr/>
        </p:nvSpPr>
        <p:spPr>
          <a:xfrm>
            <a:off x="5376955" y="2208110"/>
            <a:ext cx="3094117" cy="96949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9,050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 규모 지원</a:t>
            </a:r>
          </a:p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한도 확대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기존 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한도 외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최대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3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</a:p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 비율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상향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(85%→95%)</a:t>
            </a:r>
          </a:p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보증료율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1.0%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적용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심사절차 간소화</a:t>
            </a:r>
          </a:p>
        </p:txBody>
      </p:sp>
      <p:sp>
        <p:nvSpPr>
          <p:cNvPr id="112" name="직사각형 111">
            <a:extLst>
              <a:ext uri="{FF2B5EF4-FFF2-40B4-BE49-F238E27FC236}">
                <a16:creationId xmlns:a16="http://schemas.microsoft.com/office/drawing/2014/main" xmlns="" id="{4D6C2693-495B-5B4A-86F4-BC9EC3AB77C1}"/>
              </a:ext>
            </a:extLst>
          </p:cNvPr>
          <p:cNvSpPr/>
          <p:nvPr/>
        </p:nvSpPr>
        <p:spPr>
          <a:xfrm>
            <a:off x="5376955" y="3798868"/>
            <a:ext cx="3289683" cy="84016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3,000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 규모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우대보증지원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보증비율상향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(85%→95%)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보증료율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1.0%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적용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심사절차 간소화</a:t>
            </a:r>
          </a:p>
        </p:txBody>
      </p:sp>
      <p:sp>
        <p:nvSpPr>
          <p:cNvPr id="113" name="직사각형 112">
            <a:extLst>
              <a:ext uri="{FF2B5EF4-FFF2-40B4-BE49-F238E27FC236}">
                <a16:creationId xmlns:a16="http://schemas.microsoft.com/office/drawing/2014/main" xmlns="" id="{E6470825-542F-7B45-A662-9E39018F0B69}"/>
              </a:ext>
            </a:extLst>
          </p:cNvPr>
          <p:cNvSpPr/>
          <p:nvPr/>
        </p:nvSpPr>
        <p:spPr>
          <a:xfrm>
            <a:off x="5376955" y="5442694"/>
            <a:ext cx="2725426" cy="84016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6,250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 규모 지원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대출금리 인하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(2.65%→2.15%)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지원 한도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확대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(10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억원→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15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</a:p>
        </p:txBody>
      </p:sp>
      <p:cxnSp>
        <p:nvCxnSpPr>
          <p:cNvPr id="115" name="직선 연결선[R] 114">
            <a:extLst>
              <a:ext uri="{FF2B5EF4-FFF2-40B4-BE49-F238E27FC236}">
                <a16:creationId xmlns:a16="http://schemas.microsoft.com/office/drawing/2014/main" xmlns="" id="{EF59A5D3-C86F-ED41-8A85-4E011F213615}"/>
              </a:ext>
            </a:extLst>
          </p:cNvPr>
          <p:cNvCxnSpPr/>
          <p:nvPr/>
        </p:nvCxnSpPr>
        <p:spPr>
          <a:xfrm>
            <a:off x="2530257" y="5135590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직선 연결선[R] 115">
            <a:extLst>
              <a:ext uri="{FF2B5EF4-FFF2-40B4-BE49-F238E27FC236}">
                <a16:creationId xmlns:a16="http://schemas.microsoft.com/office/drawing/2014/main" xmlns="" id="{16CDCB79-D3D8-2540-B899-D3C084451B74}"/>
              </a:ext>
            </a:extLst>
          </p:cNvPr>
          <p:cNvCxnSpPr/>
          <p:nvPr/>
        </p:nvCxnSpPr>
        <p:spPr>
          <a:xfrm>
            <a:off x="2530257" y="3509997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xmlns="" id="{9071063C-103F-F545-AC00-676C4B92DC67}"/>
              </a:ext>
            </a:extLst>
          </p:cNvPr>
          <p:cNvSpPr txBox="1"/>
          <p:nvPr/>
        </p:nvSpPr>
        <p:spPr>
          <a:xfrm>
            <a:off x="855435" y="2349136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보증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9FBCFFC7-FD58-FF43-A0F1-6595167DAB92}"/>
              </a:ext>
            </a:extLst>
          </p:cNvPr>
          <p:cNvSpPr txBox="1"/>
          <p:nvPr/>
        </p:nvSpPr>
        <p:spPr>
          <a:xfrm>
            <a:off x="855435" y="5391016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대출</a:t>
            </a:r>
          </a:p>
        </p:txBody>
      </p:sp>
      <p:sp>
        <p:nvSpPr>
          <p:cNvPr id="122" name="직사각형 121">
            <a:extLst>
              <a:ext uri="{FF2B5EF4-FFF2-40B4-BE49-F238E27FC236}">
                <a16:creationId xmlns:a16="http://schemas.microsoft.com/office/drawing/2014/main" xmlns="" id="{CB37ECFE-78E4-D24E-9E86-2D1E620D20FA}"/>
              </a:ext>
            </a:extLst>
          </p:cNvPr>
          <p:cNvSpPr/>
          <p:nvPr/>
        </p:nvSpPr>
        <p:spPr>
          <a:xfrm>
            <a:off x="6127287" y="5165523"/>
            <a:ext cx="1819088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marR="50800" indent="-266700" algn="ctr">
              <a:lnSpc>
                <a:spcPct val="120000"/>
              </a:lnSpc>
              <a:spcBef>
                <a:spcPct val="0"/>
              </a:spcBef>
              <a:spcAft>
                <a:spcPts val="0"/>
              </a:spcAft>
            </a:pP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중소기업 긴급경영안정자금</a:t>
            </a:r>
          </a:p>
        </p:txBody>
      </p:sp>
      <p:sp>
        <p:nvSpPr>
          <p:cNvPr id="123" name="직사각형 122">
            <a:extLst>
              <a:ext uri="{FF2B5EF4-FFF2-40B4-BE49-F238E27FC236}">
                <a16:creationId xmlns:a16="http://schemas.microsoft.com/office/drawing/2014/main" xmlns="" id="{C23CD937-D680-0342-AE0C-819313D72AA1}"/>
              </a:ext>
            </a:extLst>
          </p:cNvPr>
          <p:cNvSpPr/>
          <p:nvPr/>
        </p:nvSpPr>
        <p:spPr>
          <a:xfrm>
            <a:off x="6414545" y="3527619"/>
            <a:ext cx="1244571" cy="22159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marR="50800" indent="-266700" algn="ctr">
              <a:lnSpc>
                <a:spcPct val="120000"/>
              </a:lnSpc>
              <a:spcBef>
                <a:spcPct val="0"/>
              </a:spcBef>
            </a:pP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우</a:t>
            </a: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대</a:t>
            </a: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보증 </a:t>
            </a: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프로그램</a:t>
            </a:r>
          </a:p>
        </p:txBody>
      </p:sp>
      <p:sp>
        <p:nvSpPr>
          <p:cNvPr id="124" name="직사각형 123">
            <a:extLst>
              <a:ext uri="{FF2B5EF4-FFF2-40B4-BE49-F238E27FC236}">
                <a16:creationId xmlns:a16="http://schemas.microsoft.com/office/drawing/2014/main" xmlns="" id="{5FD1744F-0A55-AE40-8CCB-F2455024B775}"/>
              </a:ext>
            </a:extLst>
          </p:cNvPr>
          <p:cNvSpPr/>
          <p:nvPr/>
        </p:nvSpPr>
        <p:spPr>
          <a:xfrm>
            <a:off x="6414545" y="1982751"/>
            <a:ext cx="1244572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marR="50800" indent="-266700" algn="ctr">
              <a:lnSpc>
                <a:spcPct val="120000"/>
              </a:lnSpc>
              <a:spcBef>
                <a:spcPct val="0"/>
              </a:spcBef>
            </a:pP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특례보증 프로그램</a:t>
            </a:r>
          </a:p>
        </p:txBody>
      </p:sp>
      <p:sp>
        <p:nvSpPr>
          <p:cNvPr id="125" name="직사각형 124">
            <a:extLst>
              <a:ext uri="{FF2B5EF4-FFF2-40B4-BE49-F238E27FC236}">
                <a16:creationId xmlns:a16="http://schemas.microsoft.com/office/drawing/2014/main" xmlns="" id="{1D49A740-A426-B849-A9E9-FA17DA30BF3F}"/>
              </a:ext>
            </a:extLst>
          </p:cNvPr>
          <p:cNvSpPr/>
          <p:nvPr/>
        </p:nvSpPr>
        <p:spPr>
          <a:xfrm>
            <a:off x="9732012" y="2837904"/>
            <a:ext cx="1054776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1544-1120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6" name="직사각형 125">
            <a:extLst>
              <a:ext uri="{FF2B5EF4-FFF2-40B4-BE49-F238E27FC236}">
                <a16:creationId xmlns:a16="http://schemas.microsoft.com/office/drawing/2014/main" xmlns="" id="{278B4057-627D-AF41-AD6F-3E1CA890ECAA}"/>
              </a:ext>
            </a:extLst>
          </p:cNvPr>
          <p:cNvSpPr/>
          <p:nvPr/>
        </p:nvSpPr>
        <p:spPr>
          <a:xfrm>
            <a:off x="9729472" y="4433538"/>
            <a:ext cx="1054776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1588-6565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7" name="직사각형 126">
            <a:extLst>
              <a:ext uri="{FF2B5EF4-FFF2-40B4-BE49-F238E27FC236}">
                <a16:creationId xmlns:a16="http://schemas.microsoft.com/office/drawing/2014/main" xmlns="" id="{4FB5254D-5276-0948-9937-AB7A53818CD3}"/>
              </a:ext>
            </a:extLst>
          </p:cNvPr>
          <p:cNvSpPr/>
          <p:nvPr/>
        </p:nvSpPr>
        <p:spPr>
          <a:xfrm>
            <a:off x="9974730" y="6070058"/>
            <a:ext cx="564257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1357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134" name="그룹 133">
            <a:extLst>
              <a:ext uri="{FF2B5EF4-FFF2-40B4-BE49-F238E27FC236}">
                <a16:creationId xmlns:a16="http://schemas.microsoft.com/office/drawing/2014/main" xmlns="" id="{5C4D3306-DB29-DA4F-9A99-06F837EAF70B}"/>
              </a:ext>
            </a:extLst>
          </p:cNvPr>
          <p:cNvGrpSpPr/>
          <p:nvPr/>
        </p:nvGrpSpPr>
        <p:grpSpPr>
          <a:xfrm>
            <a:off x="9015816" y="2232079"/>
            <a:ext cx="2487168" cy="579810"/>
            <a:chOff x="6608988" y="2474346"/>
            <a:chExt cx="2487168" cy="579810"/>
          </a:xfrm>
        </p:grpSpPr>
        <p:sp>
          <p:nvSpPr>
            <p:cNvPr id="132" name="사각형: 둥근 모서리 13">
              <a:extLst>
                <a:ext uri="{FF2B5EF4-FFF2-40B4-BE49-F238E27FC236}">
                  <a16:creationId xmlns:a16="http://schemas.microsoft.com/office/drawing/2014/main" xmlns="" id="{D430F4CF-7DB7-2046-A28C-2C8750625E42}"/>
                </a:ext>
              </a:extLst>
            </p:cNvPr>
            <p:cNvSpPr/>
            <p:nvPr/>
          </p:nvSpPr>
          <p:spPr>
            <a:xfrm>
              <a:off x="6608988" y="2474346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pic>
          <p:nvPicPr>
            <p:cNvPr id="129" name="그림 128">
              <a:extLst>
                <a:ext uri="{FF2B5EF4-FFF2-40B4-BE49-F238E27FC236}">
                  <a16:creationId xmlns:a16="http://schemas.microsoft.com/office/drawing/2014/main" xmlns="" id="{F5361239-A6D2-D046-A0E1-C617AB775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57527" y="2632378"/>
              <a:ext cx="1990090" cy="263747"/>
            </a:xfrm>
            <a:prstGeom prst="rect">
              <a:avLst/>
            </a:prstGeom>
          </p:spPr>
        </p:pic>
      </p:grpSp>
      <p:grpSp>
        <p:nvGrpSpPr>
          <p:cNvPr id="139" name="그룹 138">
            <a:extLst>
              <a:ext uri="{FF2B5EF4-FFF2-40B4-BE49-F238E27FC236}">
                <a16:creationId xmlns:a16="http://schemas.microsoft.com/office/drawing/2014/main" xmlns="" id="{69C365D3-BD53-BB4D-8667-43FC9EAC04E5}"/>
              </a:ext>
            </a:extLst>
          </p:cNvPr>
          <p:cNvGrpSpPr/>
          <p:nvPr/>
        </p:nvGrpSpPr>
        <p:grpSpPr>
          <a:xfrm>
            <a:off x="9015816" y="3783848"/>
            <a:ext cx="2487168" cy="579810"/>
            <a:chOff x="9015816" y="2474422"/>
            <a:chExt cx="2487168" cy="579810"/>
          </a:xfrm>
        </p:grpSpPr>
        <p:sp>
          <p:nvSpPr>
            <p:cNvPr id="137" name="사각형: 둥근 모서리 13">
              <a:extLst>
                <a:ext uri="{FF2B5EF4-FFF2-40B4-BE49-F238E27FC236}">
                  <a16:creationId xmlns:a16="http://schemas.microsoft.com/office/drawing/2014/main" xmlns="" id="{D09856DB-328B-F340-A804-3D298C217E9C}"/>
                </a:ext>
              </a:extLst>
            </p:cNvPr>
            <p:cNvSpPr/>
            <p:nvPr/>
          </p:nvSpPr>
          <p:spPr>
            <a:xfrm>
              <a:off x="9015816" y="2474422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pic>
          <p:nvPicPr>
            <p:cNvPr id="130" name="그림 129">
              <a:extLst>
                <a:ext uri="{FF2B5EF4-FFF2-40B4-BE49-F238E27FC236}">
                  <a16:creationId xmlns:a16="http://schemas.microsoft.com/office/drawing/2014/main" xmlns="" id="{153CED7B-AFD4-5A48-8448-366778F543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59439" y="2596573"/>
              <a:ext cx="1599922" cy="335508"/>
            </a:xfrm>
            <a:prstGeom prst="rect">
              <a:avLst/>
            </a:prstGeom>
          </p:spPr>
        </p:pic>
      </p:grpSp>
      <p:grpSp>
        <p:nvGrpSpPr>
          <p:cNvPr id="145" name="그룹 144">
            <a:extLst>
              <a:ext uri="{FF2B5EF4-FFF2-40B4-BE49-F238E27FC236}">
                <a16:creationId xmlns:a16="http://schemas.microsoft.com/office/drawing/2014/main" xmlns="" id="{5DE8EDD8-66D3-2E47-B78D-8C764E506304}"/>
              </a:ext>
            </a:extLst>
          </p:cNvPr>
          <p:cNvGrpSpPr/>
          <p:nvPr/>
        </p:nvGrpSpPr>
        <p:grpSpPr>
          <a:xfrm>
            <a:off x="9015816" y="5413766"/>
            <a:ext cx="2487168" cy="579810"/>
            <a:chOff x="9015816" y="4232666"/>
            <a:chExt cx="2487168" cy="579810"/>
          </a:xfrm>
        </p:grpSpPr>
        <p:sp>
          <p:nvSpPr>
            <p:cNvPr id="141" name="사각형: 둥근 모서리 13">
              <a:extLst>
                <a:ext uri="{FF2B5EF4-FFF2-40B4-BE49-F238E27FC236}">
                  <a16:creationId xmlns:a16="http://schemas.microsoft.com/office/drawing/2014/main" xmlns="" id="{D74AA117-98E6-FC45-9890-B781BB171C6A}"/>
                </a:ext>
              </a:extLst>
            </p:cNvPr>
            <p:cNvSpPr/>
            <p:nvPr/>
          </p:nvSpPr>
          <p:spPr>
            <a:xfrm>
              <a:off x="9015816" y="4232666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pic>
          <p:nvPicPr>
            <p:cNvPr id="144" name="그림 143">
              <a:extLst>
                <a:ext uri="{FF2B5EF4-FFF2-40B4-BE49-F238E27FC236}">
                  <a16:creationId xmlns:a16="http://schemas.microsoft.com/office/drawing/2014/main" xmlns="" id="{A56A9CE0-2FEC-BE4E-AB0D-F5020B95A8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161643" y="4401272"/>
              <a:ext cx="2195514" cy="242598"/>
            </a:xfrm>
            <a:prstGeom prst="rect">
              <a:avLst/>
            </a:prstGeom>
          </p:spPr>
        </p:pic>
      </p:grpSp>
      <p:grpSp>
        <p:nvGrpSpPr>
          <p:cNvPr id="161" name="그룹 160">
            <a:extLst>
              <a:ext uri="{FF2B5EF4-FFF2-40B4-BE49-F238E27FC236}">
                <a16:creationId xmlns:a16="http://schemas.microsoft.com/office/drawing/2014/main" xmlns="" id="{73A49C82-8139-E148-9C02-9CD3FF9A3D3C}"/>
              </a:ext>
            </a:extLst>
          </p:cNvPr>
          <p:cNvGrpSpPr/>
          <p:nvPr/>
        </p:nvGrpSpPr>
        <p:grpSpPr>
          <a:xfrm>
            <a:off x="610180" y="2738737"/>
            <a:ext cx="878713" cy="3560833"/>
            <a:chOff x="610181" y="2472037"/>
            <a:chExt cx="777562" cy="3560833"/>
          </a:xfrm>
        </p:grpSpPr>
        <p:cxnSp>
          <p:nvCxnSpPr>
            <p:cNvPr id="158" name="직선 연결선[R] 157">
              <a:extLst>
                <a:ext uri="{FF2B5EF4-FFF2-40B4-BE49-F238E27FC236}">
                  <a16:creationId xmlns:a16="http://schemas.microsoft.com/office/drawing/2014/main" xmlns="" id="{B0A41E17-EC20-9D4F-BA1C-D6AD3DFC7741}"/>
                </a:ext>
              </a:extLst>
            </p:cNvPr>
            <p:cNvCxnSpPr/>
            <p:nvPr/>
          </p:nvCxnSpPr>
          <p:spPr>
            <a:xfrm>
              <a:off x="610181" y="2472037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직선 연결선[R] 158">
              <a:extLst>
                <a:ext uri="{FF2B5EF4-FFF2-40B4-BE49-F238E27FC236}">
                  <a16:creationId xmlns:a16="http://schemas.microsoft.com/office/drawing/2014/main" xmlns="" id="{C775EF15-8630-8C48-98EB-672FF5513D9B}"/>
                </a:ext>
              </a:extLst>
            </p:cNvPr>
            <p:cNvCxnSpPr/>
            <p:nvPr/>
          </p:nvCxnSpPr>
          <p:spPr>
            <a:xfrm>
              <a:off x="610181" y="5503903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직선 연결선[R] 159">
              <a:extLst>
                <a:ext uri="{FF2B5EF4-FFF2-40B4-BE49-F238E27FC236}">
                  <a16:creationId xmlns:a16="http://schemas.microsoft.com/office/drawing/2014/main" xmlns="" id="{F5FBC8B2-CBAE-E940-BEEA-947548C1AE6D}"/>
                </a:ext>
              </a:extLst>
            </p:cNvPr>
            <p:cNvCxnSpPr/>
            <p:nvPr/>
          </p:nvCxnSpPr>
          <p:spPr>
            <a:xfrm>
              <a:off x="610181" y="6032870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5" name="삼각형 164">
            <a:extLst>
              <a:ext uri="{FF2B5EF4-FFF2-40B4-BE49-F238E27FC236}">
                <a16:creationId xmlns:a16="http://schemas.microsoft.com/office/drawing/2014/main" xmlns="" id="{D9D416B4-9A06-F94C-B372-CD9B259EB530}"/>
              </a:ext>
            </a:extLst>
          </p:cNvPr>
          <p:cNvSpPr/>
          <p:nvPr/>
        </p:nvSpPr>
        <p:spPr>
          <a:xfrm rot="5400000">
            <a:off x="600510" y="2161209"/>
            <a:ext cx="193407" cy="174066"/>
          </a:xfrm>
          <a:prstGeom prst="triangle">
            <a:avLst>
              <a:gd name="adj" fmla="val 0"/>
            </a:avLst>
          </a:prstGeom>
          <a:solidFill>
            <a:srgbClr val="D9E1E4"/>
          </a:solidFill>
          <a:ln w="16510">
            <a:solidFill>
              <a:srgbClr val="D9E1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66" name="삼각형 165">
            <a:extLst>
              <a:ext uri="{FF2B5EF4-FFF2-40B4-BE49-F238E27FC236}">
                <a16:creationId xmlns:a16="http://schemas.microsoft.com/office/drawing/2014/main" xmlns="" id="{E15F12C8-5C1E-8C46-867C-D08012F81B16}"/>
              </a:ext>
            </a:extLst>
          </p:cNvPr>
          <p:cNvSpPr/>
          <p:nvPr/>
        </p:nvSpPr>
        <p:spPr>
          <a:xfrm rot="5400000">
            <a:off x="600510" y="5203418"/>
            <a:ext cx="193407" cy="174066"/>
          </a:xfrm>
          <a:prstGeom prst="triangle">
            <a:avLst>
              <a:gd name="adj" fmla="val 0"/>
            </a:avLst>
          </a:prstGeom>
          <a:solidFill>
            <a:srgbClr val="D9E1E4"/>
          </a:solidFill>
          <a:ln w="16510">
            <a:solidFill>
              <a:srgbClr val="D9E1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pic>
        <p:nvPicPr>
          <p:cNvPr id="174" name="그림 173">
            <a:extLst>
              <a:ext uri="{FF2B5EF4-FFF2-40B4-BE49-F238E27FC236}">
                <a16:creationId xmlns:a16="http://schemas.microsoft.com/office/drawing/2014/main" xmlns="" id="{46318AA4-AE2F-974E-98D7-22F66737F8E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1499962" y="3245943"/>
            <a:ext cx="652713" cy="879350"/>
          </a:xfrm>
          <a:prstGeom prst="rect">
            <a:avLst/>
          </a:prstGeom>
        </p:spPr>
      </p:pic>
      <p:pic>
        <p:nvPicPr>
          <p:cNvPr id="175" name="그림 174">
            <a:extLst>
              <a:ext uri="{FF2B5EF4-FFF2-40B4-BE49-F238E27FC236}">
                <a16:creationId xmlns:a16="http://schemas.microsoft.com/office/drawing/2014/main" xmlns="" id="{B174913B-F96B-B449-B80D-E0DFAF9A7D30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70000"/>
          </a:blip>
          <a:stretch>
            <a:fillRect/>
          </a:stretch>
        </p:blipFill>
        <p:spPr>
          <a:xfrm>
            <a:off x="1490995" y="5478940"/>
            <a:ext cx="670646" cy="657496"/>
          </a:xfrm>
          <a:prstGeom prst="rect">
            <a:avLst/>
          </a:prstGeom>
        </p:spPr>
      </p:pic>
      <p:sp>
        <p:nvSpPr>
          <p:cNvPr id="52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 txBox="1">
            <a:spLocks/>
          </p:cNvSpPr>
          <p:nvPr/>
        </p:nvSpPr>
        <p:spPr>
          <a:xfrm>
            <a:off x="1009514" y="966136"/>
            <a:ext cx="9161556" cy="617845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b="1" kern="1200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000" spc="0" dirty="0" smtClean="0">
                <a:solidFill>
                  <a:srgbClr val="C00000"/>
                </a:solidFill>
              </a:rPr>
              <a:t>※ </a:t>
            </a:r>
            <a:r>
              <a:rPr lang="ko-KR" altLang="en-US" sz="1000" u="sng" spc="0" dirty="0" smtClean="0">
                <a:solidFill>
                  <a:srgbClr val="C00000"/>
                </a:solidFill>
              </a:rPr>
              <a:t>정부의 경제지원 프로그램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 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>:</a:t>
            </a:r>
            <a:r>
              <a:rPr lang="ko-KR" altLang="en-US" sz="1000" spc="0" dirty="0" err="1" smtClean="0">
                <a:solidFill>
                  <a:srgbClr val="C00000"/>
                </a:solidFill>
              </a:rPr>
              <a:t>기획재정부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 비상경제회의 홈페이지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>(wwww.moef.go.kr/2020/emgncEcnmyMtg.do)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에서</a:t>
            </a:r>
            <a:r>
              <a:rPr lang="en-US" altLang="ko-KR" sz="1000" spc="0" dirty="0">
                <a:solidFill>
                  <a:srgbClr val="C00000"/>
                </a:solidFill>
              </a:rPr>
              <a:t> 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확인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/>
            </a:r>
            <a:br>
              <a:rPr lang="en-US" altLang="ko-KR" sz="1000" spc="0" dirty="0" smtClean="0">
                <a:solidFill>
                  <a:srgbClr val="C00000"/>
                </a:solidFill>
              </a:rPr>
            </a:br>
            <a:r>
              <a:rPr lang="ko-KR" altLang="en-US" sz="1000" spc="0" dirty="0" smtClean="0">
                <a:solidFill>
                  <a:srgbClr val="C00000"/>
                </a:solidFill>
              </a:rPr>
              <a:t>   </a:t>
            </a:r>
            <a:r>
              <a:rPr lang="ko-KR" altLang="en-US" sz="1000" u="sng" spc="0" dirty="0" smtClean="0">
                <a:solidFill>
                  <a:srgbClr val="C00000"/>
                </a:solidFill>
              </a:rPr>
              <a:t>기타 정부지원 프로그램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 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>: 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코로나바이러스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>19 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홈페이지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>(ncov.mohw.go.kr)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의 피해지원정책 게시판에서 확인</a:t>
            </a:r>
            <a:endParaRPr kumimoji="1" lang="x-none" altLang="en-US" sz="1000" b="0" spc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C0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4424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9">
            <a:extLst>
              <a:ext uri="{FF2B5EF4-FFF2-40B4-BE49-F238E27FC236}">
                <a16:creationId xmlns:a16="http://schemas.microsoft.com/office/drawing/2014/main" xmlns="" id="{7A2EA599-29DB-7A4E-9A5F-E80804AA1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600" y="357736"/>
            <a:ext cx="12002400" cy="608400"/>
          </a:xfrm>
          <a:solidFill>
            <a:srgbClr val="42C7DE"/>
          </a:solidFill>
        </p:spPr>
        <p:txBody>
          <a:bodyPr/>
          <a:lstStyle/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관련 정부의 기업 지원 프로그램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(’20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년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3</a:t>
            </a:r>
            <a:r>
              <a:rPr kumimoji="1" lang="ko-KR" altLang="en-US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월 기준</a:t>
            </a:r>
            <a:r>
              <a:rPr kumimoji="1" lang="en-US" altLang="ko-KR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)</a:t>
            </a:r>
            <a:endParaRPr kumimoji="1" lang="x-none" altLang="en-US" sz="24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xmlns="" id="{7D7E8861-2A8F-C046-BEC6-4A7D4ECB8937}"/>
              </a:ext>
            </a:extLst>
          </p:cNvPr>
          <p:cNvSpPr/>
          <p:nvPr/>
        </p:nvSpPr>
        <p:spPr>
          <a:xfrm>
            <a:off x="739040" y="1934592"/>
            <a:ext cx="11016762" cy="5196108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19" name="직사각형 118">
            <a:extLst>
              <a:ext uri="{FF2B5EF4-FFF2-40B4-BE49-F238E27FC236}">
                <a16:creationId xmlns:a16="http://schemas.microsoft.com/office/drawing/2014/main" xmlns="" id="{2F0EDA3E-D427-2F4E-81B5-627F21F69322}"/>
              </a:ext>
            </a:extLst>
          </p:cNvPr>
          <p:cNvSpPr/>
          <p:nvPr/>
        </p:nvSpPr>
        <p:spPr>
          <a:xfrm>
            <a:off x="5326831" y="1953642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20" name="직사각형 119">
            <a:extLst>
              <a:ext uri="{FF2B5EF4-FFF2-40B4-BE49-F238E27FC236}">
                <a16:creationId xmlns:a16="http://schemas.microsoft.com/office/drawing/2014/main" xmlns="" id="{F1E2FAC0-0044-9E4A-A7B0-7D40CFC7393E}"/>
              </a:ext>
            </a:extLst>
          </p:cNvPr>
          <p:cNvSpPr/>
          <p:nvPr/>
        </p:nvSpPr>
        <p:spPr>
          <a:xfrm>
            <a:off x="5326831" y="3509442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 sz="130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21" name="직사각형 120">
            <a:extLst>
              <a:ext uri="{FF2B5EF4-FFF2-40B4-BE49-F238E27FC236}">
                <a16:creationId xmlns:a16="http://schemas.microsoft.com/office/drawing/2014/main" xmlns="" id="{815CF2AA-6097-B446-89F3-2F9798B90E2A}"/>
              </a:ext>
            </a:extLst>
          </p:cNvPr>
          <p:cNvSpPr/>
          <p:nvPr/>
        </p:nvSpPr>
        <p:spPr>
          <a:xfrm>
            <a:off x="5326831" y="5136414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 sz="130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xmlns="" id="{BF6BF647-F964-3147-BDED-C085A6BDD8E9}"/>
              </a:ext>
            </a:extLst>
          </p:cNvPr>
          <p:cNvSpPr/>
          <p:nvPr/>
        </p:nvSpPr>
        <p:spPr>
          <a:xfrm>
            <a:off x="5329336" y="1907924"/>
            <a:ext cx="3456000" cy="46800"/>
          </a:xfrm>
          <a:prstGeom prst="rect">
            <a:avLst/>
          </a:prstGeom>
          <a:solidFill>
            <a:srgbClr val="42C7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xmlns="" id="{BEF5C467-39BF-8844-AA14-91B77D7E668D}"/>
              </a:ext>
            </a:extLst>
          </p:cNvPr>
          <p:cNvSpPr/>
          <p:nvPr/>
        </p:nvSpPr>
        <p:spPr>
          <a:xfrm>
            <a:off x="36382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대상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xmlns="" id="{CC09FCBE-6CB9-4946-BDC3-3B88128FDCA7}"/>
              </a:ext>
            </a:extLst>
          </p:cNvPr>
          <p:cNvSpPr/>
          <p:nvPr/>
        </p:nvSpPr>
        <p:spPr>
          <a:xfrm>
            <a:off x="68513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내용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xmlns="" id="{F37F7714-7159-D54B-A943-407F023F7DA1}"/>
              </a:ext>
            </a:extLst>
          </p:cNvPr>
          <p:cNvSpPr/>
          <p:nvPr/>
        </p:nvSpPr>
        <p:spPr>
          <a:xfrm>
            <a:off x="100644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담당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grpSp>
        <p:nvGrpSpPr>
          <p:cNvPr id="89" name="그룹 88">
            <a:extLst>
              <a:ext uri="{FF2B5EF4-FFF2-40B4-BE49-F238E27FC236}">
                <a16:creationId xmlns:a16="http://schemas.microsoft.com/office/drawing/2014/main" xmlns="" id="{2DFA7661-24B7-D04D-961C-FC0890AE0447}"/>
              </a:ext>
            </a:extLst>
          </p:cNvPr>
          <p:cNvGrpSpPr/>
          <p:nvPr/>
        </p:nvGrpSpPr>
        <p:grpSpPr>
          <a:xfrm>
            <a:off x="5326831" y="2013058"/>
            <a:ext cx="3420000" cy="4908062"/>
            <a:chOff x="5364931" y="1169573"/>
            <a:chExt cx="3362739" cy="5304189"/>
          </a:xfrm>
        </p:grpSpPr>
        <p:cxnSp>
          <p:nvCxnSpPr>
            <p:cNvPr id="78" name="직선 연결선[R] 77">
              <a:extLst>
                <a:ext uri="{FF2B5EF4-FFF2-40B4-BE49-F238E27FC236}">
                  <a16:creationId xmlns:a16="http://schemas.microsoft.com/office/drawing/2014/main" xmlns="" id="{88725F87-6F5F-BE4E-B395-FDA959D7E88D}"/>
                </a:ext>
              </a:extLst>
            </p:cNvPr>
            <p:cNvCxnSpPr/>
            <p:nvPr/>
          </p:nvCxnSpPr>
          <p:spPr>
            <a:xfrm>
              <a:off x="5364931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직선 연결선[R] 78">
              <a:extLst>
                <a:ext uri="{FF2B5EF4-FFF2-40B4-BE49-F238E27FC236}">
                  <a16:creationId xmlns:a16="http://schemas.microsoft.com/office/drawing/2014/main" xmlns="" id="{0806D7B2-86F7-2240-91B4-FA494EF2ABCB}"/>
                </a:ext>
              </a:extLst>
            </p:cNvPr>
            <p:cNvCxnSpPr/>
            <p:nvPr/>
          </p:nvCxnSpPr>
          <p:spPr>
            <a:xfrm>
              <a:off x="8727670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직사각형 82">
            <a:extLst>
              <a:ext uri="{FF2B5EF4-FFF2-40B4-BE49-F238E27FC236}">
                <a16:creationId xmlns:a16="http://schemas.microsoft.com/office/drawing/2014/main" xmlns="" id="{9756F33B-4700-5F43-B25A-2B21BE0B7677}"/>
              </a:ext>
            </a:extLst>
          </p:cNvPr>
          <p:cNvSpPr/>
          <p:nvPr/>
        </p:nvSpPr>
        <p:spPr>
          <a:xfrm>
            <a:off x="2336800" y="1907925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xmlns="" id="{0205F664-24D4-C340-9E30-8C3696AB9183}"/>
              </a:ext>
            </a:extLst>
          </p:cNvPr>
          <p:cNvSpPr/>
          <p:nvPr/>
        </p:nvSpPr>
        <p:spPr>
          <a:xfrm>
            <a:off x="8763000" y="1907925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04" name="양쪽 모서리가 둥근 사각형 103">
            <a:extLst>
              <a:ext uri="{FF2B5EF4-FFF2-40B4-BE49-F238E27FC236}">
                <a16:creationId xmlns:a16="http://schemas.microsoft.com/office/drawing/2014/main" xmlns="" id="{526F3A44-61AE-D346-A6DC-CD4E77EC7CB8}"/>
              </a:ext>
            </a:extLst>
          </p:cNvPr>
          <p:cNvSpPr/>
          <p:nvPr/>
        </p:nvSpPr>
        <p:spPr>
          <a:xfrm rot="5400000">
            <a:off x="56760" y="2704962"/>
            <a:ext cx="2833464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05" name="양쪽 모서리가 둥근 사각형 104">
            <a:extLst>
              <a:ext uri="{FF2B5EF4-FFF2-40B4-BE49-F238E27FC236}">
                <a16:creationId xmlns:a16="http://schemas.microsoft.com/office/drawing/2014/main" xmlns="" id="{AD9B5B1C-CC03-2E4C-A73E-621CB5412851}"/>
              </a:ext>
            </a:extLst>
          </p:cNvPr>
          <p:cNvSpPr/>
          <p:nvPr/>
        </p:nvSpPr>
        <p:spPr>
          <a:xfrm rot="5400000">
            <a:off x="922195" y="4881734"/>
            <a:ext cx="1102593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07" name="직사각형 106">
            <a:extLst>
              <a:ext uri="{FF2B5EF4-FFF2-40B4-BE49-F238E27FC236}">
                <a16:creationId xmlns:a16="http://schemas.microsoft.com/office/drawing/2014/main" xmlns="" id="{A2EA8989-32D7-E147-860F-D060C130B95C}"/>
              </a:ext>
            </a:extLst>
          </p:cNvPr>
          <p:cNvSpPr/>
          <p:nvPr/>
        </p:nvSpPr>
        <p:spPr>
          <a:xfrm>
            <a:off x="2423159" y="2198993"/>
            <a:ext cx="2880643" cy="938719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algn="ctr">
              <a:spcAft>
                <a:spcPts val="2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피해 중소기업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</a:p>
          <a:p>
            <a:pPr algn="ctr">
              <a:spcAft>
                <a:spcPts val="2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대구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· 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경북 소재기업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  <a:endParaRPr lang="en-US" altLang="ko-KR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>
              <a:spcAft>
                <a:spcPts val="2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관련 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물품 제조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서비스 </a:t>
            </a:r>
            <a:endParaRPr lang="en-US" altLang="ko-KR" sz="1400" b="1" spc="-8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>
              <a:spcAft>
                <a:spcPts val="2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중소기업</a:t>
            </a:r>
            <a:endParaRPr lang="ko-KR" altLang="en-US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65DC7"/>
              </a:solidFill>
              <a:latin typeface="+mn-ea"/>
            </a:endParaRPr>
          </a:p>
        </p:txBody>
      </p:sp>
      <p:sp>
        <p:nvSpPr>
          <p:cNvPr id="108" name="직사각형 107">
            <a:extLst>
              <a:ext uri="{FF2B5EF4-FFF2-40B4-BE49-F238E27FC236}">
                <a16:creationId xmlns:a16="http://schemas.microsoft.com/office/drawing/2014/main" xmlns="" id="{B3F7015F-B981-014D-B18F-FFC146AD7FD0}"/>
              </a:ext>
            </a:extLst>
          </p:cNvPr>
          <p:cNvSpPr/>
          <p:nvPr/>
        </p:nvSpPr>
        <p:spPr>
          <a:xfrm>
            <a:off x="2899611" y="4095203"/>
            <a:ext cx="1867178" cy="233077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피해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중소기업</a:t>
            </a:r>
          </a:p>
        </p:txBody>
      </p:sp>
      <p:sp>
        <p:nvSpPr>
          <p:cNvPr id="109" name="직사각형 108">
            <a:extLst>
              <a:ext uri="{FF2B5EF4-FFF2-40B4-BE49-F238E27FC236}">
                <a16:creationId xmlns:a16="http://schemas.microsoft.com/office/drawing/2014/main" xmlns="" id="{8713EBB5-B318-294E-B8AF-3DAE9A682C50}"/>
              </a:ext>
            </a:extLst>
          </p:cNvPr>
          <p:cNvSpPr/>
          <p:nvPr/>
        </p:nvSpPr>
        <p:spPr>
          <a:xfrm>
            <a:off x="2899611" y="5628506"/>
            <a:ext cx="1867178" cy="233077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피해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중소기업</a:t>
            </a:r>
          </a:p>
        </p:txBody>
      </p:sp>
      <p:sp>
        <p:nvSpPr>
          <p:cNvPr id="111" name="직사각형 110">
            <a:extLst>
              <a:ext uri="{FF2B5EF4-FFF2-40B4-BE49-F238E27FC236}">
                <a16:creationId xmlns:a16="http://schemas.microsoft.com/office/drawing/2014/main" xmlns="" id="{BBAB51C4-C045-A440-A0E5-D5C88412D51A}"/>
              </a:ext>
            </a:extLst>
          </p:cNvPr>
          <p:cNvSpPr/>
          <p:nvPr/>
        </p:nvSpPr>
        <p:spPr>
          <a:xfrm>
            <a:off x="5376955" y="2208110"/>
            <a:ext cx="3094117" cy="96949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9,050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 규모 지원</a:t>
            </a:r>
          </a:p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한도 확대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기존 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한도 외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최대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3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</a:p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 비율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상향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(85%→95%)</a:t>
            </a:r>
          </a:p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보증료율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1.0%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적용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심사절차 간소화</a:t>
            </a:r>
          </a:p>
        </p:txBody>
      </p:sp>
      <p:sp>
        <p:nvSpPr>
          <p:cNvPr id="112" name="직사각형 111">
            <a:extLst>
              <a:ext uri="{FF2B5EF4-FFF2-40B4-BE49-F238E27FC236}">
                <a16:creationId xmlns:a16="http://schemas.microsoft.com/office/drawing/2014/main" xmlns="" id="{4D6C2693-495B-5B4A-86F4-BC9EC3AB77C1}"/>
              </a:ext>
            </a:extLst>
          </p:cNvPr>
          <p:cNvSpPr/>
          <p:nvPr/>
        </p:nvSpPr>
        <p:spPr>
          <a:xfrm>
            <a:off x="5376955" y="3798868"/>
            <a:ext cx="3289683" cy="84016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3,000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 규모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우대보증지원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보증비율상향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(85%→95%)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보증료율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1.0%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적용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심사절차 간소화</a:t>
            </a:r>
          </a:p>
        </p:txBody>
      </p:sp>
      <p:sp>
        <p:nvSpPr>
          <p:cNvPr id="113" name="직사각형 112">
            <a:extLst>
              <a:ext uri="{FF2B5EF4-FFF2-40B4-BE49-F238E27FC236}">
                <a16:creationId xmlns:a16="http://schemas.microsoft.com/office/drawing/2014/main" xmlns="" id="{E6470825-542F-7B45-A662-9E39018F0B69}"/>
              </a:ext>
            </a:extLst>
          </p:cNvPr>
          <p:cNvSpPr/>
          <p:nvPr/>
        </p:nvSpPr>
        <p:spPr>
          <a:xfrm>
            <a:off x="5376955" y="5442694"/>
            <a:ext cx="2725426" cy="84016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6,250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 규모 지원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대출금리 인하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(2.65%→2.15%)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지원 한도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확대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(10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억원→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15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</a:p>
        </p:txBody>
      </p:sp>
      <p:cxnSp>
        <p:nvCxnSpPr>
          <p:cNvPr id="115" name="직선 연결선[R] 114">
            <a:extLst>
              <a:ext uri="{FF2B5EF4-FFF2-40B4-BE49-F238E27FC236}">
                <a16:creationId xmlns:a16="http://schemas.microsoft.com/office/drawing/2014/main" xmlns="" id="{EF59A5D3-C86F-ED41-8A85-4E011F213615}"/>
              </a:ext>
            </a:extLst>
          </p:cNvPr>
          <p:cNvCxnSpPr/>
          <p:nvPr/>
        </p:nvCxnSpPr>
        <p:spPr>
          <a:xfrm>
            <a:off x="2530257" y="5135590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직선 연결선[R] 115">
            <a:extLst>
              <a:ext uri="{FF2B5EF4-FFF2-40B4-BE49-F238E27FC236}">
                <a16:creationId xmlns:a16="http://schemas.microsoft.com/office/drawing/2014/main" xmlns="" id="{16CDCB79-D3D8-2540-B899-D3C084451B74}"/>
              </a:ext>
            </a:extLst>
          </p:cNvPr>
          <p:cNvCxnSpPr/>
          <p:nvPr/>
        </p:nvCxnSpPr>
        <p:spPr>
          <a:xfrm>
            <a:off x="2530257" y="3509997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xmlns="" id="{9071063C-103F-F545-AC00-676C4B92DC67}"/>
              </a:ext>
            </a:extLst>
          </p:cNvPr>
          <p:cNvSpPr txBox="1"/>
          <p:nvPr/>
        </p:nvSpPr>
        <p:spPr>
          <a:xfrm>
            <a:off x="855435" y="2349136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보증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9FBCFFC7-FD58-FF43-A0F1-6595167DAB92}"/>
              </a:ext>
            </a:extLst>
          </p:cNvPr>
          <p:cNvSpPr txBox="1"/>
          <p:nvPr/>
        </p:nvSpPr>
        <p:spPr>
          <a:xfrm>
            <a:off x="855435" y="5391016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대출</a:t>
            </a:r>
          </a:p>
        </p:txBody>
      </p:sp>
      <p:sp>
        <p:nvSpPr>
          <p:cNvPr id="122" name="직사각형 121">
            <a:extLst>
              <a:ext uri="{FF2B5EF4-FFF2-40B4-BE49-F238E27FC236}">
                <a16:creationId xmlns:a16="http://schemas.microsoft.com/office/drawing/2014/main" xmlns="" id="{CB37ECFE-78E4-D24E-9E86-2D1E620D20FA}"/>
              </a:ext>
            </a:extLst>
          </p:cNvPr>
          <p:cNvSpPr/>
          <p:nvPr/>
        </p:nvSpPr>
        <p:spPr>
          <a:xfrm>
            <a:off x="6127287" y="5165523"/>
            <a:ext cx="1819088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marR="50800" indent="-266700" algn="ctr">
              <a:lnSpc>
                <a:spcPct val="120000"/>
              </a:lnSpc>
              <a:spcBef>
                <a:spcPct val="0"/>
              </a:spcBef>
              <a:spcAft>
                <a:spcPts val="0"/>
              </a:spcAft>
            </a:pP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중소기업 긴급경영안정자금</a:t>
            </a:r>
          </a:p>
        </p:txBody>
      </p:sp>
      <p:sp>
        <p:nvSpPr>
          <p:cNvPr id="123" name="직사각형 122">
            <a:extLst>
              <a:ext uri="{FF2B5EF4-FFF2-40B4-BE49-F238E27FC236}">
                <a16:creationId xmlns:a16="http://schemas.microsoft.com/office/drawing/2014/main" xmlns="" id="{C23CD937-D680-0342-AE0C-819313D72AA1}"/>
              </a:ext>
            </a:extLst>
          </p:cNvPr>
          <p:cNvSpPr/>
          <p:nvPr/>
        </p:nvSpPr>
        <p:spPr>
          <a:xfrm>
            <a:off x="6414545" y="3527619"/>
            <a:ext cx="1244571" cy="22159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marR="50800" indent="-266700" algn="ctr">
              <a:lnSpc>
                <a:spcPct val="120000"/>
              </a:lnSpc>
              <a:spcBef>
                <a:spcPct val="0"/>
              </a:spcBef>
            </a:pP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우</a:t>
            </a: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대</a:t>
            </a: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보증 </a:t>
            </a: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프로그램</a:t>
            </a:r>
          </a:p>
        </p:txBody>
      </p:sp>
      <p:sp>
        <p:nvSpPr>
          <p:cNvPr id="124" name="직사각형 123">
            <a:extLst>
              <a:ext uri="{FF2B5EF4-FFF2-40B4-BE49-F238E27FC236}">
                <a16:creationId xmlns:a16="http://schemas.microsoft.com/office/drawing/2014/main" xmlns="" id="{5FD1744F-0A55-AE40-8CCB-F2455024B775}"/>
              </a:ext>
            </a:extLst>
          </p:cNvPr>
          <p:cNvSpPr/>
          <p:nvPr/>
        </p:nvSpPr>
        <p:spPr>
          <a:xfrm>
            <a:off x="6414545" y="1982751"/>
            <a:ext cx="1244572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marR="50800" indent="-266700" algn="ctr">
              <a:lnSpc>
                <a:spcPct val="120000"/>
              </a:lnSpc>
              <a:spcBef>
                <a:spcPct val="0"/>
              </a:spcBef>
            </a:pP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특례보증 프로그램</a:t>
            </a:r>
          </a:p>
        </p:txBody>
      </p:sp>
      <p:sp>
        <p:nvSpPr>
          <p:cNvPr id="125" name="직사각형 124">
            <a:extLst>
              <a:ext uri="{FF2B5EF4-FFF2-40B4-BE49-F238E27FC236}">
                <a16:creationId xmlns:a16="http://schemas.microsoft.com/office/drawing/2014/main" xmlns="" id="{1D49A740-A426-B849-A9E9-FA17DA30BF3F}"/>
              </a:ext>
            </a:extLst>
          </p:cNvPr>
          <p:cNvSpPr/>
          <p:nvPr/>
        </p:nvSpPr>
        <p:spPr>
          <a:xfrm>
            <a:off x="9732012" y="2837904"/>
            <a:ext cx="1054776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1544-1120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6" name="직사각형 125">
            <a:extLst>
              <a:ext uri="{FF2B5EF4-FFF2-40B4-BE49-F238E27FC236}">
                <a16:creationId xmlns:a16="http://schemas.microsoft.com/office/drawing/2014/main" xmlns="" id="{278B4057-627D-AF41-AD6F-3E1CA890ECAA}"/>
              </a:ext>
            </a:extLst>
          </p:cNvPr>
          <p:cNvSpPr/>
          <p:nvPr/>
        </p:nvSpPr>
        <p:spPr>
          <a:xfrm>
            <a:off x="9729472" y="4433538"/>
            <a:ext cx="1054776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1588-6565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7" name="직사각형 126">
            <a:extLst>
              <a:ext uri="{FF2B5EF4-FFF2-40B4-BE49-F238E27FC236}">
                <a16:creationId xmlns:a16="http://schemas.microsoft.com/office/drawing/2014/main" xmlns="" id="{4FB5254D-5276-0948-9937-AB7A53818CD3}"/>
              </a:ext>
            </a:extLst>
          </p:cNvPr>
          <p:cNvSpPr/>
          <p:nvPr/>
        </p:nvSpPr>
        <p:spPr>
          <a:xfrm>
            <a:off x="9974730" y="6070058"/>
            <a:ext cx="564257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1357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134" name="그룹 133">
            <a:extLst>
              <a:ext uri="{FF2B5EF4-FFF2-40B4-BE49-F238E27FC236}">
                <a16:creationId xmlns:a16="http://schemas.microsoft.com/office/drawing/2014/main" xmlns="" id="{5C4D3306-DB29-DA4F-9A99-06F837EAF70B}"/>
              </a:ext>
            </a:extLst>
          </p:cNvPr>
          <p:cNvGrpSpPr/>
          <p:nvPr/>
        </p:nvGrpSpPr>
        <p:grpSpPr>
          <a:xfrm>
            <a:off x="9015816" y="2232079"/>
            <a:ext cx="2487168" cy="579810"/>
            <a:chOff x="6608988" y="2474346"/>
            <a:chExt cx="2487168" cy="579810"/>
          </a:xfrm>
        </p:grpSpPr>
        <p:sp>
          <p:nvSpPr>
            <p:cNvPr id="132" name="사각형: 둥근 모서리 13">
              <a:extLst>
                <a:ext uri="{FF2B5EF4-FFF2-40B4-BE49-F238E27FC236}">
                  <a16:creationId xmlns:a16="http://schemas.microsoft.com/office/drawing/2014/main" xmlns="" id="{D430F4CF-7DB7-2046-A28C-2C8750625E42}"/>
                </a:ext>
              </a:extLst>
            </p:cNvPr>
            <p:cNvSpPr/>
            <p:nvPr/>
          </p:nvSpPr>
          <p:spPr>
            <a:xfrm>
              <a:off x="6608988" y="2474346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pic>
          <p:nvPicPr>
            <p:cNvPr id="129" name="그림 128">
              <a:extLst>
                <a:ext uri="{FF2B5EF4-FFF2-40B4-BE49-F238E27FC236}">
                  <a16:creationId xmlns:a16="http://schemas.microsoft.com/office/drawing/2014/main" xmlns="" id="{F5361239-A6D2-D046-A0E1-C617AB775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57527" y="2632378"/>
              <a:ext cx="1990090" cy="263747"/>
            </a:xfrm>
            <a:prstGeom prst="rect">
              <a:avLst/>
            </a:prstGeom>
          </p:spPr>
        </p:pic>
      </p:grpSp>
      <p:grpSp>
        <p:nvGrpSpPr>
          <p:cNvPr id="139" name="그룹 138">
            <a:extLst>
              <a:ext uri="{FF2B5EF4-FFF2-40B4-BE49-F238E27FC236}">
                <a16:creationId xmlns:a16="http://schemas.microsoft.com/office/drawing/2014/main" xmlns="" id="{69C365D3-BD53-BB4D-8667-43FC9EAC04E5}"/>
              </a:ext>
            </a:extLst>
          </p:cNvPr>
          <p:cNvGrpSpPr/>
          <p:nvPr/>
        </p:nvGrpSpPr>
        <p:grpSpPr>
          <a:xfrm>
            <a:off x="9015816" y="3783848"/>
            <a:ext cx="2487168" cy="579810"/>
            <a:chOff x="9015816" y="2474422"/>
            <a:chExt cx="2487168" cy="579810"/>
          </a:xfrm>
        </p:grpSpPr>
        <p:sp>
          <p:nvSpPr>
            <p:cNvPr id="137" name="사각형: 둥근 모서리 13">
              <a:extLst>
                <a:ext uri="{FF2B5EF4-FFF2-40B4-BE49-F238E27FC236}">
                  <a16:creationId xmlns:a16="http://schemas.microsoft.com/office/drawing/2014/main" xmlns="" id="{D09856DB-328B-F340-A804-3D298C217E9C}"/>
                </a:ext>
              </a:extLst>
            </p:cNvPr>
            <p:cNvSpPr/>
            <p:nvPr/>
          </p:nvSpPr>
          <p:spPr>
            <a:xfrm>
              <a:off x="9015816" y="2474422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pic>
          <p:nvPicPr>
            <p:cNvPr id="130" name="그림 129">
              <a:extLst>
                <a:ext uri="{FF2B5EF4-FFF2-40B4-BE49-F238E27FC236}">
                  <a16:creationId xmlns:a16="http://schemas.microsoft.com/office/drawing/2014/main" xmlns="" id="{153CED7B-AFD4-5A48-8448-366778F543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59439" y="2596573"/>
              <a:ext cx="1599922" cy="335508"/>
            </a:xfrm>
            <a:prstGeom prst="rect">
              <a:avLst/>
            </a:prstGeom>
          </p:spPr>
        </p:pic>
      </p:grpSp>
      <p:grpSp>
        <p:nvGrpSpPr>
          <p:cNvPr id="145" name="그룹 144">
            <a:extLst>
              <a:ext uri="{FF2B5EF4-FFF2-40B4-BE49-F238E27FC236}">
                <a16:creationId xmlns:a16="http://schemas.microsoft.com/office/drawing/2014/main" xmlns="" id="{5DE8EDD8-66D3-2E47-B78D-8C764E506304}"/>
              </a:ext>
            </a:extLst>
          </p:cNvPr>
          <p:cNvGrpSpPr/>
          <p:nvPr/>
        </p:nvGrpSpPr>
        <p:grpSpPr>
          <a:xfrm>
            <a:off x="9015816" y="5413766"/>
            <a:ext cx="2487168" cy="579810"/>
            <a:chOff x="9015816" y="4232666"/>
            <a:chExt cx="2487168" cy="579810"/>
          </a:xfrm>
        </p:grpSpPr>
        <p:sp>
          <p:nvSpPr>
            <p:cNvPr id="141" name="사각형: 둥근 모서리 13">
              <a:extLst>
                <a:ext uri="{FF2B5EF4-FFF2-40B4-BE49-F238E27FC236}">
                  <a16:creationId xmlns:a16="http://schemas.microsoft.com/office/drawing/2014/main" xmlns="" id="{D74AA117-98E6-FC45-9890-B781BB171C6A}"/>
                </a:ext>
              </a:extLst>
            </p:cNvPr>
            <p:cNvSpPr/>
            <p:nvPr/>
          </p:nvSpPr>
          <p:spPr>
            <a:xfrm>
              <a:off x="9015816" y="4232666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pic>
          <p:nvPicPr>
            <p:cNvPr id="144" name="그림 143">
              <a:extLst>
                <a:ext uri="{FF2B5EF4-FFF2-40B4-BE49-F238E27FC236}">
                  <a16:creationId xmlns:a16="http://schemas.microsoft.com/office/drawing/2014/main" xmlns="" id="{A56A9CE0-2FEC-BE4E-AB0D-F5020B95A8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161643" y="4401272"/>
              <a:ext cx="2195514" cy="242598"/>
            </a:xfrm>
            <a:prstGeom prst="rect">
              <a:avLst/>
            </a:prstGeom>
          </p:spPr>
        </p:pic>
      </p:grpSp>
      <p:grpSp>
        <p:nvGrpSpPr>
          <p:cNvPr id="161" name="그룹 160">
            <a:extLst>
              <a:ext uri="{FF2B5EF4-FFF2-40B4-BE49-F238E27FC236}">
                <a16:creationId xmlns:a16="http://schemas.microsoft.com/office/drawing/2014/main" xmlns="" id="{73A49C82-8139-E148-9C02-9CD3FF9A3D3C}"/>
              </a:ext>
            </a:extLst>
          </p:cNvPr>
          <p:cNvGrpSpPr/>
          <p:nvPr/>
        </p:nvGrpSpPr>
        <p:grpSpPr>
          <a:xfrm>
            <a:off x="610180" y="2738737"/>
            <a:ext cx="878713" cy="3560833"/>
            <a:chOff x="610181" y="2472037"/>
            <a:chExt cx="777562" cy="3560833"/>
          </a:xfrm>
        </p:grpSpPr>
        <p:cxnSp>
          <p:nvCxnSpPr>
            <p:cNvPr id="158" name="직선 연결선[R] 157">
              <a:extLst>
                <a:ext uri="{FF2B5EF4-FFF2-40B4-BE49-F238E27FC236}">
                  <a16:creationId xmlns:a16="http://schemas.microsoft.com/office/drawing/2014/main" xmlns="" id="{B0A41E17-EC20-9D4F-BA1C-D6AD3DFC7741}"/>
                </a:ext>
              </a:extLst>
            </p:cNvPr>
            <p:cNvCxnSpPr/>
            <p:nvPr/>
          </p:nvCxnSpPr>
          <p:spPr>
            <a:xfrm>
              <a:off x="610181" y="2472037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직선 연결선[R] 158">
              <a:extLst>
                <a:ext uri="{FF2B5EF4-FFF2-40B4-BE49-F238E27FC236}">
                  <a16:creationId xmlns:a16="http://schemas.microsoft.com/office/drawing/2014/main" xmlns="" id="{C775EF15-8630-8C48-98EB-672FF5513D9B}"/>
                </a:ext>
              </a:extLst>
            </p:cNvPr>
            <p:cNvCxnSpPr/>
            <p:nvPr/>
          </p:nvCxnSpPr>
          <p:spPr>
            <a:xfrm>
              <a:off x="610181" y="5503903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직선 연결선[R] 159">
              <a:extLst>
                <a:ext uri="{FF2B5EF4-FFF2-40B4-BE49-F238E27FC236}">
                  <a16:creationId xmlns:a16="http://schemas.microsoft.com/office/drawing/2014/main" xmlns="" id="{F5FBC8B2-CBAE-E940-BEEA-947548C1AE6D}"/>
                </a:ext>
              </a:extLst>
            </p:cNvPr>
            <p:cNvCxnSpPr/>
            <p:nvPr/>
          </p:nvCxnSpPr>
          <p:spPr>
            <a:xfrm>
              <a:off x="610181" y="6032870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5" name="삼각형 164">
            <a:extLst>
              <a:ext uri="{FF2B5EF4-FFF2-40B4-BE49-F238E27FC236}">
                <a16:creationId xmlns:a16="http://schemas.microsoft.com/office/drawing/2014/main" xmlns="" id="{D9D416B4-9A06-F94C-B372-CD9B259EB530}"/>
              </a:ext>
            </a:extLst>
          </p:cNvPr>
          <p:cNvSpPr/>
          <p:nvPr/>
        </p:nvSpPr>
        <p:spPr>
          <a:xfrm rot="5400000">
            <a:off x="600510" y="2161209"/>
            <a:ext cx="193407" cy="174066"/>
          </a:xfrm>
          <a:prstGeom prst="triangle">
            <a:avLst>
              <a:gd name="adj" fmla="val 0"/>
            </a:avLst>
          </a:prstGeom>
          <a:solidFill>
            <a:srgbClr val="D9E1E4"/>
          </a:solidFill>
          <a:ln w="16510">
            <a:solidFill>
              <a:srgbClr val="D9E1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66" name="삼각형 165">
            <a:extLst>
              <a:ext uri="{FF2B5EF4-FFF2-40B4-BE49-F238E27FC236}">
                <a16:creationId xmlns:a16="http://schemas.microsoft.com/office/drawing/2014/main" xmlns="" id="{E15F12C8-5C1E-8C46-867C-D08012F81B16}"/>
              </a:ext>
            </a:extLst>
          </p:cNvPr>
          <p:cNvSpPr/>
          <p:nvPr/>
        </p:nvSpPr>
        <p:spPr>
          <a:xfrm rot="5400000">
            <a:off x="600510" y="5203418"/>
            <a:ext cx="193407" cy="174066"/>
          </a:xfrm>
          <a:prstGeom prst="triangle">
            <a:avLst>
              <a:gd name="adj" fmla="val 0"/>
            </a:avLst>
          </a:prstGeom>
          <a:solidFill>
            <a:srgbClr val="D9E1E4"/>
          </a:solidFill>
          <a:ln w="16510">
            <a:solidFill>
              <a:srgbClr val="D9E1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pic>
        <p:nvPicPr>
          <p:cNvPr id="174" name="그림 173">
            <a:extLst>
              <a:ext uri="{FF2B5EF4-FFF2-40B4-BE49-F238E27FC236}">
                <a16:creationId xmlns:a16="http://schemas.microsoft.com/office/drawing/2014/main" xmlns="" id="{46318AA4-AE2F-974E-98D7-22F66737F8E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1499962" y="3245943"/>
            <a:ext cx="652713" cy="879350"/>
          </a:xfrm>
          <a:prstGeom prst="rect">
            <a:avLst/>
          </a:prstGeom>
        </p:spPr>
      </p:pic>
      <p:pic>
        <p:nvPicPr>
          <p:cNvPr id="175" name="그림 174">
            <a:extLst>
              <a:ext uri="{FF2B5EF4-FFF2-40B4-BE49-F238E27FC236}">
                <a16:creationId xmlns:a16="http://schemas.microsoft.com/office/drawing/2014/main" xmlns="" id="{B174913B-F96B-B449-B80D-E0DFAF9A7D30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70000"/>
          </a:blip>
          <a:stretch>
            <a:fillRect/>
          </a:stretch>
        </p:blipFill>
        <p:spPr>
          <a:xfrm>
            <a:off x="1490995" y="5478940"/>
            <a:ext cx="670646" cy="657496"/>
          </a:xfrm>
          <a:prstGeom prst="rect">
            <a:avLst/>
          </a:prstGeom>
        </p:spPr>
      </p:pic>
      <p:sp>
        <p:nvSpPr>
          <p:cNvPr id="52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 txBox="1">
            <a:spLocks/>
          </p:cNvSpPr>
          <p:nvPr/>
        </p:nvSpPr>
        <p:spPr>
          <a:xfrm>
            <a:off x="1009514" y="966136"/>
            <a:ext cx="9161556" cy="617845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b="1" kern="1200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000" spc="0" dirty="0" smtClean="0">
                <a:solidFill>
                  <a:srgbClr val="C00000"/>
                </a:solidFill>
              </a:rPr>
              <a:t>※ </a:t>
            </a:r>
            <a:r>
              <a:rPr lang="ko-KR" altLang="en-US" sz="1000" u="sng" spc="0" dirty="0" smtClean="0">
                <a:solidFill>
                  <a:srgbClr val="C00000"/>
                </a:solidFill>
              </a:rPr>
              <a:t>정부의 경제지원 프로그램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 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>:</a:t>
            </a:r>
            <a:r>
              <a:rPr lang="ko-KR" altLang="en-US" sz="1000" spc="0" dirty="0" err="1" smtClean="0">
                <a:solidFill>
                  <a:srgbClr val="C00000"/>
                </a:solidFill>
              </a:rPr>
              <a:t>기획재정부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 비상경제회의 홈페이지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>(wwww.moef.go.kr/2020/emgncEcnmyMtg.do)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에서</a:t>
            </a:r>
            <a:r>
              <a:rPr lang="en-US" altLang="ko-KR" sz="1000" spc="0" dirty="0">
                <a:solidFill>
                  <a:srgbClr val="C00000"/>
                </a:solidFill>
              </a:rPr>
              <a:t> 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확인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/>
            </a:r>
            <a:br>
              <a:rPr lang="en-US" altLang="ko-KR" sz="1000" spc="0" dirty="0" smtClean="0">
                <a:solidFill>
                  <a:srgbClr val="C00000"/>
                </a:solidFill>
              </a:rPr>
            </a:br>
            <a:r>
              <a:rPr lang="ko-KR" altLang="en-US" sz="1000" spc="0" dirty="0" smtClean="0">
                <a:solidFill>
                  <a:srgbClr val="C00000"/>
                </a:solidFill>
              </a:rPr>
              <a:t>   </a:t>
            </a:r>
            <a:r>
              <a:rPr lang="ko-KR" altLang="en-US" sz="1000" u="sng" spc="0" dirty="0" smtClean="0">
                <a:solidFill>
                  <a:srgbClr val="C00000"/>
                </a:solidFill>
              </a:rPr>
              <a:t>기타 정부지원 프로그램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 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>: 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코로나바이러스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>19 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홈페이지</a:t>
            </a:r>
            <a:r>
              <a:rPr lang="en-US" altLang="ko-KR" sz="1000" spc="0" dirty="0" smtClean="0">
                <a:solidFill>
                  <a:srgbClr val="C00000"/>
                </a:solidFill>
              </a:rPr>
              <a:t>(ncov.mohw.go.kr)</a:t>
            </a:r>
            <a:r>
              <a:rPr lang="ko-KR" altLang="en-US" sz="1000" spc="0" dirty="0" smtClean="0">
                <a:solidFill>
                  <a:srgbClr val="C00000"/>
                </a:solidFill>
              </a:rPr>
              <a:t>의 피해지원정책 게시판에서 확인</a:t>
            </a:r>
            <a:endParaRPr kumimoji="1" lang="x-none" altLang="en-US" sz="1000" b="0" spc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C0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7066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46026" y="1542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06B30DEF-4401-B740-88BA-CB207A02C1C2}"/>
              </a:ext>
            </a:extLst>
          </p:cNvPr>
          <p:cNvSpPr/>
          <p:nvPr/>
        </p:nvSpPr>
        <p:spPr>
          <a:xfrm>
            <a:off x="739040" y="1972692"/>
            <a:ext cx="11016762" cy="5196108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2F30F673-B0EF-BE48-B170-C8C2E4D79535}"/>
              </a:ext>
            </a:extLst>
          </p:cNvPr>
          <p:cNvSpPr/>
          <p:nvPr/>
        </p:nvSpPr>
        <p:spPr>
          <a:xfrm>
            <a:off x="5329336" y="1917449"/>
            <a:ext cx="3456000" cy="46800"/>
          </a:xfrm>
          <a:prstGeom prst="rect">
            <a:avLst/>
          </a:prstGeom>
          <a:solidFill>
            <a:srgbClr val="42C7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9B801AFF-6256-CC40-9878-55D77887C14E}"/>
              </a:ext>
            </a:extLst>
          </p:cNvPr>
          <p:cNvSpPr/>
          <p:nvPr/>
        </p:nvSpPr>
        <p:spPr>
          <a:xfrm>
            <a:off x="36382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대상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FFEB5688-1011-7F48-B3BF-48EBD01A4032}"/>
              </a:ext>
            </a:extLst>
          </p:cNvPr>
          <p:cNvSpPr/>
          <p:nvPr/>
        </p:nvSpPr>
        <p:spPr>
          <a:xfrm>
            <a:off x="68513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내용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A06A4F01-165F-7842-B520-FE1566A05E1A}"/>
              </a:ext>
            </a:extLst>
          </p:cNvPr>
          <p:cNvSpPr/>
          <p:nvPr/>
        </p:nvSpPr>
        <p:spPr>
          <a:xfrm>
            <a:off x="100644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담당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xmlns="" id="{22001975-3203-2648-BA20-17CCCA7946D3}"/>
              </a:ext>
            </a:extLst>
          </p:cNvPr>
          <p:cNvGrpSpPr/>
          <p:nvPr/>
        </p:nvGrpSpPr>
        <p:grpSpPr>
          <a:xfrm>
            <a:off x="5326831" y="2051158"/>
            <a:ext cx="3420000" cy="4908062"/>
            <a:chOff x="5364931" y="1169573"/>
            <a:chExt cx="3362739" cy="5304189"/>
          </a:xfrm>
        </p:grpSpPr>
        <p:cxnSp>
          <p:nvCxnSpPr>
            <p:cNvPr id="66" name="직선 연결선[R] 65">
              <a:extLst>
                <a:ext uri="{FF2B5EF4-FFF2-40B4-BE49-F238E27FC236}">
                  <a16:creationId xmlns:a16="http://schemas.microsoft.com/office/drawing/2014/main" xmlns="" id="{EEB6E47C-1CF6-5A42-A78E-47224871AFC3}"/>
                </a:ext>
              </a:extLst>
            </p:cNvPr>
            <p:cNvCxnSpPr/>
            <p:nvPr/>
          </p:nvCxnSpPr>
          <p:spPr>
            <a:xfrm>
              <a:off x="5364931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[R] 66">
              <a:extLst>
                <a:ext uri="{FF2B5EF4-FFF2-40B4-BE49-F238E27FC236}">
                  <a16:creationId xmlns:a16="http://schemas.microsoft.com/office/drawing/2014/main" xmlns="" id="{9297F96A-34A8-B248-B9CE-1A358BF26E28}"/>
                </a:ext>
              </a:extLst>
            </p:cNvPr>
            <p:cNvCxnSpPr/>
            <p:nvPr/>
          </p:nvCxnSpPr>
          <p:spPr>
            <a:xfrm>
              <a:off x="8727670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84354F78-F1F6-F842-91D4-B3515EC884EF}"/>
              </a:ext>
            </a:extLst>
          </p:cNvPr>
          <p:cNvSpPr/>
          <p:nvPr/>
        </p:nvSpPr>
        <p:spPr>
          <a:xfrm>
            <a:off x="2336800" y="1917450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61FFCC00-9FEE-144E-B3A1-F2D81684AA32}"/>
              </a:ext>
            </a:extLst>
          </p:cNvPr>
          <p:cNvSpPr/>
          <p:nvPr/>
        </p:nvSpPr>
        <p:spPr>
          <a:xfrm>
            <a:off x="8763000" y="1917450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2" name="양쪽 모서리가 둥근 사각형 21">
            <a:extLst>
              <a:ext uri="{FF2B5EF4-FFF2-40B4-BE49-F238E27FC236}">
                <a16:creationId xmlns:a16="http://schemas.microsoft.com/office/drawing/2014/main" xmlns="" id="{4A843934-B02E-BD4F-A644-31B40D21615F}"/>
              </a:ext>
            </a:extLst>
          </p:cNvPr>
          <p:cNvSpPr/>
          <p:nvPr/>
        </p:nvSpPr>
        <p:spPr>
          <a:xfrm rot="5400000">
            <a:off x="519225" y="2252021"/>
            <a:ext cx="1908533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3" name="양쪽 모서리가 둥근 사각형 22">
            <a:extLst>
              <a:ext uri="{FF2B5EF4-FFF2-40B4-BE49-F238E27FC236}">
                <a16:creationId xmlns:a16="http://schemas.microsoft.com/office/drawing/2014/main" xmlns="" id="{9C4AD196-EA2B-EB49-BF05-6D6F7B853FD5}"/>
              </a:ext>
            </a:extLst>
          </p:cNvPr>
          <p:cNvSpPr/>
          <p:nvPr/>
        </p:nvSpPr>
        <p:spPr>
          <a:xfrm rot="5400000">
            <a:off x="842597" y="3950796"/>
            <a:ext cx="1261789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4" name="양쪽 모서리가 둥근 사각형 23">
            <a:extLst>
              <a:ext uri="{FF2B5EF4-FFF2-40B4-BE49-F238E27FC236}">
                <a16:creationId xmlns:a16="http://schemas.microsoft.com/office/drawing/2014/main" xmlns="" id="{AE09AEFF-26B0-8448-9B83-090D90DA781C}"/>
              </a:ext>
            </a:extLst>
          </p:cNvPr>
          <p:cNvSpPr/>
          <p:nvPr/>
        </p:nvSpPr>
        <p:spPr>
          <a:xfrm rot="5400000">
            <a:off x="842597" y="5335724"/>
            <a:ext cx="1261789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xmlns="" id="{DEF9A420-E1F7-814B-B614-D360B483AA3D}"/>
              </a:ext>
            </a:extLst>
          </p:cNvPr>
          <p:cNvSpPr/>
          <p:nvPr/>
        </p:nvSpPr>
        <p:spPr>
          <a:xfrm>
            <a:off x="2993549" y="4439645"/>
            <a:ext cx="1679306" cy="74892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원부자재 수급차질로</a:t>
            </a:r>
            <a:endParaRPr lang="en-US" altLang="ko-KR" sz="1400" b="1" spc="-8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경영에 어려움을 겪는</a:t>
            </a:r>
            <a:endParaRPr lang="en-US" altLang="ko-KR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수출입기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업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xmlns="" id="{86CD67F2-365B-5E43-BD9B-422407AF24E8}"/>
              </a:ext>
            </a:extLst>
          </p:cNvPr>
          <p:cNvSpPr/>
          <p:nvPr/>
        </p:nvSpPr>
        <p:spPr>
          <a:xfrm>
            <a:off x="2727772" y="6060244"/>
            <a:ext cx="2210862" cy="25853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피해 우려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영세 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·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 가맹점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xmlns="" id="{3ECD41EC-7CBE-974C-B064-25D3B40CC064}"/>
              </a:ext>
            </a:extLst>
          </p:cNvPr>
          <p:cNvSpPr/>
          <p:nvPr/>
        </p:nvSpPr>
        <p:spPr>
          <a:xfrm>
            <a:off x="5365926" y="2257767"/>
            <a:ext cx="3544560" cy="1538883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취득세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지방소득세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주민세 종업원 분 등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신고 </a:t>
            </a:r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납부기한 연장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(6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개월 이내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6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개월 </a:t>
            </a: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재연장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가능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</a:p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징수 및 체납처분 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유예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(6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개월 </a:t>
            </a: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재연장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가능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 </a:t>
            </a:r>
            <a:endParaRPr lang="en-US" altLang="ko-KR" sz="1300" spc="-5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세무조사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유예</a:t>
            </a:r>
          </a:p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지방세 감면</a:t>
            </a: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xmlns="" id="{5ABDB3CD-1344-C34B-96EE-6D8DCC039584}"/>
              </a:ext>
            </a:extLst>
          </p:cNvPr>
          <p:cNvSpPr/>
          <p:nvPr/>
        </p:nvSpPr>
        <p:spPr>
          <a:xfrm>
            <a:off x="5376314" y="4330898"/>
            <a:ext cx="3063659" cy="9664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무담보 납기연장 </a:t>
            </a:r>
            <a:r>
              <a:rPr lang="en-US" altLang="ko-KR" sz="12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 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분할납부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최대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년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당일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관세환급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관세조사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등 유예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애로해소센터 운영</a:t>
            </a:r>
          </a:p>
        </p:txBody>
      </p:sp>
      <p:cxnSp>
        <p:nvCxnSpPr>
          <p:cNvPr id="33" name="직선 연결선[R] 32">
            <a:extLst>
              <a:ext uri="{FF2B5EF4-FFF2-40B4-BE49-F238E27FC236}">
                <a16:creationId xmlns:a16="http://schemas.microsoft.com/office/drawing/2014/main" xmlns="" id="{A85C8230-F65A-EC4F-B3FB-D9780BE338AE}"/>
              </a:ext>
            </a:extLst>
          </p:cNvPr>
          <p:cNvCxnSpPr/>
          <p:nvPr/>
        </p:nvCxnSpPr>
        <p:spPr>
          <a:xfrm>
            <a:off x="2530257" y="4126404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37074CBA-7AEA-AE47-85A6-29B21B77B471}"/>
              </a:ext>
            </a:extLst>
          </p:cNvPr>
          <p:cNvSpPr txBox="1"/>
          <p:nvPr/>
        </p:nvSpPr>
        <p:spPr>
          <a:xfrm>
            <a:off x="643838" y="2358661"/>
            <a:ext cx="819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지방세</a:t>
            </a:r>
          </a:p>
        </p:txBody>
      </p:sp>
      <p:cxnSp>
        <p:nvCxnSpPr>
          <p:cNvPr id="37" name="직선 연결선[R] 36">
            <a:extLst>
              <a:ext uri="{FF2B5EF4-FFF2-40B4-BE49-F238E27FC236}">
                <a16:creationId xmlns:a16="http://schemas.microsoft.com/office/drawing/2014/main" xmlns="" id="{9878F15E-90C4-9B48-99A0-AAEB2EAE2A93}"/>
              </a:ext>
            </a:extLst>
          </p:cNvPr>
          <p:cNvCxnSpPr/>
          <p:nvPr/>
        </p:nvCxnSpPr>
        <p:spPr>
          <a:xfrm>
            <a:off x="2530257" y="5501807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>
            <a:extLst>
              <a:ext uri="{FF2B5EF4-FFF2-40B4-BE49-F238E27FC236}">
                <a16:creationId xmlns:a16="http://schemas.microsoft.com/office/drawing/2014/main" xmlns="" id="{AABE2C96-4AB9-1147-828A-2B1D3F3AC411}"/>
              </a:ext>
            </a:extLst>
          </p:cNvPr>
          <p:cNvSpPr/>
          <p:nvPr/>
        </p:nvSpPr>
        <p:spPr>
          <a:xfrm>
            <a:off x="9330460" y="5020012"/>
            <a:ext cx="1857881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042-481-7863, 125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8" name="사각형: 둥근 모서리 13">
            <a:extLst>
              <a:ext uri="{FF2B5EF4-FFF2-40B4-BE49-F238E27FC236}">
                <a16:creationId xmlns:a16="http://schemas.microsoft.com/office/drawing/2014/main" xmlns="" id="{18FDFF90-5403-C446-8E64-36E805799256}"/>
              </a:ext>
            </a:extLst>
          </p:cNvPr>
          <p:cNvSpPr/>
          <p:nvPr/>
        </p:nvSpPr>
        <p:spPr>
          <a:xfrm>
            <a:off x="9015816" y="4301858"/>
            <a:ext cx="2487168" cy="57981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65DC7"/>
            </a:solidFill>
          </a:ln>
          <a:effectLst>
            <a:outerShdw blurRad="1905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xmlns="" id="{BA0624C7-614E-7943-8305-9281CAAAF1C7}"/>
              </a:ext>
            </a:extLst>
          </p:cNvPr>
          <p:cNvSpPr/>
          <p:nvPr/>
        </p:nvSpPr>
        <p:spPr>
          <a:xfrm>
            <a:off x="5376314" y="5727844"/>
            <a:ext cx="3369833" cy="907941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피해 우려 영세 </a:t>
            </a:r>
            <a:r>
              <a:rPr lang="en-US" altLang="ko-KR" sz="12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 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중소 가맹점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</a:t>
            </a: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연매출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5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 이하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등에 대한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무이자 할부 등 마케팅 지원 및 사업자금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대출금리 인하 등 추진</a:t>
            </a:r>
          </a:p>
        </p:txBody>
      </p:sp>
      <p:grpSp>
        <p:nvGrpSpPr>
          <p:cNvPr id="51" name="그룹 50">
            <a:extLst>
              <a:ext uri="{FF2B5EF4-FFF2-40B4-BE49-F238E27FC236}">
                <a16:creationId xmlns:a16="http://schemas.microsoft.com/office/drawing/2014/main" xmlns="" id="{8E9378EF-8F0B-A647-9534-AEE3BA84CCC8}"/>
              </a:ext>
            </a:extLst>
          </p:cNvPr>
          <p:cNvGrpSpPr/>
          <p:nvPr/>
        </p:nvGrpSpPr>
        <p:grpSpPr>
          <a:xfrm>
            <a:off x="610180" y="2748262"/>
            <a:ext cx="878713" cy="3423673"/>
            <a:chOff x="610181" y="2472037"/>
            <a:chExt cx="777562" cy="3423673"/>
          </a:xfrm>
        </p:grpSpPr>
        <p:cxnSp>
          <p:nvCxnSpPr>
            <p:cNvPr id="55" name="직선 연결선[R] 54">
              <a:extLst>
                <a:ext uri="{FF2B5EF4-FFF2-40B4-BE49-F238E27FC236}">
                  <a16:creationId xmlns:a16="http://schemas.microsoft.com/office/drawing/2014/main" xmlns="" id="{25F65AF1-8602-B94C-8C0B-BB2BB7318648}"/>
                </a:ext>
              </a:extLst>
            </p:cNvPr>
            <p:cNvCxnSpPr/>
            <p:nvPr/>
          </p:nvCxnSpPr>
          <p:spPr>
            <a:xfrm>
              <a:off x="610181" y="2472037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직선 연결선[R] 55">
              <a:extLst>
                <a:ext uri="{FF2B5EF4-FFF2-40B4-BE49-F238E27FC236}">
                  <a16:creationId xmlns:a16="http://schemas.microsoft.com/office/drawing/2014/main" xmlns="" id="{9638F47A-FD04-E847-967F-71FA94A5572F}"/>
                </a:ext>
              </a:extLst>
            </p:cNvPr>
            <p:cNvCxnSpPr/>
            <p:nvPr/>
          </p:nvCxnSpPr>
          <p:spPr>
            <a:xfrm>
              <a:off x="610181" y="4516351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[R] 56">
              <a:extLst>
                <a:ext uri="{FF2B5EF4-FFF2-40B4-BE49-F238E27FC236}">
                  <a16:creationId xmlns:a16="http://schemas.microsoft.com/office/drawing/2014/main" xmlns="" id="{6C4620AB-C937-7741-AA97-B45418CBC888}"/>
                </a:ext>
              </a:extLst>
            </p:cNvPr>
            <p:cNvCxnSpPr/>
            <p:nvPr/>
          </p:nvCxnSpPr>
          <p:spPr>
            <a:xfrm>
              <a:off x="610181" y="5895710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삼각형 51">
            <a:extLst>
              <a:ext uri="{FF2B5EF4-FFF2-40B4-BE49-F238E27FC236}">
                <a16:creationId xmlns:a16="http://schemas.microsoft.com/office/drawing/2014/main" xmlns="" id="{D9F25A64-92DF-4745-B02E-CF088C8108DD}"/>
              </a:ext>
            </a:extLst>
          </p:cNvPr>
          <p:cNvSpPr/>
          <p:nvPr/>
        </p:nvSpPr>
        <p:spPr>
          <a:xfrm rot="5400000">
            <a:off x="600510" y="2170734"/>
            <a:ext cx="193407" cy="174066"/>
          </a:xfrm>
          <a:prstGeom prst="triangle">
            <a:avLst>
              <a:gd name="adj" fmla="val 0"/>
            </a:avLst>
          </a:prstGeom>
          <a:solidFill>
            <a:srgbClr val="D9E1E4"/>
          </a:solidFill>
          <a:ln w="16510">
            <a:solidFill>
              <a:srgbClr val="D9E1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1CCD5CB7-AC89-9248-9CFA-EB5E6FF5AD49}"/>
              </a:ext>
            </a:extLst>
          </p:cNvPr>
          <p:cNvGrpSpPr/>
          <p:nvPr/>
        </p:nvGrpSpPr>
        <p:grpSpPr>
          <a:xfrm>
            <a:off x="610181" y="4183211"/>
            <a:ext cx="853113" cy="566601"/>
            <a:chOff x="610181" y="4204671"/>
            <a:chExt cx="853113" cy="566601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A17E8133-196C-BD4C-85EA-BF33B7473D87}"/>
                </a:ext>
              </a:extLst>
            </p:cNvPr>
            <p:cNvSpPr txBox="1"/>
            <p:nvPr/>
          </p:nvSpPr>
          <p:spPr>
            <a:xfrm>
              <a:off x="855435" y="4401940"/>
              <a:ext cx="6078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b="1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lt"/>
                  <a:ea typeface="+mj-ea"/>
                  <a:cs typeface="+mj-cs"/>
                </a:rPr>
                <a:t>관세</a:t>
              </a:r>
            </a:p>
          </p:txBody>
        </p:sp>
        <p:sp>
          <p:nvSpPr>
            <p:cNvPr id="53" name="삼각형 52">
              <a:extLst>
                <a:ext uri="{FF2B5EF4-FFF2-40B4-BE49-F238E27FC236}">
                  <a16:creationId xmlns:a16="http://schemas.microsoft.com/office/drawing/2014/main" xmlns="" id="{01052D88-A0BF-0342-B9B4-2A422B866838}"/>
                </a:ext>
              </a:extLst>
            </p:cNvPr>
            <p:cNvSpPr/>
            <p:nvPr/>
          </p:nvSpPr>
          <p:spPr>
            <a:xfrm rot="5400000">
              <a:off x="600510" y="4214342"/>
              <a:ext cx="193407" cy="174066"/>
            </a:xfrm>
            <a:prstGeom prst="triangle">
              <a:avLst>
                <a:gd name="adj" fmla="val 0"/>
              </a:avLst>
            </a:prstGeom>
            <a:solidFill>
              <a:srgbClr val="D9E1E4"/>
            </a:solidFill>
            <a:ln w="16510">
              <a:solidFill>
                <a:srgbClr val="D9E1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9243184-0153-ED48-B41E-6CD8A1076F83}"/>
              </a:ext>
            </a:extLst>
          </p:cNvPr>
          <p:cNvGrpSpPr/>
          <p:nvPr/>
        </p:nvGrpSpPr>
        <p:grpSpPr>
          <a:xfrm>
            <a:off x="610181" y="5558614"/>
            <a:ext cx="853113" cy="562740"/>
            <a:chOff x="610181" y="5441587"/>
            <a:chExt cx="853113" cy="562740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631AD1DD-4FDD-454C-A030-F7ECF6193D52}"/>
                </a:ext>
              </a:extLst>
            </p:cNvPr>
            <p:cNvSpPr txBox="1"/>
            <p:nvPr/>
          </p:nvSpPr>
          <p:spPr>
            <a:xfrm>
              <a:off x="855435" y="5634995"/>
              <a:ext cx="6078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b="1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lt"/>
                  <a:ea typeface="+mj-ea"/>
                  <a:cs typeface="+mj-cs"/>
                </a:rPr>
                <a:t>카드</a:t>
              </a:r>
            </a:p>
          </p:txBody>
        </p:sp>
        <p:sp>
          <p:nvSpPr>
            <p:cNvPr id="54" name="삼각형 53">
              <a:extLst>
                <a:ext uri="{FF2B5EF4-FFF2-40B4-BE49-F238E27FC236}">
                  <a16:creationId xmlns:a16="http://schemas.microsoft.com/office/drawing/2014/main" xmlns="" id="{F0758DAF-AC99-4144-A5F8-AEDB8962D09D}"/>
                </a:ext>
              </a:extLst>
            </p:cNvPr>
            <p:cNvSpPr/>
            <p:nvPr/>
          </p:nvSpPr>
          <p:spPr>
            <a:xfrm rot="5400000">
              <a:off x="600510" y="5451258"/>
              <a:ext cx="193407" cy="174066"/>
            </a:xfrm>
            <a:prstGeom prst="triangle">
              <a:avLst>
                <a:gd name="adj" fmla="val 0"/>
              </a:avLst>
            </a:prstGeom>
            <a:solidFill>
              <a:srgbClr val="D9E1E4"/>
            </a:solidFill>
            <a:ln w="16510">
              <a:solidFill>
                <a:srgbClr val="D9E1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xmlns="" id="{8283AF49-2E5A-1D44-8C1C-FB5290A3676C}"/>
              </a:ext>
            </a:extLst>
          </p:cNvPr>
          <p:cNvSpPr/>
          <p:nvPr/>
        </p:nvSpPr>
        <p:spPr>
          <a:xfrm>
            <a:off x="9576521" y="3160593"/>
            <a:ext cx="1365758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044-205-3809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8" name="직사각형 67">
            <a:extLst>
              <a:ext uri="{FF2B5EF4-FFF2-40B4-BE49-F238E27FC236}">
                <a16:creationId xmlns:a16="http://schemas.microsoft.com/office/drawing/2014/main" xmlns="" id="{E1E1E480-7B89-2B4B-A53B-6758BB00D0F9}"/>
              </a:ext>
            </a:extLst>
          </p:cNvPr>
          <p:cNvSpPr/>
          <p:nvPr/>
        </p:nvSpPr>
        <p:spPr>
          <a:xfrm>
            <a:off x="9008923" y="3591768"/>
            <a:ext cx="2495876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</a:pPr>
            <a:r>
              <a:rPr lang="ko-KR" altLang="en-US" sz="12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* 자세한 내용은 관할 지자체 </a:t>
            </a:r>
            <a:r>
              <a:rPr lang="ko-KR" altLang="en-US" sz="1200" spc="-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세정과에</a:t>
            </a:r>
            <a:r>
              <a:rPr lang="ko-KR" altLang="en-US" sz="12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문의</a:t>
            </a:r>
          </a:p>
        </p:txBody>
      </p:sp>
      <p:sp>
        <p:nvSpPr>
          <p:cNvPr id="70" name="사각형: 둥근 모서리 13">
            <a:extLst>
              <a:ext uri="{FF2B5EF4-FFF2-40B4-BE49-F238E27FC236}">
                <a16:creationId xmlns:a16="http://schemas.microsoft.com/office/drawing/2014/main" xmlns="" id="{4B714F70-E628-9546-B108-F1BF704E48FD}"/>
              </a:ext>
            </a:extLst>
          </p:cNvPr>
          <p:cNvSpPr/>
          <p:nvPr/>
        </p:nvSpPr>
        <p:spPr>
          <a:xfrm>
            <a:off x="9015816" y="2439159"/>
            <a:ext cx="2487168" cy="57981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65DC7"/>
            </a:solidFill>
          </a:ln>
          <a:effectLst>
            <a:outerShdw blurRad="1905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pic>
        <p:nvPicPr>
          <p:cNvPr id="72" name="그림 71">
            <a:extLst>
              <a:ext uri="{FF2B5EF4-FFF2-40B4-BE49-F238E27FC236}">
                <a16:creationId xmlns:a16="http://schemas.microsoft.com/office/drawing/2014/main" xmlns="" id="{CF154BA3-95FB-4645-A826-8E631B6E2A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2056" y="2553424"/>
            <a:ext cx="1241192" cy="351281"/>
          </a:xfrm>
          <a:prstGeom prst="rect">
            <a:avLst/>
          </a:prstGeom>
        </p:spPr>
      </p:pic>
      <p:sp>
        <p:nvSpPr>
          <p:cNvPr id="73" name="직사각형 72">
            <a:extLst>
              <a:ext uri="{FF2B5EF4-FFF2-40B4-BE49-F238E27FC236}">
                <a16:creationId xmlns:a16="http://schemas.microsoft.com/office/drawing/2014/main" xmlns="" id="{41EB447C-469C-F647-A27F-F1C154090A8B}"/>
              </a:ext>
            </a:extLst>
          </p:cNvPr>
          <p:cNvSpPr/>
          <p:nvPr/>
        </p:nvSpPr>
        <p:spPr>
          <a:xfrm>
            <a:off x="10464710" y="2614207"/>
            <a:ext cx="872034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</a:pPr>
            <a:r>
              <a:rPr lang="ko-KR" altLang="en-US" sz="12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지방세정책과</a:t>
            </a: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xmlns="" id="{0C64FAA1-31B0-594C-977B-A4D7B71EFA8C}"/>
              </a:ext>
            </a:extLst>
          </p:cNvPr>
          <p:cNvSpPr/>
          <p:nvPr/>
        </p:nvSpPr>
        <p:spPr>
          <a:xfrm>
            <a:off x="9550873" y="6384986"/>
            <a:ext cx="1417055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02-2100-2983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5" name="사각형: 둥근 모서리 13">
            <a:extLst>
              <a:ext uri="{FF2B5EF4-FFF2-40B4-BE49-F238E27FC236}">
                <a16:creationId xmlns:a16="http://schemas.microsoft.com/office/drawing/2014/main" xmlns="" id="{3C507FC3-630A-BC47-BEED-885C609C4DC8}"/>
              </a:ext>
            </a:extLst>
          </p:cNvPr>
          <p:cNvSpPr/>
          <p:nvPr/>
        </p:nvSpPr>
        <p:spPr>
          <a:xfrm>
            <a:off x="9015816" y="5666832"/>
            <a:ext cx="2487168" cy="57981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65DC7"/>
            </a:solidFill>
          </a:ln>
          <a:effectLst>
            <a:outerShdw blurRad="1905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CDCB0645-B3D8-7B42-9CD1-AB7E86240C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2056" y="5783378"/>
            <a:ext cx="1159229" cy="346718"/>
          </a:xfrm>
          <a:prstGeom prst="rect">
            <a:avLst/>
          </a:prstGeom>
        </p:spPr>
      </p:pic>
      <p:sp>
        <p:nvSpPr>
          <p:cNvPr id="76" name="직사각형 75">
            <a:extLst>
              <a:ext uri="{FF2B5EF4-FFF2-40B4-BE49-F238E27FC236}">
                <a16:creationId xmlns:a16="http://schemas.microsoft.com/office/drawing/2014/main" xmlns="" id="{4ECF851D-8E2F-3645-8EE2-BF6603015DF6}"/>
              </a:ext>
            </a:extLst>
          </p:cNvPr>
          <p:cNvSpPr/>
          <p:nvPr/>
        </p:nvSpPr>
        <p:spPr>
          <a:xfrm>
            <a:off x="10528830" y="5856870"/>
            <a:ext cx="743793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</a:pPr>
            <a:r>
              <a:rPr lang="ko-KR" altLang="en-US" sz="1200" b="1" spc="-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중소금융과</a:t>
            </a:r>
            <a:endParaRPr lang="ko-KR" altLang="en-US" sz="1200" b="1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7" name="그림 76">
            <a:extLst>
              <a:ext uri="{FF2B5EF4-FFF2-40B4-BE49-F238E27FC236}">
                <a16:creationId xmlns:a16="http://schemas.microsoft.com/office/drawing/2014/main" xmlns="" id="{8036510F-BF4F-164E-BCF4-50BC82164F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2056" y="4420696"/>
            <a:ext cx="898537" cy="342135"/>
          </a:xfrm>
          <a:prstGeom prst="rect">
            <a:avLst/>
          </a:prstGeom>
        </p:spPr>
      </p:pic>
      <p:sp>
        <p:nvSpPr>
          <p:cNvPr id="78" name="직사각형 77">
            <a:extLst>
              <a:ext uri="{FF2B5EF4-FFF2-40B4-BE49-F238E27FC236}">
                <a16:creationId xmlns:a16="http://schemas.microsoft.com/office/drawing/2014/main" xmlns="" id="{32922A51-661C-E341-A981-E70F1A203418}"/>
              </a:ext>
            </a:extLst>
          </p:cNvPr>
          <p:cNvSpPr/>
          <p:nvPr/>
        </p:nvSpPr>
        <p:spPr>
          <a:xfrm>
            <a:off x="10528830" y="4491896"/>
            <a:ext cx="743793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</a:pPr>
            <a:r>
              <a:rPr lang="ko-KR" altLang="en-US" sz="1200" b="1" spc="-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심사정책과</a:t>
            </a:r>
            <a:endParaRPr lang="ko-KR" altLang="en-US" sz="1200" b="1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0" name="그림 79">
            <a:extLst>
              <a:ext uri="{FF2B5EF4-FFF2-40B4-BE49-F238E27FC236}">
                <a16:creationId xmlns:a16="http://schemas.microsoft.com/office/drawing/2014/main" xmlns="" id="{854F48FF-4FED-EC47-B9F3-E2D22C2D5E13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70000"/>
          </a:blip>
          <a:stretch>
            <a:fillRect/>
          </a:stretch>
        </p:blipFill>
        <p:spPr>
          <a:xfrm>
            <a:off x="1538397" y="3369944"/>
            <a:ext cx="627030" cy="486489"/>
          </a:xfrm>
          <a:prstGeom prst="rect">
            <a:avLst/>
          </a:prstGeom>
        </p:spPr>
      </p:pic>
      <p:pic>
        <p:nvPicPr>
          <p:cNvPr id="81" name="그림 80">
            <a:extLst>
              <a:ext uri="{FF2B5EF4-FFF2-40B4-BE49-F238E27FC236}">
                <a16:creationId xmlns:a16="http://schemas.microsoft.com/office/drawing/2014/main" xmlns="" id="{3E0A2E08-FACD-3A4C-8C5D-E9FE031B89C2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70000"/>
          </a:blip>
          <a:stretch>
            <a:fillRect/>
          </a:stretch>
        </p:blipFill>
        <p:spPr>
          <a:xfrm>
            <a:off x="1597755" y="6146617"/>
            <a:ext cx="508314" cy="489132"/>
          </a:xfrm>
          <a:prstGeom prst="rect">
            <a:avLst/>
          </a:prstGeom>
        </p:spPr>
      </p:pic>
      <p:pic>
        <p:nvPicPr>
          <p:cNvPr id="82" name="그림 81">
            <a:extLst>
              <a:ext uri="{FF2B5EF4-FFF2-40B4-BE49-F238E27FC236}">
                <a16:creationId xmlns:a16="http://schemas.microsoft.com/office/drawing/2014/main" xmlns="" id="{5606F5F6-AEF7-7B44-AD4E-66EF3BEA6C8E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70000"/>
          </a:blip>
          <a:stretch>
            <a:fillRect/>
          </a:stretch>
        </p:blipFill>
        <p:spPr>
          <a:xfrm>
            <a:off x="1512451" y="4733179"/>
            <a:ext cx="678922" cy="614263"/>
          </a:xfrm>
          <a:prstGeom prst="rect">
            <a:avLst/>
          </a:prstGeom>
        </p:spPr>
      </p:pic>
      <p:sp>
        <p:nvSpPr>
          <p:cNvPr id="61" name="제목 9">
            <a:extLst>
              <a:ext uri="{FF2B5EF4-FFF2-40B4-BE49-F238E27FC236}">
                <a16:creationId xmlns:a16="http://schemas.microsoft.com/office/drawing/2014/main" xmlns="" id="{7A2EA599-29DB-7A4E-9A5F-E80804AA1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600" y="357736"/>
            <a:ext cx="12002400" cy="608400"/>
          </a:xfrm>
          <a:solidFill>
            <a:srgbClr val="42C7DE"/>
          </a:solidFill>
        </p:spPr>
        <p:txBody>
          <a:bodyPr/>
          <a:lstStyle/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관련 정부의 기업 지원 프로그램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(’20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년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3</a:t>
            </a:r>
            <a:r>
              <a:rPr kumimoji="1" lang="ko-KR" altLang="en-US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월 기준</a:t>
            </a:r>
            <a:r>
              <a:rPr kumimoji="1" lang="en-US" altLang="ko-KR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)</a:t>
            </a:r>
            <a:endParaRPr kumimoji="1" lang="x-none" altLang="en-US" sz="24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xmlns="" id="{53677A81-1BEB-9A4C-979C-E61AB8309CEB}"/>
              </a:ext>
            </a:extLst>
          </p:cNvPr>
          <p:cNvSpPr/>
          <p:nvPr/>
        </p:nvSpPr>
        <p:spPr>
          <a:xfrm>
            <a:off x="2530257" y="2677803"/>
            <a:ext cx="2513188" cy="80021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Bef>
                <a:spcPts val="400"/>
              </a:spcBef>
              <a:spcAft>
                <a:spcPts val="2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확진자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및 </a:t>
            </a:r>
            <a:r>
              <a:rPr lang="ko-KR" altLang="en-US" sz="1400" b="1" spc="-8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격리자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</a:p>
          <a:p>
            <a:pPr marR="50800" algn="ctr">
              <a:spcBef>
                <a:spcPts val="400"/>
              </a:spcBef>
              <a:spcAft>
                <a:spcPts val="200"/>
              </a:spcAft>
            </a:pPr>
            <a:r>
              <a:rPr lang="ko-KR" altLang="en-US" sz="1400" b="1" spc="-8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확진자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방문에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따른 휴업 등으로 </a:t>
            </a:r>
            <a:endParaRPr lang="en-US" altLang="ko-KR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Bef>
                <a:spcPts val="400"/>
              </a:spcBef>
              <a:spcAft>
                <a:spcPts val="2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어려움 겪는 업체</a:t>
            </a:r>
          </a:p>
        </p:txBody>
      </p:sp>
      <p:sp>
        <p:nvSpPr>
          <p:cNvPr id="62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 txBox="1">
            <a:spLocks/>
          </p:cNvSpPr>
          <p:nvPr/>
        </p:nvSpPr>
        <p:spPr>
          <a:xfrm>
            <a:off x="1009514" y="966136"/>
            <a:ext cx="9161556" cy="617845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b="1" kern="1200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※ </a:t>
            </a:r>
            <a:r>
              <a:rPr lang="ko-KR" altLang="en-US" sz="1000" u="sng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정부의 경제지원 프로그램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</a:t>
            </a:r>
            <a:r>
              <a:rPr lang="ko-KR" altLang="en-US" sz="1000" spc="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기획재정부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비상경제회의 홈페이지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(wwww.moef.go.kr/2020/emgncEcnmyMtg.do)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에서</a:t>
            </a:r>
            <a:r>
              <a:rPr lang="en-US" altLang="ko-KR" sz="1000" spc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확인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ko-KR" altLang="en-US" sz="1000" u="sng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기타 정부지원 프로그램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코로나바이러스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19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홈페이지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(ncov.mohw.go.kr)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의 피해지원정책 게시판에서 확인</a:t>
            </a:r>
            <a:endParaRPr kumimoji="1" lang="x-none" altLang="en-US" sz="1000" b="0" spc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2954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xmlns="" id="{38540C91-90C5-304C-BDEB-EB5C850F3F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026" y="1542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7F877FD2-7A4C-1B49-B60B-3947E7411084}"/>
              </a:ext>
            </a:extLst>
          </p:cNvPr>
          <p:cNvSpPr/>
          <p:nvPr/>
        </p:nvSpPr>
        <p:spPr>
          <a:xfrm>
            <a:off x="784247" y="1964249"/>
            <a:ext cx="11016762" cy="5196108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1B004C1A-6F78-8044-9C1D-55807E7B9DB1}"/>
              </a:ext>
            </a:extLst>
          </p:cNvPr>
          <p:cNvSpPr/>
          <p:nvPr/>
        </p:nvSpPr>
        <p:spPr>
          <a:xfrm>
            <a:off x="5329336" y="1917449"/>
            <a:ext cx="3456000" cy="46800"/>
          </a:xfrm>
          <a:prstGeom prst="rect">
            <a:avLst/>
          </a:prstGeom>
          <a:solidFill>
            <a:srgbClr val="42C7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4913DE8C-3AF5-0145-BED1-E8544FE8D7A3}"/>
              </a:ext>
            </a:extLst>
          </p:cNvPr>
          <p:cNvSpPr/>
          <p:nvPr/>
        </p:nvSpPr>
        <p:spPr>
          <a:xfrm>
            <a:off x="36382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대상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4648D84C-07AF-5049-883C-641BE22AA1A9}"/>
              </a:ext>
            </a:extLst>
          </p:cNvPr>
          <p:cNvSpPr/>
          <p:nvPr/>
        </p:nvSpPr>
        <p:spPr>
          <a:xfrm>
            <a:off x="68513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내용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0C36A190-1E3C-4842-819E-611AE03100FA}"/>
              </a:ext>
            </a:extLst>
          </p:cNvPr>
          <p:cNvSpPr/>
          <p:nvPr/>
        </p:nvSpPr>
        <p:spPr>
          <a:xfrm>
            <a:off x="100644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담당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AE929D7E-D7C5-6643-B279-79063E457424}"/>
              </a:ext>
            </a:extLst>
          </p:cNvPr>
          <p:cNvGrpSpPr/>
          <p:nvPr/>
        </p:nvGrpSpPr>
        <p:grpSpPr>
          <a:xfrm>
            <a:off x="5326831" y="2041633"/>
            <a:ext cx="3420000" cy="4908062"/>
            <a:chOff x="5364931" y="1169573"/>
            <a:chExt cx="3362739" cy="5304189"/>
          </a:xfrm>
        </p:grpSpPr>
        <p:cxnSp>
          <p:nvCxnSpPr>
            <p:cNvPr id="16" name="직선 연결선[R] 15">
              <a:extLst>
                <a:ext uri="{FF2B5EF4-FFF2-40B4-BE49-F238E27FC236}">
                  <a16:creationId xmlns:a16="http://schemas.microsoft.com/office/drawing/2014/main" xmlns="" id="{1666FC58-94AC-1C4D-8FCC-25E0340B1646}"/>
                </a:ext>
              </a:extLst>
            </p:cNvPr>
            <p:cNvCxnSpPr/>
            <p:nvPr/>
          </p:nvCxnSpPr>
          <p:spPr>
            <a:xfrm>
              <a:off x="5364931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[R] 16">
              <a:extLst>
                <a:ext uri="{FF2B5EF4-FFF2-40B4-BE49-F238E27FC236}">
                  <a16:creationId xmlns:a16="http://schemas.microsoft.com/office/drawing/2014/main" xmlns="" id="{D262052E-CFF4-6545-A088-4185AA78D55C}"/>
                </a:ext>
              </a:extLst>
            </p:cNvPr>
            <p:cNvCxnSpPr/>
            <p:nvPr/>
          </p:nvCxnSpPr>
          <p:spPr>
            <a:xfrm>
              <a:off x="8727670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3B5B688A-F810-7048-9E31-DA2B48151E2E}"/>
              </a:ext>
            </a:extLst>
          </p:cNvPr>
          <p:cNvSpPr/>
          <p:nvPr/>
        </p:nvSpPr>
        <p:spPr>
          <a:xfrm>
            <a:off x="2336800" y="1917450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BD19FD1C-F9EA-574A-BFF0-0639CE5F43F4}"/>
              </a:ext>
            </a:extLst>
          </p:cNvPr>
          <p:cNvSpPr/>
          <p:nvPr/>
        </p:nvSpPr>
        <p:spPr>
          <a:xfrm>
            <a:off x="8763000" y="1917450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0" name="양쪽 모서리가 둥근 사각형 19">
            <a:extLst>
              <a:ext uri="{FF2B5EF4-FFF2-40B4-BE49-F238E27FC236}">
                <a16:creationId xmlns:a16="http://schemas.microsoft.com/office/drawing/2014/main" xmlns="" id="{8D5373F8-A9CF-A540-A4E6-9BDEC6104F08}"/>
              </a:ext>
            </a:extLst>
          </p:cNvPr>
          <p:cNvSpPr/>
          <p:nvPr/>
        </p:nvSpPr>
        <p:spPr>
          <a:xfrm rot="5400000">
            <a:off x="-833326" y="3604573"/>
            <a:ext cx="4613635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D4FA1502-1E6A-BD43-AB0C-AD89BCD9BC36}"/>
              </a:ext>
            </a:extLst>
          </p:cNvPr>
          <p:cNvSpPr/>
          <p:nvPr/>
        </p:nvSpPr>
        <p:spPr>
          <a:xfrm>
            <a:off x="2336802" y="2209244"/>
            <a:ext cx="2882897" cy="1015663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‘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20.4.1.~6.30. 3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개월 간</a:t>
            </a:r>
            <a:endParaRPr lang="ko-KR" altLang="en-US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고용유지조치</a:t>
            </a:r>
            <a:r>
              <a:rPr lang="en-US" altLang="ko-KR" sz="140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40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휴업 또는 휴직</a:t>
            </a:r>
            <a:r>
              <a:rPr lang="en-US" altLang="ko-KR" sz="140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r>
              <a:rPr lang="ko-KR" altLang="en-US" sz="1400" b="1" spc="-8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를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하고</a:t>
            </a: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휴업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휴직 수당을 지급한</a:t>
            </a:r>
            <a:endParaRPr lang="en-US" altLang="ko-KR" sz="1400" b="1" spc="-8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모든 기업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의 사업주</a:t>
            </a:r>
            <a:endParaRPr lang="ko-KR" altLang="en-US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BDA4EC7B-9CFB-7543-8E91-F66402EB65E3}"/>
              </a:ext>
            </a:extLst>
          </p:cNvPr>
          <p:cNvSpPr txBox="1"/>
          <p:nvPr/>
        </p:nvSpPr>
        <p:spPr>
          <a:xfrm>
            <a:off x="855435" y="2358661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고용</a:t>
            </a:r>
          </a:p>
        </p:txBody>
      </p:sp>
      <p:cxnSp>
        <p:nvCxnSpPr>
          <p:cNvPr id="35" name="직선 연결선[R] 34">
            <a:extLst>
              <a:ext uri="{FF2B5EF4-FFF2-40B4-BE49-F238E27FC236}">
                <a16:creationId xmlns:a16="http://schemas.microsoft.com/office/drawing/2014/main" xmlns="" id="{7E2CCC43-11AE-6B44-9128-250656524CB8}"/>
              </a:ext>
            </a:extLst>
          </p:cNvPr>
          <p:cNvCxnSpPr/>
          <p:nvPr/>
        </p:nvCxnSpPr>
        <p:spPr>
          <a:xfrm>
            <a:off x="610180" y="2748262"/>
            <a:ext cx="878713" cy="0"/>
          </a:xfrm>
          <a:prstGeom prst="line">
            <a:avLst/>
          </a:prstGeom>
          <a:ln>
            <a:solidFill>
              <a:srgbClr val="D9E1E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삼각형 37">
            <a:extLst>
              <a:ext uri="{FF2B5EF4-FFF2-40B4-BE49-F238E27FC236}">
                <a16:creationId xmlns:a16="http://schemas.microsoft.com/office/drawing/2014/main" xmlns="" id="{AC4F8BFF-79C0-0841-BE42-D03A6B5B77C4}"/>
              </a:ext>
            </a:extLst>
          </p:cNvPr>
          <p:cNvSpPr/>
          <p:nvPr/>
        </p:nvSpPr>
        <p:spPr>
          <a:xfrm rot="5400000">
            <a:off x="600510" y="2170734"/>
            <a:ext cx="193407" cy="174066"/>
          </a:xfrm>
          <a:prstGeom prst="triangle">
            <a:avLst>
              <a:gd name="adj" fmla="val 0"/>
            </a:avLst>
          </a:prstGeom>
          <a:solidFill>
            <a:srgbClr val="D9E1E4"/>
          </a:solidFill>
          <a:ln w="16510">
            <a:solidFill>
              <a:srgbClr val="D9E1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xmlns="" id="{989D2E8F-4805-534A-A97E-3843685733DB}"/>
              </a:ext>
            </a:extLst>
          </p:cNvPr>
          <p:cNvSpPr/>
          <p:nvPr/>
        </p:nvSpPr>
        <p:spPr>
          <a:xfrm>
            <a:off x="9199814" y="2961468"/>
            <a:ext cx="2119170" cy="76944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en-US" altLang="ko-KR" spc="-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1350</a:t>
            </a:r>
            <a:r>
              <a:rPr lang="en-US" altLang="ko-KR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사업장 관할 고용복지센터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기업지원과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팀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)</a:t>
            </a: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</a:t>
            </a:r>
            <a:endParaRPr lang="ko-KR" altLang="en-US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7" name="사각형: 둥근 모서리 13">
            <a:extLst>
              <a:ext uri="{FF2B5EF4-FFF2-40B4-BE49-F238E27FC236}">
                <a16:creationId xmlns:a16="http://schemas.microsoft.com/office/drawing/2014/main" xmlns="" id="{508CD1A2-4CBE-C448-8B49-93B6A588A85B}"/>
              </a:ext>
            </a:extLst>
          </p:cNvPr>
          <p:cNvSpPr/>
          <p:nvPr/>
        </p:nvSpPr>
        <p:spPr>
          <a:xfrm>
            <a:off x="9015816" y="2248659"/>
            <a:ext cx="2487168" cy="57981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65DC7"/>
            </a:solidFill>
          </a:ln>
          <a:effectLst>
            <a:outerShdw blurRad="1905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xmlns="" id="{753071F1-950E-E746-85B7-5522795687F6}"/>
              </a:ext>
            </a:extLst>
          </p:cNvPr>
          <p:cNvSpPr/>
          <p:nvPr/>
        </p:nvSpPr>
        <p:spPr>
          <a:xfrm>
            <a:off x="3078185" y="4594757"/>
            <a:ext cx="1510029" cy="74892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격리된 자에게 </a:t>
            </a: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유급휴가 제공한 </a:t>
            </a:r>
            <a:endParaRPr lang="en-US" altLang="ko-KR" sz="1400" b="1" spc="-8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모든 기업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의 사업주</a:t>
            </a:r>
            <a:endParaRPr lang="ko-KR" altLang="en-US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xmlns="" id="{1A216DFB-193D-8543-BCBE-15A516E15351}"/>
              </a:ext>
            </a:extLst>
          </p:cNvPr>
          <p:cNvSpPr/>
          <p:nvPr/>
        </p:nvSpPr>
        <p:spPr>
          <a:xfrm>
            <a:off x="3162827" y="5860073"/>
            <a:ext cx="1340752" cy="48218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유연근무제 활용 </a:t>
            </a:r>
            <a:endParaRPr lang="en-US" altLang="ko-KR" sz="1400" b="1" spc="-8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·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중견기업</a:t>
            </a:r>
            <a:endParaRPr lang="ko-KR" altLang="en-US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65DC7"/>
              </a:solidFill>
              <a:latin typeface="+mn-ea"/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xmlns="" id="{496FBC45-2058-194A-BF4B-C5A7313A9C5A}"/>
              </a:ext>
            </a:extLst>
          </p:cNvPr>
          <p:cNvSpPr/>
          <p:nvPr/>
        </p:nvSpPr>
        <p:spPr>
          <a:xfrm>
            <a:off x="5369902" y="4596470"/>
            <a:ext cx="3501280" cy="6124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개인별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일급 기준 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지원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</a:t>
            </a: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상한액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일 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13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만원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  <a:endParaRPr lang="ko-KR" altLang="en-US" sz="1300" spc="-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+mj-cs"/>
            </a:endParaRPr>
          </a:p>
          <a:p>
            <a:pPr marR="5080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</a:pPr>
            <a:r>
              <a:rPr lang="en-US" altLang="ko-KR" sz="105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n-ea"/>
                <a:cs typeface="+mj-cs"/>
              </a:rPr>
              <a:t>     ※ </a:t>
            </a:r>
            <a:r>
              <a:rPr lang="ko-KR" altLang="en-US" sz="105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n-ea"/>
                <a:cs typeface="+mj-cs"/>
              </a:rPr>
              <a:t>생활지원비와 </a:t>
            </a:r>
            <a:r>
              <a:rPr lang="ko-KR" altLang="en-US" sz="105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n-ea"/>
                <a:cs typeface="+mj-cs"/>
              </a:rPr>
              <a:t>중복 지급 </a:t>
            </a:r>
            <a:r>
              <a:rPr lang="ko-KR" altLang="en-US" sz="105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n-ea"/>
                <a:cs typeface="+mj-cs"/>
              </a:rPr>
              <a:t>불가</a:t>
            </a:r>
          </a:p>
        </p:txBody>
      </p:sp>
      <p:cxnSp>
        <p:nvCxnSpPr>
          <p:cNvPr id="62" name="직선 연결선[R] 61">
            <a:extLst>
              <a:ext uri="{FF2B5EF4-FFF2-40B4-BE49-F238E27FC236}">
                <a16:creationId xmlns:a16="http://schemas.microsoft.com/office/drawing/2014/main" xmlns="" id="{3D89F29B-7465-4B4E-82CB-4C94D89E4C6C}"/>
              </a:ext>
            </a:extLst>
          </p:cNvPr>
          <p:cNvCxnSpPr/>
          <p:nvPr/>
        </p:nvCxnSpPr>
        <p:spPr>
          <a:xfrm>
            <a:off x="2530257" y="5413462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직사각형 62">
            <a:extLst>
              <a:ext uri="{FF2B5EF4-FFF2-40B4-BE49-F238E27FC236}">
                <a16:creationId xmlns:a16="http://schemas.microsoft.com/office/drawing/2014/main" xmlns="" id="{88B90060-8DF9-4043-B47D-E7E22FA5D386}"/>
              </a:ext>
            </a:extLst>
          </p:cNvPr>
          <p:cNvSpPr/>
          <p:nvPr/>
        </p:nvSpPr>
        <p:spPr>
          <a:xfrm>
            <a:off x="5369902" y="5708941"/>
            <a:ext cx="2632452" cy="1105880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주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1~2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회 활용 근로자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인당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연간 총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260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만원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주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3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회 이상 활용 근로자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인당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연간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520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만원</a:t>
            </a: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xmlns="" id="{482D1337-9516-974E-AEB0-F41F969B32F4}"/>
              </a:ext>
            </a:extLst>
          </p:cNvPr>
          <p:cNvSpPr/>
          <p:nvPr/>
        </p:nvSpPr>
        <p:spPr>
          <a:xfrm>
            <a:off x="5326831" y="1963167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xmlns="" id="{817E52C7-5B87-BD44-ABD0-509B21796A3A}"/>
              </a:ext>
            </a:extLst>
          </p:cNvPr>
          <p:cNvSpPr/>
          <p:nvPr/>
        </p:nvSpPr>
        <p:spPr>
          <a:xfrm>
            <a:off x="6508481" y="1992276"/>
            <a:ext cx="1056700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ct val="0"/>
              </a:spcBef>
              <a:spcAft>
                <a:spcPts val="400"/>
              </a:spcAft>
            </a:pP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고용유지지원금</a:t>
            </a: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xmlns="" id="{D1C31207-AE4A-E04C-861A-52A63F0C4D0A}"/>
              </a:ext>
            </a:extLst>
          </p:cNvPr>
          <p:cNvSpPr/>
          <p:nvPr/>
        </p:nvSpPr>
        <p:spPr>
          <a:xfrm>
            <a:off x="5326831" y="5422499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67" name="직사각형 66">
            <a:extLst>
              <a:ext uri="{FF2B5EF4-FFF2-40B4-BE49-F238E27FC236}">
                <a16:creationId xmlns:a16="http://schemas.microsoft.com/office/drawing/2014/main" xmlns="" id="{1A037B7B-9B40-4747-8958-E6311357A10F}"/>
              </a:ext>
            </a:extLst>
          </p:cNvPr>
          <p:cNvSpPr/>
          <p:nvPr/>
        </p:nvSpPr>
        <p:spPr>
          <a:xfrm>
            <a:off x="6037325" y="5440676"/>
            <a:ext cx="1907573" cy="22159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ct val="0"/>
              </a:spcBef>
              <a:spcAft>
                <a:spcPts val="400"/>
              </a:spcAft>
            </a:pP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유연근무제 </a:t>
            </a: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간접 </a:t>
            </a:r>
            <a:r>
              <a:rPr lang="ko-KR" altLang="en-US" sz="1200" b="1" spc="-8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노무비</a:t>
            </a: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 </a:t>
            </a: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지원</a:t>
            </a:r>
          </a:p>
        </p:txBody>
      </p:sp>
      <p:cxnSp>
        <p:nvCxnSpPr>
          <p:cNvPr id="61" name="직선 연결선[R] 60">
            <a:extLst>
              <a:ext uri="{FF2B5EF4-FFF2-40B4-BE49-F238E27FC236}">
                <a16:creationId xmlns:a16="http://schemas.microsoft.com/office/drawing/2014/main" xmlns="" id="{F55AC921-E953-5F45-8AC7-3CADA3CF27F4}"/>
              </a:ext>
            </a:extLst>
          </p:cNvPr>
          <p:cNvCxnSpPr/>
          <p:nvPr/>
        </p:nvCxnSpPr>
        <p:spPr>
          <a:xfrm>
            <a:off x="2530257" y="4281516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직사각형 67">
            <a:extLst>
              <a:ext uri="{FF2B5EF4-FFF2-40B4-BE49-F238E27FC236}">
                <a16:creationId xmlns:a16="http://schemas.microsoft.com/office/drawing/2014/main" xmlns="" id="{0872B30D-D62C-764D-9E68-053F110DBDD9}"/>
              </a:ext>
            </a:extLst>
          </p:cNvPr>
          <p:cNvSpPr/>
          <p:nvPr/>
        </p:nvSpPr>
        <p:spPr>
          <a:xfrm>
            <a:off x="5326831" y="4300982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xmlns="" id="{9CB1E6C3-D943-8346-854B-FE0573C9816F}"/>
              </a:ext>
            </a:extLst>
          </p:cNvPr>
          <p:cNvSpPr/>
          <p:nvPr/>
        </p:nvSpPr>
        <p:spPr>
          <a:xfrm>
            <a:off x="6418518" y="4319159"/>
            <a:ext cx="1145186" cy="22159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ct val="0"/>
              </a:spcBef>
              <a:spcAft>
                <a:spcPts val="400"/>
              </a:spcAft>
            </a:pP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유급 휴가비 </a:t>
            </a: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지원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xmlns="" id="{993BDA64-B9A0-674E-A850-BB407496C44D}"/>
              </a:ext>
            </a:extLst>
          </p:cNvPr>
          <p:cNvGrpSpPr/>
          <p:nvPr/>
        </p:nvGrpSpPr>
        <p:grpSpPr>
          <a:xfrm>
            <a:off x="9317645" y="2362924"/>
            <a:ext cx="1883510" cy="327305"/>
            <a:chOff x="9272696" y="2277199"/>
            <a:chExt cx="1883510" cy="327305"/>
          </a:xfrm>
        </p:grpSpPr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xmlns="" id="{8D295BA8-6ADD-4A4E-9090-9649E0961CE2}"/>
                </a:ext>
              </a:extLst>
            </p:cNvPr>
            <p:cNvSpPr/>
            <p:nvPr/>
          </p:nvSpPr>
          <p:spPr>
            <a:xfrm>
              <a:off x="10438061" y="2334563"/>
              <a:ext cx="718145" cy="233077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L="50800" marR="50800" algn="ctr">
                <a:lnSpc>
                  <a:spcPct val="120000"/>
                </a:lnSpc>
                <a:spcBef>
                  <a:spcPts val="400"/>
                </a:spcBef>
              </a:pPr>
              <a:r>
                <a:rPr lang="ko-KR" altLang="en-US" sz="1400" b="1" spc="-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rPr>
                <a:t>상담센터</a:t>
              </a:r>
            </a:p>
          </p:txBody>
        </p:sp>
        <p:pic>
          <p:nvPicPr>
            <p:cNvPr id="3" name="그림 2">
              <a:extLst>
                <a:ext uri="{FF2B5EF4-FFF2-40B4-BE49-F238E27FC236}">
                  <a16:creationId xmlns:a16="http://schemas.microsoft.com/office/drawing/2014/main" xmlns="" id="{14577073-4B97-C84B-B9F2-CAE8B675E7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72696" y="2277199"/>
              <a:ext cx="1100935" cy="327305"/>
            </a:xfrm>
            <a:prstGeom prst="rect">
              <a:avLst/>
            </a:prstGeom>
          </p:spPr>
        </p:pic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xmlns="" id="{69590F09-CE5A-D040-9F68-BC52CEF29162}"/>
              </a:ext>
            </a:extLst>
          </p:cNvPr>
          <p:cNvGrpSpPr/>
          <p:nvPr/>
        </p:nvGrpSpPr>
        <p:grpSpPr>
          <a:xfrm>
            <a:off x="9021912" y="4370719"/>
            <a:ext cx="2487168" cy="579810"/>
            <a:chOff x="9015816" y="4190517"/>
            <a:chExt cx="2487168" cy="579810"/>
          </a:xfrm>
        </p:grpSpPr>
        <p:sp>
          <p:nvSpPr>
            <p:cNvPr id="72" name="사각형: 둥근 모서리 13">
              <a:extLst>
                <a:ext uri="{FF2B5EF4-FFF2-40B4-BE49-F238E27FC236}">
                  <a16:creationId xmlns:a16="http://schemas.microsoft.com/office/drawing/2014/main" xmlns="" id="{7E353692-433B-0845-9C2A-0886D610CDF3}"/>
                </a:ext>
              </a:extLst>
            </p:cNvPr>
            <p:cNvSpPr/>
            <p:nvPr/>
          </p:nvSpPr>
          <p:spPr>
            <a:xfrm>
              <a:off x="9015816" y="4190517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xmlns="" id="{5DEC2B43-200E-324C-A7C6-A0D00694B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61714" y="4353036"/>
              <a:ext cx="1595372" cy="327256"/>
            </a:xfrm>
            <a:prstGeom prst="rect">
              <a:avLst/>
            </a:prstGeom>
          </p:spPr>
        </p:pic>
      </p:grpSp>
      <p:grpSp>
        <p:nvGrpSpPr>
          <p:cNvPr id="79" name="그룹 78">
            <a:extLst>
              <a:ext uri="{FF2B5EF4-FFF2-40B4-BE49-F238E27FC236}">
                <a16:creationId xmlns:a16="http://schemas.microsoft.com/office/drawing/2014/main" xmlns="" id="{43E362B6-631B-DF43-8601-6F2234896170}"/>
              </a:ext>
            </a:extLst>
          </p:cNvPr>
          <p:cNvGrpSpPr/>
          <p:nvPr/>
        </p:nvGrpSpPr>
        <p:grpSpPr>
          <a:xfrm>
            <a:off x="5369902" y="2259089"/>
            <a:ext cx="3542958" cy="1169551"/>
            <a:chOff x="5422034" y="2531330"/>
            <a:chExt cx="3542958" cy="1169551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xmlns="" id="{DC0AAB76-7F8E-1C4E-8705-F71E3CF3572D}"/>
                </a:ext>
              </a:extLst>
            </p:cNvPr>
            <p:cNvSpPr/>
            <p:nvPr/>
          </p:nvSpPr>
          <p:spPr>
            <a:xfrm>
              <a:off x="5422034" y="2531330"/>
              <a:ext cx="3542958" cy="1169551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L="196850" marR="50800" indent="-196850">
                <a:spcBef>
                  <a:spcPts val="200"/>
                </a:spcBef>
                <a:spcAft>
                  <a:spcPts val="400"/>
                </a:spcAft>
                <a:buFont typeface="맑은 고딕" panose="020B0503020000020004" pitchFamily="50" charset="-127"/>
                <a:buChar char="-"/>
              </a:pPr>
              <a:r>
                <a:rPr lang="ko-KR" altLang="en-US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고용유지조치 실시하여 실제 지급한 </a:t>
              </a:r>
              <a:r>
                <a:rPr lang="en-US" altLang="ko-KR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/>
              </a:r>
              <a:br>
                <a:rPr lang="en-US" altLang="ko-KR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</a:br>
              <a:r>
                <a:rPr lang="ko-KR" altLang="en-US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인건비 지원</a:t>
              </a:r>
              <a:endPara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endParaRPr>
            </a:p>
            <a:p>
              <a:pPr marL="196850" marR="50800" indent="-196850">
                <a:spcBef>
                  <a:spcPts val="200"/>
                </a:spcBef>
                <a:spcAft>
                  <a:spcPts val="400"/>
                </a:spcAft>
                <a:buFont typeface="맑은 고딕" panose="020B0503020000020004" pitchFamily="50" charset="-127"/>
                <a:buChar char="-"/>
              </a:pPr>
              <a:r>
                <a:rPr lang="ko-KR" altLang="en-US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모든 업종 대상</a:t>
              </a:r>
              <a:r>
                <a:rPr lang="en-US" altLang="ko-KR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, </a:t>
              </a:r>
              <a:r>
                <a:rPr lang="ko-KR" altLang="en-US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기업 규모별 지원규모 차등</a:t>
              </a:r>
              <a:endPara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endParaRPr>
            </a:p>
            <a:p>
              <a:pPr marR="50800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* 신청 </a:t>
              </a:r>
              <a:r>
                <a:rPr lang="en-US" altLang="ko-KR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: </a:t>
              </a:r>
              <a:r>
                <a:rPr lang="ko-KR" altLang="en-US" sz="1050" spc="-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고용보험 </a:t>
              </a: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홈페이지</a:t>
              </a:r>
              <a:r>
                <a:rPr lang="en-US" altLang="ko-KR" sz="10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(</a:t>
              </a:r>
              <a:r>
                <a:rPr lang="en-US" altLang="ko-KR" sz="10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www.ei.go.kr</a:t>
              </a:r>
              <a:r>
                <a:rPr lang="en-US" altLang="ko-KR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) </a:t>
              </a: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“기업 서비스</a:t>
              </a:r>
              <a:r>
                <a:rPr lang="ko-KR" altLang="en-US" sz="1050" spc="-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” </a:t>
              </a:r>
              <a:r>
                <a:rPr lang="en-US" altLang="ko-KR" sz="1050" spc="-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 </a:t>
              </a:r>
              <a:r>
                <a:rPr lang="en-US" altLang="ko-KR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 </a:t>
              </a:r>
              <a:br>
                <a:rPr lang="en-US" altLang="ko-KR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</a:br>
              <a:r>
                <a:rPr lang="en-US" altLang="ko-KR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          </a:t>
              </a: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“</a:t>
              </a:r>
              <a:r>
                <a:rPr lang="ko-KR" altLang="en-US" sz="1050" spc="-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고용안정장려금”  </a:t>
              </a: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     “</a:t>
              </a:r>
              <a:r>
                <a:rPr lang="ko-KR" altLang="en-US" sz="1050" spc="-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고용유지지원금</a:t>
              </a: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” </a:t>
              </a:r>
              <a:endParaRPr lang="ko-KR" altLang="en-US" sz="105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n-ea"/>
                <a:cs typeface="+mj-cs"/>
              </a:endParaRPr>
            </a:p>
          </p:txBody>
        </p:sp>
        <p:sp>
          <p:nvSpPr>
            <p:cNvPr id="77" name="오른쪽 화살표[R] 76">
              <a:extLst>
                <a:ext uri="{FF2B5EF4-FFF2-40B4-BE49-F238E27FC236}">
                  <a16:creationId xmlns:a16="http://schemas.microsoft.com/office/drawing/2014/main" xmlns="" id="{D2E135D0-4CDC-D34D-9DAC-E820B83CFDE7}"/>
                </a:ext>
              </a:extLst>
            </p:cNvPr>
            <p:cNvSpPr/>
            <p:nvPr/>
          </p:nvSpPr>
          <p:spPr>
            <a:xfrm>
              <a:off x="5721001" y="3529111"/>
              <a:ext cx="141317" cy="116006"/>
            </a:xfrm>
            <a:prstGeom prst="rightArrow">
              <a:avLst/>
            </a:prstGeom>
            <a:solidFill>
              <a:srgbClr val="8497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</p:grpSp>
      <p:pic>
        <p:nvPicPr>
          <p:cNvPr id="80" name="그림 79">
            <a:extLst>
              <a:ext uri="{FF2B5EF4-FFF2-40B4-BE49-F238E27FC236}">
                <a16:creationId xmlns:a16="http://schemas.microsoft.com/office/drawing/2014/main" xmlns="" id="{AC44236B-C766-4947-8A34-8BD6B91DB02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70000"/>
          </a:blip>
          <a:stretch>
            <a:fillRect/>
          </a:stretch>
        </p:blipFill>
        <p:spPr>
          <a:xfrm>
            <a:off x="914691" y="5052759"/>
            <a:ext cx="1117600" cy="1231900"/>
          </a:xfrm>
          <a:prstGeom prst="rect">
            <a:avLst/>
          </a:prstGeom>
        </p:spPr>
      </p:pic>
      <p:sp>
        <p:nvSpPr>
          <p:cNvPr id="48" name="제목 9">
            <a:extLst>
              <a:ext uri="{FF2B5EF4-FFF2-40B4-BE49-F238E27FC236}">
                <a16:creationId xmlns:a16="http://schemas.microsoft.com/office/drawing/2014/main" xmlns="" id="{7A2EA599-29DB-7A4E-9A5F-E80804AA1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관련 정부의 기업 지원 프로그램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(’20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년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3</a:t>
            </a:r>
            <a:r>
              <a:rPr kumimoji="1" lang="ko-KR" altLang="en-US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월 기준</a:t>
            </a:r>
            <a:r>
              <a:rPr kumimoji="1" lang="en-US" altLang="ko-KR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)</a:t>
            </a:r>
            <a:endParaRPr kumimoji="1" lang="x-none" altLang="en-US" sz="24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50" name="제목 9">
            <a:extLst>
              <a:ext uri="{FF2B5EF4-FFF2-40B4-BE49-F238E27FC236}">
                <a16:creationId xmlns:a16="http://schemas.microsoft.com/office/drawing/2014/main" xmlns="" id="{7A2EA599-29DB-7A4E-9A5F-E80804AA10A4}"/>
              </a:ext>
            </a:extLst>
          </p:cNvPr>
          <p:cNvSpPr txBox="1">
            <a:spLocks/>
          </p:cNvSpPr>
          <p:nvPr/>
        </p:nvSpPr>
        <p:spPr>
          <a:xfrm>
            <a:off x="189600" y="357736"/>
            <a:ext cx="12002400" cy="608400"/>
          </a:xfrm>
          <a:prstGeom prst="rect">
            <a:avLst/>
          </a:prstGeom>
          <a:solidFill>
            <a:srgbClr val="42C7DE"/>
          </a:solidFill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b="1" kern="1200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관련 정부의 기업 지원 프로그램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(’20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년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3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월 기준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)</a:t>
            </a:r>
            <a:endParaRPr kumimoji="1" lang="x-none" altLang="en-US" sz="24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989D2E8F-4805-534A-A97E-3843685733DB}"/>
              </a:ext>
            </a:extLst>
          </p:cNvPr>
          <p:cNvSpPr/>
          <p:nvPr/>
        </p:nvSpPr>
        <p:spPr>
          <a:xfrm>
            <a:off x="9205910" y="6021884"/>
            <a:ext cx="2119170" cy="76944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en-US" altLang="ko-KR" spc="-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1350</a:t>
            </a:r>
            <a:r>
              <a:rPr lang="en-US" altLang="ko-KR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사업장 관할 고용복지센터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기업지원과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팀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)</a:t>
            </a: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</a:t>
            </a:r>
            <a:endParaRPr lang="ko-KR" altLang="en-US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2" name="사각형: 둥근 모서리 13">
            <a:extLst>
              <a:ext uri="{FF2B5EF4-FFF2-40B4-BE49-F238E27FC236}">
                <a16:creationId xmlns:a16="http://schemas.microsoft.com/office/drawing/2014/main" xmlns="" id="{508CD1A2-4CBE-C448-8B49-93B6A588A85B}"/>
              </a:ext>
            </a:extLst>
          </p:cNvPr>
          <p:cNvSpPr/>
          <p:nvPr/>
        </p:nvSpPr>
        <p:spPr>
          <a:xfrm>
            <a:off x="9021912" y="5475014"/>
            <a:ext cx="2487168" cy="57981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65DC7"/>
            </a:solidFill>
          </a:ln>
          <a:effectLst>
            <a:outerShdw blurRad="1905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xmlns="" id="{993BDA64-B9A0-674E-A850-BB407496C44D}"/>
              </a:ext>
            </a:extLst>
          </p:cNvPr>
          <p:cNvGrpSpPr/>
          <p:nvPr/>
        </p:nvGrpSpPr>
        <p:grpSpPr>
          <a:xfrm>
            <a:off x="9323741" y="5589279"/>
            <a:ext cx="1883510" cy="327305"/>
            <a:chOff x="9272696" y="2277199"/>
            <a:chExt cx="1883510" cy="327305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xmlns="" id="{8D295BA8-6ADD-4A4E-9090-9649E0961CE2}"/>
                </a:ext>
              </a:extLst>
            </p:cNvPr>
            <p:cNvSpPr/>
            <p:nvPr/>
          </p:nvSpPr>
          <p:spPr>
            <a:xfrm>
              <a:off x="10438061" y="2334563"/>
              <a:ext cx="718145" cy="233077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L="50800" marR="50800" algn="ctr">
                <a:lnSpc>
                  <a:spcPct val="120000"/>
                </a:lnSpc>
                <a:spcBef>
                  <a:spcPts val="400"/>
                </a:spcBef>
              </a:pPr>
              <a:r>
                <a:rPr lang="ko-KR" altLang="en-US" sz="1400" b="1" spc="-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rPr>
                <a:t>상담센터</a:t>
              </a:r>
            </a:p>
          </p:txBody>
        </p:sp>
        <p:pic>
          <p:nvPicPr>
            <p:cNvPr id="55" name="그림 54">
              <a:extLst>
                <a:ext uri="{FF2B5EF4-FFF2-40B4-BE49-F238E27FC236}">
                  <a16:creationId xmlns:a16="http://schemas.microsoft.com/office/drawing/2014/main" xmlns="" id="{14577073-4B97-C84B-B9F2-CAE8B675E7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72696" y="2277199"/>
              <a:ext cx="1100935" cy="327305"/>
            </a:xfrm>
            <a:prstGeom prst="rect">
              <a:avLst/>
            </a:prstGeom>
          </p:spPr>
        </p:pic>
      </p:grpSp>
      <p:sp>
        <p:nvSpPr>
          <p:cNvPr id="81" name="직사각형 80">
            <a:extLst>
              <a:ext uri="{FF2B5EF4-FFF2-40B4-BE49-F238E27FC236}">
                <a16:creationId xmlns:a16="http://schemas.microsoft.com/office/drawing/2014/main" xmlns="" id="{482D1337-9516-974E-AEB0-F41F969B32F4}"/>
              </a:ext>
            </a:extLst>
          </p:cNvPr>
          <p:cNvSpPr/>
          <p:nvPr/>
        </p:nvSpPr>
        <p:spPr>
          <a:xfrm>
            <a:off x="5318423" y="3555376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xmlns="" id="{D4FA1502-1E6A-BD43-AB0C-AD89BCD9BC36}"/>
              </a:ext>
            </a:extLst>
          </p:cNvPr>
          <p:cNvSpPr/>
          <p:nvPr/>
        </p:nvSpPr>
        <p:spPr>
          <a:xfrm>
            <a:off x="2391754" y="3709710"/>
            <a:ext cx="2882897" cy="482183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’20.1.20.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이후 </a:t>
            </a:r>
            <a:r>
              <a:rPr lang="ko-KR" altLang="en-US" sz="1400" b="1" spc="-8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가족돌봄휴가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 사용한 </a:t>
            </a:r>
            <a:endParaRPr lang="en-US" altLang="ko-KR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65DC7"/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노동자</a:t>
            </a: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xmlns="" id="{817E52C7-5B87-BD44-ABD0-509B21796A3A}"/>
              </a:ext>
            </a:extLst>
          </p:cNvPr>
          <p:cNvSpPr/>
          <p:nvPr/>
        </p:nvSpPr>
        <p:spPr>
          <a:xfrm>
            <a:off x="6311036" y="3573552"/>
            <a:ext cx="1576073" cy="22159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ct val="0"/>
              </a:spcBef>
              <a:spcAft>
                <a:spcPts val="400"/>
              </a:spcAft>
            </a:pPr>
            <a:r>
              <a:rPr lang="ko-KR" altLang="en-US" sz="1200" b="1" spc="-8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가족돌봄비용</a:t>
            </a: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 긴급 지원</a:t>
            </a:r>
            <a:endParaRPr lang="ko-KR" altLang="en-US" sz="12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2"/>
              </a:solidFill>
              <a:latin typeface="+mn-ea"/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xmlns="" id="{496FBC45-2058-194A-BF4B-C5A7313A9C5A}"/>
              </a:ext>
            </a:extLst>
          </p:cNvPr>
          <p:cNvSpPr/>
          <p:nvPr/>
        </p:nvSpPr>
        <p:spPr>
          <a:xfrm>
            <a:off x="5369684" y="3832226"/>
            <a:ext cx="2672526" cy="3323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인당 최대 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5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일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1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일 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5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만원 지원</a:t>
            </a:r>
            <a:endParaRPr lang="ko-KR" altLang="en-US" sz="1300" spc="-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>
                  <a:lumMod val="50000"/>
                </a:schemeClr>
              </a:solidFill>
              <a:latin typeface="+mn-ea"/>
              <a:cs typeface="+mj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xmlns="" id="{989D2E8F-4805-534A-A97E-3843685733DB}"/>
              </a:ext>
            </a:extLst>
          </p:cNvPr>
          <p:cNvSpPr/>
          <p:nvPr/>
        </p:nvSpPr>
        <p:spPr>
          <a:xfrm>
            <a:off x="10082594" y="4952381"/>
            <a:ext cx="455253" cy="27699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en-US" altLang="ko-KR" spc="-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1355</a:t>
            </a:r>
            <a:endParaRPr lang="ko-KR" altLang="en-US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7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 txBox="1">
            <a:spLocks/>
          </p:cNvSpPr>
          <p:nvPr/>
        </p:nvSpPr>
        <p:spPr>
          <a:xfrm>
            <a:off x="1009514" y="966136"/>
            <a:ext cx="9161556" cy="617845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b="1" kern="1200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※ </a:t>
            </a:r>
            <a:r>
              <a:rPr lang="ko-KR" altLang="en-US" sz="1000" u="sng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정부의 경제지원 프로그램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ko-KR" altLang="en-US" sz="1000" spc="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기획재정부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비상경제회의 홈페이지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(wwww.moef.go.kr/2020/emgncEcnmyMtg.do)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에서</a:t>
            </a:r>
            <a:r>
              <a:rPr lang="en-US" altLang="ko-KR" sz="1000" spc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확인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ko-KR" altLang="en-US" sz="1000" u="sng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기타 정부지원 프로그램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코로나바이러스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19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홈페이지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(ncov.mohw.go.kr)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의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‘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피해지원정책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’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게시판에서 확인</a:t>
            </a:r>
            <a:endParaRPr kumimoji="1" lang="x-none" altLang="en-US" sz="1000" b="0" spc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70" name="오른쪽 화살표[R] 76">
            <a:extLst>
              <a:ext uri="{FF2B5EF4-FFF2-40B4-BE49-F238E27FC236}">
                <a16:creationId xmlns:a16="http://schemas.microsoft.com/office/drawing/2014/main" xmlns="" id="{D2E135D0-4CDC-D34D-9DAC-E820B83CFDE7}"/>
              </a:ext>
            </a:extLst>
          </p:cNvPr>
          <p:cNvSpPr/>
          <p:nvPr/>
        </p:nvSpPr>
        <p:spPr>
          <a:xfrm>
            <a:off x="6908525" y="3246365"/>
            <a:ext cx="141317" cy="116006"/>
          </a:xfrm>
          <a:prstGeom prst="rightArrow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43193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371475"/>
            <a:ext cx="12001500" cy="609600"/>
          </a:xfrm>
          <a:solidFill>
            <a:srgbClr val="42C7DE"/>
          </a:solidFill>
        </p:spPr>
        <p:txBody>
          <a:bodyPr/>
          <a:lstStyle/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관련 기업의 애로사항 접수 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· 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문의처</a:t>
            </a:r>
            <a:endParaRPr kumimoji="1" lang="x-none" altLang="en-US" sz="20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2105026" y="1111927"/>
            <a:ext cx="7484786" cy="5377773"/>
            <a:chOff x="440015" y="1111927"/>
            <a:chExt cx="7484786" cy="5377773"/>
          </a:xfrm>
        </p:grpSpPr>
        <p:sp>
          <p:nvSpPr>
            <p:cNvPr id="7" name="직사각형 6">
              <a:extLst>
                <a:ext uri="{FF2B5EF4-FFF2-40B4-BE49-F238E27FC236}">
                  <a16:creationId xmlns="" xmlns:a16="http://schemas.microsoft.com/office/drawing/2014/main" id="{7F877FD2-7A4C-1B49-B60B-3947E7411084}"/>
                </a:ext>
              </a:extLst>
            </p:cNvPr>
            <p:cNvSpPr/>
            <p:nvPr/>
          </p:nvSpPr>
          <p:spPr>
            <a:xfrm>
              <a:off x="440015" y="1111927"/>
              <a:ext cx="7484786" cy="5377773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4913DE8C-3AF5-0145-BED1-E8544FE8D7A3}"/>
                </a:ext>
              </a:extLst>
            </p:cNvPr>
            <p:cNvSpPr/>
            <p:nvPr/>
          </p:nvSpPr>
          <p:spPr>
            <a:xfrm>
              <a:off x="1902384" y="1266309"/>
              <a:ext cx="779701" cy="246221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L="266700" indent="-266700" algn="ctr">
                <a:spcBef>
                  <a:spcPct val="0"/>
                </a:spcBef>
              </a:pPr>
              <a:r>
                <a:rPr lang="ko-KR" altLang="en-US" sz="16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3A92"/>
                  </a:solidFill>
                </a:rPr>
                <a:t>문의내용</a:t>
              </a:r>
              <a:endParaRPr lang="en-US" altLang="ko-KR" sz="16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endParaRP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="" xmlns:a16="http://schemas.microsoft.com/office/drawing/2014/main" id="{1B004C1A-6F78-8044-9C1D-55807E7B9DB1}"/>
                </a:ext>
              </a:extLst>
            </p:cNvPr>
            <p:cNvSpPr/>
            <p:nvPr/>
          </p:nvSpPr>
          <p:spPr>
            <a:xfrm>
              <a:off x="3832934" y="1686942"/>
              <a:ext cx="3888665" cy="45719"/>
            </a:xfrm>
            <a:prstGeom prst="rect">
              <a:avLst/>
            </a:prstGeom>
            <a:solidFill>
              <a:srgbClr val="42C7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3B5B688A-F810-7048-9E31-DA2B48151E2E}"/>
                </a:ext>
              </a:extLst>
            </p:cNvPr>
            <p:cNvSpPr/>
            <p:nvPr/>
          </p:nvSpPr>
          <p:spPr>
            <a:xfrm>
              <a:off x="624084" y="1686943"/>
              <a:ext cx="3292081" cy="45719"/>
            </a:xfrm>
            <a:prstGeom prst="rect">
              <a:avLst/>
            </a:prstGeom>
            <a:solidFill>
              <a:srgbClr val="003A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1075312" y="2068775"/>
              <a:ext cx="2408673" cy="215444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중견기업 애로접수 및 지원상담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cxnSp>
          <p:nvCxnSpPr>
            <p:cNvPr id="61" name="직선 연결선[R] 60">
              <a:extLst>
                <a:ext uri="{FF2B5EF4-FFF2-40B4-BE49-F238E27FC236}">
                  <a16:creationId xmlns="" xmlns:a16="http://schemas.microsoft.com/office/drawing/2014/main" id="{F55AC921-E953-5F45-8AC7-3CADA3CF27F4}"/>
                </a:ext>
              </a:extLst>
            </p:cNvPr>
            <p:cNvCxnSpPr/>
            <p:nvPr/>
          </p:nvCxnSpPr>
          <p:spPr>
            <a:xfrm>
              <a:off x="767622" y="2728984"/>
              <a:ext cx="7056282" cy="0"/>
            </a:xfrm>
            <a:prstGeom prst="line">
              <a:avLst/>
            </a:prstGeom>
            <a:ln cap="rnd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3935882" y="1784793"/>
              <a:ext cx="3807453" cy="846386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코로나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19 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중견기업 애로접수센터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중견기업연합회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</a:t>
              </a: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02-3275-1954, 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hlinkClick r:id="rId2"/>
                </a:rPr>
                <a:t>fomek119@fomek.or.kr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* 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중견기업 지원내용은 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hlinkClick r:id="rId3"/>
                </a:rPr>
                <a:t>www.fomek.or.kr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에서 확인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cxnSp>
          <p:nvCxnSpPr>
            <p:cNvPr id="71" name="직선 연결선[R] 60">
              <a:extLst>
                <a:ext uri="{FF2B5EF4-FFF2-40B4-BE49-F238E27FC236}">
                  <a16:creationId xmlns="" xmlns:a16="http://schemas.microsoft.com/office/drawing/2014/main" id="{F55AC921-E953-5F45-8AC7-3CADA3CF27F4}"/>
                </a:ext>
              </a:extLst>
            </p:cNvPr>
            <p:cNvCxnSpPr/>
            <p:nvPr/>
          </p:nvCxnSpPr>
          <p:spPr>
            <a:xfrm>
              <a:off x="740467" y="4141190"/>
              <a:ext cx="7056000" cy="0"/>
            </a:xfrm>
            <a:prstGeom prst="line">
              <a:avLst/>
            </a:prstGeom>
            <a:ln cap="rnd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직사각형 72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1353847" y="3662927"/>
              <a:ext cx="1832553" cy="215444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중소</a:t>
              </a:r>
              <a:r>
                <a:rPr lang="en-US" altLang="ko-KR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·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중견기업 금융애로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81" name="직사각형 80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5133327" y="3516119"/>
              <a:ext cx="1412566" cy="569387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금융감독원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국번 없이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 1332</a:t>
              </a:r>
              <a:endPara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cxnSp>
          <p:nvCxnSpPr>
            <p:cNvPr id="27" name="직선 연결선[R] 60">
              <a:extLst>
                <a:ext uri="{FF2B5EF4-FFF2-40B4-BE49-F238E27FC236}">
                  <a16:creationId xmlns="" xmlns:a16="http://schemas.microsoft.com/office/drawing/2014/main" id="{F55AC921-E953-5F45-8AC7-3CADA3CF27F4}"/>
                </a:ext>
              </a:extLst>
            </p:cNvPr>
            <p:cNvCxnSpPr/>
            <p:nvPr/>
          </p:nvCxnSpPr>
          <p:spPr>
            <a:xfrm>
              <a:off x="740185" y="5603086"/>
              <a:ext cx="7055872" cy="0"/>
            </a:xfrm>
            <a:prstGeom prst="line">
              <a:avLst/>
            </a:prstGeom>
            <a:ln cap="rnd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직사각형 27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711352" y="5795601"/>
              <a:ext cx="3161763" cy="482183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수출애로</a:t>
              </a:r>
              <a:r>
                <a:rPr lang="en-US" altLang="ko-KR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금융</a:t>
              </a:r>
              <a:r>
                <a:rPr lang="en-US" altLang="ko-KR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자금지원 등</a:t>
              </a:r>
              <a:endParaRPr lang="en-US" altLang="ko-KR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수출 오더 취소 및 연기</a:t>
              </a:r>
              <a:r>
                <a:rPr lang="en-US" altLang="ko-KR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수출입 물류 애로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4546628" y="5751998"/>
              <a:ext cx="2585964" cy="569387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무역협회 수출애로해소 지원센터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02-6000-5237</a:t>
              </a:r>
              <a:endPara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="" xmlns:a16="http://schemas.microsoft.com/office/drawing/2014/main" id="{4913DE8C-3AF5-0145-BED1-E8544FE8D7A3}"/>
                </a:ext>
              </a:extLst>
            </p:cNvPr>
            <p:cNvSpPr/>
            <p:nvPr/>
          </p:nvSpPr>
          <p:spPr>
            <a:xfrm>
              <a:off x="5104312" y="1275318"/>
              <a:ext cx="1470595" cy="246221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L="266700" indent="-266700" algn="ctr">
                <a:spcBef>
                  <a:spcPct val="0"/>
                </a:spcBef>
              </a:pPr>
              <a:r>
                <a:rPr lang="ko-KR" altLang="en-US" sz="16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3A92"/>
                  </a:solidFill>
                </a:rPr>
                <a:t>담당기관</a:t>
              </a:r>
              <a:r>
                <a:rPr lang="en-US" altLang="ko-KR" sz="16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3A92"/>
                  </a:solidFill>
                </a:rPr>
                <a:t>, </a:t>
              </a:r>
              <a:r>
                <a:rPr lang="ko-KR" altLang="en-US" sz="16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3A92"/>
                  </a:solidFill>
                </a:rPr>
                <a:t>연락</a:t>
              </a:r>
              <a:r>
                <a:rPr lang="ko-KR" altLang="en-US" sz="1600" b="1" spc="-8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3A92"/>
                  </a:solidFill>
                </a:rPr>
                <a:t>처</a:t>
              </a:r>
              <a:endParaRPr lang="en-US" altLang="ko-KR" sz="16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endParaRPr>
            </a:p>
          </p:txBody>
        </p:sp>
        <p:cxnSp>
          <p:nvCxnSpPr>
            <p:cNvPr id="42" name="직선 연결선[R] 60">
              <a:extLst>
                <a:ext uri="{FF2B5EF4-FFF2-40B4-BE49-F238E27FC236}">
                  <a16:creationId xmlns="" xmlns:a16="http://schemas.microsoft.com/office/drawing/2014/main" id="{F55AC921-E953-5F45-8AC7-3CADA3CF27F4}"/>
                </a:ext>
              </a:extLst>
            </p:cNvPr>
            <p:cNvCxnSpPr/>
            <p:nvPr/>
          </p:nvCxnSpPr>
          <p:spPr>
            <a:xfrm>
              <a:off x="740185" y="4857504"/>
              <a:ext cx="7056282" cy="0"/>
            </a:xfrm>
            <a:prstGeom prst="line">
              <a:avLst/>
            </a:prstGeom>
            <a:ln cap="rnd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[R] 60">
              <a:extLst>
                <a:ext uri="{FF2B5EF4-FFF2-40B4-BE49-F238E27FC236}">
                  <a16:creationId xmlns="" xmlns:a16="http://schemas.microsoft.com/office/drawing/2014/main" id="{F55AC921-E953-5F45-8AC7-3CADA3CF27F4}"/>
                </a:ext>
              </a:extLst>
            </p:cNvPr>
            <p:cNvCxnSpPr/>
            <p:nvPr/>
          </p:nvCxnSpPr>
          <p:spPr>
            <a:xfrm>
              <a:off x="740467" y="3451391"/>
              <a:ext cx="7056282" cy="0"/>
            </a:xfrm>
            <a:prstGeom prst="line">
              <a:avLst/>
            </a:prstGeom>
            <a:ln cap="rnd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직사각형 44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1103043" y="2991846"/>
              <a:ext cx="2408673" cy="215444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</a:t>
              </a:r>
              <a:r>
                <a:rPr lang="ko-KR" altLang="en-US" sz="1400" b="1" spc="-8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소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기업 애로접수 및 지원상담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4928815" y="2800825"/>
              <a:ext cx="1821589" cy="569387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중소기업 통합 </a:t>
              </a:r>
              <a:r>
                <a:rPr lang="ko-KR" altLang="en-US" sz="1300" spc="-50" dirty="0" err="1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콜센터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국번 없이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 1357 </a:t>
              </a:r>
              <a:endPara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8" name="직사각형 47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1480392" y="4449336"/>
              <a:ext cx="1598516" cy="215444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소재 </a:t>
              </a:r>
              <a:r>
                <a:rPr lang="en-US" altLang="ko-KR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· 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부품 수급애로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9" name="직사각형 48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4733377" y="4268005"/>
              <a:ext cx="2212465" cy="569387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소재부품수급 대응지원센터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02-2100-1572</a:t>
              </a:r>
              <a:endPara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0" name="직사각형 49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1720041" y="5110174"/>
              <a:ext cx="1119217" cy="215444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중국 진출기업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1" name="직사각형 50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3857304" y="4964864"/>
              <a:ext cx="3964611" cy="569387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대한무역투자진흥공사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(KOTRA) 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코로나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19 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비상대책반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1600-7119</a:t>
              </a:r>
              <a:endPara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cxnSp>
        <p:nvCxnSpPr>
          <p:cNvPr id="29" name="직선 연결선[R] 15">
            <a:extLst>
              <a:ext uri="{FF2B5EF4-FFF2-40B4-BE49-F238E27FC236}">
                <a16:creationId xmlns:a16="http://schemas.microsoft.com/office/drawing/2014/main" xmlns="" id="{1666FC58-94AC-1C4D-8FCC-25E0340B1646}"/>
              </a:ext>
            </a:extLst>
          </p:cNvPr>
          <p:cNvCxnSpPr/>
          <p:nvPr/>
        </p:nvCxnSpPr>
        <p:spPr>
          <a:xfrm>
            <a:off x="5574481" y="1755883"/>
            <a:ext cx="6695" cy="4733817"/>
          </a:xfrm>
          <a:prstGeom prst="line">
            <a:avLst/>
          </a:prstGeom>
          <a:ln w="25400" cap="rnd">
            <a:solidFill>
              <a:srgbClr val="D9E1E4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121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6167</TotalTime>
  <Words>615</Words>
  <Application>Microsoft Office PowerPoint</Application>
  <PresentationFormat>사용자 지정</PresentationFormat>
  <Paragraphs>147</Paragraphs>
  <Slides>5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5</vt:i4>
      </vt:variant>
    </vt:vector>
  </HeadingPairs>
  <TitlesOfParts>
    <vt:vector size="7" baseType="lpstr">
      <vt:lpstr>Office 테마</vt:lpstr>
      <vt:lpstr>1_Office 테마</vt:lpstr>
      <vt:lpstr>코로나19관련 정부의 기업 지원 프로그램 (’20년 3월 기준)</vt:lpstr>
      <vt:lpstr>코로나19관련 정부의 기업 지원 프로그램 (’20년 3월 기준)</vt:lpstr>
      <vt:lpstr>코로나19관련 정부의 기업 지원 프로그램 (’20년 3월 기준)</vt:lpstr>
      <vt:lpstr>코로나19관련 정부의 기업 지원 프로그램 (’20년 3월 기준)</vt:lpstr>
      <vt:lpstr>코로나19관련 기업의 애로사항 접수 · 문의처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pc</dc:creator>
  <cp:lastModifiedBy>user</cp:lastModifiedBy>
  <cp:revision>268</cp:revision>
  <cp:lastPrinted>2020-04-02T04:42:10Z</cp:lastPrinted>
  <dcterms:created xsi:type="dcterms:W3CDTF">2019-10-22T06:59:12Z</dcterms:created>
  <dcterms:modified xsi:type="dcterms:W3CDTF">2020-04-09T08:51:11Z</dcterms:modified>
</cp:coreProperties>
</file>