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7" r:id="rId2"/>
    <p:sldId id="349" r:id="rId3"/>
    <p:sldId id="338" r:id="rId4"/>
    <p:sldId id="387" r:id="rId5"/>
    <p:sldId id="388" r:id="rId6"/>
    <p:sldId id="390" r:id="rId7"/>
    <p:sldId id="391" r:id="rId8"/>
    <p:sldId id="393" r:id="rId9"/>
    <p:sldId id="395" r:id="rId10"/>
    <p:sldId id="396" r:id="rId11"/>
    <p:sldId id="397" r:id="rId12"/>
    <p:sldId id="398" r:id="rId13"/>
    <p:sldId id="399" r:id="rId14"/>
    <p:sldId id="401" r:id="rId15"/>
    <p:sldId id="421" r:id="rId16"/>
    <p:sldId id="406" r:id="rId17"/>
    <p:sldId id="409" r:id="rId18"/>
    <p:sldId id="411" r:id="rId19"/>
    <p:sldId id="413" r:id="rId20"/>
    <p:sldId id="417" r:id="rId21"/>
    <p:sldId id="418" r:id="rId22"/>
    <p:sldId id="420" r:id="rId23"/>
    <p:sldId id="422" r:id="rId24"/>
    <p:sldId id="419" r:id="rId25"/>
    <p:sldId id="423" r:id="rId26"/>
    <p:sldId id="424" r:id="rId27"/>
    <p:sldId id="425" r:id="rId28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박경원" initials="박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4" autoAdjust="0"/>
    <p:restoredTop sz="94660"/>
  </p:normalViewPr>
  <p:slideViewPr>
    <p:cSldViewPr snapToGrid="0">
      <p:cViewPr varScale="1">
        <p:scale>
          <a:sx n="80" d="100"/>
          <a:sy n="80" d="100"/>
        </p:scale>
        <p:origin x="-773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577B2-1DFD-47C7-8B95-3706B9F5136D}" type="datetimeFigureOut">
              <a:rPr lang="ko-KR" altLang="en-US" smtClean="0"/>
              <a:t>2020-10-28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6EA0B-08BC-4B99-BEC7-7889D21FC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1413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03ACDC-822B-49DF-BB23-4DB331F95AB7}" type="datetimeFigureOut">
              <a:rPr lang="ko-KR" altLang="en-US" smtClean="0"/>
              <a:t>2020-10-28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F6F8F-8D59-4752-BB6C-32C3434124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69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390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0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01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84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89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48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632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01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0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1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51A05-FE79-4763-A84F-D4FE701A9E82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2020-10-28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F555B-7E58-4FDF-83D4-B4CEA304EAF7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52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0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3024712" y="1477278"/>
            <a:ext cx="6207125" cy="3968750"/>
          </a:xfrm>
          <a:prstGeom prst="roundRect">
            <a:avLst>
              <a:gd name="adj" fmla="val 2557"/>
            </a:avLst>
          </a:prstGeom>
          <a:solidFill>
            <a:schemeClr val="bg1"/>
          </a:solidFill>
          <a:ln>
            <a:noFill/>
          </a:ln>
          <a:effectLst>
            <a:outerShdw blurRad="431800" dist="50800" dir="5400000" algn="ctr" rotWithShape="0">
              <a:srgbClr val="F1543F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6" name="양쪽 모서리가 둥근 사각형 5"/>
          <p:cNvSpPr/>
          <p:nvPr/>
        </p:nvSpPr>
        <p:spPr>
          <a:xfrm>
            <a:off x="3024712" y="1460501"/>
            <a:ext cx="6207125" cy="2044699"/>
          </a:xfrm>
          <a:prstGeom prst="round2SameRect">
            <a:avLst>
              <a:gd name="adj1" fmla="val 1330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2500" b="1" kern="0" dirty="0" smtClean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조선산업</a:t>
            </a:r>
            <a:r>
              <a:rPr lang="en-US" altLang="ko-KR" sz="2500" b="1" kern="0" dirty="0" smtClean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500" b="1" kern="0" dirty="0" smtClean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근로시간 실태조사 결과</a:t>
            </a:r>
            <a:endParaRPr lang="en-US" altLang="ko-KR" sz="2500" b="1" kern="0" dirty="0" smtClean="0">
              <a:solidFill>
                <a:schemeClr val="accent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0">
              <a:defRPr/>
            </a:pPr>
            <a:r>
              <a:rPr lang="en-US" altLang="ko-KR" sz="2500" b="1" kern="0" dirty="0" smtClean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500" b="1" kern="0" dirty="0" smtClean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사내협력사를 중심으로</a:t>
            </a:r>
            <a:r>
              <a:rPr lang="en-US" altLang="ko-KR" sz="2500" b="1" kern="0" dirty="0" smtClean="0">
                <a:solidFill>
                  <a:schemeClr val="accent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endParaRPr lang="en-US" altLang="ko-KR" sz="2500" b="1" kern="0" dirty="0">
              <a:solidFill>
                <a:schemeClr val="accent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4597" y="4461641"/>
            <a:ext cx="2522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smtClean="0"/>
              <a:t>중소기업연구원</a:t>
            </a:r>
            <a:endParaRPr lang="en-US" altLang="ko-KR" dirty="0" smtClean="0"/>
          </a:p>
          <a:p>
            <a:pPr algn="ctr"/>
            <a:r>
              <a:rPr lang="ko-KR" altLang="en-US" dirty="0" err="1" smtClean="0"/>
              <a:t>황경진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536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근로자 및 근로조건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03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49307" y="2194561"/>
            <a:ext cx="5525812" cy="3524596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물량팀</a:t>
            </a:r>
            <a:r>
              <a:rPr lang="ko-KR" altLang="en-US" sz="1400" dirty="0" smtClean="0">
                <a:solidFill>
                  <a:schemeClr val="tx1"/>
                </a:solidFill>
              </a:rPr>
              <a:t> 활용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설문조사에 참여한 업체 중 </a:t>
            </a:r>
            <a:r>
              <a:rPr lang="en-US" altLang="ko-KR" sz="1400" dirty="0" smtClean="0">
                <a:solidFill>
                  <a:schemeClr val="tx1"/>
                </a:solidFill>
              </a:rPr>
              <a:t>44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물량팀</a:t>
            </a:r>
            <a:r>
              <a:rPr lang="ko-KR" altLang="en-US" sz="1400" dirty="0" smtClean="0">
                <a:solidFill>
                  <a:schemeClr val="tx1"/>
                </a:solidFill>
              </a:rPr>
              <a:t> 활용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생산기능직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2,291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(87.5%),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단순노무직</a:t>
            </a: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327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(12.5%)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생산기능직은 </a:t>
            </a:r>
            <a:r>
              <a:rPr lang="en-US" altLang="ko-KR" sz="1400" dirty="0" smtClean="0">
                <a:solidFill>
                  <a:schemeClr val="tx1"/>
                </a:solidFill>
              </a:rPr>
              <a:t>37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개사에서 업체당 평균 </a:t>
            </a:r>
            <a:r>
              <a:rPr lang="en-US" altLang="ko-KR" sz="1400" dirty="0" smtClean="0">
                <a:solidFill>
                  <a:schemeClr val="tx1"/>
                </a:solidFill>
              </a:rPr>
              <a:t>61.9</a:t>
            </a:r>
            <a:r>
              <a:rPr lang="ko-KR" altLang="en-US" sz="1400" dirty="0" smtClean="0">
                <a:solidFill>
                  <a:schemeClr val="tx1"/>
                </a:solidFill>
              </a:rPr>
              <a:t>명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단순노무직은 </a:t>
            </a:r>
            <a:r>
              <a:rPr lang="en-US" altLang="ko-KR" sz="1400" dirty="0" smtClean="0">
                <a:solidFill>
                  <a:schemeClr val="tx1"/>
                </a:solidFill>
              </a:rPr>
              <a:t>6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개사에서  업체당 평균 </a:t>
            </a:r>
            <a:r>
              <a:rPr lang="en-US" altLang="ko-KR" sz="1400" dirty="0" smtClean="0">
                <a:solidFill>
                  <a:schemeClr val="tx1"/>
                </a:solidFill>
              </a:rPr>
              <a:t>54.5</a:t>
            </a:r>
            <a:r>
              <a:rPr lang="ko-KR" altLang="en-US" sz="1400" dirty="0" smtClean="0">
                <a:solidFill>
                  <a:schemeClr val="tx1"/>
                </a:solidFill>
              </a:rPr>
              <a:t>명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원청조선소별 </a:t>
            </a:r>
            <a:r>
              <a:rPr lang="ko-KR" altLang="en-US" sz="1400" dirty="0" err="1">
                <a:solidFill>
                  <a:schemeClr val="tx1"/>
                </a:solidFill>
              </a:rPr>
              <a:t>물량팀</a:t>
            </a:r>
            <a:r>
              <a:rPr lang="ko-KR" altLang="en-US" sz="1400" dirty="0">
                <a:solidFill>
                  <a:schemeClr val="tx1"/>
                </a:solidFill>
              </a:rPr>
              <a:t> 활용 현황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>
                <a:solidFill>
                  <a:schemeClr val="tx1"/>
                </a:solidFill>
              </a:rPr>
              <a:t>현대중공업이 업체당 평균 </a:t>
            </a:r>
            <a:r>
              <a:rPr lang="en-US" altLang="ko-KR" sz="1400" dirty="0">
                <a:solidFill>
                  <a:schemeClr val="tx1"/>
                </a:solidFill>
              </a:rPr>
              <a:t>91.5</a:t>
            </a:r>
            <a:r>
              <a:rPr lang="ko-KR" altLang="en-US" sz="1400" dirty="0">
                <a:solidFill>
                  <a:schemeClr val="tx1"/>
                </a:solidFill>
              </a:rPr>
              <a:t>명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>
                <a:solidFill>
                  <a:schemeClr val="tx1"/>
                </a:solidFill>
              </a:rPr>
              <a:t>이어서 삼성중공업</a:t>
            </a:r>
            <a:r>
              <a:rPr lang="en-US" altLang="ko-KR" sz="1200" dirty="0">
                <a:solidFill>
                  <a:schemeClr val="tx1"/>
                </a:solidFill>
              </a:rPr>
              <a:t>(87.7</a:t>
            </a:r>
            <a:r>
              <a:rPr lang="ko-KR" altLang="en-US" sz="1200" dirty="0">
                <a:solidFill>
                  <a:schemeClr val="tx1"/>
                </a:solidFill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</a:rPr>
              <a:t>), </a:t>
            </a:r>
            <a:r>
              <a:rPr lang="ko-KR" altLang="en-US" sz="1200" dirty="0" err="1">
                <a:solidFill>
                  <a:schemeClr val="tx1"/>
                </a:solidFill>
              </a:rPr>
              <a:t>삼호중공업</a:t>
            </a:r>
            <a:r>
              <a:rPr lang="en-US" altLang="ko-KR" sz="1200" dirty="0">
                <a:solidFill>
                  <a:schemeClr val="tx1"/>
                </a:solidFill>
              </a:rPr>
              <a:t>(37.3</a:t>
            </a:r>
            <a:r>
              <a:rPr lang="ko-KR" altLang="en-US" sz="1200" dirty="0">
                <a:solidFill>
                  <a:schemeClr val="tx1"/>
                </a:solidFill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</a:rPr>
              <a:t>), </a:t>
            </a:r>
            <a:r>
              <a:rPr lang="ko-KR" altLang="en-US" sz="1200" dirty="0">
                <a:solidFill>
                  <a:schemeClr val="tx1"/>
                </a:solidFill>
              </a:rPr>
              <a:t>대우조선</a:t>
            </a:r>
            <a:r>
              <a:rPr lang="en-US" altLang="ko-KR" sz="1200" dirty="0">
                <a:solidFill>
                  <a:schemeClr val="tx1"/>
                </a:solidFill>
              </a:rPr>
              <a:t>(22.8</a:t>
            </a:r>
            <a:r>
              <a:rPr lang="ko-KR" altLang="en-US" sz="1200" dirty="0">
                <a:solidFill>
                  <a:schemeClr val="tx1"/>
                </a:solidFill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</a:rPr>
              <a:t>),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  </a:t>
            </a:r>
            <a:r>
              <a:rPr lang="ko-KR" altLang="en-US" sz="1200" dirty="0" err="1">
                <a:solidFill>
                  <a:schemeClr val="tx1"/>
                </a:solidFill>
              </a:rPr>
              <a:t>미포조선</a:t>
            </a:r>
            <a:r>
              <a:rPr lang="en-US" altLang="ko-KR" sz="1200" dirty="0">
                <a:solidFill>
                  <a:schemeClr val="tx1"/>
                </a:solidFill>
              </a:rPr>
              <a:t>(21</a:t>
            </a:r>
            <a:r>
              <a:rPr lang="ko-KR" altLang="en-US" sz="1200" dirty="0">
                <a:solidFill>
                  <a:schemeClr val="tx1"/>
                </a:solidFill>
              </a:rPr>
              <a:t>명</a:t>
            </a:r>
            <a:r>
              <a:rPr lang="en-US" altLang="ko-KR" sz="1200" dirty="0">
                <a:solidFill>
                  <a:schemeClr val="tx1"/>
                </a:solidFill>
              </a:rPr>
              <a:t>) </a:t>
            </a:r>
            <a:r>
              <a:rPr lang="ko-KR" altLang="en-US" sz="1200" dirty="0">
                <a:solidFill>
                  <a:schemeClr val="tx1"/>
                </a:solidFill>
              </a:rPr>
              <a:t>순</a:t>
            </a:r>
            <a:r>
              <a:rPr lang="en-US" altLang="ko-KR" sz="12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094100"/>
              </p:ext>
            </p:extLst>
          </p:nvPr>
        </p:nvGraphicFramePr>
        <p:xfrm>
          <a:off x="295276" y="3166240"/>
          <a:ext cx="5568632" cy="2198068"/>
        </p:xfrm>
        <a:graphic>
          <a:graphicData uri="http://schemas.openxmlformats.org/drawingml/2006/table">
            <a:tbl>
              <a:tblPr/>
              <a:tblGrid>
                <a:gridCol w="1392158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392158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392158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1392158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</a:tblGrid>
              <a:tr h="3223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생산〮기능직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단순노무직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2233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2,618(100.0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2,291(87.5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327(12.5)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2233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(11)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1,006(100.0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931(92.5)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75(7.5)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1918197"/>
                  </a:ext>
                </a:extLst>
              </a:tr>
              <a:tr h="32233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대우조선해양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(4)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3911899"/>
                  </a:ext>
                </a:extLst>
              </a:tr>
              <a:tr h="32233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(10)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877(100.0)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777(88.6)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100(11.4)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5939456"/>
                  </a:ext>
                </a:extLst>
              </a:tr>
              <a:tr h="32233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(15)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560(100.0)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408(72.9)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152(27.1)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7472091"/>
                  </a:ext>
                </a:extLst>
              </a:tr>
              <a:tr h="26408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(4)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84(100.0)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448050" y="2455611"/>
            <a:ext cx="526308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3-6&gt;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사내협력업체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물량팅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활용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93320" y="2895217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7989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근로자 및 근로조건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03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40995" y="2408285"/>
            <a:ext cx="5525812" cy="3344122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원청조선사별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고용 연령대별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70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개사를 분석한 결과</a:t>
            </a:r>
            <a:r>
              <a:rPr lang="en-US" altLang="ko-KR" sz="1400" dirty="0" smtClean="0">
                <a:solidFill>
                  <a:schemeClr val="tx1"/>
                </a:solidFill>
              </a:rPr>
              <a:t>, 40</a:t>
            </a:r>
            <a:r>
              <a:rPr lang="ko-KR" altLang="en-US" sz="1400" dirty="0" smtClean="0">
                <a:solidFill>
                  <a:schemeClr val="tx1"/>
                </a:solidFill>
              </a:rPr>
              <a:t>대 이상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중장년층이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64.7%</a:t>
            </a:r>
            <a:r>
              <a:rPr lang="ko-KR" altLang="en-US" sz="1400" dirty="0" smtClean="0">
                <a:solidFill>
                  <a:schemeClr val="tx1"/>
                </a:solidFill>
              </a:rPr>
              <a:t> 차지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en-US" altLang="ko-KR" sz="1200" dirty="0" smtClean="0">
                <a:solidFill>
                  <a:schemeClr val="tx1"/>
                </a:solidFill>
              </a:rPr>
              <a:t>50</a:t>
            </a:r>
            <a:r>
              <a:rPr lang="ko-KR" altLang="en-US" sz="1200" dirty="0" smtClean="0">
                <a:solidFill>
                  <a:schemeClr val="tx1"/>
                </a:solidFill>
              </a:rPr>
              <a:t>대 이상이 </a:t>
            </a:r>
            <a:r>
              <a:rPr lang="en-US" altLang="ko-KR" sz="1200" dirty="0" smtClean="0">
                <a:solidFill>
                  <a:schemeClr val="tx1"/>
                </a:solidFill>
              </a:rPr>
              <a:t>32.3%, 60</a:t>
            </a:r>
            <a:r>
              <a:rPr lang="ko-KR" altLang="en-US" sz="1200" dirty="0" smtClean="0">
                <a:solidFill>
                  <a:schemeClr val="tx1"/>
                </a:solidFill>
              </a:rPr>
              <a:t>대 이상도 </a:t>
            </a:r>
            <a:r>
              <a:rPr lang="en-US" altLang="ko-KR" sz="1200" dirty="0" smtClean="0">
                <a:solidFill>
                  <a:schemeClr val="tx1"/>
                </a:solidFill>
              </a:rPr>
              <a:t>6.7%</a:t>
            </a:r>
            <a:r>
              <a:rPr lang="ko-KR" altLang="en-US" sz="1200" dirty="0" smtClean="0">
                <a:solidFill>
                  <a:schemeClr val="tx1"/>
                </a:solidFill>
              </a:rPr>
              <a:t>를 차지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>
                <a:solidFill>
                  <a:schemeClr val="tx1"/>
                </a:solidFill>
              </a:rPr>
              <a:t>원청조선별로 살펴보면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  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현대중공업 사내협력사의 </a:t>
            </a:r>
            <a:r>
              <a:rPr lang="en-US" altLang="ko-KR" sz="1400" dirty="0" smtClean="0">
                <a:solidFill>
                  <a:schemeClr val="tx1"/>
                </a:solidFill>
              </a:rPr>
              <a:t>40</a:t>
            </a:r>
            <a:r>
              <a:rPr lang="ko-KR" altLang="en-US" sz="1400" dirty="0" smtClean="0">
                <a:solidFill>
                  <a:schemeClr val="tx1"/>
                </a:solidFill>
              </a:rPr>
              <a:t>대 이상 비중이 </a:t>
            </a:r>
            <a:r>
              <a:rPr lang="en-US" altLang="ko-KR" sz="1400" dirty="0" smtClean="0">
                <a:solidFill>
                  <a:schemeClr val="tx1"/>
                </a:solidFill>
              </a:rPr>
              <a:t>68.5%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</a:t>
            </a:r>
            <a:r>
              <a:rPr lang="en-US" altLang="ko-KR" sz="1200" dirty="0" smtClean="0">
                <a:solidFill>
                  <a:schemeClr val="tx1"/>
                </a:solidFill>
              </a:rPr>
              <a:t>- </a:t>
            </a:r>
            <a:r>
              <a:rPr lang="ko-KR" altLang="en-US" sz="1200" dirty="0" smtClean="0">
                <a:solidFill>
                  <a:schemeClr val="tx1"/>
                </a:solidFill>
              </a:rPr>
              <a:t>그 다음이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(67.4%),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(66.6%),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(62.1%),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(58.6.7%)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20257"/>
              </p:ext>
            </p:extLst>
          </p:nvPr>
        </p:nvGraphicFramePr>
        <p:xfrm>
          <a:off x="295276" y="3135538"/>
          <a:ext cx="5568632" cy="2517116"/>
        </p:xfrm>
        <a:graphic>
          <a:graphicData uri="http://schemas.openxmlformats.org/drawingml/2006/table">
            <a:tbl>
              <a:tblPr/>
              <a:tblGrid>
                <a:gridCol w="64769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018593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80468">
                  <a:extLst>
                    <a:ext uri="{9D8B030D-6E8A-4147-A177-3AD203B41FA5}">
                      <a16:colId xmlns:a16="http://schemas.microsoft.com/office/drawing/2014/main" xmlns="" val="3145043445"/>
                    </a:ext>
                  </a:extLst>
                </a:gridCol>
                <a:gridCol w="780468">
                  <a:extLst>
                    <a:ext uri="{9D8B030D-6E8A-4147-A177-3AD203B41FA5}">
                      <a16:colId xmlns:a16="http://schemas.microsoft.com/office/drawing/2014/main" xmlns="" val="2296932488"/>
                    </a:ext>
                  </a:extLst>
                </a:gridCol>
                <a:gridCol w="780468">
                  <a:extLst>
                    <a:ext uri="{9D8B030D-6E8A-4147-A177-3AD203B41FA5}">
                      <a16:colId xmlns:a16="http://schemas.microsoft.com/office/drawing/2014/main" xmlns="" val="2877115648"/>
                    </a:ext>
                  </a:extLst>
                </a:gridCol>
                <a:gridCol w="780468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80468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</a:tblGrid>
              <a:tr h="36911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 이하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</a:t>
                      </a:r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 이상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691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8,030(100.0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898(11.2)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1,934(24.1)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2,603(32.4)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2,055(25.6)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540(6.7)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691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1892(100.0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156(8.2)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440(23.3)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588(31.1)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464(24.5)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244(12.9)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1918197"/>
                  </a:ext>
                </a:extLst>
              </a:tr>
              <a:tr h="3691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1247(100.0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130(10.4)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386(31.0)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398(31.9)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276(22.1)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57(4.6)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3911899"/>
                  </a:ext>
                </a:extLst>
              </a:tr>
              <a:tr h="3691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2534(100.0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334(13.2)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513(20.2)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838(33.1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728(28.7)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121(4.8)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5939456"/>
                  </a:ext>
                </a:extLst>
              </a:tr>
              <a:tr h="3691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1970(100.0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263(13.4)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484(24.6)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654(33.2)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485(24.6)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84(4.3)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7472091"/>
                  </a:ext>
                </a:extLst>
              </a:tr>
              <a:tr h="30242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387(100.0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15(3.9)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111(28.7)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125(32.3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102(26.4)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34(8.8)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448050" y="2424911"/>
            <a:ext cx="526308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3-7&gt;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사내협력업체 고용 연령대별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93320" y="2864517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49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근로자 채용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04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74246" y="1837691"/>
            <a:ext cx="5525812" cy="436704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원청조선사별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미충원인원</a:t>
            </a:r>
            <a:r>
              <a:rPr lang="ko-KR" altLang="en-US" sz="1400" dirty="0" smtClean="0">
                <a:solidFill>
                  <a:schemeClr val="tx1"/>
                </a:solidFill>
              </a:rPr>
              <a:t> 현황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미충원인원</a:t>
            </a:r>
            <a:r>
              <a:rPr lang="ko-KR" altLang="en-US" sz="1400" dirty="0" smtClean="0">
                <a:solidFill>
                  <a:schemeClr val="tx1"/>
                </a:solidFill>
              </a:rPr>
              <a:t> 있다고 응답한 업체는 </a:t>
            </a:r>
            <a:r>
              <a:rPr lang="en-US" altLang="ko-KR" sz="1400" dirty="0" smtClean="0">
                <a:solidFill>
                  <a:schemeClr val="tx1"/>
                </a:solidFill>
              </a:rPr>
              <a:t>36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미충원인원</a:t>
            </a:r>
            <a:r>
              <a:rPr lang="ko-KR" altLang="en-US" sz="1200" dirty="0" smtClean="0">
                <a:solidFill>
                  <a:schemeClr val="tx1"/>
                </a:solidFill>
              </a:rPr>
              <a:t> 총 </a:t>
            </a:r>
            <a:r>
              <a:rPr lang="en-US" altLang="ko-KR" sz="1200" dirty="0" smtClean="0">
                <a:solidFill>
                  <a:schemeClr val="tx1"/>
                </a:solidFill>
              </a:rPr>
              <a:t>409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업체당 평균 </a:t>
            </a:r>
            <a:r>
              <a:rPr lang="en-US" altLang="ko-KR" sz="1200" dirty="0" smtClean="0">
                <a:solidFill>
                  <a:schemeClr val="tx1"/>
                </a:solidFill>
              </a:rPr>
              <a:t>11.3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원청조선사별 </a:t>
            </a:r>
            <a:r>
              <a:rPr lang="ko-KR" altLang="en-US" sz="1400" dirty="0" err="1">
                <a:solidFill>
                  <a:schemeClr val="tx1"/>
                </a:solidFill>
              </a:rPr>
              <a:t>미충원인원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발생원인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 smtClean="0">
                <a:solidFill>
                  <a:schemeClr val="tx1"/>
                </a:solidFill>
              </a:rPr>
              <a:t>근로조건 원인</a:t>
            </a:r>
            <a:r>
              <a:rPr lang="en-US" altLang="ko-KR" sz="1400" dirty="0" smtClean="0">
                <a:solidFill>
                  <a:schemeClr val="tx1"/>
                </a:solidFill>
              </a:rPr>
              <a:t>(57.1%)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- </a:t>
            </a:r>
            <a:r>
              <a:rPr lang="ko-KR" altLang="en-US" sz="1400" dirty="0" smtClean="0">
                <a:solidFill>
                  <a:schemeClr val="tx1"/>
                </a:solidFill>
              </a:rPr>
              <a:t>숙련 미스매치</a:t>
            </a:r>
            <a:r>
              <a:rPr lang="en-US" altLang="ko-KR" sz="1400" dirty="0" smtClean="0">
                <a:solidFill>
                  <a:schemeClr val="tx1"/>
                </a:solidFill>
              </a:rPr>
              <a:t>(42.9%)</a:t>
            </a:r>
            <a:r>
              <a:rPr lang="ko-KR" altLang="en-US" sz="1400" dirty="0" smtClean="0">
                <a:solidFill>
                  <a:schemeClr val="tx1"/>
                </a:solidFill>
              </a:rPr>
              <a:t> 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생산직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이직율</a:t>
            </a:r>
            <a:r>
              <a:rPr lang="ko-KR" altLang="en-US" sz="1400" dirty="0" smtClean="0">
                <a:solidFill>
                  <a:schemeClr val="tx1"/>
                </a:solidFill>
              </a:rPr>
              <a:t>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생산기능직</a:t>
            </a:r>
            <a:r>
              <a:rPr lang="en-US" altLang="ko-KR" sz="1400" dirty="0" smtClean="0">
                <a:solidFill>
                  <a:schemeClr val="tx1"/>
                </a:solidFill>
              </a:rPr>
              <a:t>: </a:t>
            </a:r>
            <a:r>
              <a:rPr lang="ko-KR" altLang="en-US" sz="1400" dirty="0" smtClean="0">
                <a:solidFill>
                  <a:schemeClr val="tx1"/>
                </a:solidFill>
              </a:rPr>
              <a:t>이직률이 높다는 응답이 </a:t>
            </a:r>
            <a:r>
              <a:rPr lang="en-US" altLang="ko-KR" sz="1400" dirty="0" smtClean="0">
                <a:solidFill>
                  <a:schemeClr val="tx1"/>
                </a:solidFill>
              </a:rPr>
              <a:t>37.3%</a:t>
            </a:r>
            <a:r>
              <a:rPr lang="ko-KR" altLang="en-US" sz="1400" dirty="0" smtClean="0">
                <a:solidFill>
                  <a:schemeClr val="tx1"/>
                </a:solidFill>
              </a:rPr>
              <a:t>로 낮다고 응답한 비중 </a:t>
            </a:r>
            <a:r>
              <a:rPr lang="en-US" altLang="ko-KR" sz="1400" dirty="0" smtClean="0">
                <a:solidFill>
                  <a:schemeClr val="tx1"/>
                </a:solidFill>
              </a:rPr>
              <a:t>28.6%</a:t>
            </a:r>
            <a:r>
              <a:rPr lang="ko-KR" altLang="en-US" sz="1400" dirty="0" smtClean="0">
                <a:solidFill>
                  <a:schemeClr val="tx1"/>
                </a:solidFill>
              </a:rPr>
              <a:t>보다 </a:t>
            </a:r>
            <a:r>
              <a:rPr lang="en-US" altLang="ko-KR" sz="1400" dirty="0" smtClean="0">
                <a:solidFill>
                  <a:schemeClr val="tx1"/>
                </a:solidFill>
              </a:rPr>
              <a:t>8.7%p </a:t>
            </a:r>
            <a:r>
              <a:rPr lang="ko-KR" altLang="en-US" sz="1400" dirty="0" smtClean="0">
                <a:solidFill>
                  <a:schemeClr val="tx1"/>
                </a:solidFill>
              </a:rPr>
              <a:t>높음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단순노무직</a:t>
            </a:r>
            <a:r>
              <a:rPr lang="en-US" altLang="ko-KR" sz="1400" dirty="0" smtClean="0">
                <a:solidFill>
                  <a:schemeClr val="tx1"/>
                </a:solidFill>
              </a:rPr>
              <a:t>: </a:t>
            </a:r>
            <a:r>
              <a:rPr lang="ko-KR" altLang="en-US" sz="1400" dirty="0" smtClean="0">
                <a:solidFill>
                  <a:schemeClr val="tx1"/>
                </a:solidFill>
              </a:rPr>
              <a:t>이직률이 높다는 응답이 </a:t>
            </a:r>
            <a:r>
              <a:rPr lang="en-US" altLang="ko-KR" sz="1400" dirty="0" smtClean="0">
                <a:solidFill>
                  <a:schemeClr val="tx1"/>
                </a:solidFill>
              </a:rPr>
              <a:t>36.1%</a:t>
            </a:r>
            <a:r>
              <a:rPr lang="ko-KR" altLang="en-US" sz="1400" dirty="0" smtClean="0">
                <a:solidFill>
                  <a:schemeClr val="tx1"/>
                </a:solidFill>
              </a:rPr>
              <a:t>로 낮다고 응답한 비중 </a:t>
            </a:r>
            <a:r>
              <a:rPr lang="en-US" altLang="ko-KR" sz="1400" dirty="0" smtClean="0">
                <a:solidFill>
                  <a:schemeClr val="tx1"/>
                </a:solidFill>
              </a:rPr>
              <a:t>33.3%</a:t>
            </a:r>
            <a:r>
              <a:rPr lang="ko-KR" altLang="en-US" sz="1400" dirty="0" smtClean="0">
                <a:solidFill>
                  <a:schemeClr val="tx1"/>
                </a:solidFill>
              </a:rPr>
              <a:t>보다</a:t>
            </a:r>
            <a:r>
              <a:rPr lang="en-US" altLang="ko-KR" sz="1400" dirty="0" smtClean="0">
                <a:solidFill>
                  <a:schemeClr val="tx1"/>
                </a:solidFill>
              </a:rPr>
              <a:t> 2.8%p </a:t>
            </a:r>
            <a:r>
              <a:rPr lang="ko-KR" altLang="en-US" sz="1400" dirty="0" smtClean="0">
                <a:solidFill>
                  <a:schemeClr val="tx1"/>
                </a:solidFill>
              </a:rPr>
              <a:t>높음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29797"/>
              </p:ext>
            </p:extLst>
          </p:nvPr>
        </p:nvGraphicFramePr>
        <p:xfrm>
          <a:off x="295276" y="2271014"/>
          <a:ext cx="5568632" cy="2333265"/>
        </p:xfrm>
        <a:graphic>
          <a:graphicData uri="http://schemas.openxmlformats.org/drawingml/2006/table">
            <a:tbl>
              <a:tblPr/>
              <a:tblGrid>
                <a:gridCol w="833146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833146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951170">
                  <a:extLst>
                    <a:ext uri="{9D8B030D-6E8A-4147-A177-3AD203B41FA5}">
                      <a16:colId xmlns:a16="http://schemas.microsoft.com/office/drawing/2014/main" xmlns="" val="3145043445"/>
                    </a:ext>
                  </a:extLst>
                </a:gridCol>
                <a:gridCol w="1951170">
                  <a:extLst>
                    <a:ext uri="{9D8B030D-6E8A-4147-A177-3AD203B41FA5}">
                      <a16:colId xmlns:a16="http://schemas.microsoft.com/office/drawing/2014/main" xmlns="" val="2296932488"/>
                    </a:ext>
                  </a:extLst>
                </a:gridCol>
              </a:tblGrid>
              <a:tr h="5258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 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 일을 할 수 있는 기능을 가진 사람이 부족하기 때문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 인력을 유인할 수 있을 정도의 근로조건을 보장하지 못하기 때문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36(57.1)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8(57.1)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1918197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3911899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4(44.4)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5(55.6)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5939456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13(43.3)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17(56.7)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7472091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448050" y="1560387"/>
            <a:ext cx="526308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4-1&gt;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사내협력사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미충원인원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발생 원인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93320" y="1999993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936656" y="4919289"/>
            <a:ext cx="4285875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4-2&gt;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사내협력업체 생산직 근로자 이직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93320" y="5259139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29991"/>
              </p:ext>
            </p:extLst>
          </p:nvPr>
        </p:nvGraphicFramePr>
        <p:xfrm>
          <a:off x="311902" y="5513674"/>
          <a:ext cx="5568640" cy="870963"/>
        </p:xfrm>
        <a:graphic>
          <a:graphicData uri="http://schemas.openxmlformats.org/drawingml/2006/table">
            <a:tbl>
              <a:tblPr/>
              <a:tblGrid>
                <a:gridCol w="79552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462953312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1534608755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218076550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</a:tblGrid>
              <a:tr h="29032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매우낮음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낮음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보통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높음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매우높음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9032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생산〮기능직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67(100.0)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6(9.0)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15(22.4)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21(31.3)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24(35.8)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9032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단순노무직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3(8.3)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9(25.0)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11(30.6)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10(27.8)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3(8.3)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79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근로자 채용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04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65934" y="2181068"/>
            <a:ext cx="5525812" cy="2012140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이직 원인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낮은 연봉</a:t>
            </a:r>
            <a:r>
              <a:rPr lang="en-US" altLang="ko-KR" sz="1400" dirty="0" smtClean="0">
                <a:solidFill>
                  <a:schemeClr val="tx1"/>
                </a:solidFill>
              </a:rPr>
              <a:t>(31.5%)</a:t>
            </a:r>
            <a:r>
              <a:rPr lang="ko-KR" altLang="en-US" sz="1400" dirty="0" smtClean="0">
                <a:solidFill>
                  <a:schemeClr val="tx1"/>
                </a:solidFill>
              </a:rPr>
              <a:t>이 가장 높았고</a:t>
            </a:r>
            <a:r>
              <a:rPr lang="en-US" altLang="ko-KR" sz="1400" dirty="0" smtClean="0">
                <a:solidFill>
                  <a:schemeClr val="tx1"/>
                </a:solidFill>
              </a:rPr>
              <a:t>,</a:t>
            </a:r>
            <a:r>
              <a:rPr lang="ko-KR" altLang="en-US" sz="1400" dirty="0" smtClean="0">
                <a:solidFill>
                  <a:schemeClr val="tx1"/>
                </a:solidFill>
              </a:rPr>
              <a:t>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en-US" altLang="ko-KR" sz="1200" dirty="0" smtClean="0">
                <a:solidFill>
                  <a:schemeClr val="tx1"/>
                </a:solidFill>
              </a:rPr>
              <a:t>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 상한제 도입에 따른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임금감소로</a:t>
            </a:r>
            <a:r>
              <a:rPr lang="ko-KR" altLang="en-US" sz="1200" dirty="0" smtClean="0">
                <a:solidFill>
                  <a:schemeClr val="tx1"/>
                </a:solidFill>
              </a:rPr>
              <a:t> 건설업 등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타산업</a:t>
            </a:r>
            <a:r>
              <a:rPr lang="ko-KR" altLang="en-US" sz="1200" dirty="0" smtClean="0">
                <a:solidFill>
                  <a:schemeClr val="tx1"/>
                </a:solidFill>
              </a:rPr>
              <a:t> 분야로 이동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그 다음으로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노동강동</a:t>
            </a:r>
            <a:r>
              <a:rPr lang="en-US" altLang="ko-KR" sz="1400" dirty="0" smtClean="0">
                <a:solidFill>
                  <a:schemeClr val="tx1"/>
                </a:solidFill>
              </a:rPr>
              <a:t>(23.2%), </a:t>
            </a:r>
            <a:r>
              <a:rPr lang="ko-KR" altLang="en-US" sz="1400" dirty="0" smtClean="0">
                <a:solidFill>
                  <a:schemeClr val="tx1"/>
                </a:solidFill>
              </a:rPr>
              <a:t>개인</a:t>
            </a:r>
            <a:r>
              <a:rPr lang="en-US" altLang="ko-KR" sz="1400" dirty="0" smtClean="0">
                <a:solidFill>
                  <a:schemeClr val="tx1"/>
                </a:solidFill>
              </a:rPr>
              <a:t>,</a:t>
            </a:r>
            <a:r>
              <a:rPr lang="ko-KR" altLang="en-US" sz="1400" dirty="0" smtClean="0">
                <a:solidFill>
                  <a:schemeClr val="tx1"/>
                </a:solidFill>
              </a:rPr>
              <a:t>가족 사정</a:t>
            </a:r>
            <a:r>
              <a:rPr lang="en-US" altLang="ko-KR" sz="1400" dirty="0" smtClean="0">
                <a:solidFill>
                  <a:schemeClr val="tx1"/>
                </a:solidFill>
              </a:rPr>
              <a:t>(16.0%),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  </a:t>
            </a:r>
            <a:r>
              <a:rPr lang="ko-KR" altLang="en-US" sz="1400" dirty="0" smtClean="0">
                <a:solidFill>
                  <a:schemeClr val="tx1"/>
                </a:solidFill>
              </a:rPr>
              <a:t>적성에 맞지 않아서</a:t>
            </a:r>
            <a:r>
              <a:rPr lang="en-US" altLang="ko-KR" sz="1400" dirty="0" smtClean="0">
                <a:solidFill>
                  <a:schemeClr val="tx1"/>
                </a:solidFill>
              </a:rPr>
              <a:t>(12.7%), </a:t>
            </a:r>
            <a:r>
              <a:rPr lang="ko-KR" altLang="en-US" sz="1400" dirty="0" smtClean="0">
                <a:solidFill>
                  <a:schemeClr val="tx1"/>
                </a:solidFill>
              </a:rPr>
              <a:t>장시간 근로</a:t>
            </a:r>
            <a:r>
              <a:rPr lang="en-US" altLang="ko-KR" sz="1400" dirty="0" smtClean="0">
                <a:solidFill>
                  <a:schemeClr val="tx1"/>
                </a:solidFill>
              </a:rPr>
              <a:t>(6.1%) </a:t>
            </a:r>
            <a:r>
              <a:rPr lang="ko-KR" altLang="en-US" sz="1400" dirty="0" smtClean="0">
                <a:solidFill>
                  <a:schemeClr val="tx1"/>
                </a:solidFill>
              </a:rPr>
              <a:t>순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- </a:t>
            </a:r>
            <a:r>
              <a:rPr lang="ko-KR" altLang="en-US" sz="1400" dirty="0" smtClean="0">
                <a:solidFill>
                  <a:schemeClr val="tx1"/>
                </a:solidFill>
              </a:rPr>
              <a:t>기타 의견으로는 열악한 복지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산재 또는 산재 위험</a:t>
            </a:r>
            <a:endParaRPr lang="en-US" altLang="ko-KR" sz="1400" dirty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936656" y="2181068"/>
            <a:ext cx="4285875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그림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4-1&gt;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이직 원인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중복응답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, n=181)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pic>
        <p:nvPicPr>
          <p:cNvPr id="1025" name="_x380332968" descr="EMB00001e142b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2" y="2885815"/>
            <a:ext cx="5759450" cy="340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75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6" y="1502195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5-2&gt;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주당 평균 근로시간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사무〮관리〮영업직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1941801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220038"/>
              </p:ext>
            </p:extLst>
          </p:nvPr>
        </p:nvGraphicFramePr>
        <p:xfrm>
          <a:off x="295276" y="2217448"/>
          <a:ext cx="5568635" cy="1606406"/>
        </p:xfrm>
        <a:graphic>
          <a:graphicData uri="http://schemas.openxmlformats.org/drawingml/2006/table">
            <a:tbl>
              <a:tblPr/>
              <a:tblGrid>
                <a:gridCol w="9334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24652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5181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518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5(7.4)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3022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40~48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14(20.6)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2(22.2)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7(46.7)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3(15.8)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3022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48~52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29(42.6)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8(42.1)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518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이상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20(29.4)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7(35.0)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7(36.8)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6" y="4272645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5-3&gt;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주당 평균 근로시간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연구개발 및 기술직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4712251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549787"/>
              </p:ext>
            </p:extLst>
          </p:nvPr>
        </p:nvGraphicFramePr>
        <p:xfrm>
          <a:off x="295276" y="4987898"/>
          <a:ext cx="5568635" cy="1623025"/>
        </p:xfrm>
        <a:graphic>
          <a:graphicData uri="http://schemas.openxmlformats.org/drawingml/2006/table">
            <a:tbl>
              <a:tblPr/>
              <a:tblGrid>
                <a:gridCol w="9334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2567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7325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7325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27325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40~48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27325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48~52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3(37.5)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7325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22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164864" y="2159783"/>
            <a:ext cx="5525812" cy="255246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사무직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관리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영업직의 주당 평균 근로시간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48~52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시간이 </a:t>
            </a:r>
            <a:r>
              <a:rPr lang="en-US" altLang="ko-KR" sz="1400" dirty="0" smtClean="0">
                <a:solidFill>
                  <a:schemeClr val="tx1"/>
                </a:solidFill>
              </a:rPr>
              <a:t>42.6%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en-US" altLang="ko-KR" sz="1200" dirty="0" smtClean="0">
                <a:solidFill>
                  <a:schemeClr val="tx1"/>
                </a:solidFill>
              </a:rPr>
              <a:t>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 이상 </a:t>
            </a:r>
            <a:r>
              <a:rPr lang="en-US" altLang="ko-KR" sz="1200" dirty="0" smtClean="0">
                <a:solidFill>
                  <a:schemeClr val="tx1"/>
                </a:solidFill>
              </a:rPr>
              <a:t>29.4%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연구개발 및 기술직의 주당 평균 근로시간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이상이 </a:t>
            </a:r>
            <a:r>
              <a:rPr lang="en-US" altLang="ko-KR" sz="1400" dirty="0" smtClean="0">
                <a:solidFill>
                  <a:schemeClr val="tx1"/>
                </a:solidFill>
              </a:rPr>
              <a:t>50%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- </a:t>
            </a:r>
            <a:r>
              <a:rPr lang="ko-KR" altLang="en-US" sz="1200" dirty="0" smtClean="0">
                <a:solidFill>
                  <a:schemeClr val="tx1"/>
                </a:solidFill>
              </a:rPr>
              <a:t>하지만</a:t>
            </a:r>
            <a:r>
              <a:rPr lang="en-US" altLang="ko-KR" sz="1200" dirty="0" smtClean="0">
                <a:solidFill>
                  <a:schemeClr val="tx1"/>
                </a:solidFill>
              </a:rPr>
              <a:t>, 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 이하도 </a:t>
            </a:r>
            <a:r>
              <a:rPr lang="en-US" altLang="ko-KR" sz="1200" dirty="0" smtClean="0">
                <a:solidFill>
                  <a:schemeClr val="tx1"/>
                </a:solidFill>
              </a:rPr>
              <a:t>50% </a:t>
            </a:r>
          </a:p>
        </p:txBody>
      </p:sp>
    </p:spTree>
    <p:extLst>
      <p:ext uri="{BB962C8B-B14F-4D97-AF65-F5344CB8AC3E}">
        <p14:creationId xmlns:p14="http://schemas.microsoft.com/office/powerpoint/2010/main" val="23988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52208" y="4166569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5-5&gt;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주당 평균 근로시간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단순노무직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14389" y="4493679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38058"/>
              </p:ext>
            </p:extLst>
          </p:nvPr>
        </p:nvGraphicFramePr>
        <p:xfrm>
          <a:off x="346828" y="4736198"/>
          <a:ext cx="5568635" cy="2038668"/>
        </p:xfrm>
        <a:graphic>
          <a:graphicData uri="http://schemas.openxmlformats.org/drawingml/2006/table">
            <a:tbl>
              <a:tblPr/>
              <a:tblGrid>
                <a:gridCol w="9334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1670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8699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869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미만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2869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2869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40~48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2869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48~52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11(37.9)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8699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14(48.3)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1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594018" y="1314606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5-4&gt;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주당 평균 근로시간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생산〮기능직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16632" y="1667501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071207"/>
              </p:ext>
            </p:extLst>
          </p:nvPr>
        </p:nvGraphicFramePr>
        <p:xfrm>
          <a:off x="295275" y="1890515"/>
          <a:ext cx="5568635" cy="2068096"/>
        </p:xfrm>
        <a:graphic>
          <a:graphicData uri="http://schemas.openxmlformats.org/drawingml/2006/table">
            <a:tbl>
              <a:tblPr/>
              <a:tblGrid>
                <a:gridCol w="9334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271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1296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1296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40103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40~48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2(3.0)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2(9.5)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40103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48~52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12(17.9)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3(15.8)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4(57.1)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2(9.5)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31296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52(77.6)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14(73.7)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12(80.0)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18(85.7)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4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82559" y="2009274"/>
            <a:ext cx="5525812" cy="436704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생산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기능직 주당 평균 근로시간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77.6%</a:t>
            </a:r>
            <a:r>
              <a:rPr lang="ko-KR" altLang="en-US" sz="1400" dirty="0" smtClean="0">
                <a:solidFill>
                  <a:schemeClr val="tx1"/>
                </a:solidFill>
              </a:rPr>
              <a:t>가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이상으로 가장 많음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이이서 </a:t>
            </a:r>
            <a:r>
              <a:rPr lang="en-US" altLang="ko-KR" sz="1200" dirty="0" smtClean="0">
                <a:solidFill>
                  <a:schemeClr val="tx1"/>
                </a:solidFill>
              </a:rPr>
              <a:t>48~52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</a:t>
            </a:r>
            <a:r>
              <a:rPr lang="en-US" altLang="ko-KR" sz="1200" dirty="0" smtClean="0">
                <a:solidFill>
                  <a:schemeClr val="tx1"/>
                </a:solidFill>
              </a:rPr>
              <a:t>(17.9%), 40~48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</a:t>
            </a:r>
            <a:r>
              <a:rPr lang="en-US" altLang="ko-KR" sz="1200" dirty="0" smtClean="0">
                <a:solidFill>
                  <a:schemeClr val="tx1"/>
                </a:solidFill>
              </a:rPr>
              <a:t>(3.0%)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>
                <a:solidFill>
                  <a:schemeClr val="tx1"/>
                </a:solidFill>
              </a:rPr>
              <a:t>원청조선소별로 </a:t>
            </a:r>
            <a:r>
              <a:rPr lang="en-US" altLang="ko-KR" sz="1400" dirty="0">
                <a:solidFill>
                  <a:schemeClr val="tx1"/>
                </a:solidFill>
              </a:rPr>
              <a:t>52</a:t>
            </a:r>
            <a:r>
              <a:rPr lang="ko-KR" altLang="en-US" sz="1400" dirty="0">
                <a:solidFill>
                  <a:schemeClr val="tx1"/>
                </a:solidFill>
              </a:rPr>
              <a:t>시간 </a:t>
            </a:r>
            <a:r>
              <a:rPr lang="ko-KR" altLang="en-US" sz="1400" spc="-150" dirty="0">
                <a:solidFill>
                  <a:schemeClr val="tx1"/>
                </a:solidFill>
              </a:rPr>
              <a:t>비중은</a:t>
            </a:r>
            <a:r>
              <a:rPr lang="en-US" altLang="ko-KR" sz="1400" spc="-150" dirty="0">
                <a:solidFill>
                  <a:schemeClr val="tx1"/>
                </a:solidFill>
              </a:rPr>
              <a:t> </a:t>
            </a:r>
            <a:r>
              <a:rPr lang="ko-KR" altLang="en-US" sz="1400" spc="-150" dirty="0" err="1">
                <a:solidFill>
                  <a:schemeClr val="tx1"/>
                </a:solidFill>
              </a:rPr>
              <a:t>미포조선</a:t>
            </a:r>
            <a:r>
              <a:rPr lang="en-US" altLang="ko-KR" sz="1400" spc="-150" dirty="0">
                <a:solidFill>
                  <a:schemeClr val="tx1"/>
                </a:solidFill>
              </a:rPr>
              <a:t>(100.0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%)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로 </a:t>
            </a:r>
            <a:r>
              <a:rPr lang="ko-KR" altLang="en-US" sz="1400" dirty="0" smtClean="0">
                <a:solidFill>
                  <a:schemeClr val="tx1"/>
                </a:solidFill>
              </a:rPr>
              <a:t>가장 많음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</a:t>
            </a:r>
            <a:r>
              <a:rPr lang="en-US" altLang="ko-KR" sz="1200" dirty="0" smtClean="0">
                <a:solidFill>
                  <a:schemeClr val="tx1"/>
                </a:solidFill>
              </a:rPr>
              <a:t>- </a:t>
            </a:r>
            <a:r>
              <a:rPr lang="ko-KR" altLang="en-US" sz="1200" dirty="0" smtClean="0">
                <a:solidFill>
                  <a:schemeClr val="tx1"/>
                </a:solidFill>
              </a:rPr>
              <a:t>다음으로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>
                <a:solidFill>
                  <a:schemeClr val="tx1"/>
                </a:solidFill>
              </a:rPr>
              <a:t>(85.7%),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</a:t>
            </a:r>
            <a:r>
              <a:rPr lang="en-US" altLang="ko-KR" sz="1200" dirty="0">
                <a:solidFill>
                  <a:schemeClr val="tx1"/>
                </a:solidFill>
              </a:rPr>
              <a:t>(80.0%) </a:t>
            </a:r>
            <a:r>
              <a:rPr lang="ko-KR" altLang="en-US" sz="1200" dirty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</a:t>
            </a:r>
            <a:r>
              <a:rPr lang="en-US" altLang="ko-KR" sz="1200" dirty="0" smtClean="0">
                <a:solidFill>
                  <a:schemeClr val="tx1"/>
                </a:solidFill>
              </a:rPr>
              <a:t>   - </a:t>
            </a:r>
            <a:r>
              <a:rPr lang="ko-KR" altLang="en-US" sz="1200" dirty="0" smtClean="0">
                <a:solidFill>
                  <a:schemeClr val="tx1"/>
                </a:solidFill>
              </a:rPr>
              <a:t>반면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대우조선은 </a:t>
            </a:r>
            <a:r>
              <a:rPr lang="en-US" altLang="ko-KR" sz="1200" dirty="0" smtClean="0">
                <a:solidFill>
                  <a:schemeClr val="tx1"/>
                </a:solidFill>
              </a:rPr>
              <a:t>48~52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시간이 </a:t>
            </a:r>
            <a:r>
              <a:rPr lang="en-US" altLang="ko-KR" sz="1200" dirty="0" smtClean="0">
                <a:solidFill>
                  <a:schemeClr val="tx1"/>
                </a:solidFill>
              </a:rPr>
              <a:t>57.1%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단순노무직</a:t>
            </a:r>
            <a:r>
              <a:rPr lang="ko-KR" altLang="en-US" sz="1400" dirty="0" smtClean="0">
                <a:solidFill>
                  <a:schemeClr val="tx1"/>
                </a:solidFill>
              </a:rPr>
              <a:t> 주당 </a:t>
            </a:r>
            <a:r>
              <a:rPr lang="ko-KR" altLang="en-US" sz="1400" dirty="0">
                <a:solidFill>
                  <a:schemeClr val="tx1"/>
                </a:solidFill>
              </a:rPr>
              <a:t>평균 근로시간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en-US" altLang="ko-KR" sz="1400" dirty="0" smtClean="0">
                <a:solidFill>
                  <a:schemeClr val="tx1"/>
                </a:solidFill>
              </a:rPr>
              <a:t>48.3%</a:t>
            </a:r>
            <a:r>
              <a:rPr lang="ko-KR" altLang="en-US" sz="1400" dirty="0" smtClean="0">
                <a:solidFill>
                  <a:schemeClr val="tx1"/>
                </a:solidFill>
              </a:rPr>
              <a:t>가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이상으로 가장 많음</a:t>
            </a:r>
            <a:r>
              <a:rPr lang="en-US" altLang="ko-KR" sz="1400" dirty="0" smtClean="0">
                <a:solidFill>
                  <a:schemeClr val="tx1"/>
                </a:solidFill>
              </a:rPr>
              <a:t>.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- </a:t>
            </a:r>
            <a:r>
              <a:rPr lang="en-US" altLang="ko-KR" sz="1200" dirty="0" smtClean="0">
                <a:solidFill>
                  <a:schemeClr val="tx1"/>
                </a:solidFill>
              </a:rPr>
              <a:t>51.7%</a:t>
            </a:r>
            <a:r>
              <a:rPr lang="ko-KR" altLang="en-US" sz="1200" dirty="0" smtClean="0">
                <a:solidFill>
                  <a:schemeClr val="tx1"/>
                </a:solidFill>
              </a:rPr>
              <a:t>는 </a:t>
            </a:r>
            <a:r>
              <a:rPr lang="en-US" altLang="ko-KR" sz="1200" dirty="0" smtClean="0">
                <a:solidFill>
                  <a:schemeClr val="tx1"/>
                </a:solidFill>
              </a:rPr>
              <a:t>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 이하</a:t>
            </a:r>
            <a:r>
              <a:rPr lang="en-US" altLang="ko-KR" sz="1200" dirty="0" smtClean="0">
                <a:solidFill>
                  <a:schemeClr val="tx1"/>
                </a:solidFill>
              </a:rPr>
              <a:t>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원청조선소별로 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52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시간 비중은 </a:t>
            </a:r>
            <a:r>
              <a:rPr lang="ko-KR" altLang="en-US" sz="1400" spc="-15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400" dirty="0" smtClean="0">
                <a:solidFill>
                  <a:schemeClr val="tx1"/>
                </a:solidFill>
              </a:rPr>
              <a:t>(100.0%)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(60.0%),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(50.0%)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8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01077" y="1584697"/>
            <a:ext cx="5525812" cy="2465225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생산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기능직 연장근로 빈도 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 smtClean="0">
                <a:solidFill>
                  <a:schemeClr val="tx1"/>
                </a:solidFill>
              </a:rPr>
              <a:t>빈번하다</a:t>
            </a:r>
            <a:r>
              <a:rPr lang="en-US" altLang="ko-KR" sz="1400" dirty="0" smtClean="0">
                <a:solidFill>
                  <a:schemeClr val="tx1"/>
                </a:solidFill>
              </a:rPr>
              <a:t>(76.1%)</a:t>
            </a:r>
            <a:r>
              <a:rPr lang="ko-KR" altLang="en-US" sz="1400" dirty="0" smtClean="0">
                <a:solidFill>
                  <a:schemeClr val="tx1"/>
                </a:solidFill>
              </a:rPr>
              <a:t>로 빈번하지 않다</a:t>
            </a:r>
            <a:r>
              <a:rPr lang="en-US" altLang="ko-KR" sz="1400" dirty="0" smtClean="0">
                <a:solidFill>
                  <a:schemeClr val="tx1"/>
                </a:solidFill>
              </a:rPr>
              <a:t>(6%) </a:t>
            </a:r>
            <a:r>
              <a:rPr lang="ko-KR" altLang="en-US" sz="1400" dirty="0" smtClean="0">
                <a:solidFill>
                  <a:schemeClr val="tx1"/>
                </a:solidFill>
              </a:rPr>
              <a:t>보다 </a:t>
            </a:r>
            <a:r>
              <a:rPr lang="en-US" altLang="ko-KR" sz="1400" dirty="0" smtClean="0">
                <a:solidFill>
                  <a:schemeClr val="tx1"/>
                </a:solidFill>
              </a:rPr>
              <a:t>70.1%p ↑</a:t>
            </a:r>
            <a:r>
              <a:rPr lang="ko-KR" altLang="en-US" sz="1400" dirty="0" smtClean="0">
                <a:solidFill>
                  <a:schemeClr val="tx1"/>
                </a:solidFill>
              </a:rPr>
              <a:t>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 </a:t>
            </a:r>
            <a:r>
              <a:rPr lang="en-US" altLang="ko-KR" sz="1200" dirty="0" smtClean="0">
                <a:solidFill>
                  <a:schemeClr val="tx1"/>
                </a:solidFill>
              </a:rPr>
              <a:t>: </a:t>
            </a:r>
            <a:r>
              <a:rPr lang="ko-KR" altLang="en-US" sz="1200" dirty="0" smtClean="0">
                <a:solidFill>
                  <a:schemeClr val="tx1"/>
                </a:solidFill>
              </a:rPr>
              <a:t>빈번하다</a:t>
            </a:r>
            <a:r>
              <a:rPr lang="en-US" altLang="ko-KR" sz="1200" dirty="0" smtClean="0">
                <a:solidFill>
                  <a:schemeClr val="tx1"/>
                </a:solidFill>
              </a:rPr>
              <a:t>(86.7%)</a:t>
            </a:r>
            <a:r>
              <a:rPr lang="ko-KR" altLang="en-US" sz="1200" dirty="0" smtClean="0">
                <a:solidFill>
                  <a:schemeClr val="tx1"/>
                </a:solidFill>
              </a:rPr>
              <a:t>로 빈번하지 않다</a:t>
            </a:r>
            <a:r>
              <a:rPr lang="en-US" altLang="ko-KR" sz="1200" dirty="0" smtClean="0">
                <a:solidFill>
                  <a:schemeClr val="tx1"/>
                </a:solidFill>
              </a:rPr>
              <a:t>(0%) </a:t>
            </a:r>
            <a:r>
              <a:rPr lang="ko-KR" altLang="en-US" sz="1200" dirty="0" smtClean="0">
                <a:solidFill>
                  <a:schemeClr val="tx1"/>
                </a:solidFill>
              </a:rPr>
              <a:t>보다 </a:t>
            </a:r>
            <a:r>
              <a:rPr lang="en-US" altLang="ko-KR" sz="1200" dirty="0" smtClean="0">
                <a:solidFill>
                  <a:schemeClr val="tx1"/>
                </a:solidFill>
              </a:rPr>
              <a:t>86.7%p ↑</a:t>
            </a:r>
          </a:p>
          <a:p>
            <a:pPr fontAlgn="base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</a:rPr>
              <a:t>       </a:t>
            </a:r>
            <a:r>
              <a:rPr lang="ko-KR" altLang="en-US" sz="1100" b="1" dirty="0">
                <a:solidFill>
                  <a:schemeClr val="tx1"/>
                </a:solidFill>
              </a:rPr>
              <a:t> 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단순노무직</a:t>
            </a:r>
            <a:r>
              <a:rPr lang="ko-KR" altLang="en-US" sz="1400" dirty="0" smtClean="0">
                <a:solidFill>
                  <a:schemeClr val="tx1"/>
                </a:solidFill>
              </a:rPr>
              <a:t> 연장근로 빈도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빈번하다</a:t>
            </a:r>
            <a:r>
              <a:rPr lang="en-US" altLang="ko-KR" sz="1400" dirty="0" smtClean="0">
                <a:solidFill>
                  <a:schemeClr val="tx1"/>
                </a:solidFill>
              </a:rPr>
              <a:t>(55.2%)</a:t>
            </a:r>
            <a:r>
              <a:rPr lang="ko-KR" altLang="en-US" sz="1400" dirty="0" smtClean="0">
                <a:solidFill>
                  <a:schemeClr val="tx1"/>
                </a:solidFill>
              </a:rPr>
              <a:t>로 빈번하지 않다</a:t>
            </a:r>
            <a:r>
              <a:rPr lang="en-US" altLang="ko-KR" sz="1400" dirty="0" smtClean="0">
                <a:solidFill>
                  <a:schemeClr val="tx1"/>
                </a:solidFill>
              </a:rPr>
              <a:t>(17.2%) </a:t>
            </a:r>
            <a:r>
              <a:rPr lang="ko-KR" altLang="en-US" sz="1400" dirty="0" smtClean="0">
                <a:solidFill>
                  <a:schemeClr val="tx1"/>
                </a:solidFill>
              </a:rPr>
              <a:t>보다 </a:t>
            </a:r>
            <a:r>
              <a:rPr lang="en-US" altLang="ko-KR" sz="1400" dirty="0" smtClean="0">
                <a:solidFill>
                  <a:schemeClr val="tx1"/>
                </a:solidFill>
              </a:rPr>
              <a:t>38.0%p </a:t>
            </a:r>
            <a:r>
              <a:rPr lang="en-US" altLang="ko-KR" sz="1400" dirty="0">
                <a:solidFill>
                  <a:schemeClr val="tx1"/>
                </a:solidFill>
              </a:rPr>
              <a:t>↑</a:t>
            </a:r>
            <a:r>
              <a:rPr lang="ko-KR" altLang="en-US" sz="1400" dirty="0">
                <a:solidFill>
                  <a:schemeClr val="tx1"/>
                </a:solidFill>
              </a:rPr>
              <a:t> 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  </a:t>
            </a:r>
            <a:r>
              <a:rPr lang="en-US" altLang="ko-KR" sz="1200" dirty="0" smtClean="0">
                <a:solidFill>
                  <a:schemeClr val="tx1"/>
                </a:solidFill>
              </a:rPr>
              <a:t>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en-US" altLang="ko-KR" sz="1200" dirty="0">
                <a:solidFill>
                  <a:schemeClr val="tx1"/>
                </a:solidFill>
              </a:rPr>
              <a:t>: </a:t>
            </a:r>
            <a:r>
              <a:rPr lang="ko-KR" altLang="en-US" sz="1200" dirty="0">
                <a:solidFill>
                  <a:schemeClr val="tx1"/>
                </a:solidFill>
              </a:rPr>
              <a:t>빈번하다</a:t>
            </a:r>
            <a:r>
              <a:rPr lang="en-US" altLang="ko-KR" sz="1200" dirty="0" smtClean="0">
                <a:solidFill>
                  <a:schemeClr val="tx1"/>
                </a:solidFill>
              </a:rPr>
              <a:t>(70.7</a:t>
            </a:r>
            <a:r>
              <a:rPr lang="en-US" altLang="ko-KR" sz="1200" dirty="0">
                <a:solidFill>
                  <a:schemeClr val="tx1"/>
                </a:solidFill>
              </a:rPr>
              <a:t>%)</a:t>
            </a:r>
            <a:r>
              <a:rPr lang="ko-KR" altLang="en-US" sz="1200" dirty="0">
                <a:solidFill>
                  <a:schemeClr val="tx1"/>
                </a:solidFill>
              </a:rPr>
              <a:t>로 빈번하지 않다</a:t>
            </a:r>
            <a:r>
              <a:rPr lang="en-US" altLang="ko-KR" sz="1200" dirty="0" smtClean="0">
                <a:solidFill>
                  <a:schemeClr val="tx1"/>
                </a:solidFill>
              </a:rPr>
              <a:t>(10%) </a:t>
            </a:r>
            <a:r>
              <a:rPr lang="ko-KR" altLang="en-US" sz="1200" dirty="0">
                <a:solidFill>
                  <a:schemeClr val="tx1"/>
                </a:solidFill>
              </a:rPr>
              <a:t>보다 </a:t>
            </a:r>
            <a:r>
              <a:rPr lang="en-US" altLang="ko-KR" sz="1200" dirty="0" smtClean="0">
                <a:solidFill>
                  <a:schemeClr val="tx1"/>
                </a:solidFill>
              </a:rPr>
              <a:t>60.0%p ↑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6" y="1302695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5-8&gt;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연장근로 빈도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생산〮기능직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1617610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4806"/>
              </p:ext>
            </p:extLst>
          </p:nvPr>
        </p:nvGraphicFramePr>
        <p:xfrm>
          <a:off x="295276" y="1893259"/>
          <a:ext cx="5568635" cy="1949215"/>
        </p:xfrm>
        <a:graphic>
          <a:graphicData uri="http://schemas.openxmlformats.org/drawingml/2006/table">
            <a:tbl>
              <a:tblPr/>
              <a:tblGrid>
                <a:gridCol w="9334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0280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거의없음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가끔함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보통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자주함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매우 </a:t>
                      </a: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자주함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744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3(4.5)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12(17.9)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34(50.7)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17(25.4)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744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9(47.4)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5(26.3)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2744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4(57.1)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2744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7(46.7)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2744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1(4.8)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13(61.9)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4(19.0)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744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6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5" y="4101100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5-9&gt;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연장근로 빈도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단순노무직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85597" y="4508656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931503"/>
              </p:ext>
            </p:extLst>
          </p:nvPr>
        </p:nvGraphicFramePr>
        <p:xfrm>
          <a:off x="351908" y="4754877"/>
          <a:ext cx="5568635" cy="1886326"/>
        </p:xfrm>
        <a:graphic>
          <a:graphicData uri="http://schemas.openxmlformats.org/drawingml/2006/table">
            <a:tbl>
              <a:tblPr/>
              <a:tblGrid>
                <a:gridCol w="9334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253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29303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거의없음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가끔함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보통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자주함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매우 </a:t>
                      </a: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자주함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655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8(27.6)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10(34.5)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6(20.7)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655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3(37.5)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2655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2655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2655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6554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072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07951" y="1563959"/>
            <a:ext cx="5525812" cy="3044647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선행공정</a:t>
            </a:r>
            <a:r>
              <a:rPr lang="ko-KR" altLang="en-US" sz="1400" dirty="0" smtClean="0">
                <a:solidFill>
                  <a:schemeClr val="tx1"/>
                </a:solidFill>
              </a:rPr>
              <a:t> 중 연장근로가 가장 빈번한 공정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조립공정이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37.5%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높았음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의장공정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도장공정이</a:t>
            </a:r>
            <a:r>
              <a:rPr lang="ko-KR" altLang="en-US" sz="1200" dirty="0" smtClean="0">
                <a:solidFill>
                  <a:schemeClr val="tx1"/>
                </a:solidFill>
              </a:rPr>
              <a:t> 각각 </a:t>
            </a:r>
            <a:r>
              <a:rPr lang="en-US" altLang="ko-KR" sz="1200" dirty="0" smtClean="0">
                <a:solidFill>
                  <a:schemeClr val="tx1"/>
                </a:solidFill>
              </a:rPr>
              <a:t>19.6%, </a:t>
            </a:r>
            <a:r>
              <a:rPr lang="ko-KR" altLang="en-US" sz="1200" dirty="0" smtClean="0">
                <a:solidFill>
                  <a:schemeClr val="tx1"/>
                </a:solidFill>
              </a:rPr>
              <a:t>탑재가 </a:t>
            </a:r>
            <a:r>
              <a:rPr lang="en-US" altLang="ko-KR" sz="1200" dirty="0" smtClean="0">
                <a:solidFill>
                  <a:schemeClr val="tx1"/>
                </a:solidFill>
              </a:rPr>
              <a:t>17.9% </a:t>
            </a:r>
            <a:r>
              <a:rPr lang="ko-KR" altLang="en-US" sz="1200" dirty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후행공정</a:t>
            </a:r>
            <a:r>
              <a:rPr lang="ko-KR" altLang="en-US" sz="1400" dirty="0" smtClean="0">
                <a:solidFill>
                  <a:schemeClr val="tx1"/>
                </a:solidFill>
              </a:rPr>
              <a:t> 중 연장근로가 가장 빈번한 공정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진수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안벽작업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시운전 각각 </a:t>
            </a:r>
            <a:r>
              <a:rPr lang="en-US" altLang="ko-KR" sz="1400" dirty="0" smtClean="0">
                <a:solidFill>
                  <a:schemeClr val="tx1"/>
                </a:solidFill>
              </a:rPr>
              <a:t>29.4%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높았음</a:t>
            </a:r>
            <a:r>
              <a:rPr lang="en-US" altLang="ko-KR" sz="1400" dirty="0" smtClean="0">
                <a:solidFill>
                  <a:schemeClr val="tx1"/>
                </a:solidFill>
              </a:rPr>
              <a:t>.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  </a:t>
            </a:r>
            <a:r>
              <a:rPr lang="en-US" altLang="ko-KR" sz="1200" dirty="0" smtClean="0">
                <a:solidFill>
                  <a:schemeClr val="tx1"/>
                </a:solidFill>
              </a:rPr>
              <a:t>- </a:t>
            </a:r>
            <a:r>
              <a:rPr lang="ko-KR" altLang="en-US" sz="1200" dirty="0" smtClean="0">
                <a:solidFill>
                  <a:schemeClr val="tx1"/>
                </a:solidFill>
              </a:rPr>
              <a:t>원청조선소별로 보면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미포조선은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진수공정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대우조선은 시운전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삼호는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안벽작업이</a:t>
            </a:r>
            <a:r>
              <a:rPr lang="ko-KR" altLang="en-US" sz="1200" dirty="0" smtClean="0">
                <a:solidFill>
                  <a:schemeClr val="tx1"/>
                </a:solidFill>
              </a:rPr>
              <a:t> 연장근로가 가장 빈번한 공정 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5" y="1328305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5-10&gt;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선행공정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연장근로 빈도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79" y="1660368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143561"/>
              </p:ext>
            </p:extLst>
          </p:nvPr>
        </p:nvGraphicFramePr>
        <p:xfrm>
          <a:off x="295275" y="1936016"/>
          <a:ext cx="5568640" cy="2121119"/>
        </p:xfrm>
        <a:graphic>
          <a:graphicData uri="http://schemas.openxmlformats.org/drawingml/2006/table">
            <a:tbl>
              <a:tblPr/>
              <a:tblGrid>
                <a:gridCol w="69608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2868876786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2951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조립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의장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도장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탑재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986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56(100.0)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21(37.5)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11(19.6)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11(19.6)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10(17.9)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2(3.6)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986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10(47.6)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5(23.8)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4(19.0)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2(9.5)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2986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2986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2(28.6)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2(28.6)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2(28.6)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2986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9860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5" y="4192798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후행공정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연장근로 빈도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4485496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950385"/>
              </p:ext>
            </p:extLst>
          </p:nvPr>
        </p:nvGraphicFramePr>
        <p:xfrm>
          <a:off x="295276" y="4761144"/>
          <a:ext cx="5568640" cy="2239930"/>
        </p:xfrm>
        <a:graphic>
          <a:graphicData uri="http://schemas.openxmlformats.org/drawingml/2006/table">
            <a:tbl>
              <a:tblPr/>
              <a:tblGrid>
                <a:gridCol w="69608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974512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974512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974512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974512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974512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</a:tblGrid>
              <a:tr h="2693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안벽작업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시운전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851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34(100.0)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10(29.4)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10(29.4)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10(29.4)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4(11.8)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851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12(100.0)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6(50.0)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1(8.3)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4(33.3)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1(8.3)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2851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2(66.6)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2851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1(14.3)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4(57.1)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2(28.6)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2851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9(100.0)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2(22.2)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3(33.3)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2(22.2)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2(22.2)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2851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12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28239" y="2009274"/>
            <a:ext cx="5525812" cy="1858642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월 평균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돌관작업</a:t>
            </a:r>
            <a:r>
              <a:rPr lang="ko-KR" altLang="en-US" sz="1400" dirty="0" smtClean="0">
                <a:solidFill>
                  <a:schemeClr val="tx1"/>
                </a:solidFill>
              </a:rPr>
              <a:t> 횟수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돌관작업이</a:t>
            </a:r>
            <a:r>
              <a:rPr lang="ko-KR" altLang="en-US" sz="1400" dirty="0" smtClean="0">
                <a:solidFill>
                  <a:schemeClr val="tx1"/>
                </a:solidFill>
              </a:rPr>
              <a:t> 있다고 응답한 업체</a:t>
            </a:r>
            <a:r>
              <a:rPr lang="en-US" altLang="ko-KR" sz="1400" dirty="0" smtClean="0">
                <a:solidFill>
                  <a:schemeClr val="tx1"/>
                </a:solidFill>
              </a:rPr>
              <a:t>: 45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월 평균 </a:t>
            </a:r>
            <a:r>
              <a:rPr lang="en-US" altLang="ko-KR" sz="1200" dirty="0" smtClean="0">
                <a:solidFill>
                  <a:schemeClr val="tx1"/>
                </a:solidFill>
              </a:rPr>
              <a:t>7.8</a:t>
            </a:r>
            <a:r>
              <a:rPr lang="ko-KR" altLang="en-US" sz="1200" dirty="0" smtClean="0">
                <a:solidFill>
                  <a:schemeClr val="tx1"/>
                </a:solidFill>
              </a:rPr>
              <a:t>회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     </a:t>
            </a:r>
            <a:r>
              <a:rPr lang="ko-KR" altLang="en-US" sz="1200" b="1" dirty="0">
                <a:solidFill>
                  <a:schemeClr val="tx1"/>
                </a:solidFill>
              </a:rPr>
              <a:t>*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내업작업의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발판 및 족장을 설치 업체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: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월 평균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50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회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    *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돌관작업이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모두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연장근로는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아님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6" y="2009274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5-12&gt;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돌관작업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월 평균 횟수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2448880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414568"/>
              </p:ext>
            </p:extLst>
          </p:nvPr>
        </p:nvGraphicFramePr>
        <p:xfrm>
          <a:off x="295276" y="2724527"/>
          <a:ext cx="5568638" cy="2603930"/>
        </p:xfrm>
        <a:graphic>
          <a:graphicData uri="http://schemas.openxmlformats.org/drawingml/2006/table">
            <a:tbl>
              <a:tblPr/>
              <a:tblGrid>
                <a:gridCol w="69608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812093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812093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812093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812093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812093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812093">
                  <a:extLst>
                    <a:ext uri="{9D8B030D-6E8A-4147-A177-3AD203B41FA5}">
                      <a16:colId xmlns:a16="http://schemas.microsoft.com/office/drawing/2014/main" xmlns="" val="2868876786"/>
                    </a:ext>
                  </a:extLst>
                </a:gridCol>
              </a:tblGrid>
              <a:tr h="3719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 이상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 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 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 이상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7199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24(38.4)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30(43.5)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5(7.2)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5(7.2)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5(7.2)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7199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7(36.8)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8(42.1)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37199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5(45.5)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5(35.5)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1(9.1)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37199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3(21.4)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37199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6(30.0)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37199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4(80.0)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06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57617" y="3991766"/>
            <a:ext cx="5525812" cy="2733229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사무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관리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영업직</a:t>
            </a:r>
            <a:r>
              <a:rPr lang="en-US" altLang="ko-KR" sz="1400" dirty="0" smtClean="0">
                <a:solidFill>
                  <a:schemeClr val="tx1"/>
                </a:solidFill>
              </a:rPr>
              <a:t>_11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(72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</a:t>
            </a:r>
            <a:r>
              <a:rPr lang="ko-KR" altLang="en-US" sz="1400" dirty="0" smtClean="0">
                <a:solidFill>
                  <a:schemeClr val="tx1"/>
                </a:solidFill>
              </a:rPr>
              <a:t> 유연근로시간제 도입 비중 </a:t>
            </a:r>
            <a:r>
              <a:rPr lang="en-US" altLang="ko-KR" sz="1400" dirty="0" smtClean="0">
                <a:solidFill>
                  <a:schemeClr val="tx1"/>
                </a:solidFill>
              </a:rPr>
              <a:t>11.3%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</a:t>
            </a:r>
            <a:r>
              <a:rPr lang="en-US" altLang="ko-KR" sz="1200" dirty="0">
                <a:solidFill>
                  <a:schemeClr val="tx1"/>
                </a:solidFill>
              </a:rPr>
              <a:t>- </a:t>
            </a:r>
            <a:r>
              <a:rPr lang="ko-KR" altLang="en-US" sz="1200" dirty="0">
                <a:solidFill>
                  <a:schemeClr val="tx1"/>
                </a:solidFill>
              </a:rPr>
              <a:t>탄력적 근로시간제</a:t>
            </a:r>
            <a:r>
              <a:rPr lang="en-US" altLang="ko-KR" sz="1200" dirty="0">
                <a:solidFill>
                  <a:schemeClr val="tx1"/>
                </a:solidFill>
              </a:rPr>
              <a:t>(72.7%), </a:t>
            </a:r>
            <a:r>
              <a:rPr lang="ko-KR" altLang="en-US" sz="1200" dirty="0" smtClean="0">
                <a:solidFill>
                  <a:schemeClr val="tx1"/>
                </a:solidFill>
              </a:rPr>
              <a:t>선택적 근로시간제</a:t>
            </a:r>
            <a:r>
              <a:rPr lang="en-US" altLang="ko-KR" sz="1200" dirty="0" smtClean="0">
                <a:solidFill>
                  <a:schemeClr val="tx1"/>
                </a:solidFill>
              </a:rPr>
              <a:t>(27.3%)</a:t>
            </a:r>
            <a:endParaRPr lang="ko-KR" altLang="en-US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○ 생산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기능직</a:t>
            </a:r>
            <a:r>
              <a:rPr lang="en-US" altLang="ko-KR" sz="1400" dirty="0">
                <a:solidFill>
                  <a:schemeClr val="tx1"/>
                </a:solidFill>
              </a:rPr>
              <a:t>_</a:t>
            </a:r>
            <a:r>
              <a:rPr lang="en-US" altLang="ko-KR" sz="1400" dirty="0" smtClean="0">
                <a:solidFill>
                  <a:schemeClr val="tx1"/>
                </a:solidFill>
              </a:rPr>
              <a:t>13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(69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-</a:t>
            </a:r>
            <a:r>
              <a:rPr lang="ko-KR" altLang="en-US" sz="1200" dirty="0">
                <a:solidFill>
                  <a:schemeClr val="tx1"/>
                </a:solidFill>
              </a:rPr>
              <a:t> 유연근로시간제 도입 비중 </a:t>
            </a:r>
            <a:r>
              <a:rPr lang="en-US" altLang="ko-KR" sz="1200" dirty="0" smtClean="0">
                <a:solidFill>
                  <a:schemeClr val="tx1"/>
                </a:solidFill>
              </a:rPr>
              <a:t>18.8%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</a:rPr>
              <a:t>     - </a:t>
            </a:r>
            <a:r>
              <a:rPr lang="ko-KR" altLang="en-US" sz="1100" dirty="0">
                <a:solidFill>
                  <a:schemeClr val="tx1"/>
                </a:solidFill>
              </a:rPr>
              <a:t>탄력적 근로시간제</a:t>
            </a:r>
            <a:r>
              <a:rPr lang="en-US" altLang="ko-KR" sz="1100" dirty="0" smtClean="0">
                <a:solidFill>
                  <a:schemeClr val="tx1"/>
                </a:solidFill>
              </a:rPr>
              <a:t>(69.2%), </a:t>
            </a:r>
            <a:r>
              <a:rPr lang="ko-KR" altLang="en-US" sz="1100" dirty="0">
                <a:solidFill>
                  <a:schemeClr val="tx1"/>
                </a:solidFill>
              </a:rPr>
              <a:t>선택적 근로시간제</a:t>
            </a:r>
            <a:r>
              <a:rPr lang="en-US" altLang="ko-KR" sz="1100" dirty="0" smtClean="0">
                <a:solidFill>
                  <a:schemeClr val="tx1"/>
                </a:solidFill>
              </a:rPr>
              <a:t>(23.1%), </a:t>
            </a:r>
            <a:r>
              <a:rPr lang="ko-KR" altLang="en-US" sz="1100" dirty="0" smtClean="0">
                <a:solidFill>
                  <a:schemeClr val="tx1"/>
                </a:solidFill>
              </a:rPr>
              <a:t>간주근로시간제</a:t>
            </a:r>
            <a:r>
              <a:rPr lang="en-US" altLang="ko-KR" sz="1100" dirty="0" smtClean="0">
                <a:solidFill>
                  <a:schemeClr val="tx1"/>
                </a:solidFill>
              </a:rPr>
              <a:t>(7.7%)</a:t>
            </a:r>
            <a:endParaRPr lang="ko-KR" altLang="en-US" sz="11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단순노무직</a:t>
            </a:r>
            <a:r>
              <a:rPr lang="en-US" altLang="ko-KR" sz="1400" dirty="0" smtClean="0">
                <a:solidFill>
                  <a:schemeClr val="tx1"/>
                </a:solidFill>
              </a:rPr>
              <a:t>_4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(24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>
                <a:solidFill>
                  <a:schemeClr val="tx1"/>
                </a:solidFill>
              </a:rPr>
              <a:t>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-</a:t>
            </a:r>
            <a:r>
              <a:rPr lang="ko-KR" altLang="en-US" sz="1200" dirty="0">
                <a:solidFill>
                  <a:schemeClr val="tx1"/>
                </a:solidFill>
              </a:rPr>
              <a:t> 유연근로시간제 도입 비중 </a:t>
            </a:r>
            <a:r>
              <a:rPr lang="en-US" altLang="ko-KR" sz="1200" dirty="0" smtClean="0">
                <a:solidFill>
                  <a:schemeClr val="tx1"/>
                </a:solidFill>
              </a:rPr>
              <a:t>16.7%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</a:rPr>
              <a:t>     - </a:t>
            </a:r>
            <a:r>
              <a:rPr lang="ko-KR" altLang="en-US" sz="1100" dirty="0">
                <a:solidFill>
                  <a:schemeClr val="tx1"/>
                </a:solidFill>
              </a:rPr>
              <a:t>탄력적 근로시간제</a:t>
            </a:r>
            <a:r>
              <a:rPr lang="en-US" altLang="ko-KR" sz="1100" dirty="0" smtClean="0">
                <a:solidFill>
                  <a:schemeClr val="tx1"/>
                </a:solidFill>
              </a:rPr>
              <a:t>(50.0%), </a:t>
            </a:r>
            <a:r>
              <a:rPr lang="ko-KR" altLang="en-US" sz="1100" dirty="0">
                <a:solidFill>
                  <a:schemeClr val="tx1"/>
                </a:solidFill>
              </a:rPr>
              <a:t>선택적 근로시간제</a:t>
            </a:r>
            <a:r>
              <a:rPr lang="en-US" altLang="ko-KR" sz="1100" dirty="0">
                <a:solidFill>
                  <a:schemeClr val="tx1"/>
                </a:solidFill>
              </a:rPr>
              <a:t>(</a:t>
            </a:r>
            <a:r>
              <a:rPr lang="en-US" altLang="ko-KR" sz="1100" dirty="0" smtClean="0">
                <a:solidFill>
                  <a:schemeClr val="tx1"/>
                </a:solidFill>
              </a:rPr>
              <a:t>25.0%), </a:t>
            </a:r>
            <a:r>
              <a:rPr lang="ko-KR" altLang="en-US" sz="1100" dirty="0">
                <a:solidFill>
                  <a:schemeClr val="tx1"/>
                </a:solidFill>
              </a:rPr>
              <a:t>간주근로시간제</a:t>
            </a:r>
            <a:r>
              <a:rPr lang="en-US" altLang="ko-KR" sz="1100" dirty="0" smtClean="0">
                <a:solidFill>
                  <a:schemeClr val="tx1"/>
                </a:solidFill>
              </a:rPr>
              <a:t>(25.0%)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6" y="1294382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5-14&gt;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유연근로시간제 현황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>
                <a:solidFill>
                  <a:prstClr val="white"/>
                </a:solidFill>
              </a:rPr>
              <a:t>사무〮관리〮영업직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1642545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660833"/>
              </p:ext>
            </p:extLst>
          </p:nvPr>
        </p:nvGraphicFramePr>
        <p:xfrm>
          <a:off x="295273" y="1888766"/>
          <a:ext cx="5584284" cy="1969996"/>
        </p:xfrm>
        <a:graphic>
          <a:graphicData uri="http://schemas.openxmlformats.org/drawingml/2006/table">
            <a:tbl>
              <a:tblPr/>
              <a:tblGrid>
                <a:gridCol w="1396071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39607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396071">
                  <a:extLst>
                    <a:ext uri="{9D8B030D-6E8A-4147-A177-3AD203B41FA5}">
                      <a16:colId xmlns:a16="http://schemas.microsoft.com/office/drawing/2014/main" xmlns="" val="3337378931"/>
                    </a:ext>
                  </a:extLst>
                </a:gridCol>
                <a:gridCol w="1396071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</a:tblGrid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탄력적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선택적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8(72.7)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3(27.3)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삼호중공업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3(75.0)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0656" y="4054206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5-15&gt;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유연근로시간제 현황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생산〮기능직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4493812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26523"/>
              </p:ext>
            </p:extLst>
          </p:nvPr>
        </p:nvGraphicFramePr>
        <p:xfrm>
          <a:off x="295273" y="4740032"/>
          <a:ext cx="5584285" cy="1984963"/>
        </p:xfrm>
        <a:graphic>
          <a:graphicData uri="http://schemas.openxmlformats.org/drawingml/2006/table">
            <a:tbl>
              <a:tblPr/>
              <a:tblGrid>
                <a:gridCol w="1116857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116857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116857">
                  <a:extLst>
                    <a:ext uri="{9D8B030D-6E8A-4147-A177-3AD203B41FA5}">
                      <a16:colId xmlns:a16="http://schemas.microsoft.com/office/drawing/2014/main" xmlns="" val="3337378931"/>
                    </a:ext>
                  </a:extLst>
                </a:gridCol>
                <a:gridCol w="1116857">
                  <a:extLst>
                    <a:ext uri="{9D8B030D-6E8A-4147-A177-3AD203B41FA5}">
                      <a16:colId xmlns:a16="http://schemas.microsoft.com/office/drawing/2014/main" xmlns="" val="616248023"/>
                    </a:ext>
                  </a:extLst>
                </a:gridCol>
                <a:gridCol w="1116857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</a:tblGrid>
              <a:tr h="4004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탄력적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선택적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사업장밖간주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6407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9(69.2)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3(23.1)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1(7.7)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6407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2(66.7)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6407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6407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640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6407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  <p:sp>
        <p:nvSpPr>
          <p:cNvPr id="16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411242" y="1294380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5-16&gt;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유연근로시간제 현황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단순노무직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10675666" y="1634230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25001"/>
              </p:ext>
            </p:extLst>
          </p:nvPr>
        </p:nvGraphicFramePr>
        <p:xfrm>
          <a:off x="6105859" y="1880448"/>
          <a:ext cx="5677570" cy="1978313"/>
        </p:xfrm>
        <a:graphic>
          <a:graphicData uri="http://schemas.openxmlformats.org/drawingml/2006/table">
            <a:tbl>
              <a:tblPr/>
              <a:tblGrid>
                <a:gridCol w="1135514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135514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135514">
                  <a:extLst>
                    <a:ext uri="{9D8B030D-6E8A-4147-A177-3AD203B41FA5}">
                      <a16:colId xmlns:a16="http://schemas.microsoft.com/office/drawing/2014/main" xmlns="" val="3337378931"/>
                    </a:ext>
                  </a:extLst>
                </a:gridCol>
                <a:gridCol w="1135514">
                  <a:extLst>
                    <a:ext uri="{9D8B030D-6E8A-4147-A177-3AD203B41FA5}">
                      <a16:colId xmlns:a16="http://schemas.microsoft.com/office/drawing/2014/main" xmlns="" val="616248023"/>
                    </a:ext>
                  </a:extLst>
                </a:gridCol>
                <a:gridCol w="1135514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</a:tblGrid>
              <a:tr h="39764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탄력적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선택적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사업장밖간주 근로시간제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63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2(50.0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1(25.0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1(25.0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63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63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63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634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6344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66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설문조사 개요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>
                <a:solidFill>
                  <a:prstClr val="white"/>
                </a:solidFill>
              </a:rPr>
              <a:t>01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17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82561" y="1463258"/>
            <a:ext cx="5614164" cy="505744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19075"/>
            <a:endParaRPr lang="ko-KR" altLang="en-US" sz="1200" dirty="0">
              <a:solidFill>
                <a:schemeClr val="tx1"/>
              </a:solidFill>
            </a:endParaRPr>
          </a:p>
          <a:p>
            <a:endParaRPr lang="en-US" altLang="ko-KR" sz="1200" dirty="0">
              <a:solidFill>
                <a:schemeClr val="tx1"/>
              </a:solidFill>
            </a:endParaRPr>
          </a:p>
          <a:p>
            <a:r>
              <a:rPr lang="ko-KR" altLang="en-US" sz="1600" b="1" dirty="0">
                <a:solidFill>
                  <a:schemeClr val="tx1"/>
                </a:solidFill>
              </a:rPr>
              <a:t>제</a:t>
            </a:r>
            <a:r>
              <a:rPr lang="en-US" altLang="ko-KR" sz="1600" b="1" dirty="0">
                <a:solidFill>
                  <a:schemeClr val="tx1"/>
                </a:solidFill>
              </a:rPr>
              <a:t>2</a:t>
            </a:r>
            <a:r>
              <a:rPr lang="ko-KR" altLang="en-US" sz="1600" b="1" dirty="0">
                <a:solidFill>
                  <a:schemeClr val="tx1"/>
                </a:solidFill>
              </a:rPr>
              <a:t>절 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설문조사의 대상 및 방법</a:t>
            </a:r>
            <a:endParaRPr lang="en-US" altLang="ko-KR" sz="1600" b="1" dirty="0" smtClean="0">
              <a:solidFill>
                <a:schemeClr val="tx1"/>
              </a:solidFill>
            </a:endParaRPr>
          </a:p>
          <a:p>
            <a:endParaRPr lang="en-US" altLang="ko-KR" sz="1200" dirty="0">
              <a:solidFill>
                <a:schemeClr val="tx1"/>
              </a:solidFill>
            </a:endParaRPr>
          </a:p>
          <a:p>
            <a:pPr marL="228600" indent="-219075"/>
            <a:r>
              <a:rPr lang="ko-KR" altLang="en-US" sz="1400" dirty="0">
                <a:solidFill>
                  <a:schemeClr val="tx1"/>
                </a:solidFill>
              </a:rPr>
              <a:t>○ 설문조사는 </a:t>
            </a:r>
            <a:r>
              <a:rPr lang="ko-KR" altLang="en-US" sz="1400" dirty="0" err="1">
                <a:solidFill>
                  <a:schemeClr val="tx1"/>
                </a:solidFill>
              </a:rPr>
              <a:t>조산산업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ko-KR" altLang="en-US" sz="1400" dirty="0" err="1">
                <a:solidFill>
                  <a:schemeClr val="tx1"/>
                </a:solidFill>
              </a:rPr>
              <a:t>사내협력사</a:t>
            </a:r>
            <a:r>
              <a:rPr lang="ko-KR" altLang="en-US" sz="1400" dirty="0">
                <a:solidFill>
                  <a:schemeClr val="tx1"/>
                </a:solidFill>
              </a:rPr>
              <a:t> 사업주를 대상으로 실시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28600" indent="-219075"/>
            <a:endParaRPr lang="en-US" altLang="ko-KR" sz="1400" dirty="0">
              <a:solidFill>
                <a:schemeClr val="tx1"/>
              </a:solidFill>
            </a:endParaRPr>
          </a:p>
          <a:p>
            <a:pPr marL="228600" indent="-219075"/>
            <a:r>
              <a:rPr lang="en-US" altLang="ko-KR" sz="1400" dirty="0">
                <a:solidFill>
                  <a:schemeClr val="tx1"/>
                </a:solidFill>
              </a:rPr>
              <a:t> - </a:t>
            </a:r>
            <a:r>
              <a:rPr lang="ko-KR" altLang="en-US" sz="1400" dirty="0">
                <a:solidFill>
                  <a:schemeClr val="tx1"/>
                </a:solidFill>
              </a:rPr>
              <a:t>현대중공업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대우조선해양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삼성중공업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현대미포조선</a:t>
            </a:r>
            <a:r>
              <a:rPr lang="en-US" altLang="ko-KR" sz="1400" dirty="0">
                <a:solidFill>
                  <a:schemeClr val="tx1"/>
                </a:solidFill>
              </a:rPr>
              <a:t>, </a:t>
            </a:r>
            <a:r>
              <a:rPr lang="ko-KR" altLang="en-US" sz="1400" dirty="0">
                <a:solidFill>
                  <a:schemeClr val="tx1"/>
                </a:solidFill>
              </a:rPr>
              <a:t>현대삼호중공업 등 대형 조선소의 </a:t>
            </a:r>
            <a:r>
              <a:rPr lang="ko-KR" altLang="en-US" sz="1400" dirty="0" err="1">
                <a:solidFill>
                  <a:schemeClr val="tx1"/>
                </a:solidFill>
              </a:rPr>
              <a:t>사내협력사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185738" indent="-176213"/>
            <a:r>
              <a:rPr lang="ko-KR" altLang="en-US" sz="1400" dirty="0">
                <a:solidFill>
                  <a:schemeClr val="tx1"/>
                </a:solidFill>
              </a:rPr>
              <a:t> 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219075"/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en-US" altLang="ko-KR" sz="1400" dirty="0">
                <a:solidFill>
                  <a:schemeClr val="tx1"/>
                </a:solidFill>
              </a:rPr>
              <a:t>5</a:t>
            </a:r>
            <a:r>
              <a:rPr lang="ko-KR" altLang="en-US" sz="1400" dirty="0">
                <a:solidFill>
                  <a:schemeClr val="tx1"/>
                </a:solidFill>
              </a:rPr>
              <a:t>개 대형조선소 </a:t>
            </a:r>
            <a:r>
              <a:rPr lang="ko-KR" altLang="en-US" sz="1400" dirty="0" err="1">
                <a:solidFill>
                  <a:schemeClr val="tx1"/>
                </a:solidFill>
              </a:rPr>
              <a:t>사내협력사</a:t>
            </a:r>
            <a:r>
              <a:rPr lang="ko-KR" altLang="en-US" sz="1400" dirty="0">
                <a:solidFill>
                  <a:schemeClr val="tx1"/>
                </a:solidFill>
              </a:rPr>
              <a:t> 담당자를 통해 모든 사내협력사에 설문지를 배부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28600" indent="-219075"/>
            <a:endParaRPr lang="en-US" altLang="ko-KR" sz="1400" dirty="0">
              <a:solidFill>
                <a:schemeClr val="tx1"/>
              </a:solidFill>
            </a:endParaRPr>
          </a:p>
          <a:p>
            <a:pPr marL="228600" indent="-219075"/>
            <a:r>
              <a:rPr lang="en-US" altLang="ko-KR" sz="1400" dirty="0">
                <a:solidFill>
                  <a:schemeClr val="tx1"/>
                </a:solidFill>
              </a:rPr>
              <a:t> - </a:t>
            </a:r>
            <a:r>
              <a:rPr lang="ko-KR" altLang="en-US" sz="1400" dirty="0" smtClean="0">
                <a:solidFill>
                  <a:schemeClr val="tx1"/>
                </a:solidFill>
              </a:rPr>
              <a:t>이 중</a:t>
            </a:r>
            <a:r>
              <a:rPr lang="en-US" altLang="ko-KR" sz="1400" dirty="0" smtClean="0">
                <a:solidFill>
                  <a:schemeClr val="tx1"/>
                </a:solidFill>
              </a:rPr>
              <a:t>, 72</a:t>
            </a:r>
            <a:r>
              <a:rPr lang="ko-KR" altLang="en-US" sz="1400" dirty="0" smtClean="0">
                <a:solidFill>
                  <a:schemeClr val="tx1"/>
                </a:solidFill>
              </a:rPr>
              <a:t>개 업체로부터 설문지 회수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28600" indent="-174625"/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174625"/>
            <a:r>
              <a:rPr lang="ko-KR" altLang="en-US" sz="1400" dirty="0" smtClean="0">
                <a:solidFill>
                  <a:schemeClr val="tx1"/>
                </a:solidFill>
              </a:rPr>
              <a:t>○ 설문조사 기간은 </a:t>
            </a:r>
            <a:r>
              <a:rPr lang="en-US" altLang="ko-KR" sz="1400" dirty="0" smtClean="0">
                <a:solidFill>
                  <a:schemeClr val="tx1"/>
                </a:solidFill>
              </a:rPr>
              <a:t>9</a:t>
            </a:r>
            <a:r>
              <a:rPr lang="ko-KR" altLang="en-US" sz="1400" dirty="0" smtClean="0">
                <a:solidFill>
                  <a:schemeClr val="tx1"/>
                </a:solidFill>
              </a:rPr>
              <a:t>월 </a:t>
            </a:r>
            <a:r>
              <a:rPr lang="en-US" altLang="ko-KR" sz="1400" dirty="0" smtClean="0">
                <a:solidFill>
                  <a:schemeClr val="tx1"/>
                </a:solidFill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</a:rPr>
              <a:t>일부터 </a:t>
            </a:r>
            <a:r>
              <a:rPr lang="en-US" altLang="ko-KR" sz="1400" dirty="0" smtClean="0">
                <a:solidFill>
                  <a:schemeClr val="tx1"/>
                </a:solidFill>
              </a:rPr>
              <a:t>9</a:t>
            </a:r>
            <a:r>
              <a:rPr lang="ko-KR" altLang="en-US" sz="1400" dirty="0" smtClean="0">
                <a:solidFill>
                  <a:schemeClr val="tx1"/>
                </a:solidFill>
              </a:rPr>
              <a:t>월 </a:t>
            </a:r>
            <a:r>
              <a:rPr lang="en-US" altLang="ko-KR" sz="1400" dirty="0" smtClean="0">
                <a:solidFill>
                  <a:schemeClr val="tx1"/>
                </a:solidFill>
              </a:rPr>
              <a:t>11</a:t>
            </a:r>
            <a:r>
              <a:rPr lang="ko-KR" altLang="en-US" sz="1400" dirty="0" smtClean="0">
                <a:solidFill>
                  <a:schemeClr val="tx1"/>
                </a:solidFill>
              </a:rPr>
              <a:t>일까지 </a:t>
            </a:r>
            <a:r>
              <a:rPr lang="en-US" altLang="ko-KR" sz="1400" dirty="0" smtClean="0">
                <a:solidFill>
                  <a:schemeClr val="tx1"/>
                </a:solidFill>
              </a:rPr>
              <a:t>2</a:t>
            </a:r>
            <a:r>
              <a:rPr lang="ko-KR" altLang="en-US" sz="1400" dirty="0" smtClean="0">
                <a:solidFill>
                  <a:schemeClr val="tx1"/>
                </a:solidFill>
              </a:rPr>
              <a:t>주간 실시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174625"/>
            <a:endParaRPr lang="en-US" altLang="ko-KR" sz="1400" dirty="0">
              <a:solidFill>
                <a:schemeClr val="tx1"/>
              </a:solidFill>
            </a:endParaRPr>
          </a:p>
          <a:p>
            <a:pPr marL="228600" indent="-174625"/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설문조사의 미흡함을 보완하기 위해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대표 및 총무를 대상으로 심층면접 실시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174625"/>
            <a:endParaRPr lang="en-US" altLang="ko-KR" sz="1400" dirty="0">
              <a:solidFill>
                <a:schemeClr val="tx1"/>
              </a:solidFill>
            </a:endParaRPr>
          </a:p>
          <a:p>
            <a:pPr marL="228600" indent="-174625"/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모서리가 둥근 직사각형 90">
            <a:extLst>
              <a:ext uri="{FF2B5EF4-FFF2-40B4-BE49-F238E27FC236}">
                <a16:creationId xmlns:a16="http://schemas.microsoft.com/office/drawing/2014/main" xmlns="" id="{40EEB560-0913-E744-B6B0-E9F7B04522C2}"/>
              </a:ext>
            </a:extLst>
          </p:cNvPr>
          <p:cNvSpPr/>
          <p:nvPr/>
        </p:nvSpPr>
        <p:spPr>
          <a:xfrm>
            <a:off x="295274" y="1476702"/>
            <a:ext cx="5614167" cy="505744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제</a:t>
            </a:r>
            <a:r>
              <a:rPr lang="en-US" altLang="ko-KR" sz="1600" b="1" dirty="0">
                <a:solidFill>
                  <a:schemeClr val="tx1"/>
                </a:solidFill>
              </a:rPr>
              <a:t>1</a:t>
            </a:r>
            <a:r>
              <a:rPr lang="ko-KR" altLang="en-US" sz="1600" b="1" dirty="0">
                <a:solidFill>
                  <a:schemeClr val="tx1"/>
                </a:solidFill>
              </a:rPr>
              <a:t>절 </a:t>
            </a:r>
            <a:r>
              <a:rPr lang="ko-KR" altLang="en-US" sz="1600" b="1" dirty="0" smtClean="0">
                <a:solidFill>
                  <a:schemeClr val="tx1"/>
                </a:solidFill>
              </a:rPr>
              <a:t>설문조사 목적 및 대상</a:t>
            </a:r>
            <a:endParaRPr lang="ko-KR" altLang="en-US" sz="1600" b="1" dirty="0">
              <a:solidFill>
                <a:schemeClr val="tx1"/>
              </a:solidFill>
            </a:endParaRPr>
          </a:p>
          <a:p>
            <a:endParaRPr lang="en-US" altLang="ko-KR" sz="1400" dirty="0">
              <a:solidFill>
                <a:schemeClr val="tx1"/>
              </a:solidFill>
            </a:endParaRPr>
          </a:p>
          <a:p>
            <a:pPr marL="228600" indent="-219075"/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설문조사를 이용한 실태조사를 통해 주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상한제라는</a:t>
            </a:r>
            <a:r>
              <a:rPr lang="ko-KR" altLang="en-US" sz="1400" dirty="0" smtClean="0">
                <a:solidFill>
                  <a:schemeClr val="tx1"/>
                </a:solidFill>
              </a:rPr>
              <a:t> 새로운 근로시간 제도를 앞두고 있는 조선산업 사내협력사의 혼란과 고민이 무엇인지를 확인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219075"/>
            <a:endParaRPr lang="ko-KR" altLang="en-US" sz="1400" dirty="0">
              <a:solidFill>
                <a:schemeClr val="tx1"/>
              </a:solidFill>
            </a:endParaRPr>
          </a:p>
          <a:p>
            <a:pPr marL="228600" indent="-163513">
              <a:buFontTx/>
              <a:buChar char="-"/>
            </a:pPr>
            <a:r>
              <a:rPr lang="ko-KR" altLang="en-US" sz="1400" dirty="0" smtClean="0">
                <a:solidFill>
                  <a:schemeClr val="tx1"/>
                </a:solidFill>
              </a:rPr>
              <a:t>동시에 주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상한제가 조선산업 사내협력사에 조속히 안착할 수 있도록 현장에서 실무상 느끼고 있는 애로사항이 무엇이고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이에 대한 개선방안을 검토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28600" indent="-163513">
              <a:buFontTx/>
              <a:buChar char="-"/>
            </a:pPr>
            <a:endParaRPr lang="en-US" altLang="ko-KR" sz="1400" dirty="0">
              <a:solidFill>
                <a:schemeClr val="tx1"/>
              </a:solidFill>
            </a:endParaRPr>
          </a:p>
          <a:p>
            <a:pPr marL="228600" indent="-219075"/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조선산업과 타 산업과의 차이로 인한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상한제 운영상 불가피한 애로사항을 파악하고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개선방안을 모색함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163513">
              <a:buFontTx/>
              <a:buChar char="-"/>
            </a:pP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219075"/>
            <a:r>
              <a:rPr lang="ko-KR" altLang="en-US" sz="1400" dirty="0" smtClean="0">
                <a:solidFill>
                  <a:schemeClr val="tx1"/>
                </a:solidFill>
              </a:rPr>
              <a:t>○ 조선산업 사내협력사의 유연근로시간제 활용 실태를 파악하고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일시적인 장시간 근로에 활용할 수 있는 親조선산업 유연근로시간제를 확인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28600" indent="-219075"/>
            <a:endParaRPr lang="en-US" altLang="ko-K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6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05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08480" y="1266581"/>
            <a:ext cx="495787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5-17&gt;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도입 희망 유연근로시간제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50110" y="1589364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546465"/>
              </p:ext>
            </p:extLst>
          </p:nvPr>
        </p:nvGraphicFramePr>
        <p:xfrm>
          <a:off x="295275" y="1837505"/>
          <a:ext cx="5584284" cy="2601496"/>
        </p:xfrm>
        <a:graphic>
          <a:graphicData uri="http://schemas.openxmlformats.org/drawingml/2006/table">
            <a:tbl>
              <a:tblPr/>
              <a:tblGrid>
                <a:gridCol w="585874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490453">
                  <a:extLst>
                    <a:ext uri="{9D8B030D-6E8A-4147-A177-3AD203B41FA5}">
                      <a16:colId xmlns:a16="http://schemas.microsoft.com/office/drawing/2014/main" xmlns="" val="3111461527"/>
                    </a:ext>
                  </a:extLst>
                </a:gridCol>
                <a:gridCol w="798022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236645">
                  <a:extLst>
                    <a:ext uri="{9D8B030D-6E8A-4147-A177-3AD203B41FA5}">
                      <a16:colId xmlns:a16="http://schemas.microsoft.com/office/drawing/2014/main" xmlns="" val="3337378931"/>
                    </a:ext>
                  </a:extLst>
                </a:gridCol>
                <a:gridCol w="1236645">
                  <a:extLst>
                    <a:ext uri="{9D8B030D-6E8A-4147-A177-3AD203B41FA5}">
                      <a16:colId xmlns:a16="http://schemas.microsoft.com/office/drawing/2014/main" xmlns="" val="616248023"/>
                    </a:ext>
                  </a:extLst>
                </a:gridCol>
                <a:gridCol w="1236645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</a:tblGrid>
              <a:tr h="367888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05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탄력적 근로시간제</a:t>
                      </a:r>
                      <a:endParaRPr lang="ko-KR" altLang="en-US" sz="105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선택적 근로시간제</a:t>
                      </a:r>
                      <a:endParaRPr lang="ko-KR" altLang="en-US" sz="105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5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사업장밖간주 근로시간제</a:t>
                      </a:r>
                      <a:endParaRPr lang="ko-KR" altLang="en-US" sz="105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186134">
                <a:tc rowSpan="6"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/>
                        <a:t>사무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en-US" altLang="ko-KR" sz="1000" dirty="0" smtClean="0"/>
                        <a:t>〮</a:t>
                      </a:r>
                    </a:p>
                    <a:p>
                      <a:pPr algn="ctr"/>
                      <a:r>
                        <a:rPr lang="ko-KR" altLang="en-US" sz="1000" dirty="0" smtClean="0"/>
                        <a:t>관리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en-US" altLang="ko-KR" sz="1000" dirty="0" smtClean="0"/>
                        <a:t>〮</a:t>
                      </a:r>
                    </a:p>
                    <a:p>
                      <a:pPr algn="ctr"/>
                      <a:r>
                        <a:rPr lang="ko-KR" altLang="en-US" sz="1000" dirty="0" smtClean="0"/>
                        <a:t>영업직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en-US" altLang="ko-KR" sz="1000" dirty="0" smtClean="0"/>
                        <a:t>(72)</a:t>
                      </a:r>
                      <a:endParaRPr lang="ko-KR" altLang="en-US" sz="1000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20(80.0)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8(88.9)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</a:t>
                      </a:r>
                      <a:endParaRPr lang="en-US" altLang="ko-KR" sz="10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  <a:tr h="186134">
                <a:tc rowSpan="6"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/>
                        <a:t>연구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ko-KR" altLang="en-US" sz="1000" dirty="0" smtClean="0"/>
                        <a:t>개발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en-US" altLang="ko-KR" sz="1000" dirty="0" smtClean="0"/>
                        <a:t>〮</a:t>
                      </a:r>
                    </a:p>
                    <a:p>
                      <a:pPr algn="ctr"/>
                      <a:r>
                        <a:rPr lang="ko-KR" altLang="en-US" sz="1000" dirty="0" smtClean="0"/>
                        <a:t>기술직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en-US" altLang="ko-KR" sz="1000" dirty="0" smtClean="0"/>
                        <a:t>(9)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30941659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3857217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9911592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61750903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</a:t>
                      </a:r>
                      <a:endParaRPr lang="en-US" altLang="ko-KR" sz="10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2647656"/>
                  </a:ext>
                </a:extLst>
              </a:tr>
              <a:tr h="18613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9112242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027867"/>
              </p:ext>
            </p:extLst>
          </p:nvPr>
        </p:nvGraphicFramePr>
        <p:xfrm>
          <a:off x="295275" y="4442827"/>
          <a:ext cx="5584284" cy="2273856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492127">
                  <a:extLst>
                    <a:ext uri="{9D8B030D-6E8A-4147-A177-3AD203B41FA5}">
                      <a16:colId xmlns:a16="http://schemas.microsoft.com/office/drawing/2014/main" xmlns="" val="3111461527"/>
                    </a:ext>
                  </a:extLst>
                </a:gridCol>
                <a:gridCol w="798022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236645">
                  <a:extLst>
                    <a:ext uri="{9D8B030D-6E8A-4147-A177-3AD203B41FA5}">
                      <a16:colId xmlns:a16="http://schemas.microsoft.com/office/drawing/2014/main" xmlns="" val="3337378931"/>
                    </a:ext>
                  </a:extLst>
                </a:gridCol>
                <a:gridCol w="1236645">
                  <a:extLst>
                    <a:ext uri="{9D8B030D-6E8A-4147-A177-3AD203B41FA5}">
                      <a16:colId xmlns:a16="http://schemas.microsoft.com/office/drawing/2014/main" xmlns="" val="616248023"/>
                    </a:ext>
                  </a:extLst>
                </a:gridCol>
                <a:gridCol w="1236645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</a:tblGrid>
              <a:tr h="189488">
                <a:tc rowSpan="6"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/>
                        <a:t>생산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en-US" altLang="ko-KR" sz="1000" dirty="0" smtClean="0"/>
                        <a:t>〮</a:t>
                      </a:r>
                    </a:p>
                    <a:p>
                      <a:pPr algn="ctr"/>
                      <a:r>
                        <a:rPr lang="ko-KR" altLang="en-US" sz="1000" dirty="0" smtClean="0"/>
                        <a:t>기능직</a:t>
                      </a:r>
                      <a:endParaRPr lang="en-US" altLang="ko-KR" sz="1000" dirty="0" smtClean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(69)</a:t>
                      </a:r>
                      <a:endParaRPr lang="ko-KR" altLang="en-US" sz="1000" dirty="0" smtClean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28(82.4)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5(14.7)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7(87.5)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1(12.5)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6(85.7)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5(83.3)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</a:t>
                      </a:r>
                      <a:endParaRPr lang="en-US" altLang="ko-KR" sz="10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9(75.0)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1(8.3)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  <a:tr h="189488">
                <a:tc rowSpan="6"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/>
                        <a:t>단순</a:t>
                      </a:r>
                      <a:endParaRPr lang="en-US" altLang="ko-KR" sz="1000" dirty="0" smtClean="0"/>
                    </a:p>
                    <a:p>
                      <a:pPr algn="ctr"/>
                      <a:r>
                        <a:rPr lang="ko-KR" altLang="en-US" sz="1000" dirty="0" err="1" smtClean="0"/>
                        <a:t>노무직</a:t>
                      </a:r>
                      <a:endParaRPr lang="en-US" altLang="ko-KR" sz="1000" dirty="0" smtClean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(24)</a:t>
                      </a:r>
                      <a:endParaRPr lang="ko-KR" altLang="en-US" sz="1000" dirty="0" smtClean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30941659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3857217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9911592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61750903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</a:t>
                      </a:r>
                      <a:endParaRPr lang="en-US" altLang="ko-KR" sz="10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2647656"/>
                  </a:ext>
                </a:extLst>
              </a:tr>
              <a:tr h="1894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</a:t>
                      </a:r>
                      <a:endParaRPr 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9112242"/>
                  </a:ext>
                </a:extLst>
              </a:tr>
            </a:tbl>
          </a:graphicData>
        </a:graphic>
      </p:graphicFrame>
      <p:sp>
        <p:nvSpPr>
          <p:cNvPr id="14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55399" y="2245260"/>
            <a:ext cx="5525812" cy="383229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사무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관리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영업직</a:t>
            </a:r>
            <a:r>
              <a:rPr lang="en-US" altLang="ko-KR" sz="1400" dirty="0" smtClean="0">
                <a:solidFill>
                  <a:schemeClr val="tx1"/>
                </a:solidFill>
              </a:rPr>
              <a:t>: 34.7% </a:t>
            </a:r>
            <a:r>
              <a:rPr lang="ko-KR" altLang="en-US" sz="1400" dirty="0" smtClean="0">
                <a:solidFill>
                  <a:schemeClr val="tx1"/>
                </a:solidFill>
              </a:rPr>
              <a:t>도입 희망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탄력적 </a:t>
            </a:r>
            <a:r>
              <a:rPr lang="en-US" altLang="ko-KR" sz="1400" dirty="0" smtClean="0">
                <a:solidFill>
                  <a:schemeClr val="tx1"/>
                </a:solidFill>
              </a:rPr>
              <a:t>80%, </a:t>
            </a:r>
            <a:r>
              <a:rPr lang="ko-KR" altLang="en-US" sz="1400" dirty="0" smtClean="0">
                <a:solidFill>
                  <a:schemeClr val="tx1"/>
                </a:solidFill>
              </a:rPr>
              <a:t>선택적 </a:t>
            </a:r>
            <a:r>
              <a:rPr lang="en-US" altLang="ko-KR" sz="1400" dirty="0" smtClean="0">
                <a:solidFill>
                  <a:schemeClr val="tx1"/>
                </a:solidFill>
              </a:rPr>
              <a:t>20%</a:t>
            </a:r>
            <a:r>
              <a:rPr lang="ko-KR" altLang="en-US" sz="1400" dirty="0" smtClean="0">
                <a:solidFill>
                  <a:schemeClr val="tx1"/>
                </a:solidFill>
              </a:rPr>
              <a:t>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연구개발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smtClean="0">
                <a:solidFill>
                  <a:schemeClr val="tx1"/>
                </a:solidFill>
              </a:rPr>
              <a:t>기술직</a:t>
            </a:r>
            <a:r>
              <a:rPr lang="en-US" altLang="ko-KR" sz="1400" dirty="0" smtClean="0">
                <a:solidFill>
                  <a:schemeClr val="tx1"/>
                </a:solidFill>
              </a:rPr>
              <a:t>: 55.6% </a:t>
            </a:r>
            <a:r>
              <a:rPr lang="ko-KR" altLang="en-US" sz="1400" dirty="0" smtClean="0">
                <a:solidFill>
                  <a:schemeClr val="tx1"/>
                </a:solidFill>
              </a:rPr>
              <a:t>도입 희망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탄력적 </a:t>
            </a:r>
            <a:r>
              <a:rPr lang="en-US" altLang="ko-KR" sz="1400" dirty="0" smtClean="0">
                <a:solidFill>
                  <a:schemeClr val="tx1"/>
                </a:solidFill>
              </a:rPr>
              <a:t>60%, </a:t>
            </a:r>
            <a:r>
              <a:rPr lang="ko-KR" altLang="en-US" sz="1400" dirty="0" smtClean="0">
                <a:solidFill>
                  <a:schemeClr val="tx1"/>
                </a:solidFill>
              </a:rPr>
              <a:t>선택적 </a:t>
            </a:r>
            <a:r>
              <a:rPr lang="en-US" altLang="ko-KR" sz="1400" dirty="0" smtClean="0">
                <a:solidFill>
                  <a:schemeClr val="tx1"/>
                </a:solidFill>
              </a:rPr>
              <a:t>40%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생산</a:t>
            </a:r>
            <a:r>
              <a:rPr lang="en-US" altLang="ko-KR" sz="1400" dirty="0">
                <a:solidFill>
                  <a:schemeClr val="tx1"/>
                </a:solidFill>
              </a:rPr>
              <a:t>·</a:t>
            </a:r>
            <a:r>
              <a:rPr lang="ko-KR" altLang="en-US" sz="1400" dirty="0">
                <a:solidFill>
                  <a:schemeClr val="tx1"/>
                </a:solidFill>
              </a:rPr>
              <a:t>기능직</a:t>
            </a:r>
            <a:r>
              <a:rPr lang="en-US" altLang="ko-KR" sz="1400" dirty="0">
                <a:solidFill>
                  <a:schemeClr val="tx1"/>
                </a:solidFill>
              </a:rPr>
              <a:t>: 49.3% </a:t>
            </a:r>
            <a:r>
              <a:rPr lang="ko-KR" altLang="en-US" sz="1400" dirty="0">
                <a:solidFill>
                  <a:schemeClr val="tx1"/>
                </a:solidFill>
              </a:rPr>
              <a:t>도입 희망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>
                <a:solidFill>
                  <a:schemeClr val="tx1"/>
                </a:solidFill>
              </a:rPr>
              <a:t>탄력적 </a:t>
            </a:r>
            <a:r>
              <a:rPr lang="en-US" altLang="ko-KR" sz="1400" dirty="0">
                <a:solidFill>
                  <a:schemeClr val="tx1"/>
                </a:solidFill>
              </a:rPr>
              <a:t>82.4%, </a:t>
            </a:r>
            <a:r>
              <a:rPr lang="ko-KR" altLang="en-US" sz="1400" dirty="0">
                <a:solidFill>
                  <a:schemeClr val="tx1"/>
                </a:solidFill>
              </a:rPr>
              <a:t>선택적 </a:t>
            </a:r>
            <a:r>
              <a:rPr lang="en-US" altLang="ko-KR" sz="1400" dirty="0">
                <a:solidFill>
                  <a:schemeClr val="tx1"/>
                </a:solidFill>
              </a:rPr>
              <a:t>14.7%, </a:t>
            </a:r>
            <a:r>
              <a:rPr lang="ko-KR" altLang="en-US" sz="1400" dirty="0" err="1">
                <a:solidFill>
                  <a:schemeClr val="tx1"/>
                </a:solidFill>
              </a:rPr>
              <a:t>간주근로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>
                <a:solidFill>
                  <a:schemeClr val="tx1"/>
                </a:solidFill>
              </a:rPr>
              <a:t>2.9%</a:t>
            </a:r>
          </a:p>
          <a:p>
            <a:pPr marL="216000" indent="-216000" fontAlgn="base">
              <a:lnSpc>
                <a:spcPct val="150000"/>
              </a:lnSpc>
            </a:pP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>
                <a:solidFill>
                  <a:schemeClr val="tx1"/>
                </a:solidFill>
              </a:rPr>
              <a:t>단순노무직</a:t>
            </a:r>
            <a:r>
              <a:rPr lang="en-US" altLang="ko-KR" sz="1400" dirty="0">
                <a:solidFill>
                  <a:schemeClr val="tx1"/>
                </a:solidFill>
              </a:rPr>
              <a:t>: 50.0% </a:t>
            </a:r>
            <a:r>
              <a:rPr lang="ko-KR" altLang="en-US" sz="1400" dirty="0">
                <a:solidFill>
                  <a:schemeClr val="tx1"/>
                </a:solidFill>
              </a:rPr>
              <a:t>도입 희망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>
                <a:solidFill>
                  <a:schemeClr val="tx1"/>
                </a:solidFill>
              </a:rPr>
              <a:t>탄력적 </a:t>
            </a:r>
            <a:r>
              <a:rPr lang="en-US" altLang="ko-KR" sz="1400" dirty="0">
                <a:solidFill>
                  <a:schemeClr val="tx1"/>
                </a:solidFill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277315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단축 준비 </a:t>
            </a:r>
            <a:r>
              <a:rPr lang="ko-KR" altLang="en-US" sz="3200" b="1" kern="0" dirty="0" err="1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현항</a:t>
            </a: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및 애로점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06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387500" y="1436371"/>
            <a:ext cx="5251300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그림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6-1&gt;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주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52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시간 시행을 앞두고 하고 있는 노력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중복응답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, n=137)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4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82559" y="1879808"/>
            <a:ext cx="5525812" cy="4496514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주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상한제 시행을 앞둔 노력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신규인력 채용</a:t>
            </a:r>
            <a:r>
              <a:rPr lang="en-US" altLang="ko-KR" sz="1400" dirty="0" smtClean="0">
                <a:solidFill>
                  <a:schemeClr val="tx1"/>
                </a:solidFill>
              </a:rPr>
              <a:t>(23.4%),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물량팀</a:t>
            </a:r>
            <a:r>
              <a:rPr lang="ko-KR" altLang="en-US" sz="1400" dirty="0" smtClean="0">
                <a:solidFill>
                  <a:schemeClr val="tx1"/>
                </a:solidFill>
              </a:rPr>
              <a:t> 활용 계획</a:t>
            </a:r>
            <a:r>
              <a:rPr lang="en-US" altLang="ko-KR" sz="1400" dirty="0" smtClean="0">
                <a:solidFill>
                  <a:schemeClr val="tx1"/>
                </a:solidFill>
              </a:rPr>
              <a:t>(22.6%) </a:t>
            </a:r>
            <a:r>
              <a:rPr lang="ko-KR" altLang="en-US" sz="1400" dirty="0" smtClean="0">
                <a:solidFill>
                  <a:schemeClr val="tx1"/>
                </a:solidFill>
              </a:rPr>
              <a:t>등 인력 활용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업무방식의</a:t>
            </a:r>
            <a:r>
              <a:rPr lang="ko-KR" altLang="en-US" sz="1200" dirty="0" smtClean="0">
                <a:solidFill>
                  <a:schemeClr val="tx1"/>
                </a:solidFill>
              </a:rPr>
              <a:t> 변화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근로자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임금감소</a:t>
            </a:r>
            <a:r>
              <a:rPr lang="ko-KR" altLang="en-US" sz="1200" dirty="0" smtClean="0">
                <a:solidFill>
                  <a:schemeClr val="tx1"/>
                </a:solidFill>
              </a:rPr>
              <a:t> 보전 방안 강구</a:t>
            </a: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ko-KR" altLang="en-US" sz="1200" dirty="0" smtClean="0">
                <a:solidFill>
                  <a:schemeClr val="tx1"/>
                </a:solidFill>
              </a:rPr>
              <a:t>각각 </a:t>
            </a:r>
            <a:r>
              <a:rPr lang="en-US" altLang="ko-KR" sz="1200" dirty="0" smtClean="0">
                <a:solidFill>
                  <a:schemeClr val="tx1"/>
                </a:solidFill>
              </a:rPr>
              <a:t>15.3%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유연근로시간제 도입</a:t>
            </a:r>
            <a:r>
              <a:rPr lang="en-US" altLang="ko-KR" sz="1200" dirty="0" smtClean="0">
                <a:solidFill>
                  <a:schemeClr val="tx1"/>
                </a:solidFill>
              </a:rPr>
              <a:t>(12.4%), </a:t>
            </a:r>
            <a:r>
              <a:rPr lang="ko-KR" altLang="en-US" sz="1200" dirty="0" smtClean="0">
                <a:solidFill>
                  <a:schemeClr val="tx1"/>
                </a:solidFill>
              </a:rPr>
              <a:t>생산설비 투자</a:t>
            </a:r>
            <a:r>
              <a:rPr lang="en-US" altLang="ko-KR" sz="1200" dirty="0" smtClean="0">
                <a:solidFill>
                  <a:schemeClr val="tx1"/>
                </a:solidFill>
              </a:rPr>
              <a:t>(7.3%)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주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상한제 도입에 따른 예상 임금 감소분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없다</a:t>
            </a:r>
            <a:r>
              <a:rPr lang="en-US" altLang="ko-KR" sz="1400" dirty="0" smtClean="0">
                <a:solidFill>
                  <a:schemeClr val="tx1"/>
                </a:solidFill>
              </a:rPr>
              <a:t>(4.5%)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- 11~20%(44.8%)</a:t>
            </a:r>
            <a:r>
              <a:rPr lang="ko-KR" altLang="en-US" sz="1400" dirty="0" smtClean="0">
                <a:solidFill>
                  <a:schemeClr val="tx1"/>
                </a:solidFill>
              </a:rPr>
              <a:t>가 최다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  </a:t>
            </a:r>
            <a:r>
              <a:rPr lang="ko-KR" altLang="en-US" sz="1400" dirty="0" smtClean="0">
                <a:solidFill>
                  <a:schemeClr val="tx1"/>
                </a:solidFill>
              </a:rPr>
              <a:t>이어서 </a:t>
            </a:r>
            <a:r>
              <a:rPr lang="en-US" altLang="ko-KR" sz="1400" dirty="0" smtClean="0">
                <a:solidFill>
                  <a:schemeClr val="tx1"/>
                </a:solidFill>
              </a:rPr>
              <a:t>21~30%(23.9%), 10% </a:t>
            </a:r>
            <a:r>
              <a:rPr lang="ko-KR" altLang="en-US" sz="1400" dirty="0" smtClean="0">
                <a:solidFill>
                  <a:schemeClr val="tx1"/>
                </a:solidFill>
              </a:rPr>
              <a:t>이하</a:t>
            </a:r>
            <a:r>
              <a:rPr lang="en-US" altLang="ko-KR" sz="1400" dirty="0" smtClean="0">
                <a:solidFill>
                  <a:schemeClr val="tx1"/>
                </a:solidFill>
              </a:rPr>
              <a:t>(22.4%), 30~40%(4.5%) </a:t>
            </a:r>
            <a:r>
              <a:rPr lang="ko-KR" altLang="en-US" sz="1400" dirty="0" smtClean="0">
                <a:solidFill>
                  <a:schemeClr val="tx1"/>
                </a:solidFill>
              </a:rPr>
              <a:t>순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감소가 예상된다는 업체의 평균 감소분은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연봉기준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18.2%</a:t>
            </a:r>
          </a:p>
        </p:txBody>
      </p:sp>
      <p:pic>
        <p:nvPicPr>
          <p:cNvPr id="1025" name="_x380334008" descr="EMB00001e142b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879807"/>
            <a:ext cx="5759450" cy="198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387500" y="4099806"/>
            <a:ext cx="5251300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6-1&gt;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52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시간 도입 임금 감소분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093155"/>
              </p:ext>
            </p:extLst>
          </p:nvPr>
        </p:nvGraphicFramePr>
        <p:xfrm>
          <a:off x="295275" y="4511764"/>
          <a:ext cx="5568641" cy="2238173"/>
        </p:xfrm>
        <a:graphic>
          <a:graphicData uri="http://schemas.openxmlformats.org/drawingml/2006/table">
            <a:tbl>
              <a:tblPr/>
              <a:tblGrid>
                <a:gridCol w="56924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833232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833232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833232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833232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833232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833232">
                  <a:extLst>
                    <a:ext uri="{9D8B030D-6E8A-4147-A177-3AD203B41FA5}">
                      <a16:colId xmlns:a16="http://schemas.microsoft.com/office/drawing/2014/main" xmlns="" val="2868876786"/>
                    </a:ext>
                  </a:extLst>
                </a:gridCol>
              </a:tblGrid>
              <a:tr h="3197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11~20%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21~30%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31~40%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3(4.5)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15(22.4)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30(44.8)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16(23.9)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3(4.5)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3(15.8)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11(57.9)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3(30.0)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5(27.8)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8(44.4)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5(27.8)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3197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7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단축 준비 </a:t>
            </a:r>
            <a:r>
              <a:rPr lang="ko-KR" altLang="en-US" sz="3200" b="1" kern="0" dirty="0" err="1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현항</a:t>
            </a: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및 애로점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06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37292" y="2148678"/>
            <a:ext cx="5525812" cy="3325304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주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도입 후 재직 근로자 예상 이직률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평균 이직률은 </a:t>
            </a:r>
            <a:r>
              <a:rPr lang="en-US" altLang="ko-KR" sz="1400" dirty="0" smtClean="0">
                <a:solidFill>
                  <a:schemeClr val="tx1"/>
                </a:solidFill>
              </a:rPr>
              <a:t>20.0%</a:t>
            </a:r>
            <a:r>
              <a:rPr lang="ko-KR" altLang="en-US" sz="1400" dirty="0" smtClean="0">
                <a:solidFill>
                  <a:schemeClr val="tx1"/>
                </a:solidFill>
              </a:rPr>
              <a:t>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(22.4%)</a:t>
            </a:r>
            <a:r>
              <a:rPr lang="ko-KR" altLang="en-US" sz="1200" dirty="0" smtClean="0">
                <a:solidFill>
                  <a:schemeClr val="tx1"/>
                </a:solidFill>
              </a:rPr>
              <a:t>로 가장 높았음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대우조선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(21.0%),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(18.6%),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(18.4%),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(18.4%)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이직율</a:t>
            </a:r>
            <a:r>
              <a:rPr lang="ko-KR" altLang="en-US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10% </a:t>
            </a:r>
            <a:r>
              <a:rPr lang="ko-KR" altLang="en-US" sz="1400" dirty="0" smtClean="0">
                <a:solidFill>
                  <a:schemeClr val="tx1"/>
                </a:solidFill>
              </a:rPr>
              <a:t>이하가 </a:t>
            </a:r>
            <a:r>
              <a:rPr lang="en-US" altLang="ko-KR" sz="1400" dirty="0" smtClean="0">
                <a:solidFill>
                  <a:schemeClr val="tx1"/>
                </a:solidFill>
              </a:rPr>
              <a:t>36.4%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이어서 </a:t>
            </a:r>
            <a:r>
              <a:rPr lang="en-US" altLang="ko-KR" sz="1400" dirty="0" smtClean="0">
                <a:solidFill>
                  <a:schemeClr val="tx1"/>
                </a:solidFill>
              </a:rPr>
              <a:t>11~20%(33.3%), 21~30%(15.2%), 31~40%(7.6%)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심지어 </a:t>
            </a:r>
            <a:r>
              <a:rPr lang="en-US" altLang="ko-KR" sz="1400" dirty="0" smtClean="0">
                <a:solidFill>
                  <a:schemeClr val="tx1"/>
                </a:solidFill>
              </a:rPr>
              <a:t>40% </a:t>
            </a:r>
            <a:r>
              <a:rPr lang="ko-KR" altLang="en-US" sz="1400" dirty="0" smtClean="0">
                <a:solidFill>
                  <a:schemeClr val="tx1"/>
                </a:solidFill>
              </a:rPr>
              <a:t>이상도 </a:t>
            </a:r>
            <a:r>
              <a:rPr lang="en-US" altLang="ko-KR" sz="1400" dirty="0" smtClean="0">
                <a:solidFill>
                  <a:schemeClr val="tx1"/>
                </a:solidFill>
              </a:rPr>
              <a:t>6.1%</a:t>
            </a:r>
            <a:r>
              <a:rPr lang="ko-KR" altLang="en-US" sz="1400" dirty="0" smtClean="0">
                <a:solidFill>
                  <a:schemeClr val="tx1"/>
                </a:solidFill>
              </a:rPr>
              <a:t>로 나타났음</a:t>
            </a:r>
            <a:r>
              <a:rPr lang="en-US" altLang="ko-KR" sz="1400" smtClean="0">
                <a:solidFill>
                  <a:schemeClr val="tx1"/>
                </a:solidFill>
              </a:rPr>
              <a:t>.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238644" y="2094197"/>
            <a:ext cx="568190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6-3&gt;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 52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시간 도입 후 재직 근로자 중 예상 이탈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퇴직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율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2635966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220248"/>
              </p:ext>
            </p:extLst>
          </p:nvPr>
        </p:nvGraphicFramePr>
        <p:xfrm>
          <a:off x="295276" y="2911613"/>
          <a:ext cx="5568640" cy="2562369"/>
        </p:xfrm>
        <a:graphic>
          <a:graphicData uri="http://schemas.openxmlformats.org/drawingml/2006/table">
            <a:tbl>
              <a:tblPr/>
              <a:tblGrid>
                <a:gridCol w="69608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2128309545"/>
                    </a:ext>
                  </a:extLst>
                </a:gridCol>
                <a:gridCol w="696080">
                  <a:extLst>
                    <a:ext uri="{9D8B030D-6E8A-4147-A177-3AD203B41FA5}">
                      <a16:colId xmlns:a16="http://schemas.microsoft.com/office/drawing/2014/main" xmlns="" val="2868876786"/>
                    </a:ext>
                  </a:extLst>
                </a:gridCol>
              </a:tblGrid>
              <a:tr h="53043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11~20%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21~30%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31~40%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40% 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초과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3865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66(100.0)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24(36.4)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10(15.2)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5(7.6)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4(6.1)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3865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9(47.4)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33865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4(44.4)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2(22.2)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33865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5(36.7)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5(35.7)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33865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5(26.3)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8(42.1)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33865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4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단축 준비 </a:t>
            </a:r>
            <a:r>
              <a:rPr lang="ko-KR" altLang="en-US" sz="3200" b="1" kern="0" dirty="0" err="1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현항</a:t>
            </a: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및 애로점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06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387500" y="1261415"/>
            <a:ext cx="5251300" cy="47456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그림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6-2&gt;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주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52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시간 상한제 후 예상되는 문제점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중복응답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, n=149)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75387688" descr="EMB0000171442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877049"/>
            <a:ext cx="5427663" cy="216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546948"/>
              </p:ext>
            </p:extLst>
          </p:nvPr>
        </p:nvGraphicFramePr>
        <p:xfrm>
          <a:off x="295275" y="4187971"/>
          <a:ext cx="5568642" cy="2479394"/>
        </p:xfrm>
        <a:graphic>
          <a:graphicData uri="http://schemas.openxmlformats.org/drawingml/2006/table">
            <a:tbl>
              <a:tblPr/>
              <a:tblGrid>
                <a:gridCol w="1467023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593549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2868876786"/>
                    </a:ext>
                  </a:extLst>
                </a:gridCol>
              </a:tblGrid>
              <a:tr h="2849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149(100)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41(100.0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20(100.0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29(100.0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46(100.0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13(100.0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신규채용 관련 문제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구인난 인건비 부담</a:t>
                      </a:r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50(33.6)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14(34.1)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6(30.0)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9(31.0)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17(37.0)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4(30.8)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임금보전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관련 노사갈등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59(39.6)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16(39.0)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8(40.0)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12(41.4)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19(41.3)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4(30.8)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생산설비 개선 문제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비용부담</a:t>
                      </a:r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6(4.2)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2(4.9)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0(0.0)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0(0.0)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3(6.5)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1(7.7)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0604982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유연근로제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관련 문제</a:t>
                      </a:r>
                      <a:endParaRPr lang="en-US" altLang="ko-KR" sz="10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en-US" altLang="ko-KR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0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서면합의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어려움</a:t>
                      </a:r>
                      <a:r>
                        <a:rPr lang="en-US" altLang="ko-KR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16(10.7)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4(9.8)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3(15.0)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4(13.8)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3(6.5)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2(15.4)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교대제 개선 등 근무형태 개선 관련</a:t>
                      </a:r>
                      <a:r>
                        <a:rPr lang="ko-KR" alt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문제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14(9.4)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5(12.2)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2(10.0)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2(6.9)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3(6.5)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2(15.4)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8032749"/>
                  </a:ext>
                </a:extLst>
              </a:tr>
              <a:tr h="3123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4(2.7)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0(0.0)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1(5.0)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2(6.()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1(2.2)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0(0.0)</a:t>
                      </a:r>
                      <a:endParaRPr lang="en-US" altLang="ko-K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</a:tbl>
          </a:graphicData>
        </a:graphic>
      </p:graphicFrame>
      <p:sp>
        <p:nvSpPr>
          <p:cNvPr id="12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46345" y="1339911"/>
            <a:ext cx="5525812" cy="2329423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주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상한제 후 예상되는 문제점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임금감소에</a:t>
            </a:r>
            <a:r>
              <a:rPr lang="ko-KR" altLang="en-US" sz="1400" dirty="0" smtClean="0">
                <a:solidFill>
                  <a:schemeClr val="tx1"/>
                </a:solidFill>
              </a:rPr>
              <a:t> 따른 노사갈등</a:t>
            </a:r>
            <a:r>
              <a:rPr lang="en-US" altLang="ko-KR" sz="1400" dirty="0" smtClean="0">
                <a:solidFill>
                  <a:schemeClr val="tx1"/>
                </a:solidFill>
              </a:rPr>
              <a:t>(39.6%)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많았음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신규채용 관련 문제</a:t>
            </a:r>
            <a:r>
              <a:rPr lang="en-US" altLang="ko-KR" sz="1200" dirty="0" smtClean="0">
                <a:solidFill>
                  <a:schemeClr val="tx1"/>
                </a:solidFill>
              </a:rPr>
              <a:t>(33.6%),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유연근로시간제 도입 관련 문제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서면합의</a:t>
            </a:r>
            <a:r>
              <a:rPr lang="ko-KR" altLang="en-US" sz="1200" dirty="0" smtClean="0">
                <a:solidFill>
                  <a:schemeClr val="tx1"/>
                </a:solidFill>
              </a:rPr>
              <a:t> 어려움</a:t>
            </a:r>
            <a:r>
              <a:rPr lang="en-US" altLang="ko-KR" sz="1200" dirty="0" smtClean="0">
                <a:solidFill>
                  <a:schemeClr val="tx1"/>
                </a:solidFill>
              </a:rPr>
              <a:t>)(10.7%)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교대제 개편 등 근무형태 개선 관련 문제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노사합의 어려움</a:t>
            </a:r>
            <a:r>
              <a:rPr lang="en-US" altLang="ko-KR" sz="1200" dirty="0" smtClean="0">
                <a:solidFill>
                  <a:schemeClr val="tx1"/>
                </a:solidFill>
              </a:rPr>
              <a:t>)(9.4%)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 - </a:t>
            </a:r>
            <a:r>
              <a:rPr lang="ko-KR" altLang="en-US" sz="1400" dirty="0" smtClean="0">
                <a:solidFill>
                  <a:schemeClr val="tx1"/>
                </a:solidFill>
              </a:rPr>
              <a:t>기타 의견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   </a:t>
            </a:r>
            <a:r>
              <a:rPr lang="en-US" altLang="ko-KR" sz="1200" dirty="0">
                <a:solidFill>
                  <a:schemeClr val="tx1"/>
                </a:solidFill>
              </a:rPr>
              <a:t>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임금감소로</a:t>
            </a:r>
            <a:r>
              <a:rPr lang="ko-KR" altLang="en-US" sz="1200" dirty="0" smtClean="0">
                <a:solidFill>
                  <a:schemeClr val="tx1"/>
                </a:solidFill>
              </a:rPr>
              <a:t> 인한 이직률 증가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공정 준수 차질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생산성 저하 등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62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근로시간 단축 준비 </a:t>
            </a: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현황 </a:t>
            </a: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및 애로점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06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19185" y="1906972"/>
            <a:ext cx="5525812" cy="2039712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주 </a:t>
            </a:r>
            <a:r>
              <a:rPr lang="en-US" altLang="ko-KR" sz="1400" dirty="0" smtClean="0">
                <a:solidFill>
                  <a:schemeClr val="tx1"/>
                </a:solidFill>
              </a:rPr>
              <a:t>52</a:t>
            </a:r>
            <a:r>
              <a:rPr lang="ko-KR" altLang="en-US" sz="1400" dirty="0" smtClean="0">
                <a:solidFill>
                  <a:schemeClr val="tx1"/>
                </a:solidFill>
              </a:rPr>
              <a:t>시간 상한제 도입에 따른 문제점 해결방안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</a:t>
            </a:r>
            <a:r>
              <a:rPr lang="en-US" altLang="ko-KR" sz="1400" dirty="0">
                <a:solidFill>
                  <a:schemeClr val="tx1"/>
                </a:solidFill>
              </a:rPr>
              <a:t>- </a:t>
            </a:r>
            <a:r>
              <a:rPr lang="ko-KR" altLang="en-US" sz="1400" dirty="0" smtClean="0">
                <a:solidFill>
                  <a:schemeClr val="tx1"/>
                </a:solidFill>
              </a:rPr>
              <a:t>정부</a:t>
            </a:r>
            <a:r>
              <a:rPr lang="en-US" altLang="ko-KR" sz="1400" dirty="0" smtClean="0">
                <a:solidFill>
                  <a:schemeClr val="tx1"/>
                </a:solidFill>
              </a:rPr>
              <a:t>·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원청</a:t>
            </a:r>
            <a:r>
              <a:rPr lang="ko-KR" altLang="en-US" sz="1400" dirty="0" smtClean="0">
                <a:solidFill>
                  <a:schemeClr val="tx1"/>
                </a:solidFill>
              </a:rPr>
              <a:t> 지원 대책 활용이 </a:t>
            </a:r>
            <a:r>
              <a:rPr lang="en-US" altLang="ko-KR" sz="1400" dirty="0" smtClean="0">
                <a:solidFill>
                  <a:schemeClr val="tx1"/>
                </a:solidFill>
              </a:rPr>
              <a:t>23.1% </a:t>
            </a:r>
            <a:r>
              <a:rPr lang="ko-KR" altLang="en-US" sz="1400" dirty="0" smtClean="0">
                <a:solidFill>
                  <a:schemeClr val="tx1"/>
                </a:solidFill>
              </a:rPr>
              <a:t>가장 많음</a:t>
            </a:r>
            <a:r>
              <a:rPr lang="en-US" altLang="ko-KR" sz="1400" dirty="0" smtClean="0">
                <a:solidFill>
                  <a:schemeClr val="tx1"/>
                </a:solidFill>
              </a:rPr>
              <a:t>.</a:t>
            </a:r>
            <a:r>
              <a:rPr lang="ko-KR" altLang="en-US" sz="1400" dirty="0" smtClean="0">
                <a:solidFill>
                  <a:schemeClr val="tx1"/>
                </a:solidFill>
              </a:rPr>
              <a:t>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신규채용</a:t>
            </a:r>
            <a:r>
              <a:rPr lang="en-US" altLang="ko-KR" sz="1200" dirty="0" smtClean="0">
                <a:solidFill>
                  <a:schemeClr val="tx1"/>
                </a:solidFill>
              </a:rPr>
              <a:t>(22.4%), </a:t>
            </a:r>
            <a:r>
              <a:rPr lang="ko-KR" altLang="en-US" sz="1200" dirty="0" smtClean="0">
                <a:solidFill>
                  <a:schemeClr val="tx1"/>
                </a:solidFill>
              </a:rPr>
              <a:t>특별연장근로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인가제도</a:t>
            </a:r>
            <a:r>
              <a:rPr lang="ko-KR" altLang="en-US" sz="1200" dirty="0" smtClean="0">
                <a:solidFill>
                  <a:schemeClr val="tx1"/>
                </a:solidFill>
              </a:rPr>
              <a:t> 활용</a:t>
            </a:r>
            <a:r>
              <a:rPr lang="en-US" altLang="ko-KR" sz="1200" dirty="0" smtClean="0">
                <a:solidFill>
                  <a:schemeClr val="tx1"/>
                </a:solidFill>
              </a:rPr>
              <a:t>(15.4%),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</a:rPr>
              <a:t> 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고정 연장근로시간 현행 유지 등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임금감소분</a:t>
            </a:r>
            <a:r>
              <a:rPr lang="ko-KR" altLang="en-US" sz="1200" dirty="0" smtClean="0">
                <a:solidFill>
                  <a:schemeClr val="tx1"/>
                </a:solidFill>
              </a:rPr>
              <a:t> 보전</a:t>
            </a:r>
            <a:r>
              <a:rPr lang="en-US" altLang="ko-KR" sz="1200" dirty="0" smtClean="0">
                <a:solidFill>
                  <a:schemeClr val="tx1"/>
                </a:solidFill>
              </a:rPr>
              <a:t>(13.3%),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유연근로시간제 활용</a:t>
            </a:r>
            <a:r>
              <a:rPr lang="en-US" altLang="ko-KR" sz="1200" dirty="0" smtClean="0">
                <a:solidFill>
                  <a:schemeClr val="tx1"/>
                </a:solidFill>
              </a:rPr>
              <a:t>(11.2%),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생산설비 투자 등 생산성 향상 노력</a:t>
            </a:r>
            <a:r>
              <a:rPr lang="en-US" altLang="ko-KR" sz="1200" dirty="0" smtClean="0">
                <a:solidFill>
                  <a:schemeClr val="tx1"/>
                </a:solidFill>
              </a:rPr>
              <a:t>(5.6%)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16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387500" y="1261415"/>
            <a:ext cx="5251300" cy="474562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6-2&gt;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대형조선사별 주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52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시간 도입 후 예상되는 문제점에 대한 </a:t>
            </a:r>
            <a:endParaRPr lang="en-US" altLang="ko-KR" sz="1200" b="1" dirty="0" smtClean="0">
              <a:solidFill>
                <a:prstClr val="white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prstClr val="white"/>
                </a:solidFill>
              </a:rPr>
              <a:t>해결방안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중복응답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, n=143)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63493"/>
              </p:ext>
            </p:extLst>
          </p:nvPr>
        </p:nvGraphicFramePr>
        <p:xfrm>
          <a:off x="295275" y="2150147"/>
          <a:ext cx="5568642" cy="4226175"/>
        </p:xfrm>
        <a:graphic>
          <a:graphicData uri="http://schemas.openxmlformats.org/drawingml/2006/table">
            <a:tbl>
              <a:tblPr/>
              <a:tblGrid>
                <a:gridCol w="1467023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593549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01614">
                  <a:extLst>
                    <a:ext uri="{9D8B030D-6E8A-4147-A177-3AD203B41FA5}">
                      <a16:colId xmlns:a16="http://schemas.microsoft.com/office/drawing/2014/main" xmlns="" val="2868876786"/>
                    </a:ext>
                  </a:extLst>
                </a:gridCol>
              </a:tblGrid>
              <a:tr h="38392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0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143(100)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신규채용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32(22.4)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12(34.3)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3(9.7)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13(26.0)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6339937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고정 연장근로시간 </a:t>
                      </a:r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현행유지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 </a:t>
                      </a:r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임금감소분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보전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3(8.6)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6(19.4)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8(16.0)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5070106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생산설비 투자 등 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생산성 향상 노력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4(8.0)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0604982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유연근로시간제 활용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16(11.2)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3(8.6)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5(16.1)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596531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보고 회의시간 간소화 등 일하는 방식 개선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6(4.2)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2(5.7)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2(6.5)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8032749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정부〮원청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지원 대책 활용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33(23.1)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4(22.2)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9(29.0)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3(33.3)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311612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근로시간 단축을 위한 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전문 컨설팅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42176095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특별연장근로 </a:t>
                      </a:r>
                      <a:endParaRPr lang="en-US" altLang="ko-K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인가제도</a:t>
                      </a:r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활용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22(15.4)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4(22.2)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9(18.0)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6920440"/>
                  </a:ext>
                </a:extLst>
              </a:tr>
              <a:tr h="3842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5(3.5)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1(3.2)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50111" y="1906972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13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현장조사 결과 및 </a:t>
            </a:r>
            <a:r>
              <a:rPr lang="ko-KR" altLang="en-US" sz="3200" b="1" kern="0" dirty="0" err="1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검토사항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07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536029" y="1436371"/>
            <a:ext cx="11360696" cy="5003065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fontAlgn="base">
              <a:spcBef>
                <a:spcPts val="200"/>
              </a:spcBef>
            </a:pPr>
            <a:endParaRPr lang="en-US" altLang="ko-KR" b="1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b="1" dirty="0" smtClean="0">
                <a:solidFill>
                  <a:schemeClr val="tx1"/>
                </a:solidFill>
              </a:rPr>
              <a:t>□ </a:t>
            </a:r>
            <a:r>
              <a:rPr lang="ko-KR" altLang="en-US" b="1" dirty="0" err="1" smtClean="0">
                <a:solidFill>
                  <a:schemeClr val="tx1"/>
                </a:solidFill>
              </a:rPr>
              <a:t>고기량자</a:t>
            </a:r>
            <a:r>
              <a:rPr lang="ko-KR" altLang="en-US" b="1" dirty="0" smtClean="0">
                <a:solidFill>
                  <a:schemeClr val="tx1"/>
                </a:solidFill>
              </a:rPr>
              <a:t> 이탈 가능성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sz="1600" dirty="0" smtClean="0">
                <a:solidFill>
                  <a:schemeClr val="tx1"/>
                </a:solidFill>
              </a:rPr>
              <a:t>    </a:t>
            </a:r>
            <a:r>
              <a:rPr lang="ko-KR" altLang="en-US" sz="1600" dirty="0">
                <a:solidFill>
                  <a:schemeClr val="tx1"/>
                </a:solidFill>
              </a:rPr>
              <a:t>◦ 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52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 상한제에 따른 임금 감소로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고기량</a:t>
            </a:r>
            <a:r>
              <a:rPr lang="ko-KR" altLang="en-US" sz="1600" dirty="0" smtClean="0">
                <a:solidFill>
                  <a:schemeClr val="tx1"/>
                </a:solidFill>
              </a:rPr>
              <a:t> 이탈 가능성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설문조사 결과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예상 이직률 </a:t>
            </a:r>
            <a:r>
              <a:rPr lang="en-US" altLang="ko-KR" sz="1600" dirty="0" smtClean="0">
                <a:solidFill>
                  <a:schemeClr val="tx1"/>
                </a:solidFill>
              </a:rPr>
              <a:t>20.0%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◦  </a:t>
            </a:r>
            <a:r>
              <a:rPr lang="ko-KR" altLang="en-US" sz="1600" dirty="0" smtClean="0">
                <a:solidFill>
                  <a:schemeClr val="tx1"/>
                </a:solidFill>
              </a:rPr>
              <a:t>저임금 해소를 위한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임금보전</a:t>
            </a:r>
            <a:r>
              <a:rPr lang="ko-KR" altLang="en-US" sz="1600" dirty="0" smtClean="0">
                <a:solidFill>
                  <a:schemeClr val="tx1"/>
                </a:solidFill>
              </a:rPr>
              <a:t> 차원에서 자발적 연장근로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설문조사 결과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예상 임금 감소폭 </a:t>
            </a:r>
            <a:r>
              <a:rPr lang="en-US" altLang="ko-KR" sz="1600" dirty="0" smtClean="0">
                <a:solidFill>
                  <a:schemeClr val="tx1"/>
                </a:solidFill>
              </a:rPr>
              <a:t>18.2%</a:t>
            </a:r>
          </a:p>
          <a:p>
            <a:pPr fontAlgn="base">
              <a:spcBef>
                <a:spcPts val="300"/>
              </a:spcBef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     - 40~50</a:t>
            </a:r>
            <a:r>
              <a:rPr lang="ko-KR" altLang="en-US" sz="1600" dirty="0" smtClean="0">
                <a:solidFill>
                  <a:schemeClr val="tx1"/>
                </a:solidFill>
              </a:rPr>
              <a:t>대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고기량자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52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미시행</a:t>
            </a:r>
            <a:r>
              <a:rPr lang="ko-KR" altLang="en-US" sz="1600" dirty="0" smtClean="0">
                <a:solidFill>
                  <a:schemeClr val="tx1"/>
                </a:solidFill>
              </a:rPr>
              <a:t> 사업체 또는 임금 수준이 높은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일당직으로</a:t>
            </a:r>
            <a:r>
              <a:rPr lang="ko-KR" altLang="en-US" sz="1600" dirty="0" smtClean="0">
                <a:solidFill>
                  <a:schemeClr val="tx1"/>
                </a:solidFill>
              </a:rPr>
              <a:t> 이직 가능성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     - </a:t>
            </a:r>
            <a:r>
              <a:rPr lang="ko-KR" altLang="en-US" sz="1600" dirty="0" smtClean="0">
                <a:solidFill>
                  <a:schemeClr val="tx1"/>
                </a:solidFill>
              </a:rPr>
              <a:t>최근 최저임금인상으로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고기량자의</a:t>
            </a:r>
            <a:r>
              <a:rPr lang="ko-KR" altLang="en-US" sz="1600" dirty="0" smtClean="0">
                <a:solidFill>
                  <a:schemeClr val="tx1"/>
                </a:solidFill>
              </a:rPr>
              <a:t> 임금수준과 신입 청년 임금격차 축소</a:t>
            </a:r>
            <a:r>
              <a:rPr lang="en-US" altLang="ko-KR" sz="1600" dirty="0" smtClean="0">
                <a:solidFill>
                  <a:schemeClr val="tx1"/>
                </a:solidFill>
              </a:rPr>
              <a:t>_</a:t>
            </a:r>
            <a:r>
              <a:rPr lang="ko-KR" altLang="en-US" sz="1600" dirty="0" smtClean="0">
                <a:solidFill>
                  <a:schemeClr val="tx1"/>
                </a:solidFill>
              </a:rPr>
              <a:t>월 </a:t>
            </a:r>
            <a:r>
              <a:rPr lang="en-US" altLang="ko-KR" sz="1600" dirty="0" smtClean="0">
                <a:solidFill>
                  <a:schemeClr val="tx1"/>
                </a:solidFill>
              </a:rPr>
              <a:t>70</a:t>
            </a:r>
            <a:r>
              <a:rPr lang="ko-KR" altLang="en-US" sz="1600" dirty="0" smtClean="0">
                <a:solidFill>
                  <a:schemeClr val="tx1"/>
                </a:solidFill>
              </a:rPr>
              <a:t>만원</a:t>
            </a: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실태조사 결과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</a:p>
          <a:p>
            <a:pPr fontAlgn="base">
              <a:spcBef>
                <a:spcPts val="1200"/>
              </a:spcBef>
            </a:pP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spcBef>
                <a:spcPts val="1200"/>
              </a:spcBef>
            </a:pPr>
            <a:r>
              <a:rPr lang="ko-KR" altLang="en-US" b="1" dirty="0">
                <a:solidFill>
                  <a:schemeClr val="tx1"/>
                </a:solidFill>
              </a:rPr>
              <a:t>□ </a:t>
            </a:r>
            <a:r>
              <a:rPr lang="ko-KR" altLang="en-US" b="1" dirty="0" smtClean="0">
                <a:solidFill>
                  <a:schemeClr val="tx1"/>
                </a:solidFill>
              </a:rPr>
              <a:t>산업적 특수성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 smtClean="0">
                <a:solidFill>
                  <a:schemeClr val="tx1"/>
                </a:solidFill>
              </a:rPr>
              <a:t>    </a:t>
            </a:r>
            <a:r>
              <a:rPr lang="ko-KR" altLang="en-US" sz="1600" dirty="0">
                <a:solidFill>
                  <a:schemeClr val="tx1"/>
                </a:solidFill>
              </a:rPr>
              <a:t>◦ </a:t>
            </a:r>
            <a:r>
              <a:rPr lang="ko-KR" altLang="en-US" sz="1600" dirty="0" smtClean="0">
                <a:solidFill>
                  <a:schemeClr val="tx1"/>
                </a:solidFill>
              </a:rPr>
              <a:t>도장 작업의 경우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주당 평균 근로시간 </a:t>
            </a:r>
            <a:r>
              <a:rPr lang="en-US" altLang="ko-KR" sz="1600" dirty="0" smtClean="0">
                <a:solidFill>
                  <a:schemeClr val="tx1"/>
                </a:solidFill>
              </a:rPr>
              <a:t>70~80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 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페인트 특성에 다음 작업을 해야 하는 시간이 달라지기 때문에 시간을 미리 정할 수 없음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인원 투입에 비례해서 작업 시간이 감소하지 않음</a:t>
            </a: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숙련공 부족</a:t>
            </a:r>
            <a:r>
              <a:rPr lang="en-US" altLang="ko-KR" sz="1600" dirty="0" smtClean="0">
                <a:solidFill>
                  <a:schemeClr val="tx1"/>
                </a:solidFill>
              </a:rPr>
              <a:t>_</a:t>
            </a:r>
            <a:r>
              <a:rPr lang="ko-KR" altLang="en-US" sz="1600" dirty="0" smtClean="0">
                <a:solidFill>
                  <a:schemeClr val="tx1"/>
                </a:solidFill>
              </a:rPr>
              <a:t>고령화</a:t>
            </a:r>
            <a:r>
              <a:rPr lang="en-US" altLang="ko-KR" sz="1600" dirty="0">
                <a:solidFill>
                  <a:schemeClr val="tx1"/>
                </a:solidFill>
              </a:rPr>
              <a:t>)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 </a:t>
            </a:r>
            <a:r>
              <a:rPr lang="ko-KR" altLang="en-US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◦  기후에 영향을 받는 공정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     - </a:t>
            </a:r>
            <a:r>
              <a:rPr lang="ko-KR" altLang="en-US" sz="1600" dirty="0" smtClean="0">
                <a:solidFill>
                  <a:schemeClr val="tx1"/>
                </a:solidFill>
              </a:rPr>
              <a:t>습도 등 작업환경이 맞지 않으면 작업 불가능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현장조사 결과 및 </a:t>
            </a:r>
            <a:r>
              <a:rPr lang="ko-KR" altLang="en-US" sz="3200" b="1" kern="0" dirty="0" err="1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검토사항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07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536029" y="1436371"/>
            <a:ext cx="11360696" cy="5312159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fontAlgn="base">
              <a:spcBef>
                <a:spcPts val="200"/>
              </a:spcBef>
            </a:pPr>
            <a:endParaRPr lang="en-US" altLang="ko-KR" b="1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b="1" dirty="0" smtClean="0">
                <a:solidFill>
                  <a:schemeClr val="tx1"/>
                </a:solidFill>
              </a:rPr>
              <a:t>□ </a:t>
            </a:r>
            <a:r>
              <a:rPr lang="ko-KR" altLang="en-US" b="1" dirty="0" err="1" smtClean="0">
                <a:solidFill>
                  <a:schemeClr val="tx1"/>
                </a:solidFill>
              </a:rPr>
              <a:t>임금보전</a:t>
            </a:r>
            <a:r>
              <a:rPr lang="ko-KR" altLang="en-US" b="1" dirty="0" smtClean="0">
                <a:solidFill>
                  <a:schemeClr val="tx1"/>
                </a:solidFill>
              </a:rPr>
              <a:t> 방안 강구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sz="1600" dirty="0" smtClean="0">
                <a:solidFill>
                  <a:schemeClr val="tx1"/>
                </a:solidFill>
              </a:rPr>
              <a:t>    </a:t>
            </a:r>
            <a:r>
              <a:rPr lang="ko-KR" altLang="en-US" sz="1600" dirty="0">
                <a:solidFill>
                  <a:schemeClr val="tx1"/>
                </a:solidFill>
              </a:rPr>
              <a:t>◦ </a:t>
            </a:r>
            <a:r>
              <a:rPr lang="ko-KR" altLang="en-US" sz="1600" dirty="0" smtClean="0">
                <a:solidFill>
                  <a:schemeClr val="tx1"/>
                </a:solidFill>
              </a:rPr>
              <a:t> 생산성 향상에 따른 인센티브 지급으로 임금 보전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저녁이 있는 삶을 통해 생산성이 향상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     - </a:t>
            </a:r>
            <a:r>
              <a:rPr lang="ko-KR" altLang="en-US" sz="1600" dirty="0" smtClean="0">
                <a:solidFill>
                  <a:schemeClr val="tx1"/>
                </a:solidFill>
              </a:rPr>
              <a:t>과거 </a:t>
            </a:r>
            <a:r>
              <a:rPr lang="en-US" altLang="ko-KR" sz="1600" dirty="0" smtClean="0">
                <a:solidFill>
                  <a:schemeClr val="tx1"/>
                </a:solidFill>
              </a:rPr>
              <a:t>60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 물량을 </a:t>
            </a:r>
            <a:r>
              <a:rPr lang="en-US" altLang="ko-KR" sz="1600" dirty="0" smtClean="0">
                <a:solidFill>
                  <a:schemeClr val="tx1"/>
                </a:solidFill>
              </a:rPr>
              <a:t>52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시간에 처리한 경우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감소한 </a:t>
            </a:r>
            <a:r>
              <a:rPr lang="en-US" altLang="ko-KR" sz="1600" dirty="0" smtClean="0">
                <a:solidFill>
                  <a:schemeClr val="tx1"/>
                </a:solidFill>
              </a:rPr>
              <a:t>8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시간에 대한 생산성 향상 인센티브 지급으로 임금 보전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endParaRPr lang="en-US" altLang="ko-KR" b="1" dirty="0" smtClean="0">
              <a:solidFill>
                <a:schemeClr val="tx1"/>
              </a:solidFill>
            </a:endParaRPr>
          </a:p>
          <a:p>
            <a:pPr fontAlgn="base">
              <a:spcBef>
                <a:spcPts val="1200"/>
              </a:spcBef>
            </a:pPr>
            <a:r>
              <a:rPr lang="en-US" altLang="ko-KR" b="1" dirty="0" smtClean="0">
                <a:solidFill>
                  <a:schemeClr val="tx1"/>
                </a:solidFill>
              </a:rPr>
              <a:t>□ </a:t>
            </a:r>
            <a:r>
              <a:rPr lang="ko-KR" altLang="en-US" b="1" dirty="0">
                <a:solidFill>
                  <a:schemeClr val="tx1"/>
                </a:solidFill>
              </a:rPr>
              <a:t>대기시간을 제외한 실제 근로시간과 임금지급을 위해 계산되는 근로시간 분리</a:t>
            </a: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◦ 조선업의 경우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모든 공정 부서가 협업으로 하는 생산활동 </a:t>
            </a: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>
                <a:solidFill>
                  <a:schemeClr val="tx1"/>
                </a:solidFill>
              </a:rPr>
              <a:t>타 산업에 비해 대기시간이 긴 편</a:t>
            </a:r>
            <a:r>
              <a:rPr lang="en-US" altLang="ko-KR" sz="1600" dirty="0">
                <a:solidFill>
                  <a:schemeClr val="tx1"/>
                </a:solidFill>
              </a:rPr>
              <a:t>.</a:t>
            </a:r>
            <a:endParaRPr lang="ko-KR" altLang="en-US" sz="1600" dirty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◦ 크레인의 경우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작업시간을 미리 신청해서 사용  </a:t>
            </a: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>
                <a:solidFill>
                  <a:schemeClr val="tx1"/>
                </a:solidFill>
              </a:rPr>
              <a:t>직영 또는 타 사내협력사의 작업 지연에 따른 대기 </a:t>
            </a:r>
          </a:p>
          <a:p>
            <a:pPr fontAlgn="base">
              <a:spcBef>
                <a:spcPts val="300"/>
              </a:spcBef>
            </a:pPr>
            <a:r>
              <a:rPr lang="ko-KR" altLang="en-US" sz="1600" dirty="0">
                <a:solidFill>
                  <a:schemeClr val="tx1"/>
                </a:solidFill>
              </a:rPr>
              <a:t>       </a:t>
            </a: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ko-KR" altLang="en-US" sz="1600" dirty="0">
                <a:solidFill>
                  <a:schemeClr val="tx1"/>
                </a:solidFill>
              </a:rPr>
              <a:t>앞 공정의 지연</a:t>
            </a:r>
            <a:r>
              <a:rPr lang="en-US" altLang="ko-KR" sz="1600" dirty="0">
                <a:solidFill>
                  <a:schemeClr val="tx1"/>
                </a:solidFill>
              </a:rPr>
              <a:t>, </a:t>
            </a:r>
            <a:r>
              <a:rPr lang="ko-KR" altLang="en-US" sz="1600" dirty="0">
                <a:solidFill>
                  <a:schemeClr val="tx1"/>
                </a:solidFill>
              </a:rPr>
              <a:t>자재 적재 장소 미확보</a:t>
            </a:r>
            <a:r>
              <a:rPr lang="en-US" altLang="ko-KR" sz="1600" dirty="0">
                <a:solidFill>
                  <a:schemeClr val="tx1"/>
                </a:solidFill>
              </a:rPr>
              <a:t>,</a:t>
            </a:r>
            <a:r>
              <a:rPr lang="ko-KR" altLang="en-US" sz="1600" dirty="0">
                <a:solidFill>
                  <a:schemeClr val="tx1"/>
                </a:solidFill>
              </a:rPr>
              <a:t> 자제 공급 차질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악순환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300"/>
              </a:spcBef>
            </a:pPr>
            <a:endParaRPr lang="en-US" altLang="ko-KR" sz="1600" dirty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b="1" dirty="0" smtClean="0">
                <a:solidFill>
                  <a:schemeClr val="tx1"/>
                </a:solidFill>
              </a:rPr>
              <a:t>□ 기타 사항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sz="1600" dirty="0" smtClean="0">
                <a:solidFill>
                  <a:schemeClr val="tx1"/>
                </a:solidFill>
              </a:rPr>
              <a:t>    ◦ 주 </a:t>
            </a:r>
            <a:r>
              <a:rPr lang="en-US" altLang="ko-KR" sz="1600" dirty="0" smtClean="0">
                <a:solidFill>
                  <a:schemeClr val="tx1"/>
                </a:solidFill>
              </a:rPr>
              <a:t>52</a:t>
            </a:r>
            <a:r>
              <a:rPr lang="ko-KR" altLang="en-US" sz="1600" dirty="0" smtClean="0">
                <a:solidFill>
                  <a:schemeClr val="tx1"/>
                </a:solidFill>
              </a:rPr>
              <a:t>시간 상한제 시행에 따른 인사노무 컨설팅 미흡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ko-KR" altLang="en-US" sz="1600" dirty="0" smtClean="0">
                <a:solidFill>
                  <a:schemeClr val="tx1"/>
                </a:solidFill>
              </a:rPr>
              <a:t>       </a:t>
            </a:r>
            <a:r>
              <a:rPr lang="en-US" altLang="ko-KR" sz="1600" dirty="0" smtClean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인사노무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고용관련 정보와 이슈 전달체계 미흡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fontAlgn="base">
              <a:spcBef>
                <a:spcPts val="200"/>
              </a:spcBef>
            </a:pP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>   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2963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14316" y="3019431"/>
            <a:ext cx="35633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  <a:bevelB w="1270" h="1270"/>
            </a:sp3d>
          </a:bodyPr>
          <a:lstStyle/>
          <a:p>
            <a:pPr algn="ctr"/>
            <a:r>
              <a:rPr lang="ko-KR" altLang="en-US" sz="4000" b="1" smtClean="0">
                <a:solidFill>
                  <a:srgbClr val="005094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감사합니다</a:t>
            </a:r>
            <a:r>
              <a:rPr lang="en-US" altLang="ko-KR" sz="4000" b="1" smtClean="0">
                <a:solidFill>
                  <a:srgbClr val="005094"/>
                </a:solidFill>
                <a:latin typeface="-윤고딕350" panose="02030504000101010101" pitchFamily="18" charset="-127"/>
                <a:ea typeface="-윤고딕350" panose="02030504000101010101" pitchFamily="18" charset="-127"/>
              </a:rPr>
              <a:t>!</a:t>
            </a:r>
            <a:endParaRPr lang="ko-KR" altLang="en-US" sz="4000" dirty="0">
              <a:solidFill>
                <a:srgbClr val="005094"/>
              </a:solidFill>
              <a:latin typeface="-윤고딕350" panose="02030504000101010101" pitchFamily="18" charset="-127"/>
              <a:ea typeface="-윤고딕350" panose="02030504000101010101" pitchFamily="18" charset="-127"/>
            </a:endParaRPr>
          </a:p>
        </p:txBody>
      </p:sp>
      <p:grpSp>
        <p:nvGrpSpPr>
          <p:cNvPr id="5" name="그룹 13"/>
          <p:cNvGrpSpPr/>
          <p:nvPr/>
        </p:nvGrpSpPr>
        <p:grpSpPr>
          <a:xfrm>
            <a:off x="0" y="3701559"/>
            <a:ext cx="12192000" cy="174981"/>
            <a:chOff x="0" y="3756786"/>
            <a:chExt cx="9144000" cy="81789"/>
          </a:xfrm>
        </p:grpSpPr>
        <p:sp>
          <p:nvSpPr>
            <p:cNvPr id="6" name="직사각형 5"/>
            <p:cNvSpPr/>
            <p:nvPr/>
          </p:nvSpPr>
          <p:spPr>
            <a:xfrm>
              <a:off x="1344489" y="3762375"/>
              <a:ext cx="6601742" cy="76200"/>
            </a:xfrm>
            <a:prstGeom prst="rect">
              <a:avLst/>
            </a:prstGeom>
            <a:solidFill>
              <a:srgbClr val="00509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bg1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0" y="3756786"/>
              <a:ext cx="9144000" cy="0"/>
            </a:xfrm>
            <a:prstGeom prst="line">
              <a:avLst/>
            </a:prstGeom>
            <a:ln w="15875">
              <a:solidFill>
                <a:srgbClr val="0050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04142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표본의 구성과 특성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>
                <a:solidFill>
                  <a:prstClr val="white"/>
                </a:solidFill>
              </a:rPr>
              <a:t>02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17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82559" y="1949116"/>
            <a:ext cx="5525812" cy="4427206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표본업체</a:t>
            </a:r>
            <a:r>
              <a:rPr lang="ko-KR" altLang="en-US" sz="1400" dirty="0" smtClean="0">
                <a:solidFill>
                  <a:schemeClr val="tx1"/>
                </a:solidFill>
              </a:rPr>
              <a:t> 현황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삼호중공업이 </a:t>
            </a:r>
            <a:r>
              <a:rPr lang="en-US" altLang="ko-KR" sz="1400" dirty="0" smtClean="0">
                <a:solidFill>
                  <a:schemeClr val="tx1"/>
                </a:solidFill>
              </a:rPr>
              <a:t>21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(29.2%)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많이 분포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현대중공업 </a:t>
            </a:r>
            <a:r>
              <a:rPr lang="en-US" altLang="ko-KR" sz="1200" dirty="0" smtClean="0">
                <a:solidFill>
                  <a:schemeClr val="tx1"/>
                </a:solidFill>
              </a:rPr>
              <a:t>20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(27.8%),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 </a:t>
            </a:r>
            <a:r>
              <a:rPr lang="en-US" altLang="ko-KR" sz="1200" dirty="0" smtClean="0">
                <a:solidFill>
                  <a:schemeClr val="tx1"/>
                </a:solidFill>
              </a:rPr>
              <a:t>15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(20.8%)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대우조선이 </a:t>
            </a:r>
            <a:r>
              <a:rPr lang="en-US" altLang="ko-KR" sz="1200" dirty="0" smtClean="0">
                <a:solidFill>
                  <a:schemeClr val="tx1"/>
                </a:solidFill>
              </a:rPr>
              <a:t>11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(15.3%),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미포조선이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5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(6.9%)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원청조선소별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표본업체</a:t>
            </a:r>
            <a:r>
              <a:rPr lang="ko-KR" altLang="en-US" sz="1400" dirty="0" smtClean="0">
                <a:solidFill>
                  <a:schemeClr val="tx1"/>
                </a:solidFill>
              </a:rPr>
              <a:t> 고용자 수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>
                <a:solidFill>
                  <a:schemeClr val="tx1"/>
                </a:solidFill>
              </a:rPr>
              <a:t>표본 업체의 고용자 수는 총 </a:t>
            </a:r>
            <a:r>
              <a:rPr lang="en-US" altLang="ko-KR" sz="1400" dirty="0">
                <a:solidFill>
                  <a:schemeClr val="tx1"/>
                </a:solidFill>
              </a:rPr>
              <a:t>8,246</a:t>
            </a:r>
            <a:r>
              <a:rPr lang="ko-KR" altLang="en-US" sz="1400" dirty="0">
                <a:solidFill>
                  <a:schemeClr val="tx1"/>
                </a:solidFill>
              </a:rPr>
              <a:t>명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표본 업체당 평균 고용자 수는 </a:t>
            </a:r>
            <a:r>
              <a:rPr lang="en-US" altLang="ko-KR" sz="1400" dirty="0" smtClean="0">
                <a:solidFill>
                  <a:schemeClr val="tx1"/>
                </a:solidFill>
              </a:rPr>
              <a:t>114.5</a:t>
            </a:r>
            <a:r>
              <a:rPr lang="ko-KR" altLang="en-US" sz="1400" dirty="0" smtClean="0">
                <a:solidFill>
                  <a:schemeClr val="tx1"/>
                </a:solidFill>
              </a:rPr>
              <a:t>명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삼성중공업이 </a:t>
            </a:r>
            <a:r>
              <a:rPr lang="en-US" altLang="ko-KR" sz="1200" dirty="0" smtClean="0">
                <a:solidFill>
                  <a:schemeClr val="tx1"/>
                </a:solidFill>
              </a:rPr>
              <a:t>168.7</a:t>
            </a:r>
            <a:r>
              <a:rPr lang="ko-KR" altLang="en-US" sz="1200" dirty="0" smtClean="0">
                <a:solidFill>
                  <a:schemeClr val="tx1"/>
                </a:solidFill>
              </a:rPr>
              <a:t>명으로 가장 많음</a:t>
            </a:r>
            <a:r>
              <a:rPr lang="en-US" altLang="ko-KR" sz="1200" dirty="0" smtClean="0">
                <a:solidFill>
                  <a:schemeClr val="tx1"/>
                </a:solidFill>
              </a:rPr>
              <a:t>.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대우조선해양</a:t>
            </a:r>
            <a:r>
              <a:rPr lang="en-US" altLang="ko-KR" sz="1200" dirty="0" smtClean="0">
                <a:solidFill>
                  <a:schemeClr val="tx1"/>
                </a:solidFill>
              </a:rPr>
              <a:t>(116.2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(104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(83.5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(76.6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 </a:t>
            </a:r>
            <a:r>
              <a:rPr lang="ko-KR" altLang="en-US" sz="1200" dirty="0" smtClean="0">
                <a:solidFill>
                  <a:schemeClr val="tx1"/>
                </a:solidFill>
              </a:rPr>
              <a:t>순 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18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783757" y="1857040"/>
            <a:ext cx="2612572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표본의 구성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모서리가 둥근 직사각형 39">
            <a:extLst>
              <a:ext uri="{FF2B5EF4-FFF2-40B4-BE49-F238E27FC236}">
                <a16:creationId xmlns:a16="http://schemas.microsoft.com/office/drawing/2014/main" xmlns="" id="{46B912F4-D79A-4235-B41B-3FB230D7F016}"/>
              </a:ext>
            </a:extLst>
          </p:cNvPr>
          <p:cNvSpPr/>
          <p:nvPr/>
        </p:nvSpPr>
        <p:spPr>
          <a:xfrm>
            <a:off x="1783757" y="4417385"/>
            <a:ext cx="2830188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 </a:t>
            </a:r>
            <a:r>
              <a:rPr lang="en-US" altLang="ko-KR" sz="1200" b="1" dirty="0">
                <a:solidFill>
                  <a:prstClr val="white"/>
                </a:solidFill>
              </a:rPr>
              <a:t>2-2&gt; </a:t>
            </a:r>
            <a:r>
              <a:rPr lang="ko-KR" altLang="en-US" sz="1200" b="1" dirty="0" err="1">
                <a:solidFill>
                  <a:prstClr val="white"/>
                </a:solidFill>
              </a:rPr>
              <a:t>사내협력사</a:t>
            </a:r>
            <a:r>
              <a:rPr lang="ko-KR" altLang="en-US" sz="1200" b="1" dirty="0">
                <a:solidFill>
                  <a:prstClr val="white"/>
                </a:solidFill>
              </a:rPr>
              <a:t> </a:t>
            </a:r>
            <a:r>
              <a:rPr lang="ko-KR" altLang="en-US" sz="1200" b="1" dirty="0" err="1">
                <a:solidFill>
                  <a:prstClr val="white"/>
                </a:solidFill>
              </a:rPr>
              <a:t>고용현황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2317127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>
                <a:latin typeface="+mn-ea"/>
              </a:rPr>
              <a:t>,</a:t>
            </a:r>
            <a:r>
              <a:rPr lang="en-US" altLang="ko-KR" sz="1000" dirty="0" smtClean="0">
                <a:latin typeface="+mn-ea"/>
              </a:rPr>
              <a:t> </a:t>
            </a:r>
            <a:r>
              <a:rPr lang="en-US" altLang="ko-KR" sz="1000" dirty="0">
                <a:latin typeface="+mn-ea"/>
              </a:rPr>
              <a:t>%)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95AB370-67C6-4A30-993D-5F4F981C4081}"/>
              </a:ext>
            </a:extLst>
          </p:cNvPr>
          <p:cNvSpPr txBox="1"/>
          <p:nvPr/>
        </p:nvSpPr>
        <p:spPr>
          <a:xfrm>
            <a:off x="5024675" y="4839809"/>
            <a:ext cx="9012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407774"/>
              </p:ext>
            </p:extLst>
          </p:nvPr>
        </p:nvGraphicFramePr>
        <p:xfrm>
          <a:off x="295276" y="2555073"/>
          <a:ext cx="5568636" cy="790434"/>
        </p:xfrm>
        <a:graphic>
          <a:graphicData uri="http://schemas.openxmlformats.org/drawingml/2006/table">
            <a:tbl>
              <a:tblPr/>
              <a:tblGrid>
                <a:gridCol w="928106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현대미포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72(100.0)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21(29.2)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20(27.8)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15(20.8)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11(15.3)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5(6.9)</a:t>
                      </a:r>
                    </a:p>
                  </a:txBody>
                  <a:tcPr marL="64770" marR="64770" marT="17907" marB="17907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862924"/>
              </p:ext>
            </p:extLst>
          </p:nvPr>
        </p:nvGraphicFramePr>
        <p:xfrm>
          <a:off x="295278" y="5089358"/>
          <a:ext cx="5568632" cy="1268500"/>
        </p:xfrm>
        <a:graphic>
          <a:graphicData uri="http://schemas.openxmlformats.org/drawingml/2006/table">
            <a:tbl>
              <a:tblPr/>
              <a:tblGrid>
                <a:gridCol w="928106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3421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3421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  <a:gridCol w="773421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3421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3421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3421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4248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8210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고용자 수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8,246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1,869</a:t>
                      </a:r>
                    </a:p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22.7)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1,278</a:t>
                      </a:r>
                    </a:p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15.5)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2,531</a:t>
                      </a:r>
                    </a:p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30.7)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2,185</a:t>
                      </a:r>
                    </a:p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26.5)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383</a:t>
                      </a:r>
                    </a:p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4.6)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41625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업체당 </a:t>
                      </a:r>
                      <a:r>
                        <a:rPr lang="ko-KR" altLang="en-US" sz="1200" kern="0" spc="-15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평균고용자</a:t>
                      </a:r>
                      <a:r>
                        <a:rPr lang="ko-KR" altLang="en-US" sz="1200" kern="0" spc="-1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수</a:t>
                      </a:r>
                      <a:endParaRPr lang="en-US" sz="1200" kern="0" spc="-1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114.5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83.5</a:t>
                      </a:r>
                      <a:endParaRPr lang="en-US" sz="1200" kern="0" spc="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116.2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168.7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104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76.6</a:t>
                      </a:r>
                    </a:p>
                  </a:txBody>
                  <a:tcPr marL="72000" marR="72000" marT="72000" marB="7200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18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표본의 구성과 특성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>
                <a:solidFill>
                  <a:prstClr val="white"/>
                </a:solidFill>
              </a:rPr>
              <a:t>02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74246" y="2009274"/>
            <a:ext cx="5525812" cy="436704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종사자 규모별 기업 분포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50~99</a:t>
            </a:r>
            <a:r>
              <a:rPr lang="ko-KR" altLang="en-US" sz="1400" dirty="0" smtClean="0">
                <a:solidFill>
                  <a:schemeClr val="tx1"/>
                </a:solidFill>
              </a:rPr>
              <a:t>인 이하 기업이 </a:t>
            </a:r>
            <a:r>
              <a:rPr lang="en-US" altLang="ko-KR" sz="1400" dirty="0" smtClean="0">
                <a:solidFill>
                  <a:schemeClr val="tx1"/>
                </a:solidFill>
              </a:rPr>
              <a:t>47.2%(34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</a:t>
            </a:r>
            <a:r>
              <a:rPr lang="en-US" altLang="ko-KR" sz="1200" dirty="0" smtClean="0">
                <a:solidFill>
                  <a:schemeClr val="tx1"/>
                </a:solidFill>
              </a:rPr>
              <a:t>100~299</a:t>
            </a:r>
            <a:r>
              <a:rPr lang="ko-KR" altLang="en-US" sz="1200" dirty="0" smtClean="0">
                <a:solidFill>
                  <a:schemeClr val="tx1"/>
                </a:solidFill>
              </a:rPr>
              <a:t>인</a:t>
            </a:r>
            <a:r>
              <a:rPr lang="en-US" altLang="ko-KR" sz="1200" dirty="0" smtClean="0">
                <a:solidFill>
                  <a:schemeClr val="tx1"/>
                </a:solidFill>
              </a:rPr>
              <a:t>(45.9%, 33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), 30~49</a:t>
            </a:r>
            <a:r>
              <a:rPr lang="ko-KR" altLang="en-US" sz="1200" dirty="0" smtClean="0">
                <a:solidFill>
                  <a:schemeClr val="tx1"/>
                </a:solidFill>
              </a:rPr>
              <a:t>인</a:t>
            </a:r>
            <a:r>
              <a:rPr lang="en-US" altLang="ko-KR" sz="1200" dirty="0" smtClean="0">
                <a:solidFill>
                  <a:schemeClr val="tx1"/>
                </a:solidFill>
              </a:rPr>
              <a:t>(4.2%, 4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29</a:t>
            </a:r>
            <a:r>
              <a:rPr lang="ko-KR" altLang="en-US" sz="1200" dirty="0" smtClean="0">
                <a:solidFill>
                  <a:schemeClr val="tx1"/>
                </a:solidFill>
              </a:rPr>
              <a:t>인 이하</a:t>
            </a:r>
            <a:r>
              <a:rPr lang="en-US" altLang="ko-KR" sz="1200" dirty="0" smtClean="0">
                <a:solidFill>
                  <a:schemeClr val="tx1"/>
                </a:solidFill>
              </a:rPr>
              <a:t>(1.4%, 1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), 300</a:t>
            </a:r>
            <a:r>
              <a:rPr lang="ko-KR" altLang="en-US" sz="1200" dirty="0" smtClean="0">
                <a:solidFill>
                  <a:schemeClr val="tx1"/>
                </a:solidFill>
              </a:rPr>
              <a:t>인 이상</a:t>
            </a:r>
            <a:r>
              <a:rPr lang="en-US" altLang="ko-KR" sz="1200" dirty="0" smtClean="0">
                <a:solidFill>
                  <a:schemeClr val="tx1"/>
                </a:solidFill>
              </a:rPr>
              <a:t>(1.4%, 1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설문조사 참여한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200" dirty="0" smtClean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93.1%</a:t>
            </a:r>
            <a:r>
              <a:rPr lang="ko-KR" altLang="en-US" sz="1200" dirty="0" smtClean="0">
                <a:solidFill>
                  <a:schemeClr val="tx1"/>
                </a:solidFill>
              </a:rPr>
              <a:t>가 </a:t>
            </a:r>
            <a:r>
              <a:rPr lang="en-US" altLang="ko-KR" sz="1200" dirty="0" smtClean="0">
                <a:solidFill>
                  <a:schemeClr val="tx1"/>
                </a:solidFill>
              </a:rPr>
              <a:t>‘21</a:t>
            </a:r>
            <a:r>
              <a:rPr lang="ko-KR" altLang="en-US" sz="1200" dirty="0" smtClean="0">
                <a:solidFill>
                  <a:schemeClr val="tx1"/>
                </a:solidFill>
              </a:rPr>
              <a:t>년부터 </a:t>
            </a:r>
            <a:r>
              <a:rPr lang="en-US" altLang="ko-KR" sz="1200" dirty="0" smtClean="0">
                <a:solidFill>
                  <a:schemeClr val="tx1"/>
                </a:solidFill>
              </a:rPr>
              <a:t>52</a:t>
            </a:r>
            <a:r>
              <a:rPr lang="ko-KR" altLang="en-US" sz="1200" dirty="0" smtClean="0">
                <a:solidFill>
                  <a:schemeClr val="tx1"/>
                </a:solidFill>
              </a:rPr>
              <a:t>시간 상한제 적용 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200" b="1" dirty="0">
                <a:solidFill>
                  <a:schemeClr val="tx1"/>
                </a:solidFill>
              </a:rPr>
              <a:t>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   * 종사자 수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300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인 이상이라고 응답한 업체는 최근 공정을 쪼개어 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b="1" dirty="0">
                <a:solidFill>
                  <a:schemeClr val="tx1"/>
                </a:solidFill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       50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인 이하의 여러 업체로 법인 분할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200" b="1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200" b="1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원청조선소별 규모별 기업 분포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미포조선이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50~99</a:t>
            </a:r>
            <a:r>
              <a:rPr lang="ko-KR" altLang="en-US" sz="1400" dirty="0" smtClean="0">
                <a:solidFill>
                  <a:schemeClr val="tx1"/>
                </a:solidFill>
              </a:rPr>
              <a:t>인이 가장 많고</a:t>
            </a:r>
            <a:r>
              <a:rPr lang="en-US" altLang="ko-KR" sz="1400" dirty="0" smtClean="0">
                <a:solidFill>
                  <a:schemeClr val="tx1"/>
                </a:solidFill>
              </a:rPr>
              <a:t>,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대우조선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삼성중공업은 </a:t>
            </a:r>
            <a:r>
              <a:rPr lang="en-US" altLang="ko-KR" sz="1400" dirty="0" smtClean="0">
                <a:solidFill>
                  <a:schemeClr val="tx1"/>
                </a:solidFill>
              </a:rPr>
              <a:t>100~299</a:t>
            </a:r>
            <a:r>
              <a:rPr lang="ko-KR" altLang="en-US" sz="1400" dirty="0" smtClean="0">
                <a:solidFill>
                  <a:schemeClr val="tx1"/>
                </a:solidFill>
              </a:rPr>
              <a:t>인이 가장 많음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659062" y="1857040"/>
            <a:ext cx="2830188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2-3&gt;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종사자 규모별 기업 분포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46B912F4-D79A-4235-B41B-3FB230D7F016}"/>
              </a:ext>
            </a:extLst>
          </p:cNvPr>
          <p:cNvSpPr/>
          <p:nvPr/>
        </p:nvSpPr>
        <p:spPr>
          <a:xfrm>
            <a:off x="1125959" y="3703145"/>
            <a:ext cx="3907180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2-4&gt; </a:t>
            </a:r>
            <a:r>
              <a:rPr lang="ko-KR" altLang="en-US" sz="1200" b="1" dirty="0">
                <a:solidFill>
                  <a:prstClr val="white"/>
                </a:solidFill>
              </a:rPr>
              <a:t>원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청조선사별 종사자 규모별 기업 분포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2317127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>
                <a:latin typeface="+mn-ea"/>
              </a:rPr>
              <a:t>,</a:t>
            </a:r>
            <a:r>
              <a:rPr lang="en-US" altLang="ko-KR" sz="1000" dirty="0" smtClean="0">
                <a:latin typeface="+mn-ea"/>
              </a:rPr>
              <a:t> </a:t>
            </a:r>
            <a:r>
              <a:rPr lang="en-US" altLang="ko-KR" sz="1000" dirty="0">
                <a:latin typeface="+mn-ea"/>
              </a:rPr>
              <a:t>%)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95AB370-67C6-4A30-993D-5F4F981C4081}"/>
              </a:ext>
            </a:extLst>
          </p:cNvPr>
          <p:cNvSpPr txBox="1"/>
          <p:nvPr/>
        </p:nvSpPr>
        <p:spPr>
          <a:xfrm>
            <a:off x="5024675" y="4125569"/>
            <a:ext cx="9012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744811"/>
              </p:ext>
            </p:extLst>
          </p:nvPr>
        </p:nvGraphicFramePr>
        <p:xfrm>
          <a:off x="295276" y="2555073"/>
          <a:ext cx="5568636" cy="790434"/>
        </p:xfrm>
        <a:graphic>
          <a:graphicData uri="http://schemas.openxmlformats.org/drawingml/2006/table">
            <a:tbl>
              <a:tblPr/>
              <a:tblGrid>
                <a:gridCol w="928106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928106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 이하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30~49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50~99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100~299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 이상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72(100.0)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1(1.4)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3(4.2)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34(47.2)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33(45.8)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1(1.4)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514079"/>
              </p:ext>
            </p:extLst>
          </p:nvPr>
        </p:nvGraphicFramePr>
        <p:xfrm>
          <a:off x="295273" y="4375118"/>
          <a:ext cx="5584277" cy="1969996"/>
        </p:xfrm>
        <a:graphic>
          <a:graphicData uri="http://schemas.openxmlformats.org/drawingml/2006/table">
            <a:tbl>
              <a:tblPr/>
              <a:tblGrid>
                <a:gridCol w="930713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75594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75594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  <a:gridCol w="775594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75594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75594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75594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구분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29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 이하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30~40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3(4.2)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1(9.1)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50~99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34(47.2)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10(50.0)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4(36.4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12(57.1)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100~299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인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33(45.8)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6(54.5)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10(66.7)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300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 이상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1(1.4)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6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표본의 구성과 특성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>
                <a:solidFill>
                  <a:prstClr val="white"/>
                </a:solidFill>
              </a:rPr>
              <a:t>02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90871" y="1654233"/>
            <a:ext cx="5525812" cy="5018082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업력</a:t>
            </a:r>
            <a:r>
              <a:rPr lang="ko-KR" altLang="en-US" sz="1400" dirty="0" smtClean="0">
                <a:solidFill>
                  <a:schemeClr val="tx1"/>
                </a:solidFill>
              </a:rPr>
              <a:t> 현황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평균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사내협력사의 평균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업력은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5.6</a:t>
            </a:r>
            <a:r>
              <a:rPr lang="ko-KR" altLang="en-US" sz="1400" dirty="0" smtClean="0">
                <a:solidFill>
                  <a:schemeClr val="tx1"/>
                </a:solidFill>
              </a:rPr>
              <a:t>년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업력이</a:t>
            </a:r>
            <a:r>
              <a:rPr lang="ko-KR" altLang="en-US" sz="1200" dirty="0" smtClean="0">
                <a:solidFill>
                  <a:schemeClr val="tx1"/>
                </a:solidFill>
              </a:rPr>
              <a:t> 가장 큰 업체는 </a:t>
            </a:r>
            <a:r>
              <a:rPr lang="en-US" altLang="ko-KR" sz="1200" dirty="0" smtClean="0">
                <a:solidFill>
                  <a:schemeClr val="tx1"/>
                </a:solidFill>
              </a:rPr>
              <a:t>18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사내협력사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- 1</a:t>
            </a:r>
            <a:r>
              <a:rPr lang="ko-KR" altLang="en-US" sz="1200" dirty="0" smtClean="0">
                <a:solidFill>
                  <a:schemeClr val="tx1"/>
                </a:solidFill>
              </a:rPr>
              <a:t>년 미만 업체 </a:t>
            </a:r>
            <a:r>
              <a:rPr lang="en-US" altLang="ko-KR" sz="1200" dirty="0" smtClean="0">
                <a:solidFill>
                  <a:schemeClr val="tx1"/>
                </a:solidFill>
              </a:rPr>
              <a:t>5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(</a:t>
            </a:r>
            <a:r>
              <a:rPr lang="ko-KR" altLang="en-US" sz="1200" dirty="0" smtClean="0">
                <a:solidFill>
                  <a:schemeClr val="tx1"/>
                </a:solidFill>
              </a:rPr>
              <a:t>모두 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기간별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업력</a:t>
            </a:r>
            <a:r>
              <a:rPr lang="ko-KR" altLang="en-US" sz="1400" dirty="0" smtClean="0">
                <a:solidFill>
                  <a:schemeClr val="tx1"/>
                </a:solidFill>
              </a:rPr>
              <a:t>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5~10</a:t>
            </a:r>
            <a:r>
              <a:rPr lang="ko-KR" altLang="en-US" sz="1400" dirty="0" smtClean="0">
                <a:solidFill>
                  <a:schemeClr val="tx1"/>
                </a:solidFill>
              </a:rPr>
              <a:t>년이 </a:t>
            </a:r>
            <a:r>
              <a:rPr lang="en-US" altLang="ko-KR" sz="1400" dirty="0" smtClean="0">
                <a:solidFill>
                  <a:schemeClr val="tx1"/>
                </a:solidFill>
              </a:rPr>
              <a:t>38.9%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</a:t>
            </a:r>
            <a:r>
              <a:rPr lang="en-US" altLang="ko-KR" sz="1200" dirty="0" smtClean="0">
                <a:solidFill>
                  <a:schemeClr val="tx1"/>
                </a:solidFill>
              </a:rPr>
              <a:t>1~3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(26.4%), 10</a:t>
            </a:r>
            <a:r>
              <a:rPr lang="ko-KR" altLang="en-US" sz="1200" dirty="0" smtClean="0">
                <a:solidFill>
                  <a:schemeClr val="tx1"/>
                </a:solidFill>
              </a:rPr>
              <a:t>년 이상</a:t>
            </a:r>
            <a:r>
              <a:rPr lang="en-US" altLang="ko-KR" sz="1200" dirty="0" smtClean="0">
                <a:solidFill>
                  <a:schemeClr val="tx1"/>
                </a:solidFill>
              </a:rPr>
              <a:t>(18.1%), 3~5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(9.7%), 1</a:t>
            </a:r>
            <a:r>
              <a:rPr lang="ko-KR" altLang="en-US" sz="1200" dirty="0" smtClean="0">
                <a:solidFill>
                  <a:schemeClr val="tx1"/>
                </a:solidFill>
              </a:rPr>
              <a:t>년 미만</a:t>
            </a:r>
            <a:r>
              <a:rPr lang="en-US" altLang="ko-KR" sz="1200" dirty="0" smtClean="0">
                <a:solidFill>
                  <a:schemeClr val="tx1"/>
                </a:solidFill>
              </a:rPr>
              <a:t>(6.9%)   </a:t>
            </a:r>
          </a:p>
          <a:p>
            <a:pPr marL="216000" indent="-216000" fontAlgn="base">
              <a:lnSpc>
                <a:spcPct val="150000"/>
              </a:lnSpc>
            </a:pPr>
            <a:endParaRPr lang="en-US" altLang="ko-KR" sz="12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endParaRPr lang="en-US" altLang="ko-KR" sz="12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원청조선사별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업력</a:t>
            </a:r>
            <a:r>
              <a:rPr lang="ko-KR" altLang="en-US" sz="1400" dirty="0" smtClean="0">
                <a:solidFill>
                  <a:schemeClr val="tx1"/>
                </a:solidFill>
              </a:rPr>
              <a:t>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  - 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, 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대우조선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, </a:t>
            </a:r>
            <a:r>
              <a:rPr lang="ko-KR" altLang="en-US" sz="1400" spc="-15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, </a:t>
            </a:r>
            <a:r>
              <a:rPr lang="ko-KR" altLang="en-US" sz="1400" spc="-150" dirty="0" err="1" smtClean="0">
                <a:solidFill>
                  <a:schemeClr val="tx1"/>
                </a:solidFill>
              </a:rPr>
              <a:t>미포조선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 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5~10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년이 가장 많음</a:t>
            </a:r>
            <a:endParaRPr lang="en-US" altLang="ko-KR" sz="1400" spc="-15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 </a:t>
            </a:r>
            <a:r>
              <a:rPr lang="en-US" altLang="ko-KR" sz="1200" dirty="0" smtClean="0">
                <a:solidFill>
                  <a:schemeClr val="tx1"/>
                </a:solidFill>
              </a:rPr>
              <a:t>1~3</a:t>
            </a:r>
            <a:r>
              <a:rPr lang="ko-KR" altLang="en-US" sz="1200" dirty="0" smtClean="0">
                <a:solidFill>
                  <a:schemeClr val="tx1"/>
                </a:solidFill>
              </a:rPr>
              <a:t>년 미만이 </a:t>
            </a:r>
            <a:r>
              <a:rPr lang="en-US" altLang="ko-KR" sz="1200" dirty="0" smtClean="0">
                <a:solidFill>
                  <a:schemeClr val="tx1"/>
                </a:solidFill>
              </a:rPr>
              <a:t>60%(9</a:t>
            </a:r>
            <a:r>
              <a:rPr lang="ko-KR" altLang="en-US" sz="1200" dirty="0" smtClean="0">
                <a:solidFill>
                  <a:schemeClr val="tx1"/>
                </a:solidFill>
              </a:rPr>
              <a:t>개사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  <a:r>
              <a:rPr lang="ko-KR" altLang="en-US" sz="1200" dirty="0" smtClean="0">
                <a:solidFill>
                  <a:schemeClr val="tx1"/>
                </a:solidFill>
              </a:rPr>
              <a:t>로 가장 많음</a:t>
            </a:r>
            <a:r>
              <a:rPr lang="en-US" altLang="ko-KR" sz="12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459090" y="1474655"/>
            <a:ext cx="3240918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2-5&gt;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사내협력사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업력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현황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평균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46B912F4-D79A-4235-B41B-3FB230D7F016}"/>
              </a:ext>
            </a:extLst>
          </p:cNvPr>
          <p:cNvSpPr/>
          <p:nvPr/>
        </p:nvSpPr>
        <p:spPr>
          <a:xfrm>
            <a:off x="1459090" y="2780999"/>
            <a:ext cx="328809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2-6&gt;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사내협력사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업력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5174460" y="1735232"/>
            <a:ext cx="7200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년</a:t>
            </a:r>
            <a:r>
              <a:rPr lang="en-US" altLang="ko-KR" sz="1000" dirty="0" smtClean="0">
                <a:latin typeface="+mn-ea"/>
              </a:rPr>
              <a:t>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906008"/>
              </p:ext>
            </p:extLst>
          </p:nvPr>
        </p:nvGraphicFramePr>
        <p:xfrm>
          <a:off x="295276" y="1973178"/>
          <a:ext cx="5568640" cy="595456"/>
        </p:xfrm>
        <a:graphic>
          <a:graphicData uri="http://schemas.openxmlformats.org/drawingml/2006/table">
            <a:tbl>
              <a:tblPr/>
              <a:tblGrid>
                <a:gridCol w="79552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4143307618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2977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977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업력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평균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5.6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5.3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4.8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5.2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6.7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5.6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136700"/>
              </p:ext>
            </p:extLst>
          </p:nvPr>
        </p:nvGraphicFramePr>
        <p:xfrm>
          <a:off x="295273" y="3310694"/>
          <a:ext cx="5568645" cy="629538"/>
        </p:xfrm>
        <a:graphic>
          <a:graphicData uri="http://schemas.openxmlformats.org/drawingml/2006/table">
            <a:tbl>
              <a:tblPr/>
              <a:tblGrid>
                <a:gridCol w="79552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954625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954625">
                  <a:extLst>
                    <a:ext uri="{9D8B030D-6E8A-4147-A177-3AD203B41FA5}">
                      <a16:colId xmlns:a16="http://schemas.microsoft.com/office/drawing/2014/main" xmlns="" val="4143307618"/>
                    </a:ext>
                  </a:extLst>
                </a:gridCol>
                <a:gridCol w="954625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954625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954625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</a:tblGrid>
              <a:tr h="3147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1~3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3~5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5~10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이상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147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72(100.0)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5(6.9)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19(26.4)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7(9.7)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28(38.9)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13(18.1)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5174460" y="3053363"/>
            <a:ext cx="7200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년</a:t>
            </a:r>
            <a:r>
              <a:rPr lang="en-US" altLang="ko-KR" sz="1000" dirty="0" smtClean="0">
                <a:latin typeface="+mn-ea"/>
              </a:rPr>
              <a:t>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090920" y="4087447"/>
            <a:ext cx="384425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2-7&gt;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사내협력사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업력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865080" y="4456098"/>
            <a:ext cx="10294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개사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639881"/>
              </p:ext>
            </p:extLst>
          </p:nvPr>
        </p:nvGraphicFramePr>
        <p:xfrm>
          <a:off x="295277" y="4702319"/>
          <a:ext cx="5584271" cy="1969996"/>
        </p:xfrm>
        <a:graphic>
          <a:graphicData uri="http://schemas.openxmlformats.org/drawingml/2006/table">
            <a:tbl>
              <a:tblPr/>
              <a:tblGrid>
                <a:gridCol w="797753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7753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7753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  <a:gridCol w="797753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97753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97753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97753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1~3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3~5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5~10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이상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5(6.9)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19(26.4)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7(9.7)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28(38.9)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13(18.1)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9(45.0)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3(15.0)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1(9.1)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4(36.4)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6(54.5)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9(60.0)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2(13.3)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4(26.7)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삼호중공업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5(23.8)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11(52.4)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5(23.8)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2(40.0)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1(20.0)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04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표본의 구성과 특성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>
                <a:solidFill>
                  <a:prstClr val="white"/>
                </a:solidFill>
              </a:rPr>
              <a:t>02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82559" y="2009274"/>
            <a:ext cx="5525812" cy="464090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매출액 현황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평균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’19</a:t>
            </a:r>
            <a:r>
              <a:rPr lang="ko-KR" altLang="en-US" sz="1400" dirty="0" smtClean="0">
                <a:solidFill>
                  <a:schemeClr val="tx1"/>
                </a:solidFill>
              </a:rPr>
              <a:t>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평균액</a:t>
            </a:r>
            <a:r>
              <a:rPr lang="ko-KR" altLang="en-US" sz="1400" dirty="0" smtClean="0">
                <a:solidFill>
                  <a:schemeClr val="tx1"/>
                </a:solidFill>
              </a:rPr>
              <a:t> 평균은 </a:t>
            </a:r>
            <a:r>
              <a:rPr lang="en-US" altLang="ko-KR" sz="1400" dirty="0" smtClean="0">
                <a:solidFill>
                  <a:schemeClr val="tx1"/>
                </a:solidFill>
              </a:rPr>
              <a:t>53</a:t>
            </a:r>
            <a:r>
              <a:rPr lang="ko-KR" altLang="en-US" sz="1400" dirty="0" smtClean="0">
                <a:solidFill>
                  <a:schemeClr val="tx1"/>
                </a:solidFill>
              </a:rPr>
              <a:t>억 </a:t>
            </a:r>
            <a:r>
              <a:rPr lang="en-US" altLang="ko-KR" sz="1400" dirty="0" smtClean="0">
                <a:solidFill>
                  <a:schemeClr val="tx1"/>
                </a:solidFill>
              </a:rPr>
              <a:t>7,800</a:t>
            </a:r>
            <a:r>
              <a:rPr lang="ko-KR" altLang="en-US" sz="1400" dirty="0" smtClean="0">
                <a:solidFill>
                  <a:schemeClr val="tx1"/>
                </a:solidFill>
              </a:rPr>
              <a:t>백만원</a:t>
            </a:r>
            <a:r>
              <a:rPr lang="en-US" altLang="ko-KR" sz="1400" dirty="0" smtClean="0">
                <a:solidFill>
                  <a:schemeClr val="tx1"/>
                </a:solidFill>
              </a:rPr>
              <a:t>(62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r>
              <a:rPr lang="ko-KR" altLang="en-US" sz="1400" dirty="0" smtClean="0">
                <a:solidFill>
                  <a:schemeClr val="tx1"/>
                </a:solidFill>
              </a:rPr>
              <a:t>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</a:t>
            </a:r>
            <a:r>
              <a:rPr lang="en-US" altLang="ko-KR" sz="1200" spc="-150" dirty="0" smtClean="0">
                <a:solidFill>
                  <a:schemeClr val="tx1"/>
                </a:solidFill>
              </a:rPr>
              <a:t>(74</a:t>
            </a:r>
            <a:r>
              <a:rPr lang="ko-KR" altLang="en-US" sz="1200" spc="-150" dirty="0" smtClean="0">
                <a:solidFill>
                  <a:schemeClr val="tx1"/>
                </a:solidFill>
              </a:rPr>
              <a:t>억 </a:t>
            </a:r>
            <a:r>
              <a:rPr lang="en-US" altLang="ko-KR" sz="1200" spc="-150" dirty="0" smtClean="0">
                <a:solidFill>
                  <a:schemeClr val="tx1"/>
                </a:solidFill>
              </a:rPr>
              <a:t>3</a:t>
            </a:r>
            <a:r>
              <a:rPr lang="ko-KR" altLang="en-US" sz="1200" spc="-150" dirty="0" smtClean="0">
                <a:solidFill>
                  <a:schemeClr val="tx1"/>
                </a:solidFill>
              </a:rPr>
              <a:t>천만원</a:t>
            </a:r>
            <a:r>
              <a:rPr lang="en-US" altLang="ko-KR" sz="1200" spc="-15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(56</a:t>
            </a:r>
            <a:r>
              <a:rPr lang="ko-KR" altLang="en-US" sz="1200" dirty="0" smtClean="0">
                <a:solidFill>
                  <a:schemeClr val="tx1"/>
                </a:solidFill>
              </a:rPr>
              <a:t>억원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</a:t>
            </a:r>
            <a:r>
              <a:rPr lang="en-US" altLang="ko-KR" sz="1200" spc="-150" dirty="0" smtClean="0">
                <a:solidFill>
                  <a:schemeClr val="tx1"/>
                </a:solidFill>
              </a:rPr>
              <a:t>(55</a:t>
            </a:r>
            <a:r>
              <a:rPr lang="ko-KR" altLang="en-US" sz="1200" spc="-150" dirty="0" smtClean="0">
                <a:solidFill>
                  <a:schemeClr val="tx1"/>
                </a:solidFill>
              </a:rPr>
              <a:t>억 </a:t>
            </a:r>
            <a:r>
              <a:rPr lang="en-US" altLang="ko-KR" sz="1200" spc="-150" dirty="0" smtClean="0">
                <a:solidFill>
                  <a:schemeClr val="tx1"/>
                </a:solidFill>
              </a:rPr>
              <a:t>7</a:t>
            </a:r>
            <a:r>
              <a:rPr lang="ko-KR" altLang="en-US" sz="1200" spc="-150" dirty="0" smtClean="0">
                <a:solidFill>
                  <a:schemeClr val="tx1"/>
                </a:solidFill>
              </a:rPr>
              <a:t>천만원</a:t>
            </a:r>
            <a:r>
              <a:rPr lang="en-US" altLang="ko-KR" sz="1200" spc="-150" dirty="0" smtClean="0">
                <a:solidFill>
                  <a:schemeClr val="tx1"/>
                </a:solidFill>
              </a:rPr>
              <a:t>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(40</a:t>
            </a:r>
            <a:r>
              <a:rPr lang="ko-KR" altLang="en-US" sz="1200" dirty="0" smtClean="0">
                <a:solidFill>
                  <a:schemeClr val="tx1"/>
                </a:solidFill>
              </a:rPr>
              <a:t>억 </a:t>
            </a:r>
            <a:r>
              <a:rPr lang="en-US" altLang="ko-KR" sz="1200" dirty="0" smtClean="0">
                <a:solidFill>
                  <a:schemeClr val="tx1"/>
                </a:solidFill>
              </a:rPr>
              <a:t>5</a:t>
            </a:r>
            <a:r>
              <a:rPr lang="ko-KR" altLang="en-US" sz="1200" dirty="0" smtClean="0">
                <a:solidFill>
                  <a:schemeClr val="tx1"/>
                </a:solidFill>
              </a:rPr>
              <a:t>천만원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(38</a:t>
            </a:r>
            <a:r>
              <a:rPr lang="ko-KR" altLang="en-US" sz="1200" dirty="0" smtClean="0">
                <a:solidFill>
                  <a:schemeClr val="tx1"/>
                </a:solidFill>
              </a:rPr>
              <a:t>억 </a:t>
            </a:r>
            <a:r>
              <a:rPr lang="en-US" altLang="ko-KR" sz="1200" dirty="0" smtClean="0">
                <a:solidFill>
                  <a:schemeClr val="tx1"/>
                </a:solidFill>
              </a:rPr>
              <a:t>7</a:t>
            </a:r>
            <a:r>
              <a:rPr lang="ko-KR" altLang="en-US" sz="1200" dirty="0" smtClean="0">
                <a:solidFill>
                  <a:schemeClr val="tx1"/>
                </a:solidFill>
              </a:rPr>
              <a:t>천만원</a:t>
            </a:r>
            <a:r>
              <a:rPr lang="en-US" altLang="ko-KR" sz="1200" dirty="0" smtClean="0">
                <a:solidFill>
                  <a:schemeClr val="tx1"/>
                </a:solidFill>
              </a:rPr>
              <a:t>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매출액 규모별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20~50</a:t>
            </a:r>
            <a:r>
              <a:rPr lang="ko-KR" altLang="en-US" sz="1400" dirty="0" smtClean="0">
                <a:solidFill>
                  <a:schemeClr val="tx1"/>
                </a:solidFill>
              </a:rPr>
              <a:t>억</a:t>
            </a:r>
            <a:r>
              <a:rPr lang="en-US" altLang="ko-KR" sz="1400" dirty="0" smtClean="0">
                <a:solidFill>
                  <a:schemeClr val="tx1"/>
                </a:solidFill>
              </a:rPr>
              <a:t>(38.7%, 24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많고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</a:t>
            </a:r>
            <a:r>
              <a:rPr lang="en-US" altLang="ko-KR" sz="1200" dirty="0" smtClean="0">
                <a:solidFill>
                  <a:schemeClr val="tx1"/>
                </a:solidFill>
              </a:rPr>
              <a:t>, 50~80</a:t>
            </a:r>
            <a:r>
              <a:rPr lang="ko-KR" altLang="en-US" sz="1200" dirty="0" smtClean="0">
                <a:solidFill>
                  <a:schemeClr val="tx1"/>
                </a:solidFill>
              </a:rPr>
              <a:t>억</a:t>
            </a:r>
            <a:r>
              <a:rPr lang="en-US" altLang="ko-KR" sz="1200" dirty="0" smtClean="0">
                <a:solidFill>
                  <a:schemeClr val="tx1"/>
                </a:solidFill>
              </a:rPr>
              <a:t>(30.6%), 80</a:t>
            </a:r>
            <a:r>
              <a:rPr lang="ko-KR" altLang="en-US" sz="1200" dirty="0" smtClean="0">
                <a:solidFill>
                  <a:schemeClr val="tx1"/>
                </a:solidFill>
              </a:rPr>
              <a:t>억 이상</a:t>
            </a:r>
            <a:r>
              <a:rPr lang="en-US" altLang="ko-KR" sz="1200" dirty="0" smtClean="0">
                <a:solidFill>
                  <a:schemeClr val="tx1"/>
                </a:solidFill>
              </a:rPr>
              <a:t>(19.4%), 20</a:t>
            </a:r>
            <a:r>
              <a:rPr lang="ko-KR" altLang="en-US" sz="1200" dirty="0" smtClean="0">
                <a:solidFill>
                  <a:schemeClr val="tx1"/>
                </a:solidFill>
              </a:rPr>
              <a:t>억 미만</a:t>
            </a:r>
            <a:r>
              <a:rPr lang="en-US" altLang="ko-KR" sz="1200" dirty="0" smtClean="0">
                <a:solidFill>
                  <a:schemeClr val="tx1"/>
                </a:solidFill>
              </a:rPr>
              <a:t>(11.35)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smtClean="0">
                <a:solidFill>
                  <a:schemeClr val="tx1"/>
                </a:solidFill>
              </a:rPr>
              <a:t>원청조선사별 </a:t>
            </a:r>
            <a:r>
              <a:rPr lang="ko-KR" altLang="en-US" sz="1400" dirty="0">
                <a:solidFill>
                  <a:schemeClr val="tx1"/>
                </a:solidFill>
              </a:rPr>
              <a:t>매출액 규모별 현황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삼성중공업 사내협력사는 </a:t>
            </a:r>
            <a:r>
              <a:rPr lang="en-US" altLang="ko-KR" sz="1400" dirty="0" smtClean="0">
                <a:solidFill>
                  <a:schemeClr val="tx1"/>
                </a:solidFill>
              </a:rPr>
              <a:t>80</a:t>
            </a:r>
            <a:r>
              <a:rPr lang="ko-KR" altLang="en-US" sz="1400" dirty="0" smtClean="0">
                <a:solidFill>
                  <a:schemeClr val="tx1"/>
                </a:solidFill>
              </a:rPr>
              <a:t>억 이상이 </a:t>
            </a:r>
            <a:r>
              <a:rPr lang="en-US" altLang="ko-KR" sz="1400" dirty="0" smtClean="0">
                <a:solidFill>
                  <a:schemeClr val="tx1"/>
                </a:solidFill>
              </a:rPr>
              <a:t>57.1%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많음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대우조선은 </a:t>
            </a:r>
            <a:r>
              <a:rPr lang="en-US" altLang="ko-KR" sz="1200" dirty="0" smtClean="0">
                <a:solidFill>
                  <a:schemeClr val="tx1"/>
                </a:solidFill>
              </a:rPr>
              <a:t>20~80</a:t>
            </a:r>
            <a:r>
              <a:rPr lang="ko-KR" altLang="en-US" sz="1200" dirty="0" smtClean="0">
                <a:solidFill>
                  <a:schemeClr val="tx1"/>
                </a:solidFill>
              </a:rPr>
              <a:t>억이 각각 </a:t>
            </a:r>
            <a:r>
              <a:rPr lang="en-US" altLang="ko-KR" sz="1200" dirty="0" smtClean="0">
                <a:solidFill>
                  <a:schemeClr val="tx1"/>
                </a:solidFill>
              </a:rPr>
              <a:t>85.5%, 91.0%</a:t>
            </a:r>
            <a:r>
              <a:rPr lang="ko-KR" altLang="en-US" sz="1200" dirty="0" smtClean="0">
                <a:solidFill>
                  <a:schemeClr val="tx1"/>
                </a:solidFill>
              </a:rPr>
              <a:t>로 가장 많음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</a:rPr>
              <a:t>     </a:t>
            </a:r>
            <a:r>
              <a:rPr lang="en-US" altLang="ko-KR" sz="1200" dirty="0">
                <a:solidFill>
                  <a:schemeClr val="tx1"/>
                </a:solidFill>
              </a:rPr>
              <a:t>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미포조선소는 </a:t>
            </a:r>
            <a:r>
              <a:rPr lang="en-US" altLang="ko-KR" sz="1200" dirty="0" smtClean="0">
                <a:solidFill>
                  <a:schemeClr val="tx1"/>
                </a:solidFill>
              </a:rPr>
              <a:t>20~50</a:t>
            </a:r>
            <a:r>
              <a:rPr lang="ko-KR" altLang="en-US" sz="1200" dirty="0" smtClean="0">
                <a:solidFill>
                  <a:schemeClr val="tx1"/>
                </a:solidFill>
              </a:rPr>
              <a:t>억이 각각 </a:t>
            </a:r>
            <a:r>
              <a:rPr lang="en-US" altLang="ko-KR" sz="1200" dirty="0" smtClean="0">
                <a:solidFill>
                  <a:schemeClr val="tx1"/>
                </a:solidFill>
              </a:rPr>
              <a:t>42.1%, 100%</a:t>
            </a:r>
            <a:r>
              <a:rPr lang="ko-KR" altLang="en-US" sz="1200" dirty="0" smtClean="0">
                <a:solidFill>
                  <a:schemeClr val="tx1"/>
                </a:solidFill>
              </a:rPr>
              <a:t>로 가장 많음</a:t>
            </a:r>
            <a:r>
              <a:rPr lang="en-US" altLang="ko-KR" sz="12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7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250377" y="1857040"/>
            <a:ext cx="3674068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2-8&gt;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사내협력업체 매출액 현황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평균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46B912F4-D79A-4235-B41B-3FB230D7F016}"/>
              </a:ext>
            </a:extLst>
          </p:cNvPr>
          <p:cNvSpPr/>
          <p:nvPr/>
        </p:nvSpPr>
        <p:spPr>
          <a:xfrm>
            <a:off x="943275" y="3827840"/>
            <a:ext cx="427263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2-9&gt;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원청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조선사별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 사내협력업체 매출액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17979" y="2317127"/>
            <a:ext cx="9765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백만원</a:t>
            </a:r>
            <a:r>
              <a:rPr lang="en-US" altLang="ko-KR" sz="1000" dirty="0" smtClean="0">
                <a:latin typeface="+mn-ea"/>
              </a:rPr>
              <a:t>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95AB370-67C6-4A30-993D-5F4F981C4081}"/>
              </a:ext>
            </a:extLst>
          </p:cNvPr>
          <p:cNvSpPr txBox="1"/>
          <p:nvPr/>
        </p:nvSpPr>
        <p:spPr>
          <a:xfrm>
            <a:off x="4768194" y="4250264"/>
            <a:ext cx="11576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백만원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027364"/>
              </p:ext>
            </p:extLst>
          </p:nvPr>
        </p:nvGraphicFramePr>
        <p:xfrm>
          <a:off x="295276" y="2555073"/>
          <a:ext cx="5568633" cy="790434"/>
        </p:xfrm>
        <a:graphic>
          <a:graphicData uri="http://schemas.openxmlformats.org/drawingml/2006/table">
            <a:tbl>
              <a:tblPr/>
              <a:tblGrid>
                <a:gridCol w="79551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매출액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평균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5,378.4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5,600.3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5,567.9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7,432.4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3,871.9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4,046.5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86623"/>
              </p:ext>
            </p:extLst>
          </p:nvPr>
        </p:nvGraphicFramePr>
        <p:xfrm>
          <a:off x="295273" y="4499813"/>
          <a:ext cx="5584278" cy="1969996"/>
        </p:xfrm>
        <a:graphic>
          <a:graphicData uri="http://schemas.openxmlformats.org/drawingml/2006/table">
            <a:tbl>
              <a:tblPr/>
              <a:tblGrid>
                <a:gridCol w="930713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930713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930713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  <a:gridCol w="930713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930713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930713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</a:tblGrid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억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20~50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억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50~80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억 미만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80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억원 이상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62(100.0)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7(11.3)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24(38.7)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19(30.6)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12(19.4)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6(42.9)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5(45.5)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5(45.5)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1(9.1)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2(14.3)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3(21.3)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8(57.1)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삼호중공업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5(26.3)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8(42.1)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5(26.3)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1(5.3)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814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1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표본의 구성과 특성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>
                <a:solidFill>
                  <a:prstClr val="white"/>
                </a:solidFill>
              </a:rPr>
              <a:t>02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99925" y="1962024"/>
            <a:ext cx="5525812" cy="3915274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인건비 현황</a:t>
            </a:r>
            <a:r>
              <a:rPr lang="en-US" altLang="ko-KR" sz="1400" dirty="0" smtClean="0">
                <a:solidFill>
                  <a:schemeClr val="tx1"/>
                </a:solidFill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</a:rPr>
              <a:t>평균</a:t>
            </a:r>
            <a:r>
              <a:rPr lang="en-US" altLang="ko-KR" sz="1400" dirty="0" smtClean="0">
                <a:solidFill>
                  <a:schemeClr val="tx1"/>
                </a:solidFill>
              </a:rPr>
              <a:t>)_62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en-US" altLang="ko-KR" sz="1400" dirty="0" smtClean="0">
                <a:solidFill>
                  <a:schemeClr val="tx1"/>
                </a:solidFill>
              </a:rPr>
              <a:t>’19</a:t>
            </a:r>
            <a:r>
              <a:rPr lang="ko-KR" altLang="en-US" sz="1400" dirty="0" smtClean="0">
                <a:solidFill>
                  <a:schemeClr val="tx1"/>
                </a:solidFill>
              </a:rPr>
              <a:t>년 인건비 총액은 </a:t>
            </a:r>
            <a:r>
              <a:rPr lang="en-US" altLang="ko-KR" sz="1400" dirty="0" smtClean="0">
                <a:solidFill>
                  <a:schemeClr val="tx1"/>
                </a:solidFill>
              </a:rPr>
              <a:t>2,545</a:t>
            </a:r>
            <a:r>
              <a:rPr lang="ko-KR" altLang="en-US" sz="1400" dirty="0" smtClean="0">
                <a:solidFill>
                  <a:schemeClr val="tx1"/>
                </a:solidFill>
              </a:rPr>
              <a:t>억 원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업체당 평균 인건비 </a:t>
            </a:r>
            <a:r>
              <a:rPr lang="en-US" altLang="ko-KR" sz="1200" dirty="0" smtClean="0">
                <a:solidFill>
                  <a:schemeClr val="tx1"/>
                </a:solidFill>
              </a:rPr>
              <a:t>41</a:t>
            </a:r>
            <a:r>
              <a:rPr lang="ko-KR" altLang="en-US" sz="1200" dirty="0" smtClean="0">
                <a:solidFill>
                  <a:schemeClr val="tx1"/>
                </a:solidFill>
              </a:rPr>
              <a:t>억 원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삼성중공업이 </a:t>
            </a:r>
            <a:r>
              <a:rPr lang="en-US" altLang="ko-KR" sz="1200" dirty="0" smtClean="0">
                <a:solidFill>
                  <a:schemeClr val="tx1"/>
                </a:solidFill>
              </a:rPr>
              <a:t>50</a:t>
            </a:r>
            <a:r>
              <a:rPr lang="ko-KR" altLang="en-US" sz="1200" dirty="0" smtClean="0">
                <a:solidFill>
                  <a:schemeClr val="tx1"/>
                </a:solidFill>
              </a:rPr>
              <a:t>억 원으로 가장 많았고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대우조선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(45</a:t>
            </a:r>
            <a:r>
              <a:rPr lang="ko-KR" altLang="en-US" sz="1200" dirty="0" smtClean="0">
                <a:solidFill>
                  <a:schemeClr val="tx1"/>
                </a:solidFill>
              </a:rPr>
              <a:t>억 원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(43</a:t>
            </a:r>
            <a:r>
              <a:rPr lang="ko-KR" altLang="en-US" sz="1200" dirty="0" smtClean="0">
                <a:solidFill>
                  <a:schemeClr val="tx1"/>
                </a:solidFill>
              </a:rPr>
              <a:t>억 원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(33</a:t>
            </a:r>
            <a:r>
              <a:rPr lang="ko-KR" altLang="en-US" sz="1200" dirty="0" smtClean="0">
                <a:solidFill>
                  <a:schemeClr val="tx1"/>
                </a:solidFill>
              </a:rPr>
              <a:t>억 원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(32</a:t>
            </a:r>
            <a:r>
              <a:rPr lang="ko-KR" altLang="en-US" sz="1200" dirty="0" smtClean="0">
                <a:solidFill>
                  <a:schemeClr val="tx1"/>
                </a:solidFill>
              </a:rPr>
              <a:t>억 원</a:t>
            </a:r>
            <a:r>
              <a:rPr lang="en-US" altLang="ko-KR" sz="1200" dirty="0" smtClean="0">
                <a:solidFill>
                  <a:schemeClr val="tx1"/>
                </a:solidFill>
              </a:rPr>
              <a:t>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>
                <a:solidFill>
                  <a:schemeClr val="tx1"/>
                </a:solidFill>
              </a:rPr>
              <a:t>사내협력사</a:t>
            </a:r>
            <a:r>
              <a:rPr lang="ko-KR" altLang="en-US" sz="1400" dirty="0">
                <a:solidFill>
                  <a:schemeClr val="tx1"/>
                </a:solidFill>
              </a:rPr>
              <a:t> 매출액 대비 인건비 </a:t>
            </a:r>
            <a:r>
              <a:rPr lang="ko-KR" altLang="en-US" sz="1400" dirty="0" smtClean="0">
                <a:solidFill>
                  <a:schemeClr val="tx1"/>
                </a:solidFill>
              </a:rPr>
              <a:t>비중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- </a:t>
            </a:r>
            <a:r>
              <a:rPr lang="ko-KR" altLang="en-US" sz="1400" dirty="0" smtClean="0">
                <a:solidFill>
                  <a:schemeClr val="tx1"/>
                </a:solidFill>
              </a:rPr>
              <a:t>전체 </a:t>
            </a:r>
            <a:r>
              <a:rPr lang="en-US" altLang="ko-KR" sz="1400" dirty="0" smtClean="0">
                <a:solidFill>
                  <a:schemeClr val="tx1"/>
                </a:solidFill>
              </a:rPr>
              <a:t>76.3%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삼호중공업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85.%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높음</a:t>
            </a:r>
            <a:r>
              <a:rPr lang="en-US" altLang="ko-KR" sz="1400" dirty="0" smtClean="0">
                <a:solidFill>
                  <a:schemeClr val="tx1"/>
                </a:solidFill>
              </a:rPr>
              <a:t>.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대우조선해양</a:t>
            </a:r>
            <a:r>
              <a:rPr lang="en-US" altLang="ko-KR" sz="1200" dirty="0" smtClean="0">
                <a:solidFill>
                  <a:schemeClr val="tx1"/>
                </a:solidFill>
              </a:rPr>
              <a:t>(80.3%),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(78.6%),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(76.5%)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(67.4%)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 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250377" y="1948483"/>
            <a:ext cx="3674068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2-10&gt;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사내협력업체 인건비 현황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(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평균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)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46B912F4-D79A-4235-B41B-3FB230D7F016}"/>
              </a:ext>
            </a:extLst>
          </p:cNvPr>
          <p:cNvSpPr/>
          <p:nvPr/>
        </p:nvSpPr>
        <p:spPr>
          <a:xfrm>
            <a:off x="943275" y="4526108"/>
            <a:ext cx="427263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prstClr val="white"/>
                </a:solidFill>
              </a:rPr>
              <a:t>&lt;</a:t>
            </a:r>
            <a:r>
              <a:rPr lang="ko-KR" altLang="en-US" sz="1200" b="1" dirty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2-11&gt;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사내협력업체 매출액 대비 인건비 비중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17979" y="2308814"/>
            <a:ext cx="9765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백만원</a:t>
            </a:r>
            <a:r>
              <a:rPr lang="en-US" altLang="ko-KR" sz="1000" dirty="0" smtClean="0">
                <a:latin typeface="+mn-ea"/>
              </a:rPr>
              <a:t>)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95AB370-67C6-4A30-993D-5F4F981C4081}"/>
              </a:ext>
            </a:extLst>
          </p:cNvPr>
          <p:cNvSpPr txBox="1"/>
          <p:nvPr/>
        </p:nvSpPr>
        <p:spPr>
          <a:xfrm>
            <a:off x="5226653" y="4840463"/>
            <a:ext cx="6992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298688"/>
              </p:ext>
            </p:extLst>
          </p:nvPr>
        </p:nvGraphicFramePr>
        <p:xfrm>
          <a:off x="295276" y="2546760"/>
          <a:ext cx="5568633" cy="790434"/>
        </p:xfrm>
        <a:graphic>
          <a:graphicData uri="http://schemas.openxmlformats.org/drawingml/2006/table">
            <a:tbl>
              <a:tblPr/>
              <a:tblGrid>
                <a:gridCol w="79551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인건비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평균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4,104.9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4,283.1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4,469.0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5,009.1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3,291.6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3,179.0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45577"/>
              </p:ext>
            </p:extLst>
          </p:nvPr>
        </p:nvGraphicFramePr>
        <p:xfrm>
          <a:off x="295276" y="5086684"/>
          <a:ext cx="5568633" cy="790434"/>
        </p:xfrm>
        <a:graphic>
          <a:graphicData uri="http://schemas.openxmlformats.org/drawingml/2006/table">
            <a:tbl>
              <a:tblPr/>
              <a:tblGrid>
                <a:gridCol w="795519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95519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인건비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비중</a:t>
                      </a:r>
                      <a:r>
                        <a:rPr lang="en-US" altLang="ko-KR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67.4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85.0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78.6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근로자 및 근로조건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03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65934" y="1837012"/>
            <a:ext cx="5525812" cy="4475799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고용형태별 종사자 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정규직 </a:t>
            </a:r>
            <a:r>
              <a:rPr lang="en-US" altLang="ko-KR" sz="1400" dirty="0" smtClean="0">
                <a:solidFill>
                  <a:schemeClr val="tx1"/>
                </a:solidFill>
              </a:rPr>
              <a:t>7,928</a:t>
            </a:r>
            <a:r>
              <a:rPr lang="ko-KR" altLang="en-US" sz="1400" dirty="0" smtClean="0">
                <a:solidFill>
                  <a:schemeClr val="tx1"/>
                </a:solidFill>
              </a:rPr>
              <a:t>명</a:t>
            </a:r>
            <a:r>
              <a:rPr lang="en-US" altLang="ko-KR" sz="1400" dirty="0" smtClean="0">
                <a:solidFill>
                  <a:schemeClr val="tx1"/>
                </a:solidFill>
              </a:rPr>
              <a:t>(96.1%), </a:t>
            </a:r>
            <a:r>
              <a:rPr lang="ko-KR" altLang="en-US" sz="1400" dirty="0" smtClean="0">
                <a:solidFill>
                  <a:schemeClr val="tx1"/>
                </a:solidFill>
              </a:rPr>
              <a:t>기간제 </a:t>
            </a:r>
            <a:r>
              <a:rPr lang="en-US" altLang="ko-KR" sz="1400" dirty="0" smtClean="0">
                <a:solidFill>
                  <a:schemeClr val="tx1"/>
                </a:solidFill>
              </a:rPr>
              <a:t>318</a:t>
            </a:r>
            <a:r>
              <a:rPr lang="ko-KR" altLang="en-US" sz="1400" dirty="0" smtClean="0">
                <a:solidFill>
                  <a:schemeClr val="tx1"/>
                </a:solidFill>
              </a:rPr>
              <a:t>명</a:t>
            </a:r>
            <a:r>
              <a:rPr lang="en-US" altLang="ko-KR" sz="1400" dirty="0" smtClean="0">
                <a:solidFill>
                  <a:schemeClr val="tx1"/>
                </a:solidFill>
              </a:rPr>
              <a:t>(3.9%)</a:t>
            </a:r>
            <a:r>
              <a:rPr lang="ko-KR" altLang="en-US" sz="1400" dirty="0" smtClean="0">
                <a:solidFill>
                  <a:schemeClr val="tx1"/>
                </a:solidFill>
              </a:rPr>
              <a:t>   </a:t>
            </a:r>
            <a:endParaRPr lang="en-US" altLang="ko-KR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○ 원청조선사별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>
                <a:solidFill>
                  <a:schemeClr val="tx1"/>
                </a:solidFill>
              </a:rPr>
              <a:t>고용형태별 종사자 현황</a:t>
            </a: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삼성중공업 사내협력사의 정규직이 비중이 </a:t>
            </a:r>
            <a:r>
              <a:rPr lang="en-US" altLang="ko-KR" sz="1400" spc="-150" dirty="0" smtClean="0">
                <a:solidFill>
                  <a:schemeClr val="tx1"/>
                </a:solidFill>
              </a:rPr>
              <a:t>99.1%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로 가장 높음</a:t>
            </a:r>
            <a:r>
              <a:rPr lang="en-US" altLang="ko-KR" sz="1400" dirty="0" smtClean="0">
                <a:solidFill>
                  <a:schemeClr val="tx1"/>
                </a:solidFill>
              </a:rPr>
              <a:t> 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(97.7%),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(97.1%),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(94.6%), </a:t>
            </a: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(89.7%) </a:t>
            </a:r>
            <a:r>
              <a:rPr lang="ko-KR" altLang="en-US" sz="1200" dirty="0" smtClean="0">
                <a:solidFill>
                  <a:schemeClr val="tx1"/>
                </a:solidFill>
              </a:rPr>
              <a:t>순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100" dirty="0" smtClean="0">
                <a:solidFill>
                  <a:schemeClr val="tx1"/>
                </a:solidFill>
              </a:rPr>
              <a:t>       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직종별 종사자 현황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생산기능직</a:t>
            </a:r>
            <a:r>
              <a:rPr lang="en-US" altLang="ko-KR" sz="1400" dirty="0" smtClean="0">
                <a:solidFill>
                  <a:schemeClr val="tx1"/>
                </a:solidFill>
              </a:rPr>
              <a:t>(84.8%)</a:t>
            </a:r>
            <a:r>
              <a:rPr lang="ko-KR" altLang="en-US" sz="1400" dirty="0" smtClean="0">
                <a:solidFill>
                  <a:schemeClr val="tx1"/>
                </a:solidFill>
              </a:rPr>
              <a:t>로 가장 많고</a:t>
            </a:r>
            <a:r>
              <a:rPr lang="en-US" altLang="ko-KR" sz="1400" dirty="0" smtClean="0">
                <a:solidFill>
                  <a:schemeClr val="tx1"/>
                </a:solidFill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</a:rPr>
              <a:t>그 다음이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단순노무직</a:t>
            </a:r>
            <a:r>
              <a:rPr lang="en-US" altLang="ko-KR" sz="1400" dirty="0" smtClean="0">
                <a:solidFill>
                  <a:schemeClr val="tx1"/>
                </a:solidFill>
              </a:rPr>
              <a:t>(8.0%)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생산직이 전체 종사자의 </a:t>
            </a:r>
            <a:r>
              <a:rPr lang="en-US" altLang="ko-KR" sz="1200" dirty="0" smtClean="0">
                <a:solidFill>
                  <a:schemeClr val="tx1"/>
                </a:solidFill>
              </a:rPr>
              <a:t>92.8%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 smtClean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사무관리직이 전체 종사자의 </a:t>
            </a:r>
            <a:r>
              <a:rPr lang="en-US" altLang="ko-KR" sz="1200" dirty="0" smtClean="0">
                <a:solidFill>
                  <a:schemeClr val="tx1"/>
                </a:solidFill>
              </a:rPr>
              <a:t>7.1%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95AB370-67C6-4A30-993D-5F4F981C4081}"/>
              </a:ext>
            </a:extLst>
          </p:cNvPr>
          <p:cNvSpPr txBox="1"/>
          <p:nvPr/>
        </p:nvSpPr>
        <p:spPr>
          <a:xfrm>
            <a:off x="5024674" y="1900523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153946"/>
              </p:ext>
            </p:extLst>
          </p:nvPr>
        </p:nvGraphicFramePr>
        <p:xfrm>
          <a:off x="310249" y="2223231"/>
          <a:ext cx="5584280" cy="1702540"/>
        </p:xfrm>
        <a:graphic>
          <a:graphicData uri="http://schemas.openxmlformats.org/drawingml/2006/table">
            <a:tbl>
              <a:tblPr/>
              <a:tblGrid>
                <a:gridCol w="139607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396070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396070">
                  <a:extLst>
                    <a:ext uri="{9D8B030D-6E8A-4147-A177-3AD203B41FA5}">
                      <a16:colId xmlns:a16="http://schemas.microsoft.com/office/drawing/2014/main" xmlns="" val="1624361271"/>
                    </a:ext>
                  </a:extLst>
                </a:gridCol>
                <a:gridCol w="1396070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</a:tblGrid>
              <a:tr h="2432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정규직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기간제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전체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8,246(100.0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7,928(96.1)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318(3.9)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현대중공업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1,869(100.0)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1,768(94.6)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101(5.4)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302045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대우조선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1,278(100.0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1,146(89.7)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132(10.3)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1393465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삼성중공업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2,531(100.0)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2,508(99.1)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23(0.9)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59275677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삼호중공업</a:t>
                      </a:r>
                      <a:endParaRPr lang="en-US" altLang="ko-KR" sz="1200" kern="0" spc="-100" baseline="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2,185(100.0)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2,134(97.7)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51(2.3)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1621814"/>
                  </a:ext>
                </a:extLst>
              </a:tr>
              <a:tr h="2432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미포조선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383(100.0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372(97.1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11(2.9)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8754407"/>
                  </a:ext>
                </a:extLst>
              </a:tr>
            </a:tbl>
          </a:graphicData>
        </a:graphic>
      </p:graphicFrame>
      <p:sp>
        <p:nvSpPr>
          <p:cNvPr id="15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1209090" y="1708077"/>
            <a:ext cx="3756646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3-1&gt;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사내협력업체 고용형태별 종사자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3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866331" y="4195523"/>
            <a:ext cx="4426523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3-2&gt;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사내협력업체 직종별 종사자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93320" y="4472730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	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568187"/>
              </p:ext>
            </p:extLst>
          </p:nvPr>
        </p:nvGraphicFramePr>
        <p:xfrm>
          <a:off x="295276" y="4710677"/>
          <a:ext cx="5568633" cy="1735377"/>
        </p:xfrm>
        <a:graphic>
          <a:graphicData uri="http://schemas.openxmlformats.org/drawingml/2006/table">
            <a:tbl>
              <a:tblPr/>
              <a:tblGrid>
                <a:gridCol w="581024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33425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063546">
                  <a:extLst>
                    <a:ext uri="{9D8B030D-6E8A-4147-A177-3AD203B41FA5}">
                      <a16:colId xmlns:a16="http://schemas.microsoft.com/office/drawing/2014/main" xmlns="" val="940977830"/>
                    </a:ext>
                  </a:extLst>
                </a:gridCol>
                <a:gridCol w="1193879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933213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1063546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</a:tblGrid>
              <a:tr h="24791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1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사무〮관리〮영업직</a:t>
                      </a:r>
                      <a:endParaRPr lang="ko-KR" altLang="en-US" sz="11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연구개발 및 기술직</a:t>
                      </a:r>
                      <a:endParaRPr lang="ko-KR" altLang="en-US" sz="11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생산기능직</a:t>
                      </a:r>
                      <a:endParaRPr lang="ko-KR" altLang="en-US" sz="11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단순노무직</a:t>
                      </a:r>
                      <a:endParaRPr lang="ko-KR" altLang="en-US" sz="11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4791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8,246(100)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494(6.0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93(1.1)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6,995(84.8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664(8.1)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4791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1,869(100)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69(3.7)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18(1.0)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1,557(83.4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225(12.0)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1918197"/>
                  </a:ext>
                </a:extLst>
              </a:tr>
              <a:tr h="24791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1,278(100)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65(5.1)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57(4.5)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1,063(83.2)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93(7.3)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3911899"/>
                  </a:ext>
                </a:extLst>
              </a:tr>
              <a:tr h="24791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2,531(100)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209(8.3)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2,174(85.9)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148(5.8)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5939456"/>
                  </a:ext>
                </a:extLst>
              </a:tr>
              <a:tr h="24791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2,185(100)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122(5.6)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11(0.5)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1,869(85.5)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183(8.4)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7472091"/>
                  </a:ext>
                </a:extLst>
              </a:tr>
              <a:tr h="24791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383(100)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30(7.6)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7(1.8)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332(86.7)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15(3.9) 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13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양쪽 모서리가 둥근 사각형 5">
            <a:extLst>
              <a:ext uri="{FF2B5EF4-FFF2-40B4-BE49-F238E27FC236}">
                <a16:creationId xmlns:a16="http://schemas.microsoft.com/office/drawing/2014/main" xmlns="" id="{5134A13C-1AB4-4D12-929D-FCA37CD911A9}"/>
              </a:ext>
            </a:extLst>
          </p:cNvPr>
          <p:cNvSpPr/>
          <p:nvPr/>
        </p:nvSpPr>
        <p:spPr>
          <a:xfrm>
            <a:off x="295275" y="337294"/>
            <a:ext cx="11601450" cy="788670"/>
          </a:xfrm>
          <a:prstGeom prst="round2SameRect">
            <a:avLst>
              <a:gd name="adj1" fmla="val 29384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dist="12700" dir="5400000" algn="t" rotWithShape="0">
              <a:srgbClr val="F1543F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>
              <a:defRPr/>
            </a:pPr>
            <a:r>
              <a:rPr lang="ko-KR" altLang="en-US" sz="3200" b="1" kern="0" dirty="0" smtClean="0">
                <a:solidFill>
                  <a:schemeClr val="accent2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근로자 및 근로조건 현황</a:t>
            </a:r>
            <a:endParaRPr lang="en-US" altLang="ko-KR" sz="3200" b="1" kern="0" dirty="0">
              <a:solidFill>
                <a:schemeClr val="accent2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" name="자유형: 도형 5">
            <a:extLst>
              <a:ext uri="{FF2B5EF4-FFF2-40B4-BE49-F238E27FC236}">
                <a16:creationId xmlns:a16="http://schemas.microsoft.com/office/drawing/2014/main" xmlns="" id="{E3133E9C-DF2E-4D08-945B-102325803F80}"/>
              </a:ext>
            </a:extLst>
          </p:cNvPr>
          <p:cNvSpPr/>
          <p:nvPr/>
        </p:nvSpPr>
        <p:spPr>
          <a:xfrm>
            <a:off x="295275" y="323850"/>
            <a:ext cx="2155971" cy="788671"/>
          </a:xfrm>
          <a:custGeom>
            <a:avLst/>
            <a:gdLst>
              <a:gd name="connsiteX0" fmla="*/ 0 w 2663524"/>
              <a:gd name="connsiteY0" fmla="*/ 0 h 1209675"/>
              <a:gd name="connsiteX1" fmla="*/ 313648 w 2663524"/>
              <a:gd name="connsiteY1" fmla="*/ 0 h 1209675"/>
              <a:gd name="connsiteX2" fmla="*/ 2663524 w 2663524"/>
              <a:gd name="connsiteY2" fmla="*/ 0 h 1209675"/>
              <a:gd name="connsiteX3" fmla="*/ 955741 w 2663524"/>
              <a:gd name="connsiteY3" fmla="*/ 1209675 h 1209675"/>
              <a:gd name="connsiteX4" fmla="*/ 0 w 2663524"/>
              <a:gd name="connsiteY4" fmla="*/ 1209675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3524" h="1209675">
                <a:moveTo>
                  <a:pt x="0" y="0"/>
                </a:moveTo>
                <a:lnTo>
                  <a:pt x="313648" y="0"/>
                </a:lnTo>
                <a:lnTo>
                  <a:pt x="2663524" y="0"/>
                </a:lnTo>
                <a:lnTo>
                  <a:pt x="955741" y="1209675"/>
                </a:lnTo>
                <a:lnTo>
                  <a:pt x="0" y="1209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127000" dir="12000000" sx="87000" sy="87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1"/>
            <a:r>
              <a:rPr lang="en-US" altLang="ko-KR" sz="3600" b="1" i="1" u="sng" dirty="0" smtClean="0">
                <a:solidFill>
                  <a:prstClr val="white"/>
                </a:solidFill>
              </a:rPr>
              <a:t>03</a:t>
            </a:r>
            <a:endParaRPr lang="ko-KR" altLang="en-US" sz="3600" b="1" i="1" u="sng" dirty="0">
              <a:solidFill>
                <a:prstClr val="white"/>
              </a:solidFill>
            </a:endParaRPr>
          </a:p>
        </p:txBody>
      </p:sp>
      <p:sp>
        <p:nvSpPr>
          <p:cNvPr id="6" name="모서리가 둥근 직사각형 90">
            <a:extLst>
              <a:ext uri="{FF2B5EF4-FFF2-40B4-BE49-F238E27FC236}">
                <a16:creationId xmlns:a16="http://schemas.microsoft.com/office/drawing/2014/main" xmlns="" id="{C5B8EA37-7C64-49C6-93DE-99C2A8896C28}"/>
              </a:ext>
            </a:extLst>
          </p:cNvPr>
          <p:cNvSpPr/>
          <p:nvPr/>
        </p:nvSpPr>
        <p:spPr>
          <a:xfrm>
            <a:off x="6282559" y="2035839"/>
            <a:ext cx="5525812" cy="4367048"/>
          </a:xfrm>
          <a:prstGeom prst="roundRect">
            <a:avLst>
              <a:gd name="adj" fmla="val 6069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</a:pPr>
            <a:r>
              <a:rPr lang="ko-KR" altLang="en-US" sz="1400" dirty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외국인 근로자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고용현황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</a:t>
            </a:r>
            <a:r>
              <a:rPr lang="en-US" altLang="ko-KR" sz="1400" dirty="0" smtClean="0">
                <a:solidFill>
                  <a:schemeClr val="tx1"/>
                </a:solidFill>
              </a:rPr>
              <a:t>- </a:t>
            </a:r>
            <a:r>
              <a:rPr lang="ko-KR" altLang="en-US" sz="1400" dirty="0" smtClean="0">
                <a:solidFill>
                  <a:schemeClr val="tx1"/>
                </a:solidFill>
              </a:rPr>
              <a:t>외국인 근로자를 고용하고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있느</a:t>
            </a:r>
            <a:r>
              <a:rPr lang="ko-KR" altLang="en-US" sz="1400" dirty="0" smtClean="0">
                <a:solidFill>
                  <a:schemeClr val="tx1"/>
                </a:solidFill>
              </a:rPr>
              <a:t> 업체</a:t>
            </a:r>
            <a:r>
              <a:rPr lang="en-US" altLang="ko-KR" sz="1400" dirty="0" smtClean="0">
                <a:solidFill>
                  <a:schemeClr val="tx1"/>
                </a:solidFill>
              </a:rPr>
              <a:t>: 60</a:t>
            </a:r>
            <a:r>
              <a:rPr lang="ko-KR" altLang="en-US" sz="1400" dirty="0" smtClean="0">
                <a:solidFill>
                  <a:schemeClr val="tx1"/>
                </a:solidFill>
              </a:rPr>
              <a:t>개사 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- </a:t>
            </a:r>
            <a:r>
              <a:rPr lang="ko-KR" altLang="en-US" sz="1400" dirty="0" smtClean="0">
                <a:solidFill>
                  <a:schemeClr val="tx1"/>
                </a:solidFill>
              </a:rPr>
              <a:t>외국인 근로자 수는 </a:t>
            </a:r>
            <a:r>
              <a:rPr lang="en-US" altLang="ko-KR" sz="1400" dirty="0" smtClean="0">
                <a:solidFill>
                  <a:schemeClr val="tx1"/>
                </a:solidFill>
              </a:rPr>
              <a:t>977</a:t>
            </a:r>
            <a:r>
              <a:rPr lang="ko-KR" altLang="en-US" sz="1400" dirty="0" smtClean="0">
                <a:solidFill>
                  <a:schemeClr val="tx1"/>
                </a:solidFill>
              </a:rPr>
              <a:t>명 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업체당 평균 </a:t>
            </a:r>
            <a:r>
              <a:rPr lang="en-US" altLang="ko-KR" sz="1200" dirty="0" smtClean="0">
                <a:solidFill>
                  <a:schemeClr val="tx1"/>
                </a:solidFill>
              </a:rPr>
              <a:t>16.3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endParaRPr lang="en-US" altLang="ko-KR" sz="12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6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○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>
                <a:solidFill>
                  <a:schemeClr val="tx1"/>
                </a:solidFill>
              </a:rPr>
              <a:t>외국인 근로자 </a:t>
            </a:r>
            <a:r>
              <a:rPr lang="ko-KR" altLang="en-US" sz="1400" dirty="0" err="1">
                <a:solidFill>
                  <a:schemeClr val="tx1"/>
                </a:solidFill>
              </a:rPr>
              <a:t>고용현황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</a:t>
            </a:r>
            <a:r>
              <a:rPr lang="en-US" altLang="ko-KR" sz="1400" dirty="0" smtClean="0">
                <a:solidFill>
                  <a:schemeClr val="tx1"/>
                </a:solidFill>
              </a:rPr>
              <a:t> - 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삼성중공업 </a:t>
            </a:r>
            <a:r>
              <a:rPr lang="ko-KR" altLang="en-US" sz="1400" spc="-15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spc="-150" dirty="0" smtClean="0">
                <a:solidFill>
                  <a:schemeClr val="tx1"/>
                </a:solidFill>
              </a:rPr>
              <a:t> </a:t>
            </a:r>
            <a:r>
              <a:rPr lang="ko-KR" altLang="en-US" sz="1400" dirty="0" smtClean="0">
                <a:solidFill>
                  <a:schemeClr val="tx1"/>
                </a:solidFill>
              </a:rPr>
              <a:t>업체당 평균 </a:t>
            </a:r>
            <a:r>
              <a:rPr lang="en-US" altLang="ko-KR" sz="1400" dirty="0" smtClean="0">
                <a:solidFill>
                  <a:schemeClr val="tx1"/>
                </a:solidFill>
              </a:rPr>
              <a:t>21</a:t>
            </a:r>
            <a:r>
              <a:rPr lang="ko-KR" altLang="en-US" sz="1400" dirty="0" smtClean="0">
                <a:solidFill>
                  <a:schemeClr val="tx1"/>
                </a:solidFill>
              </a:rPr>
              <a:t>명으로 가장 많이 사용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(17.8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(13.8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(13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</a:t>
            </a:r>
            <a:r>
              <a:rPr lang="en-US" altLang="ko-KR" sz="1200" dirty="0" smtClean="0">
                <a:solidFill>
                  <a:schemeClr val="tx1"/>
                </a:solidFill>
              </a:rPr>
              <a:t>(10.2</a:t>
            </a:r>
            <a:r>
              <a:rPr lang="ko-KR" altLang="en-US" sz="1200" dirty="0" smtClean="0">
                <a:solidFill>
                  <a:schemeClr val="tx1"/>
                </a:solidFill>
              </a:rPr>
              <a:t>명</a:t>
            </a:r>
            <a:r>
              <a:rPr lang="en-US" altLang="ko-KR" sz="1200" dirty="0" smtClean="0">
                <a:solidFill>
                  <a:schemeClr val="tx1"/>
                </a:solidFill>
              </a:rPr>
              <a:t>)</a:t>
            </a:r>
          </a:p>
          <a:p>
            <a:pPr fontAlgn="base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     </a:t>
            </a:r>
            <a:r>
              <a:rPr lang="ko-KR" altLang="en-US" sz="1200" b="1" dirty="0">
                <a:solidFill>
                  <a:schemeClr val="tx1"/>
                </a:solidFill>
              </a:rPr>
              <a:t>*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상대적으로 소도시에 소재한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삼호중공업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21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개사 모두 외국인 고용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endParaRPr lang="en-US" altLang="ko-KR" sz="500" dirty="0">
              <a:solidFill>
                <a:schemeClr val="tx1"/>
              </a:solidFill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○ 원청조선사별 </a:t>
            </a:r>
            <a:r>
              <a:rPr lang="ko-KR" altLang="en-US" sz="1400" dirty="0" err="1" smtClean="0">
                <a:solidFill>
                  <a:schemeClr val="tx1"/>
                </a:solidFill>
              </a:rPr>
              <a:t>사내협력사</a:t>
            </a:r>
            <a:r>
              <a:rPr lang="ko-KR" altLang="en-US" sz="1400" dirty="0" smtClean="0">
                <a:solidFill>
                  <a:schemeClr val="tx1"/>
                </a:solidFill>
              </a:rPr>
              <a:t> 외국인 근로자 근속연수 현황 </a:t>
            </a:r>
            <a:endParaRPr lang="ko-KR" altLang="en-US" sz="1400" dirty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400" dirty="0">
                <a:solidFill>
                  <a:schemeClr val="tx1"/>
                </a:solidFill>
              </a:rPr>
              <a:t>  - </a:t>
            </a:r>
            <a:r>
              <a:rPr lang="ko-KR" altLang="en-US" sz="1400" dirty="0" smtClean="0">
                <a:solidFill>
                  <a:schemeClr val="tx1"/>
                </a:solidFill>
              </a:rPr>
              <a:t>외국인 근로자 평균 근속연수 </a:t>
            </a:r>
            <a:r>
              <a:rPr lang="en-US" altLang="ko-KR" sz="1400" dirty="0" smtClean="0">
                <a:solidFill>
                  <a:schemeClr val="tx1"/>
                </a:solidFill>
              </a:rPr>
              <a:t>2.23</a:t>
            </a:r>
            <a:r>
              <a:rPr lang="ko-KR" altLang="en-US" sz="1400" dirty="0" smtClean="0">
                <a:solidFill>
                  <a:schemeClr val="tx1"/>
                </a:solidFill>
              </a:rPr>
              <a:t>년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대우조선이 </a:t>
            </a:r>
            <a:r>
              <a:rPr lang="en-US" altLang="ko-KR" sz="1200" dirty="0" smtClean="0">
                <a:solidFill>
                  <a:schemeClr val="tx1"/>
                </a:solidFill>
              </a:rPr>
              <a:t>2.83</a:t>
            </a:r>
            <a:r>
              <a:rPr lang="ko-KR" altLang="en-US" sz="1200" dirty="0" smtClean="0">
                <a:solidFill>
                  <a:schemeClr val="tx1"/>
                </a:solidFill>
              </a:rPr>
              <a:t>년 가장 길고</a:t>
            </a:r>
            <a:r>
              <a:rPr lang="en-US" altLang="ko-KR" sz="1200" dirty="0" smtClean="0">
                <a:solidFill>
                  <a:schemeClr val="tx1"/>
                </a:solidFill>
              </a:rPr>
              <a:t>,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- </a:t>
            </a:r>
            <a:r>
              <a:rPr lang="ko-KR" altLang="en-US" sz="1200" dirty="0" smtClean="0">
                <a:solidFill>
                  <a:schemeClr val="tx1"/>
                </a:solidFill>
              </a:rPr>
              <a:t>이어서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미포조선</a:t>
            </a:r>
            <a:r>
              <a:rPr lang="en-US" altLang="ko-KR" sz="1200" dirty="0" smtClean="0">
                <a:solidFill>
                  <a:schemeClr val="tx1"/>
                </a:solidFill>
              </a:rPr>
              <a:t>(2.82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err="1" smtClean="0">
                <a:solidFill>
                  <a:schemeClr val="tx1"/>
                </a:solidFill>
              </a:rPr>
              <a:t>삼호중공업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(2.46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  <a:r>
              <a:rPr lang="ko-KR" altLang="en-US" sz="1200" dirty="0" smtClean="0">
                <a:solidFill>
                  <a:schemeClr val="tx1"/>
                </a:solidFill>
              </a:rPr>
              <a:t>현대중공업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(1.83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), </a:t>
            </a:r>
          </a:p>
          <a:p>
            <a:pPr marL="216000" indent="-216000" fontAlgn="base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</a:rPr>
              <a:t>      </a:t>
            </a:r>
            <a:r>
              <a:rPr lang="ko-KR" altLang="en-US" sz="1200" dirty="0" smtClean="0">
                <a:solidFill>
                  <a:schemeClr val="tx1"/>
                </a:solidFill>
              </a:rPr>
              <a:t>삼성중공업</a:t>
            </a:r>
            <a:r>
              <a:rPr lang="en-US" altLang="ko-KR" sz="1200" dirty="0" smtClean="0">
                <a:solidFill>
                  <a:schemeClr val="tx1"/>
                </a:solidFill>
              </a:rPr>
              <a:t>(1.64</a:t>
            </a:r>
            <a:r>
              <a:rPr lang="ko-KR" altLang="en-US" sz="1200" dirty="0" smtClean="0">
                <a:solidFill>
                  <a:schemeClr val="tx1"/>
                </a:solidFill>
              </a:rPr>
              <a:t>년</a:t>
            </a:r>
            <a:r>
              <a:rPr lang="en-US" altLang="ko-KR" sz="1200" dirty="0" smtClean="0">
                <a:solidFill>
                  <a:schemeClr val="tx1"/>
                </a:solidFill>
              </a:rPr>
              <a:t>) </a:t>
            </a:r>
            <a:r>
              <a:rPr lang="ko-KR" altLang="en-US" sz="1200" dirty="0" smtClean="0">
                <a:solidFill>
                  <a:schemeClr val="tx1"/>
                </a:solidFill>
              </a:rPr>
              <a:t>순 </a:t>
            </a:r>
            <a:endParaRPr lang="en-US" altLang="ko-KR" sz="1200" dirty="0">
              <a:solidFill>
                <a:schemeClr val="tx1"/>
              </a:solidFill>
            </a:endParaRPr>
          </a:p>
        </p:txBody>
      </p:sp>
      <p:sp>
        <p:nvSpPr>
          <p:cNvPr id="7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631445" y="2009274"/>
            <a:ext cx="489629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3-4&gt;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사내협력업체 외국인 근로자 </a:t>
            </a:r>
            <a:r>
              <a:rPr lang="ko-KR" altLang="en-US" sz="1200" b="1" dirty="0" err="1" smtClean="0">
                <a:solidFill>
                  <a:prstClr val="white"/>
                </a:solidFill>
              </a:rPr>
              <a:t>고용현황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4993320" y="2469361"/>
            <a:ext cx="9012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명</a:t>
            </a:r>
            <a:r>
              <a:rPr lang="en-US" altLang="ko-KR" sz="1000" dirty="0" smtClean="0">
                <a:latin typeface="+mn-ea"/>
              </a:rPr>
              <a:t>	, %)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559171"/>
              </p:ext>
            </p:extLst>
          </p:nvPr>
        </p:nvGraphicFramePr>
        <p:xfrm>
          <a:off x="295276" y="2707308"/>
          <a:ext cx="5568638" cy="1951201"/>
        </p:xfrm>
        <a:graphic>
          <a:graphicData uri="http://schemas.openxmlformats.org/drawingml/2006/table">
            <a:tbl>
              <a:tblPr/>
              <a:tblGrid>
                <a:gridCol w="1071797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1498947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1498947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1498947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</a:tblGrid>
              <a:tr h="27874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생산〮기능직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단순노무직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27874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977(100.0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768(78.6)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209(21.4)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  <a:tr h="27874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169(100.0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156(92.3)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13(7.7)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1918197"/>
                  </a:ext>
                </a:extLst>
              </a:tr>
              <a:tr h="27874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110(100.0)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0(0.0)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3911899"/>
                  </a:ext>
                </a:extLst>
              </a:tr>
              <a:tr h="27874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273(100.0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174(63.7)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99(36.3)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5939456"/>
                  </a:ext>
                </a:extLst>
              </a:tr>
              <a:tr h="27874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374(100.0)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284(75.9)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90(24.1)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7472091"/>
                  </a:ext>
                </a:extLst>
              </a:tr>
              <a:tr h="27874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51(100.0)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44(86.3)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7(13.7) </a:t>
                      </a:r>
                    </a:p>
                  </a:txBody>
                  <a:tcPr marL="9525" marR="9525" marT="9525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7083384"/>
                  </a:ext>
                </a:extLst>
              </a:tr>
            </a:tbl>
          </a:graphicData>
        </a:graphic>
      </p:graphicFrame>
      <p:sp>
        <p:nvSpPr>
          <p:cNvPr id="10" name="모서리가 둥근 직사각형 39">
            <a:extLst>
              <a:ext uri="{FF2B5EF4-FFF2-40B4-BE49-F238E27FC236}">
                <a16:creationId xmlns:a16="http://schemas.microsoft.com/office/drawing/2014/main" xmlns="" id="{17FF1998-C2DB-47E4-A007-99CA206EC667}"/>
              </a:ext>
            </a:extLst>
          </p:cNvPr>
          <p:cNvSpPr/>
          <p:nvPr/>
        </p:nvSpPr>
        <p:spPr>
          <a:xfrm>
            <a:off x="448050" y="4988858"/>
            <a:ext cx="5263084" cy="297304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&lt;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표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3-5&gt; </a:t>
            </a:r>
            <a:r>
              <a:rPr lang="ko-KR" altLang="en-US" sz="1200" b="1" dirty="0" smtClean="0">
                <a:solidFill>
                  <a:prstClr val="white"/>
                </a:solidFill>
              </a:rPr>
              <a:t>원청조선사별 사내협력업체 외국인 근로자 근속연수 현황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AB1582-EDDA-42A3-BFDE-98ED2400D97D}"/>
              </a:ext>
            </a:extLst>
          </p:cNvPr>
          <p:cNvSpPr txBox="1"/>
          <p:nvPr/>
        </p:nvSpPr>
        <p:spPr>
          <a:xfrm>
            <a:off x="5174460" y="5448945"/>
            <a:ext cx="7200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단위</a:t>
            </a:r>
            <a:r>
              <a:rPr lang="en-US" altLang="ko-KR" sz="1000" dirty="0" smtClean="0">
                <a:latin typeface="+mn-ea"/>
              </a:rPr>
              <a:t>: </a:t>
            </a:r>
            <a:r>
              <a:rPr lang="ko-KR" altLang="en-US" sz="1000" dirty="0" smtClean="0">
                <a:latin typeface="+mn-ea"/>
              </a:rPr>
              <a:t>년</a:t>
            </a:r>
            <a:r>
              <a:rPr lang="en-US" altLang="ko-KR" sz="1000" dirty="0" smtClean="0">
                <a:latin typeface="+mn-ea"/>
              </a:rPr>
              <a:t>)</a:t>
            </a:r>
            <a:endParaRPr lang="ko-KR" altLang="en-US" sz="1000" dirty="0">
              <a:latin typeface="+mn-ea"/>
            </a:endParaRPr>
          </a:p>
        </p:txBody>
      </p: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xmlns="" id="{829D3032-841B-419C-A3C4-CF64C2EB4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198517"/>
              </p:ext>
            </p:extLst>
          </p:nvPr>
        </p:nvGraphicFramePr>
        <p:xfrm>
          <a:off x="295276" y="5695166"/>
          <a:ext cx="5568640" cy="790434"/>
        </p:xfrm>
        <a:graphic>
          <a:graphicData uri="http://schemas.openxmlformats.org/drawingml/2006/table">
            <a:tbl>
              <a:tblPr/>
              <a:tblGrid>
                <a:gridCol w="795520">
                  <a:extLst>
                    <a:ext uri="{9D8B030D-6E8A-4147-A177-3AD203B41FA5}">
                      <a16:colId xmlns:a16="http://schemas.microsoft.com/office/drawing/2014/main" xmlns="" val="36834099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877591629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4143307618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341866321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2053005111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3842441074"/>
                    </a:ext>
                  </a:extLst>
                </a:gridCol>
                <a:gridCol w="795520">
                  <a:extLst>
                    <a:ext uri="{9D8B030D-6E8A-4147-A177-3AD203B41FA5}">
                      <a16:colId xmlns:a16="http://schemas.microsoft.com/office/drawing/2014/main" xmlns="" val="1723247223"/>
                    </a:ext>
                  </a:extLst>
                </a:gridCol>
              </a:tblGrid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 평균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현대중공업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대우조선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삼성중공업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삼호중공업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미포조선</a:t>
                      </a:r>
                      <a:endParaRPr lang="ko-KR" alt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7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7190696"/>
                  </a:ext>
                </a:extLst>
              </a:tr>
              <a:tr h="39521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평균 근속연수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2.23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1.83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2.83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1.64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2.46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spc="-1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2.82</a:t>
                      </a:r>
                      <a:endParaRPr lang="en-US" sz="1200" kern="0" spc="-100" baseline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711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20372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33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5773</TotalTime>
  <Words>5565</Words>
  <Application>Microsoft Office PowerPoint</Application>
  <PresentationFormat>사용자 지정</PresentationFormat>
  <Paragraphs>1770</Paragraphs>
  <Slides>27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7_Office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조현석</dc:creator>
  <cp:lastModifiedBy>Windows 사용자</cp:lastModifiedBy>
  <cp:revision>207</cp:revision>
  <cp:lastPrinted>2020-10-27T12:33:34Z</cp:lastPrinted>
  <dcterms:created xsi:type="dcterms:W3CDTF">2020-05-21T02:24:27Z</dcterms:created>
  <dcterms:modified xsi:type="dcterms:W3CDTF">2020-10-28T00:15:29Z</dcterms:modified>
</cp:coreProperties>
</file>