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72" r:id="rId3"/>
    <p:sldId id="273" r:id="rId4"/>
    <p:sldId id="279" r:id="rId5"/>
    <p:sldId id="265" r:id="rId6"/>
    <p:sldId id="263" r:id="rId7"/>
    <p:sldId id="266" r:id="rId8"/>
    <p:sldId id="264" r:id="rId9"/>
    <p:sldId id="260" r:id="rId10"/>
    <p:sldId id="261" r:id="rId11"/>
    <p:sldId id="259" r:id="rId12"/>
    <p:sldId id="277" r:id="rId13"/>
    <p:sldId id="268" r:id="rId14"/>
    <p:sldId id="267" r:id="rId15"/>
    <p:sldId id="269" r:id="rId16"/>
    <p:sldId id="276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63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BF9A"/>
    <a:srgbClr val="3B3933"/>
    <a:srgbClr val="49483F"/>
    <a:srgbClr val="7E8B75"/>
    <a:srgbClr val="D28767"/>
    <a:srgbClr val="E38461"/>
    <a:srgbClr val="EAB271"/>
    <a:srgbClr val="F5F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70AB5F-7EF8-41A3-B5A5-916CDC3F5C3C}" v="342" dt="2020-10-23T06:52:53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4" autoAdjust="0"/>
    <p:restoredTop sz="94660"/>
  </p:normalViewPr>
  <p:slideViewPr>
    <p:cSldViewPr snapToGrid="0">
      <p:cViewPr varScale="1">
        <p:scale>
          <a:sx n="52" d="100"/>
          <a:sy n="52" d="100"/>
        </p:scale>
        <p:origin x="108" y="1236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o Kwangho" userId="494f11777fada261" providerId="LiveId" clId="{F770AB5F-7EF8-41A3-B5A5-916CDC3F5C3C}"/>
    <pc:docChg chg="undo custSel addSld delSld modSld sldOrd">
      <pc:chgData name="Woo Kwangho" userId="494f11777fada261" providerId="LiveId" clId="{F770AB5F-7EF8-41A3-B5A5-916CDC3F5C3C}" dt="2020-10-23T06:52:53.520" v="4423"/>
      <pc:docMkLst>
        <pc:docMk/>
      </pc:docMkLst>
      <pc:sldChg chg="delSp modSp del mod">
        <pc:chgData name="Woo Kwangho" userId="494f11777fada261" providerId="LiveId" clId="{F770AB5F-7EF8-41A3-B5A5-916CDC3F5C3C}" dt="2020-10-23T05:56:30.327" v="48" actId="47"/>
        <pc:sldMkLst>
          <pc:docMk/>
          <pc:sldMk cId="2475891551" sldId="256"/>
        </pc:sldMkLst>
        <pc:spChg chg="mod">
          <ac:chgData name="Woo Kwangho" userId="494f11777fada261" providerId="LiveId" clId="{F770AB5F-7EF8-41A3-B5A5-916CDC3F5C3C}" dt="2020-10-21T03:46:36.988" v="26" actId="948"/>
          <ac:spMkLst>
            <pc:docMk/>
            <pc:sldMk cId="2475891551" sldId="256"/>
            <ac:spMk id="2" creationId="{09B0F15B-DEAD-4A3F-8103-E7A15C534F46}"/>
          </ac:spMkLst>
        </pc:spChg>
        <pc:spChg chg="del">
          <ac:chgData name="Woo Kwangho" userId="494f11777fada261" providerId="LiveId" clId="{F770AB5F-7EF8-41A3-B5A5-916CDC3F5C3C}" dt="2020-10-21T03:46:40.242" v="27" actId="478"/>
          <ac:spMkLst>
            <pc:docMk/>
            <pc:sldMk cId="2475891551" sldId="256"/>
            <ac:spMk id="3" creationId="{EAEF9496-DFD7-42AF-91D6-226D851B1C68}"/>
          </ac:spMkLst>
        </pc:spChg>
      </pc:sldChg>
      <pc:sldChg chg="del">
        <pc:chgData name="Woo Kwangho" userId="494f11777fada261" providerId="LiveId" clId="{F770AB5F-7EF8-41A3-B5A5-916CDC3F5C3C}" dt="2020-10-23T06:25:28.016" v="1202" actId="47"/>
        <pc:sldMkLst>
          <pc:docMk/>
          <pc:sldMk cId="2110896574" sldId="257"/>
        </pc:sldMkLst>
      </pc:sldChg>
      <pc:sldChg chg="del">
        <pc:chgData name="Woo Kwangho" userId="494f11777fada261" providerId="LiveId" clId="{F770AB5F-7EF8-41A3-B5A5-916CDC3F5C3C}" dt="2020-10-23T06:25:30.169" v="1203" actId="47"/>
        <pc:sldMkLst>
          <pc:docMk/>
          <pc:sldMk cId="3116993949" sldId="258"/>
        </pc:sldMkLst>
      </pc:sldChg>
      <pc:sldChg chg="addSp delSp modSp mod">
        <pc:chgData name="Woo Kwangho" userId="494f11777fada261" providerId="LiveId" clId="{F770AB5F-7EF8-41A3-B5A5-916CDC3F5C3C}" dt="2020-10-23T06:37:15.058" v="2993"/>
        <pc:sldMkLst>
          <pc:docMk/>
          <pc:sldMk cId="3554911883" sldId="259"/>
        </pc:sldMkLst>
        <pc:spChg chg="del">
          <ac:chgData name="Woo Kwangho" userId="494f11777fada261" providerId="LiveId" clId="{F770AB5F-7EF8-41A3-B5A5-916CDC3F5C3C}" dt="2020-10-23T06:34:38.868" v="2453" actId="478"/>
          <ac:spMkLst>
            <pc:docMk/>
            <pc:sldMk cId="3554911883" sldId="259"/>
            <ac:spMk id="2" creationId="{1C542037-89D6-4AAC-967A-3B142FEADF8F}"/>
          </ac:spMkLst>
        </pc:spChg>
        <pc:spChg chg="del">
          <ac:chgData name="Woo Kwangho" userId="494f11777fada261" providerId="LiveId" clId="{F770AB5F-7EF8-41A3-B5A5-916CDC3F5C3C}" dt="2020-10-23T06:33:44.403" v="2428" actId="478"/>
          <ac:spMkLst>
            <pc:docMk/>
            <pc:sldMk cId="3554911883" sldId="259"/>
            <ac:spMk id="3" creationId="{09C77EBC-F245-463C-B26E-378566C39AFB}"/>
          </ac:spMkLst>
        </pc:spChg>
        <pc:spChg chg="add mod">
          <ac:chgData name="Woo Kwangho" userId="494f11777fada261" providerId="LiveId" clId="{F770AB5F-7EF8-41A3-B5A5-916CDC3F5C3C}" dt="2020-10-23T06:37:15.058" v="2993"/>
          <ac:spMkLst>
            <pc:docMk/>
            <pc:sldMk cId="3554911883" sldId="259"/>
            <ac:spMk id="6" creationId="{02418380-E3A6-47A2-9A64-D2236DEC7EE2}"/>
          </ac:spMkLst>
        </pc:spChg>
        <pc:spChg chg="add del mod">
          <ac:chgData name="Woo Kwangho" userId="494f11777fada261" providerId="LiveId" clId="{F770AB5F-7EF8-41A3-B5A5-916CDC3F5C3C}" dt="2020-10-23T06:34:40.435" v="2454" actId="478"/>
          <ac:spMkLst>
            <pc:docMk/>
            <pc:sldMk cId="3554911883" sldId="259"/>
            <ac:spMk id="8" creationId="{AF70A927-0215-41AA-8FAB-5C38801FFCAE}"/>
          </ac:spMkLst>
        </pc:spChg>
        <pc:spChg chg="add mod">
          <ac:chgData name="Woo Kwangho" userId="494f11777fada261" providerId="LiveId" clId="{F770AB5F-7EF8-41A3-B5A5-916CDC3F5C3C}" dt="2020-10-23T06:34:46.698" v="2465" actId="27636"/>
          <ac:spMkLst>
            <pc:docMk/>
            <pc:sldMk cId="3554911883" sldId="259"/>
            <ac:spMk id="10" creationId="{D1F9DADC-0A0E-41BF-9546-E30FD7B04835}"/>
          </ac:spMkLst>
        </pc:spChg>
        <pc:graphicFrameChg chg="mod">
          <ac:chgData name="Woo Kwangho" userId="494f11777fada261" providerId="LiveId" clId="{F770AB5F-7EF8-41A3-B5A5-916CDC3F5C3C}" dt="2020-10-23T06:34:29.384" v="2452" actId="1035"/>
          <ac:graphicFrameMkLst>
            <pc:docMk/>
            <pc:sldMk cId="3554911883" sldId="259"/>
            <ac:graphicFrameMk id="4" creationId="{8E49B430-9EA2-4C66-977B-9AADA5F3D721}"/>
          </ac:graphicFrameMkLst>
        </pc:graphicFrameChg>
      </pc:sldChg>
      <pc:sldChg chg="addSp delSp modSp mod">
        <pc:chgData name="Woo Kwangho" userId="494f11777fada261" providerId="LiveId" clId="{F770AB5F-7EF8-41A3-B5A5-916CDC3F5C3C}" dt="2020-10-23T06:36:21.161" v="2820" actId="20577"/>
        <pc:sldMkLst>
          <pc:docMk/>
          <pc:sldMk cId="2250841522" sldId="260"/>
        </pc:sldMkLst>
        <pc:spChg chg="del mod">
          <ac:chgData name="Woo Kwangho" userId="494f11777fada261" providerId="LiveId" clId="{F770AB5F-7EF8-41A3-B5A5-916CDC3F5C3C}" dt="2020-10-23T06:29:36.678" v="1814" actId="478"/>
          <ac:spMkLst>
            <pc:docMk/>
            <pc:sldMk cId="2250841522" sldId="260"/>
            <ac:spMk id="2" creationId="{74C3E753-4E66-4A00-A35A-D286ABCD7ABB}"/>
          </ac:spMkLst>
        </pc:spChg>
        <pc:spChg chg="del">
          <ac:chgData name="Woo Kwangho" userId="494f11777fada261" providerId="LiveId" clId="{F770AB5F-7EF8-41A3-B5A5-916CDC3F5C3C}" dt="2020-10-23T06:25:35.913" v="1204" actId="478"/>
          <ac:spMkLst>
            <pc:docMk/>
            <pc:sldMk cId="2250841522" sldId="260"/>
            <ac:spMk id="3" creationId="{24BAED7E-ABCB-4340-B0E6-5F142FDCCC9F}"/>
          </ac:spMkLst>
        </pc:spChg>
        <pc:spChg chg="add mod">
          <ac:chgData name="Woo Kwangho" userId="494f11777fada261" providerId="LiveId" clId="{F770AB5F-7EF8-41A3-B5A5-916CDC3F5C3C}" dt="2020-10-23T06:36:21.161" v="2820" actId="20577"/>
          <ac:spMkLst>
            <pc:docMk/>
            <pc:sldMk cId="2250841522" sldId="260"/>
            <ac:spMk id="4" creationId="{44EE40B2-461C-4E8F-A26E-06186525D5E3}"/>
          </ac:spMkLst>
        </pc:spChg>
        <pc:spChg chg="add del mod">
          <ac:chgData name="Woo Kwangho" userId="494f11777fada261" providerId="LiveId" clId="{F770AB5F-7EF8-41A3-B5A5-916CDC3F5C3C}" dt="2020-10-23T06:29:39.287" v="1816" actId="478"/>
          <ac:spMkLst>
            <pc:docMk/>
            <pc:sldMk cId="2250841522" sldId="260"/>
            <ac:spMk id="8" creationId="{F7B3FCEA-AD4E-4062-A375-9415237DE68A}"/>
          </ac:spMkLst>
        </pc:spChg>
        <pc:spChg chg="add mod">
          <ac:chgData name="Woo Kwangho" userId="494f11777fada261" providerId="LiveId" clId="{F770AB5F-7EF8-41A3-B5A5-916CDC3F5C3C}" dt="2020-10-23T06:30:13.543" v="1911" actId="20577"/>
          <ac:spMkLst>
            <pc:docMk/>
            <pc:sldMk cId="2250841522" sldId="260"/>
            <ac:spMk id="9" creationId="{82859022-35E1-4237-A111-6DAEB82710C3}"/>
          </ac:spMkLst>
        </pc:spChg>
        <pc:graphicFrameChg chg="mod">
          <ac:chgData name="Woo Kwangho" userId="494f11777fada261" providerId="LiveId" clId="{F770AB5F-7EF8-41A3-B5A5-916CDC3F5C3C}" dt="2020-10-23T06:26:02.177" v="1214" actId="403"/>
          <ac:graphicFrameMkLst>
            <pc:docMk/>
            <pc:sldMk cId="2250841522" sldId="260"/>
            <ac:graphicFrameMk id="5" creationId="{8704C321-CE69-4ECC-8E89-2014ED7EC88A}"/>
          </ac:graphicFrameMkLst>
        </pc:graphicFrameChg>
      </pc:sldChg>
      <pc:sldChg chg="addSp delSp modSp mod">
        <pc:chgData name="Woo Kwangho" userId="494f11777fada261" providerId="LiveId" clId="{F770AB5F-7EF8-41A3-B5A5-916CDC3F5C3C}" dt="2020-10-23T06:33:32.261" v="2427"/>
        <pc:sldMkLst>
          <pc:docMk/>
          <pc:sldMk cId="3219041031" sldId="261"/>
        </pc:sldMkLst>
        <pc:spChg chg="del">
          <ac:chgData name="Woo Kwangho" userId="494f11777fada261" providerId="LiveId" clId="{F770AB5F-7EF8-41A3-B5A5-916CDC3F5C3C}" dt="2020-10-23T06:30:29.059" v="1912" actId="478"/>
          <ac:spMkLst>
            <pc:docMk/>
            <pc:sldMk cId="3219041031" sldId="261"/>
            <ac:spMk id="2" creationId="{53A23CEE-FE4A-432C-92AB-F6DC1B33C742}"/>
          </ac:spMkLst>
        </pc:spChg>
        <pc:spChg chg="add mod">
          <ac:chgData name="Woo Kwangho" userId="494f11777fada261" providerId="LiveId" clId="{F770AB5F-7EF8-41A3-B5A5-916CDC3F5C3C}" dt="2020-10-23T06:30:56.231" v="1926"/>
          <ac:spMkLst>
            <pc:docMk/>
            <pc:sldMk cId="3219041031" sldId="261"/>
            <ac:spMk id="3" creationId="{CDD21812-22FF-4C70-A62A-C8318908CE49}"/>
          </ac:spMkLst>
        </pc:spChg>
        <pc:spChg chg="add mod">
          <ac:chgData name="Woo Kwangho" userId="494f11777fada261" providerId="LiveId" clId="{F770AB5F-7EF8-41A3-B5A5-916CDC3F5C3C}" dt="2020-10-23T06:33:32.261" v="2427"/>
          <ac:spMkLst>
            <pc:docMk/>
            <pc:sldMk cId="3219041031" sldId="261"/>
            <ac:spMk id="8" creationId="{342CF6D3-9446-4BF4-B158-068AC2B1721D}"/>
          </ac:spMkLst>
        </pc:spChg>
        <pc:graphicFrameChg chg="mod modGraphic">
          <ac:chgData name="Woo Kwangho" userId="494f11777fada261" providerId="LiveId" clId="{F770AB5F-7EF8-41A3-B5A5-916CDC3F5C3C}" dt="2020-10-23T06:31:36.922" v="1936" actId="403"/>
          <ac:graphicFrameMkLst>
            <pc:docMk/>
            <pc:sldMk cId="3219041031" sldId="261"/>
            <ac:graphicFrameMk id="4" creationId="{D215D3C6-8F24-4D32-98C9-C716B1AEF65E}"/>
          </ac:graphicFrameMkLst>
        </pc:graphicFrameChg>
      </pc:sldChg>
      <pc:sldChg chg="addSp delSp modSp new del mod ord">
        <pc:chgData name="Woo Kwangho" userId="494f11777fada261" providerId="LiveId" clId="{F770AB5F-7EF8-41A3-B5A5-916CDC3F5C3C}" dt="2020-10-23T06:41:26.999" v="3490" actId="47"/>
        <pc:sldMkLst>
          <pc:docMk/>
          <pc:sldMk cId="2758218752" sldId="262"/>
        </pc:sldMkLst>
        <pc:spChg chg="del">
          <ac:chgData name="Woo Kwangho" userId="494f11777fada261" providerId="LiveId" clId="{F770AB5F-7EF8-41A3-B5A5-916CDC3F5C3C}" dt="2020-10-21T03:47:06.404" v="29"/>
          <ac:spMkLst>
            <pc:docMk/>
            <pc:sldMk cId="2758218752" sldId="262"/>
            <ac:spMk id="3" creationId="{360D2CC4-E3B3-4C4D-9406-D1F74B052B42}"/>
          </ac:spMkLst>
        </pc:spChg>
        <pc:spChg chg="add mod">
          <ac:chgData name="Woo Kwangho" userId="494f11777fada261" providerId="LiveId" clId="{F770AB5F-7EF8-41A3-B5A5-916CDC3F5C3C}" dt="2020-10-21T03:47:06.404" v="29"/>
          <ac:spMkLst>
            <pc:docMk/>
            <pc:sldMk cId="2758218752" sldId="262"/>
            <ac:spMk id="5" creationId="{6E4B9932-EFF7-409F-AB7B-FA30FA07851B}"/>
          </ac:spMkLst>
        </pc:spChg>
        <pc:spChg chg="add del mod">
          <ac:chgData name="Woo Kwangho" userId="494f11777fada261" providerId="LiveId" clId="{F770AB5F-7EF8-41A3-B5A5-916CDC3F5C3C}" dt="2020-10-23T06:16:36.679" v="50" actId="478"/>
          <ac:spMkLst>
            <pc:docMk/>
            <pc:sldMk cId="2758218752" sldId="262"/>
            <ac:spMk id="6" creationId="{95F3503E-DC25-4534-8C47-CBB234871B97}"/>
          </ac:spMkLst>
        </pc:spChg>
        <pc:graphicFrameChg chg="add del mod">
          <ac:chgData name="Woo Kwangho" userId="494f11777fada261" providerId="LiveId" clId="{F770AB5F-7EF8-41A3-B5A5-916CDC3F5C3C}" dt="2020-10-23T06:16:36.679" v="50" actId="478"/>
          <ac:graphicFrameMkLst>
            <pc:docMk/>
            <pc:sldMk cId="2758218752" sldId="262"/>
            <ac:graphicFrameMk id="4" creationId="{FA9BBB42-3D1D-4CAE-9506-4742A82B9828}"/>
          </ac:graphicFrameMkLst>
        </pc:graphicFrameChg>
      </pc:sldChg>
      <pc:sldChg chg="addSp delSp modSp new mod ord">
        <pc:chgData name="Woo Kwangho" userId="494f11777fada261" providerId="LiveId" clId="{F770AB5F-7EF8-41A3-B5A5-916CDC3F5C3C}" dt="2020-10-23T06:48:00.937" v="4194" actId="14734"/>
        <pc:sldMkLst>
          <pc:docMk/>
          <pc:sldMk cId="1865813220" sldId="263"/>
        </pc:sldMkLst>
        <pc:spChg chg="mod">
          <ac:chgData name="Woo Kwangho" userId="494f11777fada261" providerId="LiveId" clId="{F770AB5F-7EF8-41A3-B5A5-916CDC3F5C3C}" dt="2020-10-23T06:43:59.250" v="3591"/>
          <ac:spMkLst>
            <pc:docMk/>
            <pc:sldMk cId="1865813220" sldId="263"/>
            <ac:spMk id="2" creationId="{72253501-B369-429D-8EF7-EF962D4E5239}"/>
          </ac:spMkLst>
        </pc:spChg>
        <pc:spChg chg="add mod">
          <ac:chgData name="Woo Kwangho" userId="494f11777fada261" providerId="LiveId" clId="{F770AB5F-7EF8-41A3-B5A5-916CDC3F5C3C}" dt="2020-10-23T06:47:42.856" v="4192" actId="5793"/>
          <ac:spMkLst>
            <pc:docMk/>
            <pc:sldMk cId="1865813220" sldId="263"/>
            <ac:spMk id="3" creationId="{7AEFD517-578B-45B0-943B-C603EC672018}"/>
          </ac:spMkLst>
        </pc:spChg>
        <pc:spChg chg="del">
          <ac:chgData name="Woo Kwangho" userId="494f11777fada261" providerId="LiveId" clId="{F770AB5F-7EF8-41A3-B5A5-916CDC3F5C3C}" dt="2020-10-21T03:47:40.541" v="31"/>
          <ac:spMkLst>
            <pc:docMk/>
            <pc:sldMk cId="1865813220" sldId="263"/>
            <ac:spMk id="3" creationId="{9840D06F-ECE1-4187-A2D2-C8CF4AE0616C}"/>
          </ac:spMkLst>
        </pc:spChg>
        <pc:spChg chg="add mod">
          <ac:chgData name="Woo Kwangho" userId="494f11777fada261" providerId="LiveId" clId="{F770AB5F-7EF8-41A3-B5A5-916CDC3F5C3C}" dt="2020-10-21T03:47:40.541" v="31"/>
          <ac:spMkLst>
            <pc:docMk/>
            <pc:sldMk cId="1865813220" sldId="263"/>
            <ac:spMk id="5" creationId="{8930D05E-169F-489F-9CB2-8233E67EB171}"/>
          </ac:spMkLst>
        </pc:spChg>
        <pc:spChg chg="add del mod">
          <ac:chgData name="Woo Kwangho" userId="494f11777fada261" providerId="LiveId" clId="{F770AB5F-7EF8-41A3-B5A5-916CDC3F5C3C}" dt="2020-10-23T06:44:03.362" v="3593" actId="478"/>
          <ac:spMkLst>
            <pc:docMk/>
            <pc:sldMk cId="1865813220" sldId="263"/>
            <ac:spMk id="7" creationId="{C4BF4F82-7A82-47B8-A082-616AF098E7C3}"/>
          </ac:spMkLst>
        </pc:spChg>
        <pc:spChg chg="add del mod">
          <ac:chgData name="Woo Kwangho" userId="494f11777fada261" providerId="LiveId" clId="{F770AB5F-7EF8-41A3-B5A5-916CDC3F5C3C}" dt="2020-10-23T06:44:15.564" v="3597" actId="478"/>
          <ac:spMkLst>
            <pc:docMk/>
            <pc:sldMk cId="1865813220" sldId="263"/>
            <ac:spMk id="9" creationId="{02787F05-AD97-41A1-BAE4-FED45C4A2DD1}"/>
          </ac:spMkLst>
        </pc:spChg>
        <pc:graphicFrameChg chg="add del mod modGraphic">
          <ac:chgData name="Woo Kwangho" userId="494f11777fada261" providerId="LiveId" clId="{F770AB5F-7EF8-41A3-B5A5-916CDC3F5C3C}" dt="2020-10-23T06:44:00.707" v="3592" actId="478"/>
          <ac:graphicFrameMkLst>
            <pc:docMk/>
            <pc:sldMk cId="1865813220" sldId="263"/>
            <ac:graphicFrameMk id="4" creationId="{92726259-3C54-4B24-A6C2-C7669A69B03E}"/>
          </ac:graphicFrameMkLst>
        </pc:graphicFrameChg>
        <pc:graphicFrameChg chg="add del mod modGraphic">
          <ac:chgData name="Woo Kwangho" userId="494f11777fada261" providerId="LiveId" clId="{F770AB5F-7EF8-41A3-B5A5-916CDC3F5C3C}" dt="2020-10-23T06:48:00.937" v="4194" actId="14734"/>
          <ac:graphicFrameMkLst>
            <pc:docMk/>
            <pc:sldMk cId="1865813220" sldId="263"/>
            <ac:graphicFrameMk id="8" creationId="{22A31ADD-A572-4412-A9BB-E23BFEB4149C}"/>
          </ac:graphicFrameMkLst>
        </pc:graphicFrameChg>
      </pc:sldChg>
      <pc:sldChg chg="addSp delSp modSp new mod">
        <pc:chgData name="Woo Kwangho" userId="494f11777fada261" providerId="LiveId" clId="{F770AB5F-7EF8-41A3-B5A5-916CDC3F5C3C}" dt="2020-10-23T06:24:19.806" v="1178"/>
        <pc:sldMkLst>
          <pc:docMk/>
          <pc:sldMk cId="3137990718" sldId="264"/>
        </pc:sldMkLst>
        <pc:spChg chg="del">
          <ac:chgData name="Woo Kwangho" userId="494f11777fada261" providerId="LiveId" clId="{F770AB5F-7EF8-41A3-B5A5-916CDC3F5C3C}" dt="2020-10-23T06:22:09.598" v="657" actId="478"/>
          <ac:spMkLst>
            <pc:docMk/>
            <pc:sldMk cId="3137990718" sldId="264"/>
            <ac:spMk id="2" creationId="{D162D426-0930-41B9-A2BA-DD357A96C2E9}"/>
          </ac:spMkLst>
        </pc:spChg>
        <pc:spChg chg="del">
          <ac:chgData name="Woo Kwangho" userId="494f11777fada261" providerId="LiveId" clId="{F770AB5F-7EF8-41A3-B5A5-916CDC3F5C3C}" dt="2020-10-21T03:47:58.971" v="35"/>
          <ac:spMkLst>
            <pc:docMk/>
            <pc:sldMk cId="3137990718" sldId="264"/>
            <ac:spMk id="3" creationId="{9D96737F-72A8-471F-8E8D-3D28CC0CD521}"/>
          </ac:spMkLst>
        </pc:spChg>
        <pc:spChg chg="add mod">
          <ac:chgData name="Woo Kwangho" userId="494f11777fada261" providerId="LiveId" clId="{F770AB5F-7EF8-41A3-B5A5-916CDC3F5C3C}" dt="2020-10-23T06:24:19.806" v="1178"/>
          <ac:spMkLst>
            <pc:docMk/>
            <pc:sldMk cId="3137990718" sldId="264"/>
            <ac:spMk id="3" creationId="{A6F52C55-72A0-4B1F-84D0-877089ECF2FB}"/>
          </ac:spMkLst>
        </pc:spChg>
        <pc:spChg chg="add mod">
          <ac:chgData name="Woo Kwangho" userId="494f11777fada261" providerId="LiveId" clId="{F770AB5F-7EF8-41A3-B5A5-916CDC3F5C3C}" dt="2020-10-21T03:47:58.971" v="35"/>
          <ac:spMkLst>
            <pc:docMk/>
            <pc:sldMk cId="3137990718" sldId="264"/>
            <ac:spMk id="5" creationId="{6448C4BB-B3C3-4357-B84F-699EB5E2F114}"/>
          </ac:spMkLst>
        </pc:spChg>
        <pc:spChg chg="add mod">
          <ac:chgData name="Woo Kwangho" userId="494f11777fada261" providerId="LiveId" clId="{F770AB5F-7EF8-41A3-B5A5-916CDC3F5C3C}" dt="2020-10-23T06:22:24.184" v="710"/>
          <ac:spMkLst>
            <pc:docMk/>
            <pc:sldMk cId="3137990718" sldId="264"/>
            <ac:spMk id="6" creationId="{4BF2D894-43ED-4EC1-84FA-9FEEECFD56B3}"/>
          </ac:spMkLst>
        </pc:spChg>
        <pc:graphicFrameChg chg="add mod modGraphic">
          <ac:chgData name="Woo Kwangho" userId="494f11777fada261" providerId="LiveId" clId="{F770AB5F-7EF8-41A3-B5A5-916CDC3F5C3C}" dt="2020-10-23T06:22:44.993" v="776" actId="13926"/>
          <ac:graphicFrameMkLst>
            <pc:docMk/>
            <pc:sldMk cId="3137990718" sldId="264"/>
            <ac:graphicFrameMk id="4" creationId="{069CEF6F-50B9-4339-BF19-78170500407F}"/>
          </ac:graphicFrameMkLst>
        </pc:graphicFrameChg>
      </pc:sldChg>
      <pc:sldChg chg="addSp modSp new del">
        <pc:chgData name="Woo Kwangho" userId="494f11777fada261" providerId="LiveId" clId="{F770AB5F-7EF8-41A3-B5A5-916CDC3F5C3C}" dt="2020-10-23T06:25:14.447" v="1201" actId="47"/>
        <pc:sldMkLst>
          <pc:docMk/>
          <pc:sldMk cId="309920075" sldId="265"/>
        </pc:sldMkLst>
        <pc:spChg chg="add mod">
          <ac:chgData name="Woo Kwangho" userId="494f11777fada261" providerId="LiveId" clId="{F770AB5F-7EF8-41A3-B5A5-916CDC3F5C3C}" dt="2020-10-21T03:48:26.365" v="38" actId="1076"/>
          <ac:spMkLst>
            <pc:docMk/>
            <pc:sldMk cId="309920075" sldId="265"/>
            <ac:spMk id="4" creationId="{97E77391-CF05-461B-BACA-5DD8D851EF7B}"/>
          </ac:spMkLst>
        </pc:spChg>
        <pc:picChg chg="add mod">
          <ac:chgData name="Woo Kwangho" userId="494f11777fada261" providerId="LiveId" clId="{F770AB5F-7EF8-41A3-B5A5-916CDC3F5C3C}" dt="2020-10-21T03:48:26.365" v="38" actId="1076"/>
          <ac:picMkLst>
            <pc:docMk/>
            <pc:sldMk cId="309920075" sldId="265"/>
            <ac:picMk id="5121" creationId="{616C1033-8D6C-4B84-9301-EB7E1F3C8844}"/>
          </ac:picMkLst>
        </pc:picChg>
      </pc:sldChg>
      <pc:sldChg chg="addSp delSp modSp new mod">
        <pc:chgData name="Woo Kwangho" userId="494f11777fada261" providerId="LiveId" clId="{F770AB5F-7EF8-41A3-B5A5-916CDC3F5C3C}" dt="2020-10-23T06:42:27.464" v="3529" actId="1035"/>
        <pc:sldMkLst>
          <pc:docMk/>
          <pc:sldMk cId="961272513" sldId="265"/>
        </pc:sldMkLst>
        <pc:spChg chg="del">
          <ac:chgData name="Woo Kwangho" userId="494f11777fada261" providerId="LiveId" clId="{F770AB5F-7EF8-41A3-B5A5-916CDC3F5C3C}" dt="2020-10-23T06:38:11.733" v="2997" actId="478"/>
          <ac:spMkLst>
            <pc:docMk/>
            <pc:sldMk cId="961272513" sldId="265"/>
            <ac:spMk id="2" creationId="{F245176E-904E-42F3-BB20-7F7A0ADF0AE9}"/>
          </ac:spMkLst>
        </pc:spChg>
        <pc:spChg chg="mod">
          <ac:chgData name="Woo Kwangho" userId="494f11777fada261" providerId="LiveId" clId="{F770AB5F-7EF8-41A3-B5A5-916CDC3F5C3C}" dt="2020-10-23T06:41:03.350" v="3485" actId="14100"/>
          <ac:spMkLst>
            <pc:docMk/>
            <pc:sldMk cId="961272513" sldId="265"/>
            <ac:spMk id="3" creationId="{5862740A-94ED-41EE-A774-34FCFD9DCD9B}"/>
          </ac:spMkLst>
        </pc:spChg>
        <pc:spChg chg="add mod">
          <ac:chgData name="Woo Kwangho" userId="494f11777fada261" providerId="LiveId" clId="{F770AB5F-7EF8-41A3-B5A5-916CDC3F5C3C}" dt="2020-10-23T06:38:38.541" v="3113"/>
          <ac:spMkLst>
            <pc:docMk/>
            <pc:sldMk cId="961272513" sldId="265"/>
            <ac:spMk id="4" creationId="{AF7E0436-9BDC-456D-B5E0-FC9A9199838D}"/>
          </ac:spMkLst>
        </pc:spChg>
        <pc:graphicFrameChg chg="add mod modGraphic">
          <ac:chgData name="Woo Kwangho" userId="494f11777fada261" providerId="LiveId" clId="{F770AB5F-7EF8-41A3-B5A5-916CDC3F5C3C}" dt="2020-10-23T06:42:27.464" v="3529" actId="1035"/>
          <ac:graphicFrameMkLst>
            <pc:docMk/>
            <pc:sldMk cId="961272513" sldId="265"/>
            <ac:graphicFrameMk id="5" creationId="{B0BF0B19-708E-4ABE-9411-962A44C74C2D}"/>
          </ac:graphicFrameMkLst>
        </pc:graphicFrameChg>
      </pc:sldChg>
      <pc:sldChg chg="add">
        <pc:chgData name="Woo Kwangho" userId="494f11777fada261" providerId="LiveId" clId="{F770AB5F-7EF8-41A3-B5A5-916CDC3F5C3C}" dt="2020-10-23T06:43:07.264" v="3530"/>
        <pc:sldMkLst>
          <pc:docMk/>
          <pc:sldMk cId="1181824878" sldId="266"/>
        </pc:sldMkLst>
      </pc:sldChg>
      <pc:sldChg chg="addSp delSp modSp new del">
        <pc:chgData name="Woo Kwangho" userId="494f11777fada261" providerId="LiveId" clId="{F770AB5F-7EF8-41A3-B5A5-916CDC3F5C3C}" dt="2020-10-23T06:37:49.020" v="2994" actId="47"/>
        <pc:sldMkLst>
          <pc:docMk/>
          <pc:sldMk cId="3281962926" sldId="266"/>
        </pc:sldMkLst>
        <pc:spChg chg="del">
          <ac:chgData name="Woo Kwangho" userId="494f11777fada261" providerId="LiveId" clId="{F770AB5F-7EF8-41A3-B5A5-916CDC3F5C3C}" dt="2020-10-21T03:48:58.098" v="40"/>
          <ac:spMkLst>
            <pc:docMk/>
            <pc:sldMk cId="3281962926" sldId="266"/>
            <ac:spMk id="3" creationId="{AB184423-F693-4147-9500-E70E36A4F57A}"/>
          </ac:spMkLst>
        </pc:spChg>
        <pc:spChg chg="add mod">
          <ac:chgData name="Woo Kwangho" userId="494f11777fada261" providerId="LiveId" clId="{F770AB5F-7EF8-41A3-B5A5-916CDC3F5C3C}" dt="2020-10-21T03:48:58.098" v="40"/>
          <ac:spMkLst>
            <pc:docMk/>
            <pc:sldMk cId="3281962926" sldId="266"/>
            <ac:spMk id="5" creationId="{AAE75BBC-1FF2-4052-BB14-A8FCC05EF7C5}"/>
          </ac:spMkLst>
        </pc:spChg>
        <pc:graphicFrameChg chg="add mod">
          <ac:chgData name="Woo Kwangho" userId="494f11777fada261" providerId="LiveId" clId="{F770AB5F-7EF8-41A3-B5A5-916CDC3F5C3C}" dt="2020-10-21T03:48:58.098" v="40"/>
          <ac:graphicFrameMkLst>
            <pc:docMk/>
            <pc:sldMk cId="3281962926" sldId="266"/>
            <ac:graphicFrameMk id="4" creationId="{232A3E21-10B1-43E9-9FC1-349C3EC96D21}"/>
          </ac:graphicFrameMkLst>
        </pc:graphicFrameChg>
      </pc:sldChg>
      <pc:sldChg chg="addSp delSp modSp new del mod">
        <pc:chgData name="Woo Kwangho" userId="494f11777fada261" providerId="LiveId" clId="{F770AB5F-7EF8-41A3-B5A5-916CDC3F5C3C}" dt="2020-10-23T06:37:51.611" v="2995" actId="47"/>
        <pc:sldMkLst>
          <pc:docMk/>
          <pc:sldMk cId="1129930023" sldId="267"/>
        </pc:sldMkLst>
        <pc:spChg chg="add del">
          <ac:chgData name="Woo Kwangho" userId="494f11777fada261" providerId="LiveId" clId="{F770AB5F-7EF8-41A3-B5A5-916CDC3F5C3C}" dt="2020-10-21T03:49:21.368" v="46"/>
          <ac:spMkLst>
            <pc:docMk/>
            <pc:sldMk cId="1129930023" sldId="267"/>
            <ac:spMk id="3" creationId="{E62FCCF8-D3FA-48C7-9141-4F66356A17D7}"/>
          </ac:spMkLst>
        </pc:spChg>
        <pc:spChg chg="add del mod">
          <ac:chgData name="Woo Kwangho" userId="494f11777fada261" providerId="LiveId" clId="{F770AB5F-7EF8-41A3-B5A5-916CDC3F5C3C}" dt="2020-10-21T03:49:19.112" v="44"/>
          <ac:spMkLst>
            <pc:docMk/>
            <pc:sldMk cId="1129930023" sldId="267"/>
            <ac:spMk id="5" creationId="{6375B833-D4A3-40EA-8254-7741ABAA18A6}"/>
          </ac:spMkLst>
        </pc:spChg>
        <pc:spChg chg="add del">
          <ac:chgData name="Woo Kwangho" userId="494f11777fada261" providerId="LiveId" clId="{F770AB5F-7EF8-41A3-B5A5-916CDC3F5C3C}" dt="2020-10-21T03:49:23.994" v="47" actId="478"/>
          <ac:spMkLst>
            <pc:docMk/>
            <pc:sldMk cId="1129930023" sldId="267"/>
            <ac:spMk id="7" creationId="{6E25AC00-EE0D-4781-9B09-F265B9297D71}"/>
          </ac:spMkLst>
        </pc:spChg>
        <pc:graphicFrameChg chg="add del mod">
          <ac:chgData name="Woo Kwangho" userId="494f11777fada261" providerId="LiveId" clId="{F770AB5F-7EF8-41A3-B5A5-916CDC3F5C3C}" dt="2020-10-21T03:49:19.112" v="44"/>
          <ac:graphicFrameMkLst>
            <pc:docMk/>
            <pc:sldMk cId="1129930023" sldId="267"/>
            <ac:graphicFrameMk id="4" creationId="{DBA2460D-68B3-42EA-8446-CAE37F6C847F}"/>
          </ac:graphicFrameMkLst>
        </pc:graphicFrameChg>
        <pc:graphicFrameChg chg="add mod">
          <ac:chgData name="Woo Kwangho" userId="494f11777fada261" providerId="LiveId" clId="{F770AB5F-7EF8-41A3-B5A5-916CDC3F5C3C}" dt="2020-10-21T03:49:21.368" v="46"/>
          <ac:graphicFrameMkLst>
            <pc:docMk/>
            <pc:sldMk cId="1129930023" sldId="267"/>
            <ac:graphicFrameMk id="6" creationId="{DDB739AD-0C0B-4E74-8B72-05A0D9D31C56}"/>
          </ac:graphicFrameMkLst>
        </pc:graphicFrameChg>
      </pc:sldChg>
      <pc:sldChg chg="addSp delSp modSp new mod">
        <pc:chgData name="Woo Kwangho" userId="494f11777fada261" providerId="LiveId" clId="{F770AB5F-7EF8-41A3-B5A5-916CDC3F5C3C}" dt="2020-10-23T06:52:38.520" v="4403" actId="14100"/>
        <pc:sldMkLst>
          <pc:docMk/>
          <pc:sldMk cId="2275255413" sldId="267"/>
        </pc:sldMkLst>
        <pc:spChg chg="del mod">
          <ac:chgData name="Woo Kwangho" userId="494f11777fada261" providerId="LiveId" clId="{F770AB5F-7EF8-41A3-B5A5-916CDC3F5C3C}" dt="2020-10-23T06:49:54.922" v="4235" actId="478"/>
          <ac:spMkLst>
            <pc:docMk/>
            <pc:sldMk cId="2275255413" sldId="267"/>
            <ac:spMk id="2" creationId="{25ABDBEC-E75F-426B-86DA-6CA906B32FFF}"/>
          </ac:spMkLst>
        </pc:spChg>
        <pc:spChg chg="del">
          <ac:chgData name="Woo Kwangho" userId="494f11777fada261" providerId="LiveId" clId="{F770AB5F-7EF8-41A3-B5A5-916CDC3F5C3C}" dt="2020-10-23T06:49:08.255" v="4208" actId="478"/>
          <ac:spMkLst>
            <pc:docMk/>
            <pc:sldMk cId="2275255413" sldId="267"/>
            <ac:spMk id="3" creationId="{3ACB35B0-1684-434D-992C-C33C4A09EEA4}"/>
          </ac:spMkLst>
        </pc:spChg>
        <pc:spChg chg="add del mod">
          <ac:chgData name="Woo Kwangho" userId="494f11777fada261" providerId="LiveId" clId="{F770AB5F-7EF8-41A3-B5A5-916CDC3F5C3C}" dt="2020-10-23T06:50:25.616" v="4330" actId="478"/>
          <ac:spMkLst>
            <pc:docMk/>
            <pc:sldMk cId="2275255413" sldId="267"/>
            <ac:spMk id="5" creationId="{AC03DF4D-E683-4EC6-A966-51030B19843C}"/>
          </ac:spMkLst>
        </pc:spChg>
        <pc:spChg chg="add del mod">
          <ac:chgData name="Woo Kwangho" userId="494f11777fada261" providerId="LiveId" clId="{F770AB5F-7EF8-41A3-B5A5-916CDC3F5C3C}" dt="2020-10-23T06:49:57.513" v="4236" actId="478"/>
          <ac:spMkLst>
            <pc:docMk/>
            <pc:sldMk cId="2275255413" sldId="267"/>
            <ac:spMk id="7" creationId="{A27DBFD4-D6EB-4D22-965D-991DDE96D9BD}"/>
          </ac:spMkLst>
        </pc:spChg>
        <pc:spChg chg="add mod">
          <ac:chgData name="Woo Kwangho" userId="494f11777fada261" providerId="LiveId" clId="{F770AB5F-7EF8-41A3-B5A5-916CDC3F5C3C}" dt="2020-10-23T06:50:32.270" v="4331" actId="20577"/>
          <ac:spMkLst>
            <pc:docMk/>
            <pc:sldMk cId="2275255413" sldId="267"/>
            <ac:spMk id="9" creationId="{8EDA0DC7-F648-4982-8AE3-0345F1BC46A6}"/>
          </ac:spMkLst>
        </pc:spChg>
        <pc:graphicFrameChg chg="add mod modGraphic">
          <ac:chgData name="Woo Kwangho" userId="494f11777fada261" providerId="LiveId" clId="{F770AB5F-7EF8-41A3-B5A5-916CDC3F5C3C}" dt="2020-10-23T06:52:38.520" v="4403" actId="14100"/>
          <ac:graphicFrameMkLst>
            <pc:docMk/>
            <pc:sldMk cId="2275255413" sldId="267"/>
            <ac:graphicFrameMk id="4" creationId="{29A3489D-8D6C-4BF0-A446-B0852B641C85}"/>
          </ac:graphicFrameMkLst>
        </pc:graphicFrameChg>
      </pc:sldChg>
      <pc:sldChg chg="delSp modSp new mod">
        <pc:chgData name="Woo Kwangho" userId="494f11777fada261" providerId="LiveId" clId="{F770AB5F-7EF8-41A3-B5A5-916CDC3F5C3C}" dt="2020-10-23T06:50:59.040" v="4360" actId="113"/>
        <pc:sldMkLst>
          <pc:docMk/>
          <pc:sldMk cId="4130430150" sldId="268"/>
        </pc:sldMkLst>
        <pc:spChg chg="mod">
          <ac:chgData name="Woo Kwangho" userId="494f11777fada261" providerId="LiveId" clId="{F770AB5F-7EF8-41A3-B5A5-916CDC3F5C3C}" dt="2020-10-23T06:50:59.040" v="4360" actId="113"/>
          <ac:spMkLst>
            <pc:docMk/>
            <pc:sldMk cId="4130430150" sldId="268"/>
            <ac:spMk id="2" creationId="{B99B6F93-5A6A-4BA1-A0C9-FB38D7BA863D}"/>
          </ac:spMkLst>
        </pc:spChg>
        <pc:spChg chg="del">
          <ac:chgData name="Woo Kwangho" userId="494f11777fada261" providerId="LiveId" clId="{F770AB5F-7EF8-41A3-B5A5-916CDC3F5C3C}" dt="2020-10-23T06:50:42.667" v="4353" actId="478"/>
          <ac:spMkLst>
            <pc:docMk/>
            <pc:sldMk cId="4130430150" sldId="268"/>
            <ac:spMk id="3" creationId="{6D03F85E-F0B9-4185-BBC3-26D8FCF1382B}"/>
          </ac:spMkLst>
        </pc:spChg>
      </pc:sldChg>
      <pc:sldChg chg="addSp delSp modSp add mod">
        <pc:chgData name="Woo Kwangho" userId="494f11777fada261" providerId="LiveId" clId="{F770AB5F-7EF8-41A3-B5A5-916CDC3F5C3C}" dt="2020-10-23T06:52:53.520" v="4423"/>
        <pc:sldMkLst>
          <pc:docMk/>
          <pc:sldMk cId="3988549268" sldId="269"/>
        </pc:sldMkLst>
        <pc:spChg chg="add del mod">
          <ac:chgData name="Woo Kwangho" userId="494f11777fada261" providerId="LiveId" clId="{F770AB5F-7EF8-41A3-B5A5-916CDC3F5C3C}" dt="2020-10-23T06:51:37.128" v="4364" actId="478"/>
          <ac:spMkLst>
            <pc:docMk/>
            <pc:sldMk cId="3988549268" sldId="269"/>
            <ac:spMk id="3" creationId="{0432372D-5162-4FEF-B8B4-8F0780E3C514}"/>
          </ac:spMkLst>
        </pc:spChg>
        <pc:spChg chg="mod">
          <ac:chgData name="Woo Kwangho" userId="494f11777fada261" providerId="LiveId" clId="{F770AB5F-7EF8-41A3-B5A5-916CDC3F5C3C}" dt="2020-10-23T06:52:53.520" v="4423"/>
          <ac:spMkLst>
            <pc:docMk/>
            <pc:sldMk cId="3988549268" sldId="269"/>
            <ac:spMk id="9" creationId="{8EDA0DC7-F648-4982-8AE3-0345F1BC46A6}"/>
          </ac:spMkLst>
        </pc:spChg>
        <pc:graphicFrameChg chg="add mod modGraphic">
          <ac:chgData name="Woo Kwangho" userId="494f11777fada261" providerId="LiveId" clId="{F770AB5F-7EF8-41A3-B5A5-916CDC3F5C3C}" dt="2020-10-23T06:52:25.112" v="4402" actId="14100"/>
          <ac:graphicFrameMkLst>
            <pc:docMk/>
            <pc:sldMk cId="3988549268" sldId="269"/>
            <ac:graphicFrameMk id="2" creationId="{4AF099B9-EC56-469D-AECA-7A99D2868801}"/>
          </ac:graphicFrameMkLst>
        </pc:graphicFrameChg>
        <pc:graphicFrameChg chg="del">
          <ac:chgData name="Woo Kwangho" userId="494f11777fada261" providerId="LiveId" clId="{F770AB5F-7EF8-41A3-B5A5-916CDC3F5C3C}" dt="2020-10-23T06:51:33.521" v="4362" actId="478"/>
          <ac:graphicFrameMkLst>
            <pc:docMk/>
            <pc:sldMk cId="3988549268" sldId="269"/>
            <ac:graphicFrameMk id="4" creationId="{29A3489D-8D6C-4BF0-A446-B0852B641C85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494f11777fada261/Private_work/&#44540;&#47196;&#49884;&#44036;&#45800;&#52629;_&#51312;&#49440;&#54801;&#54924;/results/&#44592;&#52488;&#53685;&#44228;&#48516;&#4943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494f11777fada261/Private_work/&#44540;&#47196;&#49884;&#44036;&#45800;&#52629;_&#51312;&#49440;&#54801;&#54924;/results/&#44592;&#52488;&#53685;&#44228;&#48516;&#49437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stat!$E$130</c:f>
              <c:strCache>
                <c:ptCount val="1"/>
                <c:pt idx="0">
                  <c:v>증감률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D52-4694-8077-78E780A10167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D52-4694-8077-78E780A101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stat!$A$131:$A$136</c:f>
              <c:strCache>
                <c:ptCount val="6"/>
                <c:pt idx="0">
                  <c:v>5-9인</c:v>
                </c:pt>
                <c:pt idx="1">
                  <c:v>30-99인</c:v>
                </c:pt>
                <c:pt idx="2">
                  <c:v>100-299인</c:v>
                </c:pt>
                <c:pt idx="3">
                  <c:v>300-499인</c:v>
                </c:pt>
                <c:pt idx="4">
                  <c:v>500인 이상</c:v>
                </c:pt>
                <c:pt idx="5">
                  <c:v>산업평균</c:v>
                </c:pt>
              </c:strCache>
            </c:strRef>
          </c:cat>
          <c:val>
            <c:numRef>
              <c:f>stat!$E$131:$E$136</c:f>
              <c:numCache>
                <c:formatCode>0.0%</c:formatCode>
                <c:ptCount val="6"/>
                <c:pt idx="0">
                  <c:v>-0.13421913432180166</c:v>
                </c:pt>
                <c:pt idx="1">
                  <c:v>-0.27044955795624198</c:v>
                </c:pt>
                <c:pt idx="2">
                  <c:v>-0.24113395799365894</c:v>
                </c:pt>
                <c:pt idx="3">
                  <c:v>-8.7020865582182107E-3</c:v>
                </c:pt>
                <c:pt idx="4">
                  <c:v>-6.8172194704815572E-2</c:v>
                </c:pt>
                <c:pt idx="5">
                  <c:v>-0.15633855517009596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52-4694-8077-78E780A101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9013216"/>
        <c:axId val="166196592"/>
      </c:barChart>
      <c:catAx>
        <c:axId val="13901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6196592"/>
        <c:crosses val="autoZero"/>
        <c:auto val="1"/>
        <c:lblAlgn val="ctr"/>
        <c:lblOffset val="100"/>
        <c:noMultiLvlLbl val="0"/>
      </c:catAx>
      <c:valAx>
        <c:axId val="166196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901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graph!$B$33</c:f>
              <c:strCache>
                <c:ptCount val="1"/>
                <c:pt idx="0">
                  <c:v>증감률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16-4DF6-9F37-37DB9EA0BA7A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316-4DF6-9F37-37DB9EA0BA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graph!$A$34:$A$40</c:f>
              <c:strCache>
                <c:ptCount val="7"/>
                <c:pt idx="0">
                  <c:v>5-9인</c:v>
                </c:pt>
                <c:pt idx="1">
                  <c:v>10-29인</c:v>
                </c:pt>
                <c:pt idx="2">
                  <c:v>30-99인</c:v>
                </c:pt>
                <c:pt idx="3">
                  <c:v>100-299인</c:v>
                </c:pt>
                <c:pt idx="4">
                  <c:v>300-499인</c:v>
                </c:pt>
                <c:pt idx="5">
                  <c:v>500인 이상</c:v>
                </c:pt>
                <c:pt idx="6">
                  <c:v>산업평균</c:v>
                </c:pt>
              </c:strCache>
            </c:strRef>
          </c:cat>
          <c:val>
            <c:numRef>
              <c:f>graph!$B$34:$B$40</c:f>
              <c:numCache>
                <c:formatCode>0.0%</c:formatCode>
                <c:ptCount val="7"/>
                <c:pt idx="0">
                  <c:v>1.3326546651028693E-2</c:v>
                </c:pt>
                <c:pt idx="1">
                  <c:v>-2.0427335611114497E-2</c:v>
                </c:pt>
                <c:pt idx="2">
                  <c:v>-6.1847550207035105E-2</c:v>
                </c:pt>
                <c:pt idx="3">
                  <c:v>-0.10181719194466698</c:v>
                </c:pt>
                <c:pt idx="4">
                  <c:v>3.5957887516673659E-3</c:v>
                </c:pt>
                <c:pt idx="5">
                  <c:v>-2.0086798904474534E-3</c:v>
                </c:pt>
                <c:pt idx="6">
                  <c:v>-2.4877012735717619E-2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16-4DF6-9F37-37DB9EA0BA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8070976"/>
        <c:axId val="166196176"/>
      </c:barChart>
      <c:catAx>
        <c:axId val="158070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6196176"/>
        <c:crosses val="autoZero"/>
        <c:auto val="1"/>
        <c:lblAlgn val="ctr"/>
        <c:lblOffset val="100"/>
        <c:noMultiLvlLbl val="0"/>
      </c:catAx>
      <c:valAx>
        <c:axId val="166196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5807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30042-AFD1-40CF-875E-301A231FC34B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0BE23-AA50-40DA-A273-9620A27546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946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80BE23-AA50-40DA-A273-9620A275469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029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A52B62-3A3E-4C35-AF5C-DBA09079A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37B1B99-09DD-428B-A7BE-83FB20BE34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129053D-A9CD-4FF5-8958-531F2BC21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2645699-182D-4CAC-9EBC-B6A0D31A1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9C54436-9CA7-4E38-B17F-A7C8ED4A1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2882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D15CF5-2DEC-429F-A9FC-306343BAD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5D14A42-B364-402D-9AA9-288B0AED86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67B223-4F1B-4D7B-886E-78349162D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A1C5EA-90BB-4D02-B773-128861AC0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6904792-6804-4D4E-B8EA-E0B0F77B3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587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6F53F23-5BA1-4F41-A678-D93A2A2D87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B7D17B-3494-4F7A-A8A9-F9B746D0E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E316969-74CC-40FB-AE0C-268D2CD16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130A04-5B54-4CB4-92AB-1F09A7A06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8ECCFEE-0765-40DF-B504-118DDE11C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121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3B7ADB-2426-4FBD-AD95-9D3229CEE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6E7B9F9-6A1E-4F4A-ACF5-0A11003B0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4347B9B-7C5B-40DD-9179-CF513810E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797132-3B83-4675-B028-637C1423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57110C-DC69-4475-9ED1-4B01B4D00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7508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5D9FAA-1100-4C67-BECA-CF2F9BB47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411D891-F8C0-46F4-A501-DBC2BF226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864FB5-DDDD-4716-B94C-6DA647700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6857C4E-2F2E-41AF-8F49-EDD4B76C8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1D51E3-B425-42D6-BE86-C01E66418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339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630930-01BD-400E-AE6F-886839145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A1514B-0137-4E1B-9BDA-0396C8653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334A00E-A6BF-4251-B5EF-C2D1BF2F7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32808B-3A91-4546-ABC6-627870F1E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8309E55-04C9-4D6F-A30D-1F212E46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4F12557-BBB1-4433-9041-67C637F34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566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E778C3-6D32-442E-914D-E25F860DD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9E20702-1B97-4F46-A561-A95F3233C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65B99EF-01A2-48DC-9B6A-156C490B4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32D081C-EFFE-4EC4-92E4-129C66CE17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271DB2A-ECC3-4637-9D5A-E4996F6867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06D094C-C35A-44AC-A34F-D9662B301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E4B0060-6D0A-40A2-A064-E284B6AED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9F1423A-F690-4333-8688-20C9E4D8E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203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16B5F2-13DA-4A26-9E90-8FBF92D54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6D4FAB6-504E-4B81-8A04-A3B45A95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F13229C-CB9C-4E6F-A46D-ABBC4795D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7CA6B8C-7CFF-4DCB-A2D4-71E0C391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699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4122895-049A-459F-AC39-5076002C2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4B4DD48-D446-490A-97F1-E393DD4BD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06AADDF-7D31-47C8-81E4-4F5607FB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3896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CA07EB-EBDE-4411-9102-6A1E6A9B1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2B8103-DDA9-41B0-86D4-6E667FF65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D61646-1D28-45F4-8E3C-3D7D5537A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4421952-F2CD-4258-ACD4-7A219BDED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348B75-0FAC-4C03-9F27-BC28C31CB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28571BC-EE8A-45F1-9ABC-16B985D4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153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FF849BF-A9BD-4242-85E2-160ADA5CB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F93B91-2C90-45DA-BCCB-3875F552C5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8BBA05C-1837-4CBA-95A4-E0388B545D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DA67C8F-0D50-405D-BA20-7767F3C7A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C1C2929-ADA7-4D33-8030-AD7E3937C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FC2477C-1E49-47F2-91F5-8DF5FE326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556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D461797-B765-4679-BAC1-02346441C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9A27D76-C55F-4DE0-9D95-D3D8B5A67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1F296C-551F-4554-A0B2-C2694F3B7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2F991-C10B-47C9-B56B-31F581AE3D9A}" type="datetimeFigureOut">
              <a:rPr lang="ko-KR" altLang="en-US" smtClean="0"/>
              <a:t>2020-10-27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F58EF3C-C56D-4268-B128-DC701C937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D2180E-949C-4B2A-96E7-FDB864E306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9CBA-F882-4638-A039-4D47CF960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327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AADC19E-DCB3-4C72-AA61-C058A2991E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E8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E2307FBB-65E9-4EA4-B513-0A4142209CA4}"/>
              </a:ext>
            </a:extLst>
          </p:cNvPr>
          <p:cNvSpPr/>
          <p:nvPr/>
        </p:nvSpPr>
        <p:spPr>
          <a:xfrm>
            <a:off x="584813" y="0"/>
            <a:ext cx="11022374" cy="6858000"/>
          </a:xfrm>
          <a:prstGeom prst="rect">
            <a:avLst/>
          </a:prstGeom>
          <a:solidFill>
            <a:srgbClr val="F5F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43777" y="1247660"/>
            <a:ext cx="10308423" cy="436267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6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주</a:t>
            </a:r>
            <a:r>
              <a:rPr lang="en-US" altLang="ko-KR" sz="6000" b="1" spc="-100" dirty="0">
                <a:solidFill>
                  <a:srgbClr val="E38461"/>
                </a:solidFill>
              </a:rPr>
              <a:t>52</a:t>
            </a:r>
            <a:r>
              <a:rPr lang="ko-KR" altLang="en-US" sz="6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시간제</a:t>
            </a:r>
            <a:r>
              <a:rPr lang="ko-KR" altLang="en-US" sz="6000" b="1" spc="-100" dirty="0">
                <a:solidFill>
                  <a:srgbClr val="3B3933"/>
                </a:solidFill>
              </a:rPr>
              <a:t>가 </a:t>
            </a:r>
            <a:r>
              <a:rPr lang="en-US" altLang="ko-KR" sz="6000" b="1" spc="-100" dirty="0">
                <a:solidFill>
                  <a:srgbClr val="3B3933"/>
                </a:solidFill>
              </a:rPr>
              <a:t/>
            </a:r>
            <a:br>
              <a:rPr lang="en-US" altLang="ko-KR" sz="6000" b="1" spc="-100" dirty="0">
                <a:solidFill>
                  <a:srgbClr val="3B3933"/>
                </a:solidFill>
              </a:rPr>
            </a:br>
            <a:r>
              <a:rPr lang="ko-KR" altLang="en-US" sz="6000" b="1" spc="-100" dirty="0">
                <a:solidFill>
                  <a:srgbClr val="3B3933"/>
                </a:solidFill>
              </a:rPr>
              <a:t>중소제조업에 </a:t>
            </a:r>
            <a:r>
              <a:rPr lang="en-US" altLang="ko-KR" sz="6000" b="1" spc="-100" dirty="0">
                <a:solidFill>
                  <a:srgbClr val="3B3933"/>
                </a:solidFill>
              </a:rPr>
              <a:t/>
            </a:r>
            <a:br>
              <a:rPr lang="en-US" altLang="ko-KR" sz="6000" b="1" spc="-100" dirty="0">
                <a:solidFill>
                  <a:srgbClr val="3B3933"/>
                </a:solidFill>
              </a:rPr>
            </a:br>
            <a:r>
              <a:rPr lang="ko-KR" altLang="en-US" sz="6000" b="1" spc="-100" dirty="0">
                <a:solidFill>
                  <a:srgbClr val="3B3933"/>
                </a:solidFill>
              </a:rPr>
              <a:t>미치는 영향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724234" y="5927074"/>
            <a:ext cx="7783801" cy="930925"/>
          </a:xfrm>
        </p:spPr>
        <p:txBody>
          <a:bodyPr>
            <a:normAutofit/>
          </a:bodyPr>
          <a:lstStyle/>
          <a:p>
            <a:pPr algn="r"/>
            <a:endParaRPr lang="en-US" altLang="ko-KR" sz="2000" spc="-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r">
              <a:buNone/>
            </a:pPr>
            <a:r>
              <a:rPr lang="ko-KR" altLang="en-US" sz="2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이 정 </a:t>
            </a:r>
            <a:r>
              <a:rPr lang="en-US" altLang="ko-KR" sz="2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ko-KR" altLang="en-US" sz="2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한국외국어대학교 법학전문대학원 교수</a:t>
            </a:r>
            <a:r>
              <a:rPr lang="en-US" altLang="ko-KR" sz="2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ko-KR" altLang="en-US" sz="20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65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D215D3C6-8F24-4D32-98C9-C716B1AEF6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955075"/>
              </p:ext>
            </p:extLst>
          </p:nvPr>
        </p:nvGraphicFramePr>
        <p:xfrm>
          <a:off x="1795749" y="1829467"/>
          <a:ext cx="8604173" cy="1883217"/>
        </p:xfrm>
        <a:graphic>
          <a:graphicData uri="http://schemas.openxmlformats.org/drawingml/2006/table">
            <a:tbl>
              <a:tblPr/>
              <a:tblGrid>
                <a:gridCol w="2721552">
                  <a:extLst>
                    <a:ext uri="{9D8B030D-6E8A-4147-A177-3AD203B41FA5}">
                      <a16:colId xmlns:a16="http://schemas.microsoft.com/office/drawing/2014/main" val="1759800869"/>
                    </a:ext>
                  </a:extLst>
                </a:gridCol>
                <a:gridCol w="2721552">
                  <a:extLst>
                    <a:ext uri="{9D8B030D-6E8A-4147-A177-3AD203B41FA5}">
                      <a16:colId xmlns:a16="http://schemas.microsoft.com/office/drawing/2014/main" val="2647638350"/>
                    </a:ext>
                  </a:extLst>
                </a:gridCol>
                <a:gridCol w="1580438">
                  <a:extLst>
                    <a:ext uri="{9D8B030D-6E8A-4147-A177-3AD203B41FA5}">
                      <a16:colId xmlns:a16="http://schemas.microsoft.com/office/drawing/2014/main" val="99115178"/>
                    </a:ext>
                  </a:extLst>
                </a:gridCol>
                <a:gridCol w="1580631">
                  <a:extLst>
                    <a:ext uri="{9D8B030D-6E8A-4147-A177-3AD203B41FA5}">
                      <a16:colId xmlns:a16="http://schemas.microsoft.com/office/drawing/2014/main" val="2267996005"/>
                    </a:ext>
                  </a:extLst>
                </a:gridCol>
              </a:tblGrid>
              <a:tr h="906695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 전 총 초과시간 합계</a:t>
                      </a:r>
                      <a:endParaRPr lang="ko-KR" altLang="en-US" sz="18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 후 총 초과시간 합계</a:t>
                      </a:r>
                      <a:endParaRPr lang="ko-KR" altLang="en-US" sz="18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부족시간</a:t>
                      </a:r>
                      <a:endParaRPr lang="ko-KR" altLang="en-US" sz="18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감소율</a:t>
                      </a:r>
                      <a:endParaRPr lang="ko-KR" altLang="en-US" sz="18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546075"/>
                  </a:ext>
                </a:extLst>
              </a:tr>
              <a:tr h="97652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77563.44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57462.26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20101.18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-25.92%</a:t>
                      </a:r>
                      <a:r>
                        <a:rPr lang="en-US" sz="1800" b="1" kern="0" spc="0" dirty="0">
                          <a:solidFill>
                            <a:srgbClr val="00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endParaRPr lang="en-US" sz="18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341487"/>
                  </a:ext>
                </a:extLst>
              </a:tr>
            </a:tbl>
          </a:graphicData>
        </a:graphic>
      </p:graphicFrame>
      <p:sp>
        <p:nvSpPr>
          <p:cNvPr id="3" name="제목 1">
            <a:extLst>
              <a:ext uri="{FF2B5EF4-FFF2-40B4-BE49-F238E27FC236}">
                <a16:creationId xmlns:a16="http://schemas.microsoft.com/office/drawing/2014/main" id="{CDD21812-22FF-4C70-A62A-C8318908CE49}"/>
              </a:ext>
            </a:extLst>
          </p:cNvPr>
          <p:cNvSpPr txBox="1">
            <a:spLocks/>
          </p:cNvSpPr>
          <p:nvPr/>
        </p:nvSpPr>
        <p:spPr>
          <a:xfrm>
            <a:off x="716740" y="507130"/>
            <a:ext cx="10831545" cy="86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dirty="0"/>
              <a:t>주</a:t>
            </a:r>
            <a:r>
              <a:rPr lang="en-US" altLang="ko-KR" sz="3600" b="1" dirty="0"/>
              <a:t>52</a:t>
            </a:r>
            <a:r>
              <a:rPr lang="ko-KR" altLang="en-US" sz="3600" b="1" dirty="0"/>
              <a:t>시간제 시행으로 예상되는 </a:t>
            </a:r>
            <a:r>
              <a:rPr lang="ko-KR" altLang="en-US" sz="3600" b="1" dirty="0" err="1"/>
              <a:t>초과근로</a:t>
            </a:r>
            <a:r>
              <a:rPr lang="ko-KR" altLang="en-US" sz="3600" b="1" dirty="0"/>
              <a:t> 감소</a:t>
            </a:r>
            <a:r>
              <a:rPr lang="en-US" altLang="ko-KR" sz="2000" dirty="0"/>
              <a:t>(</a:t>
            </a:r>
            <a:r>
              <a:rPr lang="ko-KR" altLang="en-US" sz="2000" dirty="0"/>
              <a:t>월</a:t>
            </a:r>
            <a:r>
              <a:rPr lang="en-US" altLang="ko-KR" sz="2000" dirty="0"/>
              <a:t>/</a:t>
            </a:r>
            <a:r>
              <a:rPr lang="ko-KR" altLang="en-US" sz="2000" dirty="0"/>
              <a:t>단위</a:t>
            </a:r>
            <a:r>
              <a:rPr lang="en-US" altLang="ko-KR" sz="2000" dirty="0"/>
              <a:t>)</a:t>
            </a:r>
            <a:endParaRPr lang="ko-KR" altLang="en-US" sz="2000" b="1" dirty="0"/>
          </a:p>
          <a:p>
            <a:endParaRPr lang="ko-KR" altLang="en-US" sz="2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2CF6D3-9446-4BF4-B158-068AC2B1721D}"/>
              </a:ext>
            </a:extLst>
          </p:cNvPr>
          <p:cNvSpPr txBox="1"/>
          <p:nvPr/>
        </p:nvSpPr>
        <p:spPr>
          <a:xfrm>
            <a:off x="1797978" y="4171674"/>
            <a:ext cx="85994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b="1" dirty="0"/>
              <a:t>중소제조업</a:t>
            </a:r>
            <a:r>
              <a:rPr lang="en-US" altLang="ko-KR" dirty="0"/>
              <a:t>(</a:t>
            </a:r>
            <a:r>
              <a:rPr lang="ko-KR" altLang="en-US" dirty="0"/>
              <a:t>기타 운송장비 제조업 종사자 약 </a:t>
            </a:r>
            <a:r>
              <a:rPr lang="en-US" altLang="ko-KR" dirty="0"/>
              <a:t>15</a:t>
            </a:r>
            <a:r>
              <a:rPr lang="ko-KR" altLang="en-US" dirty="0"/>
              <a:t>만명</a:t>
            </a:r>
            <a:r>
              <a:rPr lang="en-US" altLang="ko-KR" dirty="0"/>
              <a:t>)</a:t>
            </a:r>
            <a:r>
              <a:rPr lang="ko-KR" altLang="en-US" sz="2000" dirty="0"/>
              <a:t>에서 주</a:t>
            </a:r>
            <a:r>
              <a:rPr lang="en-US" altLang="ko-KR" sz="2000" dirty="0"/>
              <a:t>52</a:t>
            </a:r>
            <a:r>
              <a:rPr lang="ko-KR" altLang="en-US" sz="2000" dirty="0"/>
              <a:t>시간제 시행 전 총 초과시간의 합과 단축 후 초과근로시간의 합계를 추정해 총 초과근로시간 감소를 추정한 결과 </a:t>
            </a:r>
            <a:r>
              <a:rPr lang="ko-KR" altLang="en-US" sz="2000" b="1" dirty="0"/>
              <a:t>약 </a:t>
            </a:r>
            <a:r>
              <a:rPr lang="en-US" altLang="ko-KR" sz="2000" b="1" dirty="0"/>
              <a:t>26%</a:t>
            </a:r>
            <a:r>
              <a:rPr lang="ko-KR" altLang="en-US" sz="2000" b="1" dirty="0"/>
              <a:t>에 가까운 초과근로시간 감소</a:t>
            </a:r>
            <a:r>
              <a:rPr lang="ko-KR" altLang="en-US" sz="2000" dirty="0"/>
              <a:t>가 발생할 것으로 추정됨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3643C6F-6743-4249-BEB2-40DA3A5EAACB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0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차트 3">
            <a:extLst>
              <a:ext uri="{FF2B5EF4-FFF2-40B4-BE49-F238E27FC236}">
                <a16:creationId xmlns:a16="http://schemas.microsoft.com/office/drawing/2014/main" id="{8E49B430-9EA2-4C66-977B-9AADA5F3D7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4941565"/>
              </p:ext>
            </p:extLst>
          </p:nvPr>
        </p:nvGraphicFramePr>
        <p:xfrm>
          <a:off x="838200" y="1770960"/>
          <a:ext cx="5257800" cy="4376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418380-E3A6-47A2-9A64-D2236DEC7EE2}"/>
              </a:ext>
            </a:extLst>
          </p:cNvPr>
          <p:cNvSpPr txBox="1"/>
          <p:nvPr/>
        </p:nvSpPr>
        <p:spPr>
          <a:xfrm>
            <a:off x="6475445" y="1828800"/>
            <a:ext cx="51504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/>
              <a:t>중소제조업</a:t>
            </a:r>
            <a:r>
              <a:rPr lang="en-US" altLang="ko-KR" sz="2000" dirty="0"/>
              <a:t>(</a:t>
            </a:r>
            <a:r>
              <a:rPr lang="ko-KR" altLang="en-US" sz="2000" dirty="0"/>
              <a:t>기타 운송장비 제조업</a:t>
            </a:r>
            <a:r>
              <a:rPr lang="en-US" altLang="ko-KR" sz="2000" dirty="0"/>
              <a:t>)</a:t>
            </a:r>
            <a:r>
              <a:rPr lang="ko-KR" altLang="en-US" sz="2000" dirty="0"/>
              <a:t>에서 주</a:t>
            </a:r>
            <a:r>
              <a:rPr lang="en-US" altLang="ko-KR" sz="2000" dirty="0"/>
              <a:t>52</a:t>
            </a:r>
            <a:r>
              <a:rPr lang="ko-KR" altLang="en-US" sz="2000" dirty="0"/>
              <a:t>시간제 시행에 따라 예상되는 </a:t>
            </a:r>
            <a:r>
              <a:rPr lang="ko-KR" altLang="en-US" sz="2000" b="1" dirty="0"/>
              <a:t>임금 감소분</a:t>
            </a:r>
            <a:r>
              <a:rPr lang="ko-KR" altLang="en-US" sz="2000" dirty="0"/>
              <a:t>은 현재 </a:t>
            </a:r>
            <a:r>
              <a:rPr lang="ko-KR" altLang="en-US" sz="2000" b="1" dirty="0"/>
              <a:t>총 급여액의 약 </a:t>
            </a:r>
            <a:r>
              <a:rPr lang="en-US" altLang="ko-KR" sz="2000" b="1" dirty="0"/>
              <a:t>2.5%</a:t>
            </a:r>
            <a:r>
              <a:rPr lang="en-US" altLang="ko-KR" sz="2000" dirty="0"/>
              <a:t> </a:t>
            </a:r>
            <a:r>
              <a:rPr lang="ko-KR" altLang="en-US" sz="2000" dirty="0"/>
              <a:t>수준</a:t>
            </a:r>
            <a:endParaRPr lang="en-US" altLang="ko-KR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/>
              <a:t>반면</a:t>
            </a:r>
            <a:r>
              <a:rPr lang="en-US" altLang="ko-KR" sz="2000" dirty="0"/>
              <a:t>, </a:t>
            </a:r>
            <a:r>
              <a:rPr lang="en-US" altLang="ko-KR" sz="2000" b="1" dirty="0"/>
              <a:t>30-99</a:t>
            </a:r>
            <a:r>
              <a:rPr lang="ko-KR" altLang="en-US" sz="2000" b="1" dirty="0"/>
              <a:t>인</a:t>
            </a:r>
            <a:r>
              <a:rPr lang="en-US" altLang="ko-KR" sz="2000" b="1" dirty="0"/>
              <a:t>, 100-299</a:t>
            </a:r>
            <a:r>
              <a:rPr lang="ko-KR" altLang="en-US" sz="2000" b="1" dirty="0"/>
              <a:t>인 규모 사업장</a:t>
            </a:r>
            <a:r>
              <a:rPr lang="ko-KR" altLang="en-US" sz="2000" dirty="0"/>
              <a:t>에서는 근로시간 단축으로 </a:t>
            </a:r>
            <a:r>
              <a:rPr lang="ko-KR" altLang="en-US" sz="2000" b="1" dirty="0"/>
              <a:t>각각 </a:t>
            </a:r>
            <a:r>
              <a:rPr lang="en-US" altLang="ko-KR" sz="2000" b="1" dirty="0"/>
              <a:t>27%, 24%</a:t>
            </a:r>
            <a:r>
              <a:rPr lang="ko-KR" altLang="en-US" sz="2000" b="1" dirty="0"/>
              <a:t>의 임금이 감소</a:t>
            </a:r>
            <a:r>
              <a:rPr lang="ko-KR" altLang="en-US" sz="2000" dirty="0"/>
              <a:t>할 것으로 추정되어 큰 폭의 임금 감소가 나타날 것으로 예상</a:t>
            </a: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D1F9DADC-0A0E-41BF-9546-E30FD7B04835}"/>
              </a:ext>
            </a:extLst>
          </p:cNvPr>
          <p:cNvSpPr txBox="1">
            <a:spLocks/>
          </p:cNvSpPr>
          <p:nvPr/>
        </p:nvSpPr>
        <p:spPr>
          <a:xfrm>
            <a:off x="738641" y="380201"/>
            <a:ext cx="10787744" cy="86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주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52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시간제 시행에 따라 예상되는 임금 감소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월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단위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534C1CE-8333-46EB-A2A9-5E9654FD364F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9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271041"/>
            <a:ext cx="9144000" cy="791278"/>
          </a:xfrm>
        </p:spPr>
        <p:txBody>
          <a:bodyPr>
            <a:normAutofit/>
          </a:bodyPr>
          <a:lstStyle/>
          <a:p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한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·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중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·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일 근로시간제도 비교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186737"/>
              </p:ext>
            </p:extLst>
          </p:nvPr>
        </p:nvGraphicFramePr>
        <p:xfrm>
          <a:off x="1646547" y="1885361"/>
          <a:ext cx="9037164" cy="3744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291">
                  <a:extLst>
                    <a:ext uri="{9D8B030D-6E8A-4147-A177-3AD203B41FA5}">
                      <a16:colId xmlns:a16="http://schemas.microsoft.com/office/drawing/2014/main" val="2653202223"/>
                    </a:ext>
                  </a:extLst>
                </a:gridCol>
                <a:gridCol w="2237296">
                  <a:extLst>
                    <a:ext uri="{9D8B030D-6E8A-4147-A177-3AD203B41FA5}">
                      <a16:colId xmlns:a16="http://schemas.microsoft.com/office/drawing/2014/main" val="528405292"/>
                    </a:ext>
                  </a:extLst>
                </a:gridCol>
                <a:gridCol w="2281286">
                  <a:extLst>
                    <a:ext uri="{9D8B030D-6E8A-4147-A177-3AD203B41FA5}">
                      <a16:colId xmlns:a16="http://schemas.microsoft.com/office/drawing/2014/main" val="241773386"/>
                    </a:ext>
                  </a:extLst>
                </a:gridCol>
                <a:gridCol w="2259291">
                  <a:extLst>
                    <a:ext uri="{9D8B030D-6E8A-4147-A177-3AD203B41FA5}">
                      <a16:colId xmlns:a16="http://schemas.microsoft.com/office/drawing/2014/main" val="2133020477"/>
                    </a:ext>
                  </a:extLst>
                </a:gridCol>
              </a:tblGrid>
              <a:tr h="54328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구 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한 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일 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중 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929109"/>
                  </a:ext>
                </a:extLst>
              </a:tr>
              <a:tr h="7223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법정근로시간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  8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日  </a:t>
                      </a:r>
                      <a:endParaRPr lang="en-US" altLang="ko-KR" sz="1600" dirty="0">
                        <a:solidFill>
                          <a:srgbClr val="0070C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  8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日   </a:t>
                      </a:r>
                      <a:endParaRPr lang="en-US" altLang="ko-KR" sz="1600" dirty="0">
                        <a:solidFill>
                          <a:srgbClr val="0070C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   8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日  </a:t>
                      </a:r>
                      <a:endParaRPr lang="en-US" altLang="ko-KR" sz="1600" dirty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40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0070C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0070C0"/>
                          </a:solidFill>
                        </a:rPr>
                        <a:t>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164515"/>
                  </a:ext>
                </a:extLst>
              </a:tr>
              <a:tr h="7066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연장근로시간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12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週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endParaRPr lang="ko-KR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 45(100)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週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360(720)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ko-KR" altLang="en-US" sz="1600" dirty="0" err="1">
                          <a:solidFill>
                            <a:srgbClr val="C00000"/>
                          </a:solidFill>
                        </a:rPr>
                        <a:t>年</a:t>
                      </a:r>
                      <a:endParaRPr lang="ko-KR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  3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日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36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시간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418205"/>
                  </a:ext>
                </a:extLst>
              </a:tr>
              <a:tr h="4851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탄력근로시간제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2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주</a:t>
                      </a:r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, 3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개월 단위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1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주</a:t>
                      </a:r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, 1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개월</a:t>
                      </a:r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, 1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년 단위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-</a:t>
                      </a:r>
                      <a:endParaRPr lang="ko-KR" altLang="en-US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203224"/>
                  </a:ext>
                </a:extLst>
              </a:tr>
              <a:tr h="4640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선택근로시간제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1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개월 단위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3</a:t>
                      </a:r>
                      <a:r>
                        <a:rPr lang="ko-KR" altLang="en-US" sz="1600" dirty="0">
                          <a:solidFill>
                            <a:schemeClr val="accent1"/>
                          </a:solidFill>
                        </a:rPr>
                        <a:t>개월 단위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accent1"/>
                          </a:solidFill>
                        </a:rPr>
                        <a:t>-</a:t>
                      </a:r>
                      <a:endParaRPr lang="ko-KR" altLang="en-US" sz="16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785340"/>
                  </a:ext>
                </a:extLst>
              </a:tr>
              <a:tr h="717201"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특별연장근로제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3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개월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재난 또는 이에 준하는 사유 등 긴급상황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특별한 제한 업음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신기술</a:t>
                      </a:r>
                      <a:r>
                        <a:rPr lang="en-US" altLang="ko-KR" sz="1600" dirty="0">
                          <a:solidFill>
                            <a:srgbClr val="C00000"/>
                          </a:solidFill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신상품</a:t>
                      </a:r>
                      <a:r>
                        <a:rPr lang="ko-KR" altLang="en-US" sz="1600" baseline="0" dirty="0">
                          <a:solidFill>
                            <a:srgbClr val="C00000"/>
                          </a:solidFill>
                        </a:rPr>
                        <a:t> 등</a:t>
                      </a:r>
                      <a:endParaRPr lang="en-US" altLang="ko-KR" sz="1600" baseline="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baseline="0" dirty="0">
                          <a:solidFill>
                            <a:srgbClr val="C00000"/>
                          </a:solidFill>
                        </a:rPr>
                        <a:t>연구개발</a:t>
                      </a:r>
                      <a:r>
                        <a:rPr lang="en-US" altLang="ko-KR" sz="1600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  <a:endParaRPr lang="ko-KR" altLang="en-US" sz="1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rgbClr val="C00000"/>
                          </a:solidFill>
                        </a:rPr>
                        <a:t>종합계산근로시간제</a:t>
                      </a:r>
                      <a:endParaRPr lang="en-US" altLang="ko-KR" sz="1600" dirty="0">
                        <a:solidFill>
                          <a:srgbClr val="C00000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50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ko-KR" altLang="en-US" sz="1500" dirty="0">
                          <a:solidFill>
                            <a:srgbClr val="C00000"/>
                          </a:solidFill>
                        </a:rPr>
                        <a:t>법정근로시간을 주</a:t>
                      </a:r>
                      <a:r>
                        <a:rPr lang="en-US" altLang="ko-KR" sz="1500" dirty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rgbClr val="C00000"/>
                          </a:solidFill>
                        </a:rPr>
                        <a:t>월</a:t>
                      </a:r>
                      <a:r>
                        <a:rPr lang="en-US" altLang="ko-KR" sz="1500" dirty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rgbClr val="C00000"/>
                          </a:solidFill>
                        </a:rPr>
                        <a:t>분기</a:t>
                      </a:r>
                      <a:r>
                        <a:rPr lang="en-US" altLang="ko-KR" sz="1500" dirty="0">
                          <a:solidFill>
                            <a:srgbClr val="C00000"/>
                          </a:solidFill>
                        </a:rPr>
                        <a:t>, </a:t>
                      </a:r>
                      <a:r>
                        <a:rPr lang="ko-KR" altLang="en-US" sz="1500" dirty="0">
                          <a:solidFill>
                            <a:srgbClr val="C00000"/>
                          </a:solidFill>
                        </a:rPr>
                        <a:t>연단위로 변경</a:t>
                      </a:r>
                      <a:r>
                        <a:rPr lang="en-US" altLang="ko-KR" sz="1500" dirty="0">
                          <a:solidFill>
                            <a:srgbClr val="C00000"/>
                          </a:solidFill>
                        </a:rPr>
                        <a:t>)</a:t>
                      </a:r>
                      <a:endParaRPr lang="ko-KR" altLang="en-US" sz="15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02505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FF739FDC-22C2-44A9-87CB-1417BA88AB2C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9B6F93-5A6A-4BA1-A0C9-FB38D7BA8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2766218"/>
            <a:ext cx="4419600" cy="1325563"/>
          </a:xfrm>
        </p:spPr>
        <p:txBody>
          <a:bodyPr/>
          <a:lstStyle/>
          <a:p>
            <a:pPr algn="ctr"/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참고자료</a:t>
            </a:r>
          </a:p>
        </p:txBody>
      </p:sp>
    </p:spTree>
    <p:extLst>
      <p:ext uri="{BB962C8B-B14F-4D97-AF65-F5344CB8AC3E}">
        <p14:creationId xmlns:p14="http://schemas.microsoft.com/office/powerpoint/2010/main" val="413043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9A3489D-8D6C-4BF0-A446-B0852B641C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086151"/>
              </p:ext>
            </p:extLst>
          </p:nvPr>
        </p:nvGraphicFramePr>
        <p:xfrm>
          <a:off x="959044" y="1294031"/>
          <a:ext cx="10166155" cy="4952289"/>
        </p:xfrm>
        <a:graphic>
          <a:graphicData uri="http://schemas.openxmlformats.org/drawingml/2006/table">
            <a:tbl>
              <a:tblPr/>
              <a:tblGrid>
                <a:gridCol w="2015063">
                  <a:extLst>
                    <a:ext uri="{9D8B030D-6E8A-4147-A177-3AD203B41FA5}">
                      <a16:colId xmlns:a16="http://schemas.microsoft.com/office/drawing/2014/main" val="3699442615"/>
                    </a:ext>
                  </a:extLst>
                </a:gridCol>
                <a:gridCol w="2717031">
                  <a:extLst>
                    <a:ext uri="{9D8B030D-6E8A-4147-A177-3AD203B41FA5}">
                      <a16:colId xmlns:a16="http://schemas.microsoft.com/office/drawing/2014/main" val="213445800"/>
                    </a:ext>
                  </a:extLst>
                </a:gridCol>
                <a:gridCol w="2717031">
                  <a:extLst>
                    <a:ext uri="{9D8B030D-6E8A-4147-A177-3AD203B41FA5}">
                      <a16:colId xmlns:a16="http://schemas.microsoft.com/office/drawing/2014/main" val="2662843839"/>
                    </a:ext>
                  </a:extLst>
                </a:gridCol>
                <a:gridCol w="1358399">
                  <a:extLst>
                    <a:ext uri="{9D8B030D-6E8A-4147-A177-3AD203B41FA5}">
                      <a16:colId xmlns:a16="http://schemas.microsoft.com/office/drawing/2014/main" val="1149138766"/>
                    </a:ext>
                  </a:extLst>
                </a:gridCol>
                <a:gridCol w="1358631">
                  <a:extLst>
                    <a:ext uri="{9D8B030D-6E8A-4147-A177-3AD203B41FA5}">
                      <a16:colId xmlns:a16="http://schemas.microsoft.com/office/drawing/2014/main" val="3280762668"/>
                    </a:ext>
                  </a:extLst>
                </a:gridCol>
              </a:tblGrid>
              <a:tr h="91968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기업규모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단축전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 평균 초과근로시간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(A)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단축후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 평균 초과근로시간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(B)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A-B</a:t>
                      </a:r>
                      <a:endParaRPr 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증감률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735341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5-9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16.07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13.91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-2.16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-13.4%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850377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10-29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22.48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23.06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0.58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2.6%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418882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30-99</a:t>
                      </a:r>
                      <a:r>
                        <a:rPr lang="ko-KR" alt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38.49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28.08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-10.41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-27.0%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940861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100-299</a:t>
                      </a:r>
                      <a:r>
                        <a:rPr lang="ko-KR" alt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35.74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27.12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-8.62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-24.1%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492738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300-499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21.31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21.13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-0.19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-0.9%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627464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500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 이상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19.37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18.05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-1.32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-6.8%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043411"/>
                  </a:ext>
                </a:extLst>
              </a:tr>
              <a:tr h="52681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기타운송장비 제조업 전체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26.38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22.25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-4.12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-15.6%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11109"/>
                  </a:ext>
                </a:extLst>
              </a:tr>
            </a:tbl>
          </a:graphicData>
        </a:graphic>
      </p:graphicFrame>
      <p:sp>
        <p:nvSpPr>
          <p:cNvPr id="9" name="제목 1">
            <a:extLst>
              <a:ext uri="{FF2B5EF4-FFF2-40B4-BE49-F238E27FC236}">
                <a16:creationId xmlns:a16="http://schemas.microsoft.com/office/drawing/2014/main" id="{8EDA0DC7-F648-4982-8AE3-0345F1BC46A6}"/>
              </a:ext>
            </a:extLst>
          </p:cNvPr>
          <p:cNvSpPr txBox="1">
            <a:spLocks/>
          </p:cNvSpPr>
          <p:nvPr/>
        </p:nvSpPr>
        <p:spPr>
          <a:xfrm>
            <a:off x="989013" y="322881"/>
            <a:ext cx="10287000" cy="86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b="1" dirty="0"/>
              <a:t>규모별 초과근로시간 감소</a:t>
            </a:r>
            <a:r>
              <a:rPr lang="en-US" altLang="ko-KR" sz="2000" dirty="0"/>
              <a:t>(</a:t>
            </a:r>
            <a:r>
              <a:rPr lang="ko-KR" altLang="en-US" sz="2000" dirty="0"/>
              <a:t>월</a:t>
            </a:r>
            <a:r>
              <a:rPr lang="en-US" altLang="ko-KR" sz="2000" dirty="0"/>
              <a:t>/</a:t>
            </a:r>
            <a:r>
              <a:rPr lang="ko-KR" altLang="en-US" sz="2000" dirty="0"/>
              <a:t>단위</a:t>
            </a:r>
            <a:r>
              <a:rPr lang="en-US" altLang="ko-KR" sz="2000" dirty="0"/>
              <a:t>)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7525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>
            <a:extLst>
              <a:ext uri="{FF2B5EF4-FFF2-40B4-BE49-F238E27FC236}">
                <a16:creationId xmlns:a16="http://schemas.microsoft.com/office/drawing/2014/main" id="{8EDA0DC7-F648-4982-8AE3-0345F1BC46A6}"/>
              </a:ext>
            </a:extLst>
          </p:cNvPr>
          <p:cNvSpPr txBox="1">
            <a:spLocks/>
          </p:cNvSpPr>
          <p:nvPr/>
        </p:nvSpPr>
        <p:spPr>
          <a:xfrm>
            <a:off x="963385" y="419364"/>
            <a:ext cx="10308772" cy="86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b="1" dirty="0"/>
              <a:t>규모별 </a:t>
            </a:r>
            <a:r>
              <a:rPr lang="ko-KR" altLang="en-US" sz="3600" b="1" dirty="0" err="1"/>
              <a:t>총급여</a:t>
            </a:r>
            <a:r>
              <a:rPr lang="ko-KR" altLang="en-US" sz="3600" b="1" dirty="0"/>
              <a:t> 감소 </a:t>
            </a:r>
            <a:r>
              <a:rPr lang="en-US" altLang="ko-KR" sz="2000" dirty="0"/>
              <a:t>(</a:t>
            </a:r>
            <a:r>
              <a:rPr lang="ko-KR" altLang="en-US" sz="2000" dirty="0"/>
              <a:t>월</a:t>
            </a:r>
            <a:r>
              <a:rPr lang="en-US" altLang="ko-KR" sz="2000" dirty="0"/>
              <a:t>/</a:t>
            </a:r>
            <a:r>
              <a:rPr lang="ko-KR" altLang="en-US" sz="2000" dirty="0"/>
              <a:t>천원 단위</a:t>
            </a:r>
            <a:r>
              <a:rPr lang="en-US" altLang="ko-KR" sz="2000" dirty="0"/>
              <a:t>)</a:t>
            </a:r>
            <a:endParaRPr lang="ko-KR" altLang="en-US" sz="2000" b="1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AF099B9-EC56-469D-AECA-7A99D2868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740723"/>
              </p:ext>
            </p:extLst>
          </p:nvPr>
        </p:nvGraphicFramePr>
        <p:xfrm>
          <a:off x="1088571" y="1306286"/>
          <a:ext cx="10058400" cy="4700676"/>
        </p:xfrm>
        <a:graphic>
          <a:graphicData uri="http://schemas.openxmlformats.org/drawingml/2006/table">
            <a:tbl>
              <a:tblPr/>
              <a:tblGrid>
                <a:gridCol w="1993705">
                  <a:extLst>
                    <a:ext uri="{9D8B030D-6E8A-4147-A177-3AD203B41FA5}">
                      <a16:colId xmlns:a16="http://schemas.microsoft.com/office/drawing/2014/main" val="2821668761"/>
                    </a:ext>
                  </a:extLst>
                </a:gridCol>
                <a:gridCol w="2688232">
                  <a:extLst>
                    <a:ext uri="{9D8B030D-6E8A-4147-A177-3AD203B41FA5}">
                      <a16:colId xmlns:a16="http://schemas.microsoft.com/office/drawing/2014/main" val="3688042585"/>
                    </a:ext>
                  </a:extLst>
                </a:gridCol>
                <a:gridCol w="2688232">
                  <a:extLst>
                    <a:ext uri="{9D8B030D-6E8A-4147-A177-3AD203B41FA5}">
                      <a16:colId xmlns:a16="http://schemas.microsoft.com/office/drawing/2014/main" val="2217685216"/>
                    </a:ext>
                  </a:extLst>
                </a:gridCol>
                <a:gridCol w="1344001">
                  <a:extLst>
                    <a:ext uri="{9D8B030D-6E8A-4147-A177-3AD203B41FA5}">
                      <a16:colId xmlns:a16="http://schemas.microsoft.com/office/drawing/2014/main" val="4097647587"/>
                    </a:ext>
                  </a:extLst>
                </a:gridCol>
                <a:gridCol w="1344230">
                  <a:extLst>
                    <a:ext uri="{9D8B030D-6E8A-4147-A177-3AD203B41FA5}">
                      <a16:colId xmlns:a16="http://schemas.microsoft.com/office/drawing/2014/main" val="1990355271"/>
                    </a:ext>
                  </a:extLst>
                </a:gridCol>
              </a:tblGrid>
              <a:tr h="87782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기업규모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단축전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 </a:t>
                      </a: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총급여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(A)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단축후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 </a:t>
                      </a:r>
                      <a:r>
                        <a:rPr lang="ko-KR" altLang="en-US" sz="1600" b="1" kern="0" spc="0" dirty="0" err="1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총급여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(B)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A-B</a:t>
                      </a:r>
                      <a:endParaRPr 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증감률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31674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5-9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3,081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3,122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41.05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1.3%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381967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10-29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3,219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3,153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-65.75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-2.0%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914681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30-99</a:t>
                      </a:r>
                      <a:r>
                        <a:rPr lang="ko-KR" alt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3,145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2,950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-194.50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-6.2%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078796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100-299</a:t>
                      </a:r>
                      <a:r>
                        <a:rPr lang="ko-KR" alt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3,218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2,890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-327.65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-10.2%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6861956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300-499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4,934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4,951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17.74 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0.4%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988017"/>
                  </a:ext>
                </a:extLst>
              </a:tr>
              <a:tr h="49083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500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 이상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5,850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5,838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-11.75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-0.2%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056748"/>
                  </a:ext>
                </a:extLst>
              </a:tr>
              <a:tr h="877827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기타운송장비 제조업 전체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4,192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4,088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휴먼고딕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-104.29 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-2.5%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2670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5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214" y="1083905"/>
            <a:ext cx="4721225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42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545335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주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52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시간제의 실시 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446AC7D-BD27-485C-A7C2-A2DD348A7963}"/>
              </a:ext>
            </a:extLst>
          </p:cNvPr>
          <p:cNvSpPr/>
          <p:nvPr/>
        </p:nvSpPr>
        <p:spPr>
          <a:xfrm>
            <a:off x="0" y="0"/>
            <a:ext cx="572877" cy="6858000"/>
          </a:xfrm>
          <a:prstGeom prst="rect">
            <a:avLst/>
          </a:prstGeom>
          <a:solidFill>
            <a:srgbClr val="7E8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58FF93A-9A32-4A8E-9B27-9F7E6221D31F}"/>
              </a:ext>
            </a:extLst>
          </p:cNvPr>
          <p:cNvSpPr/>
          <p:nvPr/>
        </p:nvSpPr>
        <p:spPr>
          <a:xfrm>
            <a:off x="1046969" y="1870898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53486A79-4E68-44B4-A5F1-141551AC118B}"/>
              </a:ext>
            </a:extLst>
          </p:cNvPr>
          <p:cNvSpPr/>
          <p:nvPr/>
        </p:nvSpPr>
        <p:spPr>
          <a:xfrm flipH="1" flipV="1">
            <a:off x="1361527" y="2582254"/>
            <a:ext cx="269672" cy="264404"/>
          </a:xfrm>
          <a:prstGeom prst="ellipse">
            <a:avLst/>
          </a:prstGeom>
          <a:solidFill>
            <a:srgbClr val="EA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909D5C7B-2880-495F-A05F-87631465FB23}"/>
              </a:ext>
            </a:extLst>
          </p:cNvPr>
          <p:cNvSpPr/>
          <p:nvPr/>
        </p:nvSpPr>
        <p:spPr>
          <a:xfrm flipH="1" flipV="1">
            <a:off x="1361527" y="5160354"/>
            <a:ext cx="269672" cy="264404"/>
          </a:xfrm>
          <a:prstGeom prst="ellipse">
            <a:avLst/>
          </a:prstGeom>
          <a:solidFill>
            <a:srgbClr val="D2B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95A97C-3AD6-421E-84CD-3D99338D7333}"/>
              </a:ext>
            </a:extLst>
          </p:cNvPr>
          <p:cNvSpPr txBox="1"/>
          <p:nvPr/>
        </p:nvSpPr>
        <p:spPr>
          <a:xfrm>
            <a:off x="1676400" y="5055198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00" dirty="0">
                <a:solidFill>
                  <a:srgbClr val="3B3933"/>
                </a:solidFill>
              </a:rPr>
              <a:t>근로시간 단축 </a:t>
            </a:r>
            <a:endParaRPr lang="en-US" altLang="ko-KR" sz="2800" b="1" spc="-100" dirty="0">
              <a:solidFill>
                <a:srgbClr val="3B3933"/>
              </a:solidFill>
            </a:endParaRPr>
          </a:p>
          <a:p>
            <a:endParaRPr lang="en-US" altLang="ko-KR" sz="1000" spc="-100" dirty="0">
              <a:solidFill>
                <a:srgbClr val="3B3933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rgbClr val="3B3933"/>
                </a:solidFill>
              </a:rPr>
              <a:t> 주당 최대 근로시간 </a:t>
            </a:r>
            <a:r>
              <a:rPr lang="en-US" altLang="ko-KR" sz="2400" spc="-100" dirty="0">
                <a:solidFill>
                  <a:srgbClr val="3B3933"/>
                </a:solidFill>
              </a:rPr>
              <a:t>68</a:t>
            </a:r>
            <a:r>
              <a:rPr lang="ko-KR" altLang="en-US" sz="2400" spc="-100" dirty="0">
                <a:solidFill>
                  <a:srgbClr val="3B3933"/>
                </a:solidFill>
              </a:rPr>
              <a:t>시간 </a:t>
            </a:r>
            <a:r>
              <a:rPr lang="ko-KR" altLang="en-US" sz="2400" spc="-100" dirty="0">
                <a:solidFill>
                  <a:srgbClr val="3B393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→</a:t>
            </a:r>
            <a:r>
              <a:rPr lang="ko-KR" altLang="en-US" sz="2400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24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주</a:t>
            </a:r>
            <a:r>
              <a:rPr lang="en-US" altLang="ko-KR" sz="24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52</a:t>
            </a:r>
            <a:r>
              <a:rPr lang="ko-KR" altLang="en-US" sz="24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시간</a:t>
            </a:r>
            <a:endParaRPr lang="en-US" altLang="ko-KR" sz="3600" b="1" spc="-100" dirty="0">
              <a:solidFill>
                <a:srgbClr val="3B3933"/>
              </a:solidFill>
            </a:endParaRPr>
          </a:p>
          <a:p>
            <a:endParaRPr lang="ko-KR" altLang="en-US" sz="2800" dirty="0">
              <a:solidFill>
                <a:srgbClr val="3B3933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CE0A3-0156-458E-97C8-39647C18D0FA}"/>
              </a:ext>
            </a:extLst>
          </p:cNvPr>
          <p:cNvSpPr txBox="1"/>
          <p:nvPr/>
        </p:nvSpPr>
        <p:spPr>
          <a:xfrm>
            <a:off x="1676401" y="2468380"/>
            <a:ext cx="10515599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00" dirty="0">
                <a:solidFill>
                  <a:srgbClr val="3B3933"/>
                </a:solidFill>
              </a:rPr>
              <a:t>적용 시기</a:t>
            </a:r>
            <a:endParaRPr lang="en-US" altLang="ko-KR" sz="2800" b="1" spc="-100" dirty="0">
              <a:solidFill>
                <a:srgbClr val="3B3933"/>
              </a:solidFill>
            </a:endParaRPr>
          </a:p>
          <a:p>
            <a:endParaRPr lang="en-US" altLang="ko-KR" sz="1000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근로시간 단축을 위해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2018. 7. 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부터 실시</a:t>
            </a:r>
            <a:endParaRPr lang="en-US" altLang="ko-KR" sz="2400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근로자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300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인 이상 사업장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시행과 동시에 적용</a:t>
            </a:r>
            <a:endParaRPr lang="en-US" altLang="ko-KR" sz="2400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근로자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30 ~ 299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인 사업장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1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년 계도기간을 거쳐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2021. 1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부터 적용</a:t>
            </a:r>
            <a:endParaRPr lang="en-US" altLang="ko-KR" sz="2400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근로자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5~49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인 사업장      </a:t>
            </a:r>
            <a:r>
              <a:rPr lang="en-US" altLang="ko-KR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2021. 7. </a:t>
            </a:r>
            <a:r>
              <a:rPr lang="ko-KR" altLang="en-US" sz="2400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부터 적용</a:t>
            </a:r>
            <a:endParaRPr lang="en-US" altLang="ko-KR" sz="2400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56815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600" b="1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본 세미나의 취지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2636325-0E93-4525-A20B-4188A4CDDE6D}"/>
              </a:ext>
            </a:extLst>
          </p:cNvPr>
          <p:cNvSpPr/>
          <p:nvPr/>
        </p:nvSpPr>
        <p:spPr>
          <a:xfrm>
            <a:off x="0" y="0"/>
            <a:ext cx="572877" cy="6858000"/>
          </a:xfrm>
          <a:prstGeom prst="rect">
            <a:avLst/>
          </a:prstGeom>
          <a:solidFill>
            <a:srgbClr val="7E8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BCDD82-B4CE-43E2-970D-3673DE04DAB8}"/>
              </a:ext>
            </a:extLst>
          </p:cNvPr>
          <p:cNvSpPr/>
          <p:nvPr/>
        </p:nvSpPr>
        <p:spPr>
          <a:xfrm flipH="1" flipV="1">
            <a:off x="1361527" y="2579595"/>
            <a:ext cx="269672" cy="264404"/>
          </a:xfrm>
          <a:prstGeom prst="ellipse">
            <a:avLst/>
          </a:prstGeom>
          <a:solidFill>
            <a:srgbClr val="EA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020F39C-F8D5-4B96-A988-E6AFEA7B207C}"/>
              </a:ext>
            </a:extLst>
          </p:cNvPr>
          <p:cNvSpPr/>
          <p:nvPr/>
        </p:nvSpPr>
        <p:spPr>
          <a:xfrm flipH="1" flipV="1">
            <a:off x="1361527" y="3258400"/>
            <a:ext cx="269672" cy="264404"/>
          </a:xfrm>
          <a:prstGeom prst="ellipse">
            <a:avLst/>
          </a:prstGeom>
          <a:solidFill>
            <a:srgbClr val="D2B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64D563-B5D6-43BF-8E9D-14D7AE51D41B}"/>
              </a:ext>
            </a:extLst>
          </p:cNvPr>
          <p:cNvSpPr txBox="1"/>
          <p:nvPr/>
        </p:nvSpPr>
        <p:spPr>
          <a:xfrm>
            <a:off x="1848467" y="2450187"/>
            <a:ext cx="941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spc="-100" dirty="0">
                <a:solidFill>
                  <a:srgbClr val="3B3933"/>
                </a:solidFill>
              </a:rPr>
              <a:t>급격한 근로시간 단축으로 인한 임금 감소</a:t>
            </a:r>
            <a:endParaRPr lang="en-US" altLang="ko-KR" sz="2800" spc="-100" dirty="0">
              <a:solidFill>
                <a:srgbClr val="3B393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DEA005-3E0B-498E-9164-8EA40C0C916D}"/>
              </a:ext>
            </a:extLst>
          </p:cNvPr>
          <p:cNvSpPr txBox="1"/>
          <p:nvPr/>
        </p:nvSpPr>
        <p:spPr>
          <a:xfrm>
            <a:off x="1848467" y="3128992"/>
            <a:ext cx="9413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spc="-100" dirty="0">
                <a:solidFill>
                  <a:srgbClr val="3B3933"/>
                </a:solidFill>
              </a:rPr>
              <a:t>숙련근로자들의 이직으로 인한 노동력 부족</a:t>
            </a:r>
            <a:endParaRPr lang="en-US" altLang="ko-KR" sz="2800" spc="-100" dirty="0">
              <a:solidFill>
                <a:srgbClr val="3B3933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E777DD5-9FAC-41C7-8E1B-CC29A9ACBEEE}"/>
              </a:ext>
            </a:extLst>
          </p:cNvPr>
          <p:cNvSpPr/>
          <p:nvPr/>
        </p:nvSpPr>
        <p:spPr>
          <a:xfrm flipH="1" flipV="1">
            <a:off x="1361527" y="3946688"/>
            <a:ext cx="269672" cy="264404"/>
          </a:xfrm>
          <a:prstGeom prst="ellipse">
            <a:avLst/>
          </a:prstGeom>
          <a:solidFill>
            <a:srgbClr val="EA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B4F8E9-081C-4CB5-BDCB-0934FB746198}"/>
              </a:ext>
            </a:extLst>
          </p:cNvPr>
          <p:cNvSpPr txBox="1"/>
          <p:nvPr/>
        </p:nvSpPr>
        <p:spPr>
          <a:xfrm>
            <a:off x="1848467" y="3817280"/>
            <a:ext cx="94135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spc="-100" dirty="0">
                <a:solidFill>
                  <a:srgbClr val="3B3933"/>
                </a:solidFill>
              </a:rPr>
              <a:t>인력 확대에 따른 추가 비용 부담 등으로</a:t>
            </a:r>
            <a:r>
              <a:rPr lang="en-US" altLang="ko-KR" sz="2800" spc="-100" dirty="0">
                <a:solidFill>
                  <a:srgbClr val="3B3933"/>
                </a:solidFill>
              </a:rPr>
              <a:t> </a:t>
            </a:r>
            <a:br>
              <a:rPr lang="en-US" altLang="ko-KR" sz="2800" spc="-100" dirty="0">
                <a:solidFill>
                  <a:srgbClr val="3B3933"/>
                </a:solidFill>
              </a:rPr>
            </a:br>
            <a:r>
              <a:rPr lang="ko-KR" altLang="en-US" sz="2800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중소제조업에 예상되는 치명적 타격</a:t>
            </a:r>
            <a:endParaRPr lang="en-US" altLang="ko-KR" sz="2800" spc="-100" dirty="0">
              <a:solidFill>
                <a:srgbClr val="3B3933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D60BAA-1C1E-4389-9056-FB9C5BD7DEA4}"/>
              </a:ext>
            </a:extLst>
          </p:cNvPr>
          <p:cNvSpPr txBox="1"/>
          <p:nvPr/>
        </p:nvSpPr>
        <p:spPr>
          <a:xfrm>
            <a:off x="1274212" y="5376166"/>
            <a:ext cx="9987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본 세미나는 주</a:t>
            </a:r>
            <a:r>
              <a:rPr lang="en-US" altLang="ko-KR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52</a:t>
            </a:r>
            <a:r>
              <a:rPr lang="ko-KR" altLang="en-US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시간제가 중소제조업에 미치는 영향 분석하고</a:t>
            </a:r>
            <a:r>
              <a:rPr lang="en-US" altLang="ko-KR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주</a:t>
            </a:r>
            <a:r>
              <a:rPr lang="en-US" altLang="ko-KR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52</a:t>
            </a:r>
            <a:r>
              <a:rPr lang="ko-KR" altLang="en-US" sz="2800" b="1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시간제가 현장에 연착륙할 수 있는 방안을 모색 </a:t>
            </a:r>
            <a:endParaRPr lang="en-US" altLang="ko-KR" sz="2800" b="1" spc="-100" dirty="0">
              <a:solidFill>
                <a:srgbClr val="3B3933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7D95155-478A-405A-B061-11A108EF56D1}"/>
              </a:ext>
            </a:extLst>
          </p:cNvPr>
          <p:cNvSpPr/>
          <p:nvPr/>
        </p:nvSpPr>
        <p:spPr>
          <a:xfrm>
            <a:off x="1046969" y="1870898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98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568150"/>
            <a:ext cx="10515600" cy="1325563"/>
          </a:xfrm>
        </p:spPr>
        <p:txBody>
          <a:bodyPr>
            <a:normAutofit/>
          </a:bodyPr>
          <a:lstStyle/>
          <a:p>
            <a:r>
              <a:rPr lang="ko-KR" altLang="en-US" sz="3600" b="1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분석 대상 및 방법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2636325-0E93-4525-A20B-4188A4CDDE6D}"/>
              </a:ext>
            </a:extLst>
          </p:cNvPr>
          <p:cNvSpPr/>
          <p:nvPr/>
        </p:nvSpPr>
        <p:spPr>
          <a:xfrm>
            <a:off x="0" y="0"/>
            <a:ext cx="572877" cy="6858000"/>
          </a:xfrm>
          <a:prstGeom prst="rect">
            <a:avLst/>
          </a:prstGeom>
          <a:solidFill>
            <a:srgbClr val="7E8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BCDD82-B4CE-43E2-970D-3673DE04DAB8}"/>
              </a:ext>
            </a:extLst>
          </p:cNvPr>
          <p:cNvSpPr/>
          <p:nvPr/>
        </p:nvSpPr>
        <p:spPr>
          <a:xfrm flipH="1" flipV="1">
            <a:off x="1361527" y="2582690"/>
            <a:ext cx="269672" cy="264404"/>
          </a:xfrm>
          <a:prstGeom prst="ellipse">
            <a:avLst/>
          </a:prstGeom>
          <a:solidFill>
            <a:srgbClr val="EA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64D563-B5D6-43BF-8E9D-14D7AE51D41B}"/>
              </a:ext>
            </a:extLst>
          </p:cNvPr>
          <p:cNvSpPr txBox="1"/>
          <p:nvPr/>
        </p:nvSpPr>
        <p:spPr>
          <a:xfrm>
            <a:off x="1848467" y="2453282"/>
            <a:ext cx="941355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00" dirty="0">
                <a:solidFill>
                  <a:srgbClr val="3B3933"/>
                </a:solidFill>
              </a:rPr>
              <a:t>조사대상</a:t>
            </a:r>
            <a:endParaRPr lang="en-US" altLang="ko-KR" sz="2800" b="1" spc="-100" dirty="0">
              <a:solidFill>
                <a:srgbClr val="3B3933"/>
              </a:solidFill>
            </a:endParaRPr>
          </a:p>
          <a:p>
            <a:endParaRPr lang="en-US" altLang="ko-KR" sz="1000" b="1" spc="-100" dirty="0">
              <a:solidFill>
                <a:srgbClr val="3B3933"/>
              </a:solidFill>
            </a:endParaRP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rgbClr val="3B3933"/>
                </a:solidFill>
              </a:rPr>
              <a:t>중소제조업 중에서도 가장 노동집약적인 조선산업을 선정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ko-KR" altLang="en-US" sz="2400" spc="-100" dirty="0">
                <a:solidFill>
                  <a:srgbClr val="3B3933"/>
                </a:solidFill>
              </a:rPr>
              <a:t>그 중에서도 </a:t>
            </a:r>
            <a:r>
              <a:rPr lang="en-US" altLang="ko-KR" sz="2400" spc="-100" dirty="0">
                <a:solidFill>
                  <a:srgbClr val="3B3933"/>
                </a:solidFill>
              </a:rPr>
              <a:t>5</a:t>
            </a:r>
            <a:r>
              <a:rPr lang="ko-KR" altLang="en-US" sz="2400" spc="-100" dirty="0">
                <a:solidFill>
                  <a:srgbClr val="3B3933"/>
                </a:solidFill>
              </a:rPr>
              <a:t>개 대형조선소의 </a:t>
            </a:r>
            <a:r>
              <a:rPr lang="en-US" altLang="ko-KR" sz="2400" spc="-100" dirty="0">
                <a:solidFill>
                  <a:srgbClr val="3B3933"/>
                </a:solidFill>
              </a:rPr>
              <a:t>72</a:t>
            </a:r>
            <a:r>
              <a:rPr lang="ko-KR" altLang="en-US" sz="2400" spc="-100" dirty="0">
                <a:solidFill>
                  <a:srgbClr val="3B3933"/>
                </a:solidFill>
              </a:rPr>
              <a:t>개 협력업체를 대상으로 조사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endParaRPr lang="en-US" altLang="ko-KR" sz="2400" b="1" spc="-100" dirty="0">
              <a:solidFill>
                <a:srgbClr val="3B3933"/>
              </a:solidFill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E777DD5-9FAC-41C7-8E1B-CC29A9ACBEEE}"/>
              </a:ext>
            </a:extLst>
          </p:cNvPr>
          <p:cNvSpPr/>
          <p:nvPr/>
        </p:nvSpPr>
        <p:spPr>
          <a:xfrm flipH="1" flipV="1">
            <a:off x="1361527" y="4930696"/>
            <a:ext cx="269672" cy="264404"/>
          </a:xfrm>
          <a:prstGeom prst="ellipse">
            <a:avLst/>
          </a:prstGeom>
          <a:solidFill>
            <a:srgbClr val="D2B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B4F8E9-081C-4CB5-BDCB-0934FB746198}"/>
              </a:ext>
            </a:extLst>
          </p:cNvPr>
          <p:cNvSpPr txBox="1"/>
          <p:nvPr/>
        </p:nvSpPr>
        <p:spPr>
          <a:xfrm>
            <a:off x="1848467" y="4786488"/>
            <a:ext cx="9413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00" dirty="0">
                <a:solidFill>
                  <a:srgbClr val="3B3933"/>
                </a:solidFill>
              </a:rPr>
              <a:t>조사방법</a:t>
            </a:r>
            <a:endParaRPr lang="en-US" altLang="ko-KR" sz="2800" b="1" spc="-100" dirty="0">
              <a:solidFill>
                <a:srgbClr val="3B3933"/>
              </a:solidFill>
            </a:endParaRPr>
          </a:p>
          <a:p>
            <a:endParaRPr lang="en-US" altLang="ko-KR" sz="1000" spc="-100" dirty="0">
              <a:solidFill>
                <a:srgbClr val="3B3933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ko-KR" sz="2400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2</a:t>
            </a:r>
            <a:r>
              <a:rPr lang="ko-KR" altLang="en-US" sz="2400" spc="-100" dirty="0">
                <a:solidFill>
                  <a:srgbClr val="3B3933"/>
                </a:solidFill>
                <a:latin typeface="맑은 고딕" panose="020B0503020000020004" pitchFamily="50" charset="-127"/>
              </a:rPr>
              <a:t>차례의 현장조사 및 설문조사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altLang="ko-KR" sz="2400" b="1" spc="-100" dirty="0">
              <a:solidFill>
                <a:srgbClr val="3B3933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7D95155-478A-405A-B061-11A108EF56D1}"/>
              </a:ext>
            </a:extLst>
          </p:cNvPr>
          <p:cNvSpPr/>
          <p:nvPr/>
        </p:nvSpPr>
        <p:spPr>
          <a:xfrm>
            <a:off x="1046969" y="1870898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78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8CF57C45-28B2-423F-B0BB-D263CB60D3E5}"/>
              </a:ext>
            </a:extLst>
          </p:cNvPr>
          <p:cNvSpPr txBox="1">
            <a:spLocks/>
          </p:cNvSpPr>
          <p:nvPr/>
        </p:nvSpPr>
        <p:spPr>
          <a:xfrm>
            <a:off x="838200" y="56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spc="-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사용 데이터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87FA558-BCB9-4E83-8270-DD06B94D2A4A}"/>
              </a:ext>
            </a:extLst>
          </p:cNvPr>
          <p:cNvSpPr/>
          <p:nvPr/>
        </p:nvSpPr>
        <p:spPr>
          <a:xfrm>
            <a:off x="0" y="0"/>
            <a:ext cx="572877" cy="6858000"/>
          </a:xfrm>
          <a:prstGeom prst="rect">
            <a:avLst/>
          </a:prstGeom>
          <a:solidFill>
            <a:srgbClr val="7E8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9F9C31-993B-4926-9FD0-8B82CB2F1C9F}"/>
              </a:ext>
            </a:extLst>
          </p:cNvPr>
          <p:cNvSpPr/>
          <p:nvPr/>
        </p:nvSpPr>
        <p:spPr>
          <a:xfrm>
            <a:off x="1046969" y="1870898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A73A4AC8-4700-4971-966D-AE158081C56F}"/>
              </a:ext>
            </a:extLst>
          </p:cNvPr>
          <p:cNvSpPr/>
          <p:nvPr/>
        </p:nvSpPr>
        <p:spPr>
          <a:xfrm flipH="1" flipV="1">
            <a:off x="1361527" y="2568406"/>
            <a:ext cx="269672" cy="264404"/>
          </a:xfrm>
          <a:prstGeom prst="ellipse">
            <a:avLst/>
          </a:prstGeom>
          <a:solidFill>
            <a:srgbClr val="EAB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2979F-FC18-4BCD-A659-F224DC4E8F76}"/>
              </a:ext>
            </a:extLst>
          </p:cNvPr>
          <p:cNvSpPr txBox="1"/>
          <p:nvPr/>
        </p:nvSpPr>
        <p:spPr>
          <a:xfrm>
            <a:off x="1848466" y="2388198"/>
            <a:ext cx="101276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spc="-100" dirty="0">
                <a:solidFill>
                  <a:srgbClr val="3B3933"/>
                </a:solidFill>
                <a:latin typeface="+mj-lt"/>
              </a:rPr>
              <a:t>고용노동부에서 제공하는 </a:t>
            </a:r>
            <a:r>
              <a:rPr lang="ko-KR" altLang="en-US" sz="2800" b="1" spc="-100" dirty="0">
                <a:solidFill>
                  <a:srgbClr val="3B3933"/>
                </a:solidFill>
                <a:latin typeface="+mj-lt"/>
              </a:rPr>
              <a:t>고용형태별 근로실태조사</a:t>
            </a:r>
            <a:r>
              <a:rPr lang="en-US" altLang="ko-KR" sz="2800" spc="-100" dirty="0">
                <a:solidFill>
                  <a:srgbClr val="3B3933"/>
                </a:solidFill>
                <a:latin typeface="+mj-lt"/>
              </a:rPr>
              <a:t>(2019) </a:t>
            </a:r>
            <a:br>
              <a:rPr lang="en-US" altLang="ko-KR" sz="2800" spc="-100" dirty="0">
                <a:solidFill>
                  <a:srgbClr val="3B3933"/>
                </a:solidFill>
                <a:latin typeface="+mj-lt"/>
              </a:rPr>
            </a:br>
            <a:r>
              <a:rPr lang="ko-KR" altLang="en-US" sz="2800" spc="-100" dirty="0">
                <a:solidFill>
                  <a:srgbClr val="3B3933"/>
                </a:solidFill>
                <a:latin typeface="+mj-lt"/>
              </a:rPr>
              <a:t>데이터를 이용해 분석하였음</a:t>
            </a:r>
            <a:endParaRPr lang="en-US" altLang="ko-KR" sz="2400" spc="-100" dirty="0">
              <a:solidFill>
                <a:srgbClr val="3B3933"/>
              </a:solidFill>
              <a:latin typeface="+mj-lt"/>
            </a:endParaRPr>
          </a:p>
          <a:p>
            <a:r>
              <a:rPr lang="en-US" altLang="ko-KR" sz="2400" spc="-100" dirty="0">
                <a:solidFill>
                  <a:srgbClr val="3B3933"/>
                </a:solidFill>
                <a:latin typeface="+mj-lt"/>
              </a:rPr>
              <a:t>(</a:t>
            </a:r>
            <a:r>
              <a:rPr lang="ko-KR" altLang="en-US" sz="2400" spc="-100" dirty="0">
                <a:solidFill>
                  <a:srgbClr val="3B3933"/>
                </a:solidFill>
                <a:latin typeface="+mj-lt"/>
              </a:rPr>
              <a:t>아래는 주</a:t>
            </a:r>
            <a:r>
              <a:rPr lang="en-US" altLang="ko-KR" sz="2400" spc="-100" dirty="0">
                <a:solidFill>
                  <a:srgbClr val="3B3933"/>
                </a:solidFill>
                <a:latin typeface="+mj-lt"/>
              </a:rPr>
              <a:t>52</a:t>
            </a:r>
            <a:r>
              <a:rPr lang="ko-KR" altLang="en-US" sz="2400" spc="-100" dirty="0">
                <a:solidFill>
                  <a:srgbClr val="3B3933"/>
                </a:solidFill>
                <a:latin typeface="+mj-lt"/>
              </a:rPr>
              <a:t>시간제 시행 전</a:t>
            </a:r>
            <a:r>
              <a:rPr lang="en-US" altLang="ko-KR" sz="2400" spc="-100" dirty="0">
                <a:solidFill>
                  <a:srgbClr val="3B3933"/>
                </a:solidFill>
                <a:latin typeface="+mj-lt"/>
              </a:rPr>
              <a:t>, </a:t>
            </a:r>
            <a:r>
              <a:rPr lang="ko-KR" altLang="en-US" sz="2400" spc="-100" dirty="0">
                <a:solidFill>
                  <a:srgbClr val="3B3933"/>
                </a:solidFill>
                <a:latin typeface="+mj-lt"/>
              </a:rPr>
              <a:t>후의 근로시간 산출식을 도식화한 것</a:t>
            </a:r>
            <a:r>
              <a:rPr lang="en-US" altLang="ko-KR" sz="2400" spc="-100" dirty="0">
                <a:solidFill>
                  <a:srgbClr val="3B3933"/>
                </a:solidFill>
                <a:latin typeface="+mj-lt"/>
              </a:rPr>
              <a:t>)</a:t>
            </a:r>
            <a:endParaRPr lang="ko-KR" altLang="en-US" sz="2400" spc="-100" dirty="0">
              <a:solidFill>
                <a:srgbClr val="3B3933"/>
              </a:solidFill>
              <a:latin typeface="+mj-lt"/>
            </a:endParaRPr>
          </a:p>
          <a:p>
            <a:endParaRPr lang="en-US" altLang="ko-KR" sz="2800" spc="-100" dirty="0">
              <a:solidFill>
                <a:srgbClr val="3B3933"/>
              </a:solidFill>
              <a:latin typeface="+mj-lt"/>
            </a:endParaRP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6A885CF6-3E2A-4AF4-9117-199F32FBF075}"/>
              </a:ext>
            </a:extLst>
          </p:cNvPr>
          <p:cNvGrpSpPr/>
          <p:nvPr/>
        </p:nvGrpSpPr>
        <p:grpSpPr>
          <a:xfrm>
            <a:off x="1046969" y="4025191"/>
            <a:ext cx="11052379" cy="2504227"/>
            <a:chOff x="1107294" y="3957107"/>
            <a:chExt cx="11052379" cy="2504227"/>
          </a:xfrm>
        </p:grpSpPr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80500E49-02FD-4AF8-9026-B5450ACD1AE2}"/>
                </a:ext>
              </a:extLst>
            </p:cNvPr>
            <p:cNvSpPr/>
            <p:nvPr/>
          </p:nvSpPr>
          <p:spPr>
            <a:xfrm>
              <a:off x="1121596" y="4886777"/>
              <a:ext cx="3956727" cy="1641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A5DD0B0F-DDF5-4FFF-9DED-6B2319DEC8E9}"/>
                </a:ext>
              </a:extLst>
            </p:cNvPr>
            <p:cNvSpPr/>
            <p:nvPr/>
          </p:nvSpPr>
          <p:spPr>
            <a:xfrm>
              <a:off x="9791323" y="4932588"/>
              <a:ext cx="1482870" cy="118382"/>
            </a:xfrm>
            <a:prstGeom prst="rect">
              <a:avLst/>
            </a:prstGeom>
            <a:solidFill>
              <a:srgbClr val="D2BF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28913DD5-6985-4D9F-B32D-E19E958DC9E0}"/>
                </a:ext>
              </a:extLst>
            </p:cNvPr>
            <p:cNvSpPr/>
            <p:nvPr/>
          </p:nvSpPr>
          <p:spPr>
            <a:xfrm>
              <a:off x="5117881" y="4886777"/>
              <a:ext cx="2495535" cy="164193"/>
            </a:xfrm>
            <a:prstGeom prst="rect">
              <a:avLst/>
            </a:prstGeom>
            <a:solidFill>
              <a:srgbClr val="EAB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9C2C8433-A360-406B-B083-FBDE392872B1}"/>
                </a:ext>
              </a:extLst>
            </p:cNvPr>
            <p:cNvGrpSpPr/>
            <p:nvPr/>
          </p:nvGrpSpPr>
          <p:grpSpPr>
            <a:xfrm>
              <a:off x="1107294" y="4623932"/>
              <a:ext cx="10195473" cy="573087"/>
              <a:chOff x="1361527" y="4902200"/>
              <a:chExt cx="10195473" cy="573087"/>
            </a:xfrm>
          </p:grpSpPr>
          <p:cxnSp>
            <p:nvCxnSpPr>
              <p:cNvPr id="15" name="직선 화살표 연결선 14">
                <a:extLst>
                  <a:ext uri="{FF2B5EF4-FFF2-40B4-BE49-F238E27FC236}">
                    <a16:creationId xmlns:a16="http://schemas.microsoft.com/office/drawing/2014/main" id="{FAAC6BE5-3C21-4C3F-AEC6-8899F855CBB8}"/>
                  </a:ext>
                </a:extLst>
              </p:cNvPr>
              <p:cNvCxnSpPr/>
              <p:nvPr/>
            </p:nvCxnSpPr>
            <p:spPr>
              <a:xfrm>
                <a:off x="1361527" y="5187950"/>
                <a:ext cx="10195473" cy="0"/>
              </a:xfrm>
              <a:prstGeom prst="straightConnector1">
                <a:avLst/>
              </a:prstGeom>
              <a:ln w="63500">
                <a:solidFill>
                  <a:srgbClr val="49483F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37F5F73B-6CB0-4660-AB39-5105AAAD832D}"/>
                  </a:ext>
                </a:extLst>
              </p:cNvPr>
              <p:cNvCxnSpPr/>
              <p:nvPr/>
            </p:nvCxnSpPr>
            <p:spPr>
              <a:xfrm>
                <a:off x="5357813" y="4902200"/>
                <a:ext cx="0" cy="571500"/>
              </a:xfrm>
              <a:prstGeom prst="line">
                <a:avLst/>
              </a:prstGeom>
              <a:ln w="63500">
                <a:solidFill>
                  <a:srgbClr val="49483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DE7341F3-7919-4D9F-801C-96489D93CC53}"/>
                  </a:ext>
                </a:extLst>
              </p:cNvPr>
              <p:cNvCxnSpPr/>
              <p:nvPr/>
            </p:nvCxnSpPr>
            <p:spPr>
              <a:xfrm>
                <a:off x="7867650" y="4903787"/>
                <a:ext cx="0" cy="571500"/>
              </a:xfrm>
              <a:prstGeom prst="line">
                <a:avLst/>
              </a:prstGeom>
              <a:ln w="63500">
                <a:solidFill>
                  <a:srgbClr val="49483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>
                <a:extLst>
                  <a:ext uri="{FF2B5EF4-FFF2-40B4-BE49-F238E27FC236}">
                    <a16:creationId xmlns:a16="http://schemas.microsoft.com/office/drawing/2014/main" id="{9BE97E0C-122E-4B4A-BB38-E26876BD2C49}"/>
                  </a:ext>
                </a:extLst>
              </p:cNvPr>
              <p:cNvCxnSpPr/>
              <p:nvPr/>
            </p:nvCxnSpPr>
            <p:spPr>
              <a:xfrm>
                <a:off x="10020300" y="4902200"/>
                <a:ext cx="0" cy="571500"/>
              </a:xfrm>
              <a:prstGeom prst="line">
                <a:avLst/>
              </a:prstGeom>
              <a:ln w="63500">
                <a:solidFill>
                  <a:srgbClr val="49483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>
                <a:extLst>
                  <a:ext uri="{FF2B5EF4-FFF2-40B4-BE49-F238E27FC236}">
                    <a16:creationId xmlns:a16="http://schemas.microsoft.com/office/drawing/2014/main" id="{9B1AC7F0-F7E0-452C-AB51-CB4AE4E02BDA}"/>
                  </a:ext>
                </a:extLst>
              </p:cNvPr>
              <p:cNvCxnSpPr/>
              <p:nvPr/>
            </p:nvCxnSpPr>
            <p:spPr>
              <a:xfrm>
                <a:off x="11542712" y="4902200"/>
                <a:ext cx="0" cy="571500"/>
              </a:xfrm>
              <a:prstGeom prst="line">
                <a:avLst/>
              </a:prstGeom>
              <a:ln w="63500">
                <a:solidFill>
                  <a:srgbClr val="49483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18E564C4-181B-4744-9F7D-A29254A3F56B}"/>
                  </a:ext>
                </a:extLst>
              </p:cNvPr>
              <p:cNvCxnSpPr/>
              <p:nvPr/>
            </p:nvCxnSpPr>
            <p:spPr>
              <a:xfrm>
                <a:off x="1361527" y="4902200"/>
                <a:ext cx="0" cy="571500"/>
              </a:xfrm>
              <a:prstGeom prst="line">
                <a:avLst/>
              </a:prstGeom>
              <a:ln w="63500">
                <a:solidFill>
                  <a:srgbClr val="49483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070D644-335A-47EF-91FC-FB64DA7D5D49}"/>
                </a:ext>
              </a:extLst>
            </p:cNvPr>
            <p:cNvSpPr txBox="1"/>
            <p:nvPr/>
          </p:nvSpPr>
          <p:spPr>
            <a:xfrm>
              <a:off x="5913541" y="4503266"/>
              <a:ext cx="9112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spc="-100" dirty="0">
                  <a:solidFill>
                    <a:srgbClr val="49483F"/>
                  </a:solidFill>
                </a:rPr>
                <a:t>(A)</a:t>
              </a:r>
              <a:endParaRPr lang="ko-KR" altLang="en-US" sz="1200" b="1" spc="-100" dirty="0">
                <a:solidFill>
                  <a:srgbClr val="49483F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8D5C0F-383F-4EA3-BEDC-56D27D7B626F}"/>
                </a:ext>
              </a:extLst>
            </p:cNvPr>
            <p:cNvSpPr txBox="1"/>
            <p:nvPr/>
          </p:nvSpPr>
          <p:spPr>
            <a:xfrm>
              <a:off x="10035775" y="4513057"/>
              <a:ext cx="9829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000" b="1" spc="-100" dirty="0">
                  <a:solidFill>
                    <a:srgbClr val="49483F"/>
                  </a:solidFill>
                </a:rPr>
                <a:t>(C)</a:t>
              </a:r>
              <a:endParaRPr lang="ko-KR" altLang="en-US" sz="1200" b="1" spc="-100" dirty="0">
                <a:solidFill>
                  <a:srgbClr val="49483F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AE06A5-0AF8-44F2-AC87-8B35BBFA8C7C}"/>
                </a:ext>
              </a:extLst>
            </p:cNvPr>
            <p:cNvSpPr txBox="1"/>
            <p:nvPr/>
          </p:nvSpPr>
          <p:spPr>
            <a:xfrm>
              <a:off x="3552670" y="5224634"/>
              <a:ext cx="30513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법정근로시간</a:t>
              </a:r>
              <a:endParaRPr lang="en-US" altLang="ko-KR" b="1" spc="-100" dirty="0">
                <a:solidFill>
                  <a:srgbClr val="49483F"/>
                </a:solidFill>
              </a:endParaRPr>
            </a:p>
            <a:p>
              <a:pPr algn="ctr"/>
              <a:r>
                <a:rPr lang="en-US" altLang="ko-KR" b="1" spc="-100" dirty="0">
                  <a:solidFill>
                    <a:srgbClr val="49483F"/>
                  </a:solidFill>
                </a:rPr>
                <a:t>(172</a:t>
              </a:r>
              <a:r>
                <a:rPr lang="ko-KR" altLang="en-US" b="1" spc="-100" dirty="0">
                  <a:solidFill>
                    <a:srgbClr val="49483F"/>
                  </a:solidFill>
                </a:rPr>
                <a:t>시간</a:t>
              </a:r>
              <a:r>
                <a:rPr lang="en-US" altLang="ko-KR" b="1" spc="-100" dirty="0">
                  <a:solidFill>
                    <a:srgbClr val="49483F"/>
                  </a:solidFill>
                </a:rPr>
                <a:t>)</a:t>
              </a:r>
              <a:endParaRPr lang="ko-KR" altLang="en-US" sz="1100" b="1" spc="-100" dirty="0">
                <a:solidFill>
                  <a:srgbClr val="49483F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E3A5D65-A9D4-48C5-9CCD-CEE9774EDB83}"/>
                </a:ext>
              </a:extLst>
            </p:cNvPr>
            <p:cNvSpPr txBox="1"/>
            <p:nvPr/>
          </p:nvSpPr>
          <p:spPr>
            <a:xfrm>
              <a:off x="6583892" y="5212277"/>
              <a:ext cx="20590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기존 </a:t>
              </a:r>
              <a:endParaRPr lang="en-US" altLang="ko-KR" b="1" spc="-100" dirty="0">
                <a:solidFill>
                  <a:srgbClr val="49483F"/>
                </a:solidFill>
              </a:endParaRPr>
            </a:p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소정근로시간</a:t>
              </a:r>
              <a:endParaRPr lang="en-US" altLang="ko-KR" b="1" spc="-100" dirty="0">
                <a:solidFill>
                  <a:srgbClr val="49483F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1E393A-3B40-4809-A8EB-1A2B943A3DDC}"/>
                </a:ext>
              </a:extLst>
            </p:cNvPr>
            <p:cNvSpPr txBox="1"/>
            <p:nvPr/>
          </p:nvSpPr>
          <p:spPr>
            <a:xfrm>
              <a:off x="8905843" y="5224634"/>
              <a:ext cx="17709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월간</a:t>
              </a:r>
              <a:endParaRPr lang="en-US" altLang="ko-KR" b="1" spc="-100" dirty="0">
                <a:solidFill>
                  <a:srgbClr val="49483F"/>
                </a:solidFill>
              </a:endParaRPr>
            </a:p>
            <a:p>
              <a:pPr algn="ctr"/>
              <a:r>
                <a:rPr lang="en-US" altLang="ko-KR" b="1" spc="-100" dirty="0">
                  <a:solidFill>
                    <a:srgbClr val="49483F"/>
                  </a:solidFill>
                </a:rPr>
                <a:t>51.6</a:t>
              </a:r>
              <a:r>
                <a:rPr lang="ko-KR" altLang="en-US" b="1" spc="-100" dirty="0">
                  <a:solidFill>
                    <a:srgbClr val="49483F"/>
                  </a:solidFill>
                </a:rPr>
                <a:t>시간</a:t>
              </a:r>
              <a:endParaRPr lang="en-US" altLang="ko-KR" b="1" spc="-100" dirty="0">
                <a:solidFill>
                  <a:srgbClr val="49483F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DC101DB-8381-4FD9-A3F1-664B11AD8657}"/>
                </a:ext>
              </a:extLst>
            </p:cNvPr>
            <p:cNvSpPr txBox="1"/>
            <p:nvPr/>
          </p:nvSpPr>
          <p:spPr>
            <a:xfrm>
              <a:off x="10388713" y="5212277"/>
              <a:ext cx="17709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기존</a:t>
              </a:r>
              <a:endParaRPr lang="en-US" altLang="ko-KR" b="1" spc="-100" dirty="0">
                <a:solidFill>
                  <a:srgbClr val="49483F"/>
                </a:solidFill>
              </a:endParaRPr>
            </a:p>
            <a:p>
              <a:pPr algn="ctr"/>
              <a:r>
                <a:rPr lang="ko-KR" altLang="en-US" b="1" spc="-100" dirty="0">
                  <a:solidFill>
                    <a:srgbClr val="49483F"/>
                  </a:solidFill>
                </a:rPr>
                <a:t>총 근로시간</a:t>
              </a:r>
              <a:endParaRPr lang="en-US" altLang="ko-KR" b="1" spc="-100" dirty="0">
                <a:solidFill>
                  <a:srgbClr val="49483F"/>
                </a:solidFill>
              </a:endParaRPr>
            </a:p>
          </p:txBody>
        </p:sp>
        <p:cxnSp>
          <p:nvCxnSpPr>
            <p:cNvPr id="35" name="직선 화살표 연결선 34">
              <a:extLst>
                <a:ext uri="{FF2B5EF4-FFF2-40B4-BE49-F238E27FC236}">
                  <a16:creationId xmlns:a16="http://schemas.microsoft.com/office/drawing/2014/main" id="{95621462-410F-43B4-9455-4D760D7C0FD5}"/>
                </a:ext>
              </a:extLst>
            </p:cNvPr>
            <p:cNvCxnSpPr>
              <a:cxnSpLocks/>
            </p:cNvCxnSpPr>
            <p:nvPr/>
          </p:nvCxnSpPr>
          <p:spPr>
            <a:xfrm>
              <a:off x="4979196" y="4345509"/>
              <a:ext cx="4812127" cy="11708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87D3A9C-AA64-4F82-985E-019C5FE7DC99}"/>
                </a:ext>
              </a:extLst>
            </p:cNvPr>
            <p:cNvSpPr txBox="1"/>
            <p:nvPr/>
          </p:nvSpPr>
          <p:spPr>
            <a:xfrm>
              <a:off x="5117881" y="3957107"/>
              <a:ext cx="443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spc="-100" dirty="0">
                  <a:solidFill>
                    <a:srgbClr val="C00000"/>
                  </a:solidFill>
                </a:rPr>
                <a:t>단축 후</a:t>
              </a:r>
              <a:r>
                <a:rPr lang="ko-KR" altLang="en-US" sz="2000" b="1" spc="-100" dirty="0">
                  <a:solidFill>
                    <a:srgbClr val="49483F"/>
                  </a:solidFill>
                </a:rPr>
                <a:t> 초과근로시간 </a:t>
              </a:r>
              <a:r>
                <a:rPr lang="en-US" altLang="ko-KR" sz="2000" b="1" spc="-100" dirty="0">
                  <a:solidFill>
                    <a:srgbClr val="49483F"/>
                  </a:solidFill>
                </a:rPr>
                <a:t>(B)</a:t>
              </a:r>
              <a:endParaRPr lang="ko-KR" altLang="en-US" sz="1200" b="1" spc="-100" dirty="0">
                <a:solidFill>
                  <a:srgbClr val="49483F"/>
                </a:solidFill>
              </a:endParaRPr>
            </a:p>
          </p:txBody>
        </p: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1B7B95B9-A514-4372-A653-64D31746670E}"/>
                </a:ext>
              </a:extLst>
            </p:cNvPr>
            <p:cNvCxnSpPr>
              <a:cxnSpLocks/>
            </p:cNvCxnSpPr>
            <p:nvPr/>
          </p:nvCxnSpPr>
          <p:spPr>
            <a:xfrm>
              <a:off x="7585358" y="5947449"/>
              <a:ext cx="3736115" cy="0"/>
            </a:xfrm>
            <a:prstGeom prst="straightConnector1">
              <a:avLst/>
            </a:prstGeom>
            <a:ln w="38100">
              <a:solidFill>
                <a:srgbClr val="7E8B7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A73630F-D5B6-4C9D-8911-8BC6EB5F870D}"/>
                </a:ext>
              </a:extLst>
            </p:cNvPr>
            <p:cNvSpPr txBox="1"/>
            <p:nvPr/>
          </p:nvSpPr>
          <p:spPr>
            <a:xfrm>
              <a:off x="7235600" y="6061224"/>
              <a:ext cx="44356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spc="-100" dirty="0">
                  <a:solidFill>
                    <a:srgbClr val="49483F"/>
                  </a:solidFill>
                </a:rPr>
                <a:t>기존 초과근로시간</a:t>
              </a:r>
              <a:endParaRPr lang="ko-KR" altLang="en-US" sz="1200" b="1" spc="-100" dirty="0">
                <a:solidFill>
                  <a:srgbClr val="4948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2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253501-B369-429D-8EF7-EF962D4E5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350162"/>
            <a:ext cx="10515600" cy="863347"/>
          </a:xfrm>
        </p:spPr>
        <p:txBody>
          <a:bodyPr>
            <a:normAutofit/>
          </a:bodyPr>
          <a:lstStyle/>
          <a:p>
            <a:pPr algn="ctr"/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근로자 현황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제조업 중분류 상위 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개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930D05E-169F-489F-9CB2-8233E67EB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175" y="31035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FD517-578B-45B0-943B-C603EC672018}"/>
              </a:ext>
            </a:extLst>
          </p:cNvPr>
          <p:cNvSpPr txBox="1"/>
          <p:nvPr/>
        </p:nvSpPr>
        <p:spPr>
          <a:xfrm>
            <a:off x="7758112" y="2208045"/>
            <a:ext cx="4214813" cy="3344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400" spc="-100" dirty="0">
                <a:solidFill>
                  <a:srgbClr val="49483F"/>
                </a:solidFill>
                <a:latin typeface="+mj-lt"/>
              </a:rPr>
              <a:t>제조업 중분류 상 근로자 수가 많은 순으로 </a:t>
            </a:r>
            <a:r>
              <a:rPr lang="en-US" altLang="ko-KR" sz="2400" spc="-100" dirty="0">
                <a:solidFill>
                  <a:srgbClr val="49483F"/>
                </a:solidFill>
                <a:latin typeface="+mj-lt"/>
              </a:rPr>
              <a:t>10</a:t>
            </a:r>
            <a:r>
              <a:rPr lang="ko-KR" altLang="en-US" sz="2400" spc="-100" dirty="0">
                <a:solidFill>
                  <a:srgbClr val="49483F"/>
                </a:solidFill>
                <a:latin typeface="+mj-lt"/>
              </a:rPr>
              <a:t>개 산업을 보면 본 연구에서 주요 분석 대상이 되는 </a:t>
            </a:r>
            <a:r>
              <a:rPr lang="ko-KR" altLang="en-US" sz="2400" b="1" spc="-100" dirty="0">
                <a:solidFill>
                  <a:srgbClr val="49483F"/>
                </a:solidFill>
                <a:latin typeface="+mj-lt"/>
              </a:rPr>
              <a:t>기타 운송장비 제조업</a:t>
            </a:r>
            <a:r>
              <a:rPr lang="ko-KR" altLang="en-US" sz="2400" spc="-100" dirty="0">
                <a:solidFill>
                  <a:srgbClr val="49483F"/>
                </a:solidFill>
                <a:latin typeface="+mj-lt"/>
              </a:rPr>
              <a:t>의 </a:t>
            </a:r>
            <a:r>
              <a:rPr lang="ko-KR" altLang="en-US" sz="2400" b="1" spc="-100" dirty="0">
                <a:solidFill>
                  <a:srgbClr val="49483F"/>
                </a:solidFill>
                <a:latin typeface="+mj-lt"/>
              </a:rPr>
              <a:t>근로자 수는 약 </a:t>
            </a:r>
            <a:r>
              <a:rPr lang="en-US" altLang="ko-KR" sz="2400" b="1" spc="-100" dirty="0">
                <a:solidFill>
                  <a:srgbClr val="49483F"/>
                </a:solidFill>
                <a:latin typeface="+mj-lt"/>
              </a:rPr>
              <a:t>15</a:t>
            </a:r>
            <a:r>
              <a:rPr lang="ko-KR" altLang="en-US" sz="2400" b="1" spc="-100" dirty="0">
                <a:solidFill>
                  <a:srgbClr val="49483F"/>
                </a:solidFill>
                <a:latin typeface="+mj-lt"/>
              </a:rPr>
              <a:t>만 </a:t>
            </a:r>
            <a:r>
              <a:rPr lang="ko-KR" altLang="en-US" sz="2400" spc="-100" dirty="0">
                <a:solidFill>
                  <a:srgbClr val="49483F"/>
                </a:solidFill>
                <a:latin typeface="+mj-lt"/>
              </a:rPr>
              <a:t>명으로 </a:t>
            </a:r>
            <a:r>
              <a:rPr lang="en-US" altLang="ko-KR" sz="2400" spc="-100" dirty="0">
                <a:solidFill>
                  <a:srgbClr val="49483F"/>
                </a:solidFill>
                <a:latin typeface="+mj-lt"/>
              </a:rPr>
              <a:t>10</a:t>
            </a:r>
            <a:r>
              <a:rPr lang="ko-KR" altLang="en-US" sz="2400" spc="-100" dirty="0">
                <a:solidFill>
                  <a:srgbClr val="49483F"/>
                </a:solidFill>
                <a:latin typeface="+mj-lt"/>
              </a:rPr>
              <a:t>위 내에 위치하고 있음 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22A31ADD-A572-4412-A9BB-E23BFEB41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096338"/>
              </p:ext>
            </p:extLst>
          </p:nvPr>
        </p:nvGraphicFramePr>
        <p:xfrm>
          <a:off x="428091" y="1700212"/>
          <a:ext cx="7001409" cy="4360622"/>
        </p:xfrm>
        <a:graphic>
          <a:graphicData uri="http://schemas.openxmlformats.org/drawingml/2006/table">
            <a:tbl>
              <a:tblPr/>
              <a:tblGrid>
                <a:gridCol w="4346395">
                  <a:extLst>
                    <a:ext uri="{9D8B030D-6E8A-4147-A177-3AD203B41FA5}">
                      <a16:colId xmlns:a16="http://schemas.microsoft.com/office/drawing/2014/main" val="3674744165"/>
                    </a:ext>
                  </a:extLst>
                </a:gridCol>
                <a:gridCol w="1388096">
                  <a:extLst>
                    <a:ext uri="{9D8B030D-6E8A-4147-A177-3AD203B41FA5}">
                      <a16:colId xmlns:a16="http://schemas.microsoft.com/office/drawing/2014/main" val="4160197596"/>
                    </a:ext>
                  </a:extLst>
                </a:gridCol>
                <a:gridCol w="1266918">
                  <a:extLst>
                    <a:ext uri="{9D8B030D-6E8A-4147-A177-3AD203B41FA5}">
                      <a16:colId xmlns:a16="http://schemas.microsoft.com/office/drawing/2014/main" val="853733848"/>
                    </a:ext>
                  </a:extLst>
                </a:gridCol>
              </a:tblGrid>
              <a:tr h="55605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산업구분</a:t>
                      </a:r>
                      <a:endParaRPr lang="ko-KR" altLang="en-US" sz="14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근로자수</a:t>
                      </a:r>
                      <a:r>
                        <a:rPr lang="en-US" altLang="ko-KR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(</a:t>
                      </a:r>
                      <a:r>
                        <a:rPr lang="ko-KR" alt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명</a:t>
                      </a:r>
                      <a:r>
                        <a:rPr lang="en-US" altLang="ko-KR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)</a:t>
                      </a:r>
                      <a:endParaRPr lang="ko-KR" altLang="en-US" sz="18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비중</a:t>
                      </a:r>
                      <a:r>
                        <a:rPr lang="en-US" altLang="ko-KR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(%)</a:t>
                      </a:r>
                      <a:endParaRPr lang="ko-KR" altLang="en-US" sz="18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680136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전자부품</a:t>
                      </a:r>
                      <a:r>
                        <a:rPr lang="en-US" altLang="ko-KR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컴퓨터</a:t>
                      </a:r>
                      <a:r>
                        <a:rPr lang="en-US" altLang="ko-KR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영상</a:t>
                      </a:r>
                      <a:r>
                        <a:rPr lang="en-US" altLang="ko-KR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음향 및 통신장비</a:t>
                      </a:r>
                      <a:endParaRPr lang="ko-KR" altLang="en-US" sz="12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454,428</a:t>
                      </a:r>
                      <a:endParaRPr lang="en-US" sz="12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14.57</a:t>
                      </a:r>
                      <a:endParaRPr lang="en-US" sz="14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418803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금속가공제품 제조업</a:t>
                      </a:r>
                      <a:r>
                        <a:rPr lang="en-US" altLang="ko-KR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;</a:t>
                      </a: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기계 및 가구 제외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312,330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10.02</a:t>
                      </a:r>
                      <a:endParaRPr lang="en-US" sz="18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853651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기타 기계 및 장비 제조업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303,792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9.74</a:t>
                      </a:r>
                      <a:endParaRPr lang="en-US" sz="18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813025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자동차 및 트레일러 제조업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271,327</a:t>
                      </a:r>
                      <a:endParaRPr lang="en-US" sz="18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8.7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344052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전기장비 제조업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248,349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7.96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04946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식료품 제조업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198,719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6.37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163981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고무제품 및 플라스틱제품 제조업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194,066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6.22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905163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기타 운송장비 제조업</a:t>
                      </a:r>
                      <a:endParaRPr lang="ko-KR" altLang="en-US" sz="18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153,335</a:t>
                      </a:r>
                      <a:endParaRPr lang="en-US" sz="18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4.92</a:t>
                      </a:r>
                      <a:endParaRPr lang="en-US" sz="1800" b="1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350857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</a:t>
                      </a:r>
                      <a:r>
                        <a:rPr lang="ko-KR" alt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차 금속 제조업</a:t>
                      </a:r>
                      <a:endParaRPr lang="ko-KR" altLang="en-US" sz="18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128,829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4.13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29683"/>
                  </a:ext>
                </a:extLst>
              </a:tr>
              <a:tr h="380457">
                <a:tc>
                  <a:txBody>
                    <a:bodyPr/>
                    <a:lstStyle/>
                    <a:p>
                      <a:pPr marL="0" marR="0" indent="0" algn="just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화학물질 및 화학제품 제조업</a:t>
                      </a:r>
                      <a:r>
                        <a:rPr lang="en-US" altLang="ko-KR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;</a:t>
                      </a:r>
                      <a:r>
                        <a:rPr lang="ko-KR" alt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의약품 제외</a:t>
                      </a:r>
                      <a:endParaRPr lang="ko-KR" alt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76200" indent="0" algn="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124,564</a:t>
                      </a:r>
                      <a:endParaRPr lang="en-US" sz="1800" kern="1200" spc="-100" baseline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spc="-10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3.99</a:t>
                      </a:r>
                      <a:endParaRPr lang="en-US" sz="1800" kern="1200" spc="-100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0913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97F7F5F4-9CD7-4B72-968A-ACCE04D133E6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8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253501-B369-429D-8EF7-EF962D4E5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339567"/>
            <a:ext cx="10515600" cy="863347"/>
          </a:xfrm>
        </p:spPr>
        <p:txBody>
          <a:bodyPr>
            <a:normAutofit/>
          </a:bodyPr>
          <a:lstStyle/>
          <a:p>
            <a:pPr algn="ctr"/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근로시간 현황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산업별 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월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단위</a:t>
            </a:r>
            <a:r>
              <a:rPr lang="en-US" altLang="ko-KR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92726259-3C54-4B24-A6C2-C7669A69B0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8064195"/>
              </p:ext>
            </p:extLst>
          </p:nvPr>
        </p:nvGraphicFramePr>
        <p:xfrm>
          <a:off x="1797978" y="1901108"/>
          <a:ext cx="8599470" cy="1926336"/>
        </p:xfrm>
        <a:graphic>
          <a:graphicData uri="http://schemas.openxmlformats.org/drawingml/2006/table">
            <a:tbl>
              <a:tblPr/>
              <a:tblGrid>
                <a:gridCol w="1643715">
                  <a:extLst>
                    <a:ext uri="{9D8B030D-6E8A-4147-A177-3AD203B41FA5}">
                      <a16:colId xmlns:a16="http://schemas.microsoft.com/office/drawing/2014/main" val="749252261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2723277225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842920570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1055107928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2295097236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108659307"/>
                    </a:ext>
                  </a:extLst>
                </a:gridCol>
              </a:tblGrid>
              <a:tr h="46696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구분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소정근로일수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초과근로일수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소정근로시간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초과근로시간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휴일근로시간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797617"/>
                  </a:ext>
                </a:extLst>
              </a:tr>
              <a:tr h="46819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전체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19.46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0.45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153.14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10.46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3.30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883985"/>
                  </a:ext>
                </a:extLst>
              </a:tr>
              <a:tr h="46819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제조업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19.42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0.90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154.97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19.59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6.88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102992"/>
                  </a:ext>
                </a:extLst>
              </a:tr>
              <a:tr h="468192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기타 운송장비 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18.99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1.31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150.24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26.38</a:t>
                      </a:r>
                      <a:endParaRPr lang="en-US" sz="11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9.66</a:t>
                      </a:r>
                      <a:endParaRPr lang="en-US" sz="1100" b="1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18258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930D05E-169F-489F-9CB2-8233E67EB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175" y="31035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FD517-578B-45B0-943B-C603EC672018}"/>
              </a:ext>
            </a:extLst>
          </p:cNvPr>
          <p:cNvSpPr txBox="1"/>
          <p:nvPr/>
        </p:nvSpPr>
        <p:spPr>
          <a:xfrm>
            <a:off x="1797978" y="4065933"/>
            <a:ext cx="8599470" cy="1879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2000" dirty="0">
                <a:solidFill>
                  <a:srgbClr val="3B3933"/>
                </a:solidFill>
                <a:latin typeface="+mj-lt"/>
              </a:rPr>
              <a:t>기타 운송장비 제조업의 경우 소정근로시간은 전체 산업</a:t>
            </a:r>
            <a:r>
              <a:rPr lang="en-US" altLang="ko-KR" sz="2000" dirty="0">
                <a:solidFill>
                  <a:srgbClr val="3B3933"/>
                </a:solidFill>
                <a:latin typeface="+mj-lt"/>
              </a:rPr>
              <a:t>, </a:t>
            </a:r>
            <a:r>
              <a:rPr lang="ko-KR" altLang="en-US" sz="2000" dirty="0">
                <a:solidFill>
                  <a:srgbClr val="3B3933"/>
                </a:solidFill>
                <a:latin typeface="+mj-lt"/>
              </a:rPr>
              <a:t>제조업에 </a:t>
            </a:r>
            <a:r>
              <a:rPr lang="en-US" altLang="ko-KR" sz="2000" dirty="0">
                <a:solidFill>
                  <a:srgbClr val="3B3933"/>
                </a:solidFill>
                <a:latin typeface="+mj-lt"/>
              </a:rPr>
              <a:t/>
            </a:r>
            <a:br>
              <a:rPr lang="en-US" altLang="ko-KR" sz="2000" dirty="0">
                <a:solidFill>
                  <a:srgbClr val="3B3933"/>
                </a:solidFill>
                <a:latin typeface="+mj-lt"/>
              </a:rPr>
            </a:br>
            <a:r>
              <a:rPr lang="ko-KR" altLang="en-US" sz="2000" dirty="0">
                <a:solidFill>
                  <a:srgbClr val="3B3933"/>
                </a:solidFill>
                <a:latin typeface="+mj-lt"/>
              </a:rPr>
              <a:t>비해 짧은 반면 초과근로시간과 휴일근로시간이 길어 초과근로시간이 </a:t>
            </a:r>
            <a:r>
              <a:rPr lang="en-US" altLang="ko-KR" sz="2000" dirty="0">
                <a:solidFill>
                  <a:srgbClr val="3B3933"/>
                </a:solidFill>
                <a:latin typeface="+mj-lt"/>
              </a:rPr>
              <a:t/>
            </a:r>
            <a:br>
              <a:rPr lang="en-US" altLang="ko-KR" sz="2000" dirty="0">
                <a:solidFill>
                  <a:srgbClr val="3B3933"/>
                </a:solidFill>
                <a:latin typeface="+mj-lt"/>
              </a:rPr>
            </a:br>
            <a:r>
              <a:rPr lang="ko-KR" altLang="en-US" sz="2000" dirty="0">
                <a:solidFill>
                  <a:srgbClr val="3B3933"/>
                </a:solidFill>
                <a:latin typeface="+mj-lt"/>
              </a:rPr>
              <a:t>주당 </a:t>
            </a:r>
            <a:r>
              <a:rPr lang="en-US" altLang="ko-KR" sz="2000" dirty="0">
                <a:solidFill>
                  <a:srgbClr val="3B3933"/>
                </a:solidFill>
                <a:latin typeface="+mj-lt"/>
              </a:rPr>
              <a:t>12</a:t>
            </a:r>
            <a:r>
              <a:rPr lang="ko-KR" altLang="en-US" sz="2000" dirty="0">
                <a:solidFill>
                  <a:srgbClr val="3B3933"/>
                </a:solidFill>
                <a:latin typeface="+mj-lt"/>
              </a:rPr>
              <a:t>시간으로 제한되는 근로시간 단축 적용 시 상대적으로 큰 영향을 받을 것으로 예상됨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8F5F73E-81D9-48D7-A121-634C52117530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2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069CEF6F-50B9-4339-BF19-7817050040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094326"/>
              </p:ext>
            </p:extLst>
          </p:nvPr>
        </p:nvGraphicFramePr>
        <p:xfrm>
          <a:off x="1795934" y="1670208"/>
          <a:ext cx="8640565" cy="3304996"/>
        </p:xfrm>
        <a:graphic>
          <a:graphicData uri="http://schemas.openxmlformats.org/drawingml/2006/table">
            <a:tbl>
              <a:tblPr/>
              <a:tblGrid>
                <a:gridCol w="1651570">
                  <a:extLst>
                    <a:ext uri="{9D8B030D-6E8A-4147-A177-3AD203B41FA5}">
                      <a16:colId xmlns:a16="http://schemas.microsoft.com/office/drawing/2014/main" val="613689297"/>
                    </a:ext>
                  </a:extLst>
                </a:gridCol>
                <a:gridCol w="1397799">
                  <a:extLst>
                    <a:ext uri="{9D8B030D-6E8A-4147-A177-3AD203B41FA5}">
                      <a16:colId xmlns:a16="http://schemas.microsoft.com/office/drawing/2014/main" val="3034680311"/>
                    </a:ext>
                  </a:extLst>
                </a:gridCol>
                <a:gridCol w="1397799">
                  <a:extLst>
                    <a:ext uri="{9D8B030D-6E8A-4147-A177-3AD203B41FA5}">
                      <a16:colId xmlns:a16="http://schemas.microsoft.com/office/drawing/2014/main" val="3057329185"/>
                    </a:ext>
                  </a:extLst>
                </a:gridCol>
                <a:gridCol w="1397799">
                  <a:extLst>
                    <a:ext uri="{9D8B030D-6E8A-4147-A177-3AD203B41FA5}">
                      <a16:colId xmlns:a16="http://schemas.microsoft.com/office/drawing/2014/main" val="1584898755"/>
                    </a:ext>
                  </a:extLst>
                </a:gridCol>
                <a:gridCol w="1397799">
                  <a:extLst>
                    <a:ext uri="{9D8B030D-6E8A-4147-A177-3AD203B41FA5}">
                      <a16:colId xmlns:a16="http://schemas.microsoft.com/office/drawing/2014/main" val="773374516"/>
                    </a:ext>
                  </a:extLst>
                </a:gridCol>
                <a:gridCol w="1397799">
                  <a:extLst>
                    <a:ext uri="{9D8B030D-6E8A-4147-A177-3AD203B41FA5}">
                      <a16:colId xmlns:a16="http://schemas.microsoft.com/office/drawing/2014/main" val="3713224737"/>
                    </a:ext>
                  </a:extLst>
                </a:gridCol>
              </a:tblGrid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기업규모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소정근로일수</a:t>
                      </a: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초과근로일수</a:t>
                      </a: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소정근로시간</a:t>
                      </a: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초과근로시간</a:t>
                      </a: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휴일근로시간</a:t>
                      </a: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BF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93974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5-9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20.62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0.32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159.53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16.07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3.59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519476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10-29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19.62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1.43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158.13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22.48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10.08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667659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30-99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18.94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1.66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151.26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38.49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11.89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267720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100-299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19.53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1.91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146.79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35.74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u="sng" kern="0" spc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uFill>
                            <a:solidFill>
                              <a:srgbClr val="000000"/>
                            </a:solidFill>
                          </a:uFill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15.06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33752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300-499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18.09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0.83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147.45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21.31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5.94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593940"/>
                  </a:ext>
                </a:extLst>
              </a:tr>
              <a:tr h="375136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500</a:t>
                      </a: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인 이상</a:t>
                      </a:r>
                      <a:endParaRPr lang="ko-KR" altLang="en-US" sz="16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18.25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1.00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145.70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19.37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7.28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56860"/>
                  </a:ext>
                </a:extLst>
              </a:tr>
              <a:tr h="679044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기타운송장비 제조업 전체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18.99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1.31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150.24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26.38</a:t>
                      </a:r>
                      <a:endParaRPr lang="en-US" sz="1600" kern="0" spc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9.66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굴림" panose="020B0600000101010101" pitchFamily="50" charset="-127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90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967338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448C4BB-B3C3-4357-B84F-699EB5E2F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175" y="22939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4BF2D894-43ED-4EC1-84FA-9FEEECFD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3347"/>
          </a:xfrm>
        </p:spPr>
        <p:txBody>
          <a:bodyPr>
            <a:normAutofit/>
          </a:bodyPr>
          <a:lstStyle/>
          <a:p>
            <a:pPr algn="ctr"/>
            <a:r>
              <a:rPr lang="ko-KR" altLang="en-US" sz="3600" b="1" dirty="0"/>
              <a:t>근로시간 현황</a:t>
            </a:r>
            <a:r>
              <a:rPr lang="en-US" altLang="ko-KR" sz="3600" b="1" dirty="0"/>
              <a:t>: </a:t>
            </a:r>
            <a:r>
              <a:rPr lang="ko-KR" altLang="en-US" sz="3600" b="1" dirty="0"/>
              <a:t>규모별</a:t>
            </a:r>
            <a:r>
              <a:rPr lang="en-US" altLang="ko-KR" sz="2000" dirty="0"/>
              <a:t>(</a:t>
            </a:r>
            <a:r>
              <a:rPr lang="ko-KR" altLang="en-US" sz="2000" dirty="0"/>
              <a:t>월</a:t>
            </a:r>
            <a:r>
              <a:rPr lang="en-US" altLang="ko-KR" sz="2000" dirty="0"/>
              <a:t>/</a:t>
            </a:r>
            <a:r>
              <a:rPr lang="ko-KR" altLang="en-US" sz="2000" dirty="0"/>
              <a:t>단위</a:t>
            </a:r>
            <a:r>
              <a:rPr lang="en-US" altLang="ko-KR" sz="2000" dirty="0"/>
              <a:t>)</a:t>
            </a:r>
            <a:endParaRPr lang="ko-KR" alt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F52C55-72A0-4B1F-84D0-877089ECF2FB}"/>
              </a:ext>
            </a:extLst>
          </p:cNvPr>
          <p:cNvSpPr txBox="1"/>
          <p:nvPr/>
        </p:nvSpPr>
        <p:spPr>
          <a:xfrm>
            <a:off x="1796265" y="5187001"/>
            <a:ext cx="8599470" cy="1417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49483F"/>
                </a:solidFill>
                <a:latin typeface="+mj-lt"/>
              </a:rPr>
              <a:t>규모별 근로시간 현황의 경우 </a:t>
            </a:r>
            <a:r>
              <a:rPr lang="en-US" altLang="ko-KR" sz="2000" dirty="0">
                <a:solidFill>
                  <a:srgbClr val="49483F"/>
                </a:solidFill>
                <a:latin typeface="+mj-lt"/>
              </a:rPr>
              <a:t>2021.1.1</a:t>
            </a:r>
            <a:r>
              <a:rPr lang="ko-KR" altLang="en-US" sz="2000" dirty="0">
                <a:solidFill>
                  <a:srgbClr val="49483F"/>
                </a:solidFill>
                <a:latin typeface="+mj-lt"/>
              </a:rPr>
              <a:t>부터 법적 의무가 강하게 부여되는 규모에서 초과근로시간과 휴일근로시간이 길어 해당 규모의 사업장이 단축에 따라 큰 영향을 받을 것으로 판단됨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C32D0FA-06F7-4FF4-B432-A12B85D9EEFD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9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차트 4">
            <a:extLst>
              <a:ext uri="{FF2B5EF4-FFF2-40B4-BE49-F238E27FC236}">
                <a16:creationId xmlns:a16="http://schemas.microsoft.com/office/drawing/2014/main" id="{8704C321-CE69-4ECC-8E89-2014ED7EC8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4651768"/>
              </p:ext>
            </p:extLst>
          </p:nvPr>
        </p:nvGraphicFramePr>
        <p:xfrm>
          <a:off x="838200" y="1828800"/>
          <a:ext cx="52578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4EE40B2-461C-4E8F-A26E-06186525D5E3}"/>
              </a:ext>
            </a:extLst>
          </p:cNvPr>
          <p:cNvSpPr txBox="1"/>
          <p:nvPr/>
        </p:nvSpPr>
        <p:spPr>
          <a:xfrm>
            <a:off x="6318631" y="1828800"/>
            <a:ext cx="51338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2000" dirty="0">
                <a:solidFill>
                  <a:srgbClr val="3B3933"/>
                </a:solidFill>
              </a:rPr>
              <a:t>기타 운송장비 제조업의 경우 근로시간 단축에 따른 </a:t>
            </a:r>
            <a:r>
              <a:rPr lang="ko-KR" altLang="en-US" sz="2000" b="1" dirty="0">
                <a:solidFill>
                  <a:srgbClr val="3B3933"/>
                </a:solidFill>
              </a:rPr>
              <a:t>초과근로시간 감소</a:t>
            </a:r>
            <a:r>
              <a:rPr lang="ko-KR" altLang="en-US" sz="2000" dirty="0">
                <a:solidFill>
                  <a:srgbClr val="3B3933"/>
                </a:solidFill>
              </a:rPr>
              <a:t>는 약 </a:t>
            </a:r>
            <a:r>
              <a:rPr lang="en-US" altLang="ko-KR" sz="2000" b="1" dirty="0">
                <a:solidFill>
                  <a:srgbClr val="3B3933"/>
                </a:solidFill>
              </a:rPr>
              <a:t>15.6%</a:t>
            </a:r>
            <a:r>
              <a:rPr lang="ko-KR" altLang="en-US" sz="2000" dirty="0">
                <a:solidFill>
                  <a:srgbClr val="3B3933"/>
                </a:solidFill>
              </a:rPr>
              <a:t>로 예상</a:t>
            </a:r>
            <a:endParaRPr lang="en-US" altLang="ko-KR" sz="2000" dirty="0">
              <a:solidFill>
                <a:srgbClr val="3B3933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2000" dirty="0">
              <a:solidFill>
                <a:srgbClr val="3B3933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000" b="1" dirty="0">
                <a:solidFill>
                  <a:srgbClr val="3B3933"/>
                </a:solidFill>
              </a:rPr>
              <a:t>30-99</a:t>
            </a:r>
            <a:r>
              <a:rPr lang="ko-KR" altLang="en-US" sz="2000" b="1" dirty="0">
                <a:solidFill>
                  <a:srgbClr val="3B3933"/>
                </a:solidFill>
              </a:rPr>
              <a:t>인</a:t>
            </a:r>
            <a:r>
              <a:rPr lang="en-US" altLang="ko-KR" sz="2000" b="1" dirty="0">
                <a:solidFill>
                  <a:srgbClr val="3B3933"/>
                </a:solidFill>
              </a:rPr>
              <a:t>, 100-299</a:t>
            </a:r>
            <a:r>
              <a:rPr lang="ko-KR" altLang="en-US" sz="2000" b="1" dirty="0">
                <a:solidFill>
                  <a:srgbClr val="3B3933"/>
                </a:solidFill>
              </a:rPr>
              <a:t>인 규모 사업장</a:t>
            </a:r>
            <a:r>
              <a:rPr lang="ko-KR" altLang="en-US" sz="2000" dirty="0">
                <a:solidFill>
                  <a:srgbClr val="3B3933"/>
                </a:solidFill>
              </a:rPr>
              <a:t>에서는 주</a:t>
            </a:r>
            <a:r>
              <a:rPr lang="en-US" altLang="ko-KR" sz="2000" dirty="0">
                <a:solidFill>
                  <a:srgbClr val="3B3933"/>
                </a:solidFill>
              </a:rPr>
              <a:t>52</a:t>
            </a:r>
            <a:r>
              <a:rPr lang="ko-KR" altLang="en-US" sz="2000" dirty="0">
                <a:solidFill>
                  <a:srgbClr val="3B3933"/>
                </a:solidFill>
              </a:rPr>
              <a:t>시간제 시행에 따라 각각 </a:t>
            </a:r>
            <a:r>
              <a:rPr lang="en-US" altLang="ko-KR" sz="2000" b="1" dirty="0">
                <a:solidFill>
                  <a:srgbClr val="3B3933"/>
                </a:solidFill>
              </a:rPr>
              <a:t>27%, 24% </a:t>
            </a:r>
            <a:r>
              <a:rPr lang="ko-KR" altLang="en-US" sz="2000" b="1" dirty="0">
                <a:solidFill>
                  <a:srgbClr val="3B3933"/>
                </a:solidFill>
              </a:rPr>
              <a:t>감소</a:t>
            </a:r>
            <a:r>
              <a:rPr lang="ko-KR" altLang="en-US" sz="2000" dirty="0">
                <a:solidFill>
                  <a:srgbClr val="3B3933"/>
                </a:solidFill>
              </a:rPr>
              <a:t>가 예상되어 상당한 큰 폭의 초과근로시간 감소가 예상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82859022-35E1-4237-A111-6DAEB82710C3}"/>
              </a:ext>
            </a:extLst>
          </p:cNvPr>
          <p:cNvSpPr txBox="1">
            <a:spLocks/>
          </p:cNvSpPr>
          <p:nvPr/>
        </p:nvSpPr>
        <p:spPr>
          <a:xfrm>
            <a:off x="686593" y="380201"/>
            <a:ext cx="10891839" cy="86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주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52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시간제 시행으로 예상되는 </a:t>
            </a:r>
            <a:r>
              <a:rPr lang="ko-KR" altLang="en-US" sz="36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초과근로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감소</a:t>
            </a:r>
            <a:r>
              <a:rPr lang="en-US" altLang="ko-KR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ko-KR" altLang="en-US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월</a:t>
            </a:r>
            <a:r>
              <a:rPr lang="en-US" altLang="ko-KR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ko-KR" altLang="en-US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단위</a:t>
            </a:r>
            <a:r>
              <a:rPr lang="en-US" altLang="ko-KR" sz="2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endParaRPr lang="ko-KR" altLang="en-US" sz="2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99ECFEA-CD3C-4AB7-96FF-4A1BF22C3EFF}"/>
              </a:ext>
            </a:extLst>
          </p:cNvPr>
          <p:cNvSpPr/>
          <p:nvPr/>
        </p:nvSpPr>
        <p:spPr>
          <a:xfrm>
            <a:off x="5764056" y="1229594"/>
            <a:ext cx="736913" cy="45719"/>
          </a:xfrm>
          <a:prstGeom prst="rect">
            <a:avLst/>
          </a:prstGeom>
          <a:solidFill>
            <a:srgbClr val="E38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955</Words>
  <Application>Microsoft Office PowerPoint</Application>
  <PresentationFormat>와이드스크린</PresentationFormat>
  <Paragraphs>293</Paragraphs>
  <Slides>16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굴림</vt:lpstr>
      <vt:lpstr>맑은 고딕</vt:lpstr>
      <vt:lpstr>함초롬돋움</vt:lpstr>
      <vt:lpstr>함초롬바탕</vt:lpstr>
      <vt:lpstr>휴먼고딕</vt:lpstr>
      <vt:lpstr>Arial</vt:lpstr>
      <vt:lpstr>Wingdings</vt:lpstr>
      <vt:lpstr>Office 테마</vt:lpstr>
      <vt:lpstr>주52시간제가  중소제조업에  미치는 영향</vt:lpstr>
      <vt:lpstr>주52시간제의 실시 </vt:lpstr>
      <vt:lpstr>본 세미나의 취지</vt:lpstr>
      <vt:lpstr>분석 대상 및 방법</vt:lpstr>
      <vt:lpstr>PowerPoint 프레젠테이션</vt:lpstr>
      <vt:lpstr>근로자 현황: 제조업 중분류 상위 10개</vt:lpstr>
      <vt:lpstr>근로시간 현황: 산업별 (월/단위)</vt:lpstr>
      <vt:lpstr>근로시간 현황: 규모별(월/단위)</vt:lpstr>
      <vt:lpstr>PowerPoint 프레젠테이션</vt:lpstr>
      <vt:lpstr>PowerPoint 프레젠테이션</vt:lpstr>
      <vt:lpstr>PowerPoint 프레젠테이션</vt:lpstr>
      <vt:lpstr>한·중·일 근로시간제도 비교</vt:lpstr>
      <vt:lpstr>참고자료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Woo Kwangho</dc:creator>
  <cp:lastModifiedBy>User</cp:lastModifiedBy>
  <cp:revision>42</cp:revision>
  <dcterms:created xsi:type="dcterms:W3CDTF">2020-10-21T03:40:05Z</dcterms:created>
  <dcterms:modified xsi:type="dcterms:W3CDTF">2020-10-27T14:46:16Z</dcterms:modified>
</cp:coreProperties>
</file>