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7"/>
  </p:notesMasterIdLst>
  <p:sldIdLst>
    <p:sldId id="442" r:id="rId2"/>
    <p:sldId id="435" r:id="rId3"/>
    <p:sldId id="436" r:id="rId4"/>
    <p:sldId id="445" r:id="rId5"/>
    <p:sldId id="440" r:id="rId6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" pos="4397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  <p15:guide id="8" pos="5676" userDrawn="1">
          <p15:clr>
            <a:srgbClr val="A4A3A4"/>
          </p15:clr>
        </p15:guide>
        <p15:guide id="9" pos="564" userDrawn="1">
          <p15:clr>
            <a:srgbClr val="A4A3A4"/>
          </p15:clr>
        </p15:guide>
        <p15:guide id="10" orient="horz" pos="3997" userDrawn="1">
          <p15:clr>
            <a:srgbClr val="A4A3A4"/>
          </p15:clr>
        </p15:guide>
        <p15:guide id="12" orient="horz" pos="459" userDrawn="1">
          <p15:clr>
            <a:srgbClr val="A4A3A4"/>
          </p15:clr>
        </p15:guide>
        <p15:guide id="13" orient="horz" pos="164" userDrawn="1">
          <p15:clr>
            <a:srgbClr val="A4A3A4"/>
          </p15:clr>
        </p15:guide>
        <p15:guide id="16" pos="1843" userDrawn="1">
          <p15:clr>
            <a:srgbClr val="A4A3A4"/>
          </p15:clr>
        </p15:guide>
        <p15:guide id="18" pos="3120" userDrawn="1">
          <p15:clr>
            <a:srgbClr val="A4A3A4"/>
          </p15:clr>
        </p15:guide>
        <p15:guide id="19" orient="horz" pos="4156" userDrawn="1">
          <p15:clr>
            <a:srgbClr val="A4A3A4"/>
          </p15:clr>
        </p15:guide>
        <p15:guide id="20" pos="320" userDrawn="1">
          <p15:clr>
            <a:srgbClr val="A4A3A4"/>
          </p15:clr>
        </p15:guide>
        <p15:guide id="21" pos="59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002060"/>
    <a:srgbClr val="D9D9D9"/>
    <a:srgbClr val="143657"/>
    <a:srgbClr val="0D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70" autoAdjust="0"/>
  </p:normalViewPr>
  <p:slideViewPr>
    <p:cSldViewPr snapToGrid="0">
      <p:cViewPr varScale="1">
        <p:scale>
          <a:sx n="115" d="100"/>
          <a:sy n="115" d="100"/>
        </p:scale>
        <p:origin x="216" y="-96"/>
      </p:cViewPr>
      <p:guideLst>
        <p:guide pos="4397"/>
        <p:guide orient="horz" pos="2160"/>
        <p:guide pos="5676"/>
        <p:guide pos="564"/>
        <p:guide orient="horz" pos="3997"/>
        <p:guide orient="horz" pos="459"/>
        <p:guide orient="horz" pos="164"/>
        <p:guide pos="1843"/>
        <p:guide pos="3120"/>
        <p:guide orient="horz" pos="4156"/>
        <p:guide pos="320"/>
        <p:guide pos="592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00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77C863-2C16-490D-BD16-0A2CB66142C7}" type="datetimeFigureOut">
              <a:rPr lang="ko-KR" altLang="en-US" smtClean="0"/>
              <a:t>2023-12-11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C1CFEC-CEEF-4249-90BA-452488C0B0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4669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82663" y="1243013"/>
            <a:ext cx="4832350" cy="3346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1CFEC-CEEF-4249-90BA-452488C0B07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1203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82663" y="1243013"/>
            <a:ext cx="4832350" cy="3346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1CFEC-CEEF-4249-90BA-452488C0B07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200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66882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637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522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705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45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88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5" name="직선 연결선 4"/>
          <p:cNvCxnSpPr/>
          <p:nvPr userDrawn="1"/>
        </p:nvCxnSpPr>
        <p:spPr>
          <a:xfrm>
            <a:off x="492911" y="6531"/>
            <a:ext cx="254726" cy="0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7856"/>
            <a:ext cx="9906000" cy="1065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FA27D0-B99B-4358-8373-12DB8C26EA48}"/>
              </a:ext>
            </a:extLst>
          </p:cNvPr>
          <p:cNvSpPr txBox="1"/>
          <p:nvPr userDrawn="1"/>
        </p:nvSpPr>
        <p:spPr>
          <a:xfrm>
            <a:off x="6390731" y="292140"/>
            <a:ext cx="2462534" cy="242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75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30" panose="02030504000101010101" pitchFamily="18" charset="-127"/>
                <a:ea typeface="YDIYGo530" panose="02030504000101010101" pitchFamily="18" charset="-127"/>
              </a:rPr>
              <a:t>Building</a:t>
            </a:r>
            <a:r>
              <a:rPr lang="en-US" altLang="ko-KR" sz="975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30" panose="02030504000101010101" pitchFamily="18" charset="-127"/>
                <a:ea typeface="YDIYGo530" panose="02030504000101010101" pitchFamily="18" charset="-127"/>
              </a:rPr>
              <a:t> your </a:t>
            </a:r>
            <a:r>
              <a:rPr lang="en-US" altLang="ko-KR" sz="975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50" panose="02030504000101010101" pitchFamily="18" charset="-127"/>
                <a:ea typeface="YDIYGo550" panose="02030504000101010101" pitchFamily="18" charset="-127"/>
              </a:rPr>
              <a:t>Success Story</a:t>
            </a:r>
            <a:r>
              <a:rPr lang="en-US" altLang="ko-KR" sz="975" kern="12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DIYGo530" panose="02030504000101010101" pitchFamily="18" charset="-127"/>
                <a:ea typeface="YDIYGo530" panose="02030504000101010101" pitchFamily="18" charset="-127"/>
                <a:cs typeface="+mn-cs"/>
              </a:rPr>
              <a:t>, </a:t>
            </a:r>
            <a:r>
              <a:rPr lang="en-US" altLang="ko-KR" sz="975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Yoon 윤고딕 540_TT" panose="02090603020101020101" pitchFamily="18" charset="-127"/>
                <a:ea typeface="Yoon 윤고딕 540_TT" panose="02090603020101020101" pitchFamily="18" charset="-127"/>
              </a:rPr>
              <a:t>www.ptconsulting.co.kr</a:t>
            </a:r>
          </a:p>
        </p:txBody>
      </p:sp>
    </p:spTree>
    <p:extLst>
      <p:ext uri="{BB962C8B-B14F-4D97-AF65-F5344CB8AC3E}">
        <p14:creationId xmlns:p14="http://schemas.microsoft.com/office/powerpoint/2010/main" val="4244404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435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23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00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Copyright - Hyunki, Hong. All rights reserved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1ABE-AF6E-472E-A630-11F1EA987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758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0" y="731830"/>
            <a:ext cx="9906000" cy="6150884"/>
          </a:xfrm>
          <a:prstGeom prst="rect">
            <a:avLst/>
          </a:prstGeom>
          <a:gradFill>
            <a:gsLst>
              <a:gs pos="50000">
                <a:srgbClr val="F0FBFB">
                  <a:lumMod val="4000"/>
                  <a:lumOff val="96000"/>
                </a:srgbClr>
              </a:gs>
              <a:gs pos="75000">
                <a:srgbClr val="33CCCC">
                  <a:lumMod val="3000"/>
                  <a:lumOff val="97000"/>
                </a:srgbClr>
              </a:gs>
              <a:gs pos="25000">
                <a:schemeClr val="bg1">
                  <a:lumMod val="1000"/>
                  <a:lumOff val="99000"/>
                </a:schemeClr>
              </a:gs>
              <a:gs pos="0">
                <a:schemeClr val="bg1"/>
              </a:gs>
              <a:gs pos="100000">
                <a:srgbClr val="33CCCC">
                  <a:lumMod val="6000"/>
                  <a:lumOff val="94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1">
              <a:ea typeface="나눔고딕" panose="020D0604000000000000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61B8361-0E1B-4505-99DE-319F32EAA020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6" y="292608"/>
            <a:ext cx="168371" cy="365760"/>
            <a:chOff x="5486400" y="3200400"/>
            <a:chExt cx="177036" cy="9144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D92B51D2-3D30-4570-ACC6-D3BD959011DB}"/>
                </a:ext>
              </a:extLst>
            </p:cNvPr>
            <p:cNvSpPr/>
            <p:nvPr userDrawn="1"/>
          </p:nvSpPr>
          <p:spPr>
            <a:xfrm>
              <a:off x="5486400" y="3200400"/>
              <a:ext cx="83327" cy="914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>
                <a:ea typeface="나눔고딕" panose="020D0604000000000000" pitchFamily="50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649663C6-4F2B-4913-BDEE-1A57917C4B0B}"/>
                </a:ext>
              </a:extLst>
            </p:cNvPr>
            <p:cNvSpPr/>
            <p:nvPr userDrawn="1"/>
          </p:nvSpPr>
          <p:spPr>
            <a:xfrm>
              <a:off x="5600941" y="3200400"/>
              <a:ext cx="62495" cy="9144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>
                <a:ea typeface="나눔고딕" panose="020D0604000000000000" pitchFamily="50" charset="-127"/>
              </a:endParaRPr>
            </a:p>
          </p:txBody>
        </p:sp>
      </p:grpSp>
      <p:sp>
        <p:nvSpPr>
          <p:cNvPr id="9" name="직사각형 8"/>
          <p:cNvSpPr/>
          <p:nvPr userDrawn="1"/>
        </p:nvSpPr>
        <p:spPr>
          <a:xfrm>
            <a:off x="0" y="707115"/>
            <a:ext cx="9906000" cy="54864"/>
          </a:xfrm>
          <a:prstGeom prst="rect">
            <a:avLst/>
          </a:prstGeom>
          <a:gradFill>
            <a:gsLst>
              <a:gs pos="49500">
                <a:schemeClr val="bg1">
                  <a:lumMod val="95000"/>
                </a:schemeClr>
              </a:gs>
              <a:gs pos="99000">
                <a:schemeClr val="bg1">
                  <a:lumMod val="65000"/>
                </a:schemeClr>
              </a:gs>
              <a:gs pos="0">
                <a:schemeClr val="bg1">
                  <a:lumMod val="9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1"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6832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 userDrawn="1"/>
        </p:nvGrpSpPr>
        <p:grpSpPr>
          <a:xfrm>
            <a:off x="-11518" y="3948152"/>
            <a:ext cx="9931601" cy="2917795"/>
            <a:chOff x="-10633" y="3948145"/>
            <a:chExt cx="9167632" cy="2917795"/>
          </a:xfrm>
        </p:grpSpPr>
        <p:sp>
          <p:nvSpPr>
            <p:cNvPr id="11" name="이등변 삼각형 22"/>
            <p:cNvSpPr/>
            <p:nvPr userDrawn="1"/>
          </p:nvSpPr>
          <p:spPr>
            <a:xfrm>
              <a:off x="3347866" y="6029325"/>
              <a:ext cx="5805661" cy="827088"/>
            </a:xfrm>
            <a:custGeom>
              <a:avLst/>
              <a:gdLst>
                <a:gd name="connsiteX0" fmla="*/ 0 w 5796136"/>
                <a:gd name="connsiteY0" fmla="*/ 1627213 h 1627213"/>
                <a:gd name="connsiteX1" fmla="*/ 2898068 w 5796136"/>
                <a:gd name="connsiteY1" fmla="*/ 0 h 1627213"/>
                <a:gd name="connsiteX2" fmla="*/ 5796136 w 5796136"/>
                <a:gd name="connsiteY2" fmla="*/ 1627213 h 1627213"/>
                <a:gd name="connsiteX3" fmla="*/ 0 w 5796136"/>
                <a:gd name="connsiteY3" fmla="*/ 1627213 h 1627213"/>
                <a:gd name="connsiteX0" fmla="*/ 0 w 5796136"/>
                <a:gd name="connsiteY0" fmla="*/ 3255963 h 3255963"/>
                <a:gd name="connsiteX1" fmla="*/ 2898068 w 5796136"/>
                <a:gd name="connsiteY1" fmla="*/ 1628750 h 3255963"/>
                <a:gd name="connsiteX2" fmla="*/ 5796136 w 5796136"/>
                <a:gd name="connsiteY2" fmla="*/ 0 h 3255963"/>
                <a:gd name="connsiteX3" fmla="*/ 5796136 w 5796136"/>
                <a:gd name="connsiteY3" fmla="*/ 3255963 h 3255963"/>
                <a:gd name="connsiteX4" fmla="*/ 0 w 5796136"/>
                <a:gd name="connsiteY4" fmla="*/ 3255963 h 3255963"/>
                <a:gd name="connsiteX0" fmla="*/ 0 w 5796136"/>
                <a:gd name="connsiteY0" fmla="*/ 3255963 h 3255963"/>
                <a:gd name="connsiteX1" fmla="*/ 3517193 w 5796136"/>
                <a:gd name="connsiteY1" fmla="*/ 2543150 h 3255963"/>
                <a:gd name="connsiteX2" fmla="*/ 5796136 w 5796136"/>
                <a:gd name="connsiteY2" fmla="*/ 0 h 3255963"/>
                <a:gd name="connsiteX3" fmla="*/ 5796136 w 5796136"/>
                <a:gd name="connsiteY3" fmla="*/ 3255963 h 3255963"/>
                <a:gd name="connsiteX4" fmla="*/ 0 w 5796136"/>
                <a:gd name="connsiteY4" fmla="*/ 3255963 h 3255963"/>
                <a:gd name="connsiteX0" fmla="*/ 0 w 5796136"/>
                <a:gd name="connsiteY0" fmla="*/ 3255963 h 3255963"/>
                <a:gd name="connsiteX1" fmla="*/ 4002968 w 5796136"/>
                <a:gd name="connsiteY1" fmla="*/ 2676500 h 3255963"/>
                <a:gd name="connsiteX2" fmla="*/ 5796136 w 5796136"/>
                <a:gd name="connsiteY2" fmla="*/ 0 h 3255963"/>
                <a:gd name="connsiteX3" fmla="*/ 5796136 w 5796136"/>
                <a:gd name="connsiteY3" fmla="*/ 3255963 h 3255963"/>
                <a:gd name="connsiteX4" fmla="*/ 0 w 5796136"/>
                <a:gd name="connsiteY4" fmla="*/ 3255963 h 3255963"/>
                <a:gd name="connsiteX0" fmla="*/ 0 w 5796136"/>
                <a:gd name="connsiteY0" fmla="*/ 779463 h 779463"/>
                <a:gd name="connsiteX1" fmla="*/ 4002968 w 5796136"/>
                <a:gd name="connsiteY1" fmla="*/ 200000 h 779463"/>
                <a:gd name="connsiteX2" fmla="*/ 5786611 w 5796136"/>
                <a:gd name="connsiteY2" fmla="*/ 0 h 779463"/>
                <a:gd name="connsiteX3" fmla="*/ 5796136 w 5796136"/>
                <a:gd name="connsiteY3" fmla="*/ 779463 h 779463"/>
                <a:gd name="connsiteX4" fmla="*/ 0 w 5796136"/>
                <a:gd name="connsiteY4" fmla="*/ 779463 h 779463"/>
                <a:gd name="connsiteX0" fmla="*/ 0 w 5805661"/>
                <a:gd name="connsiteY0" fmla="*/ 827088 h 827088"/>
                <a:gd name="connsiteX1" fmla="*/ 4002968 w 5805661"/>
                <a:gd name="connsiteY1" fmla="*/ 247625 h 827088"/>
                <a:gd name="connsiteX2" fmla="*/ 5805661 w 5805661"/>
                <a:gd name="connsiteY2" fmla="*/ 0 h 827088"/>
                <a:gd name="connsiteX3" fmla="*/ 5796136 w 5805661"/>
                <a:gd name="connsiteY3" fmla="*/ 827088 h 827088"/>
                <a:gd name="connsiteX4" fmla="*/ 0 w 5805661"/>
                <a:gd name="connsiteY4" fmla="*/ 827088 h 827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05661" h="827088">
                  <a:moveTo>
                    <a:pt x="0" y="827088"/>
                  </a:moveTo>
                  <a:lnTo>
                    <a:pt x="4002968" y="247625"/>
                  </a:lnTo>
                  <a:cubicBezTo>
                    <a:pt x="4013316" y="244458"/>
                    <a:pt x="5795313" y="3167"/>
                    <a:pt x="5805661" y="0"/>
                  </a:cubicBezTo>
                  <a:lnTo>
                    <a:pt x="5796136" y="827088"/>
                  </a:lnTo>
                  <a:lnTo>
                    <a:pt x="0" y="827088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/>
            </a:p>
          </p:txBody>
        </p:sp>
        <p:sp>
          <p:nvSpPr>
            <p:cNvPr id="12" name="이등변 삼각형 23"/>
            <p:cNvSpPr/>
            <p:nvPr userDrawn="1"/>
          </p:nvSpPr>
          <p:spPr>
            <a:xfrm>
              <a:off x="5680671" y="3948145"/>
              <a:ext cx="3476328" cy="2917795"/>
            </a:xfrm>
            <a:custGeom>
              <a:avLst/>
              <a:gdLst>
                <a:gd name="connsiteX0" fmla="*/ 0 w 1656755"/>
                <a:gd name="connsiteY0" fmla="*/ 2908269 h 2908269"/>
                <a:gd name="connsiteX1" fmla="*/ 828378 w 1656755"/>
                <a:gd name="connsiteY1" fmla="*/ 0 h 2908269"/>
                <a:gd name="connsiteX2" fmla="*/ 1656755 w 1656755"/>
                <a:gd name="connsiteY2" fmla="*/ 2908269 h 2908269"/>
                <a:gd name="connsiteX3" fmla="*/ 0 w 1656755"/>
                <a:gd name="connsiteY3" fmla="*/ 2908269 h 2908269"/>
                <a:gd name="connsiteX0" fmla="*/ 0 w 1704678"/>
                <a:gd name="connsiteY0" fmla="*/ 2908269 h 2908269"/>
                <a:gd name="connsiteX1" fmla="*/ 1704678 w 1704678"/>
                <a:gd name="connsiteY1" fmla="*/ 0 h 2908269"/>
                <a:gd name="connsiteX2" fmla="*/ 1656755 w 1704678"/>
                <a:gd name="connsiteY2" fmla="*/ 2908269 h 2908269"/>
                <a:gd name="connsiteX3" fmla="*/ 0 w 1704678"/>
                <a:gd name="connsiteY3" fmla="*/ 2908269 h 2908269"/>
                <a:gd name="connsiteX0" fmla="*/ 0 w 3476328"/>
                <a:gd name="connsiteY0" fmla="*/ 2917794 h 2917794"/>
                <a:gd name="connsiteX1" fmla="*/ 3476328 w 3476328"/>
                <a:gd name="connsiteY1" fmla="*/ 0 h 2917794"/>
                <a:gd name="connsiteX2" fmla="*/ 3428405 w 3476328"/>
                <a:gd name="connsiteY2" fmla="*/ 2908269 h 2917794"/>
                <a:gd name="connsiteX3" fmla="*/ 0 w 3476328"/>
                <a:gd name="connsiteY3" fmla="*/ 2917794 h 2917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76328" h="2917794">
                  <a:moveTo>
                    <a:pt x="0" y="2917794"/>
                  </a:moveTo>
                  <a:lnTo>
                    <a:pt x="3476328" y="0"/>
                  </a:lnTo>
                  <a:lnTo>
                    <a:pt x="3428405" y="2908269"/>
                  </a:lnTo>
                  <a:lnTo>
                    <a:pt x="0" y="291779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/>
            </a:p>
          </p:txBody>
        </p:sp>
        <p:sp>
          <p:nvSpPr>
            <p:cNvPr id="13" name="직사각형 20"/>
            <p:cNvSpPr/>
            <p:nvPr userDrawn="1"/>
          </p:nvSpPr>
          <p:spPr>
            <a:xfrm>
              <a:off x="-10633" y="4460079"/>
              <a:ext cx="4726649" cy="2396335"/>
            </a:xfrm>
            <a:custGeom>
              <a:avLst/>
              <a:gdLst>
                <a:gd name="connsiteX0" fmla="*/ 0 w 4726649"/>
                <a:gd name="connsiteY0" fmla="*/ 0 h 2396334"/>
                <a:gd name="connsiteX1" fmla="*/ 4726649 w 4726649"/>
                <a:gd name="connsiteY1" fmla="*/ 0 h 2396334"/>
                <a:gd name="connsiteX2" fmla="*/ 4726649 w 4726649"/>
                <a:gd name="connsiteY2" fmla="*/ 2396334 h 2396334"/>
                <a:gd name="connsiteX3" fmla="*/ 0 w 4726649"/>
                <a:gd name="connsiteY3" fmla="*/ 2396334 h 2396334"/>
                <a:gd name="connsiteX4" fmla="*/ 0 w 4726649"/>
                <a:gd name="connsiteY4" fmla="*/ 0 h 2396334"/>
                <a:gd name="connsiteX0" fmla="*/ 0 w 4726649"/>
                <a:gd name="connsiteY0" fmla="*/ 0 h 2396334"/>
                <a:gd name="connsiteX1" fmla="*/ 2031074 w 4726649"/>
                <a:gd name="connsiteY1" fmla="*/ 1047750 h 2396334"/>
                <a:gd name="connsiteX2" fmla="*/ 4726649 w 4726649"/>
                <a:gd name="connsiteY2" fmla="*/ 2396334 h 2396334"/>
                <a:gd name="connsiteX3" fmla="*/ 0 w 4726649"/>
                <a:gd name="connsiteY3" fmla="*/ 2396334 h 2396334"/>
                <a:gd name="connsiteX4" fmla="*/ 0 w 4726649"/>
                <a:gd name="connsiteY4" fmla="*/ 0 h 2396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26649" h="2396334">
                  <a:moveTo>
                    <a:pt x="0" y="0"/>
                  </a:moveTo>
                  <a:lnTo>
                    <a:pt x="2031074" y="1047750"/>
                  </a:lnTo>
                  <a:lnTo>
                    <a:pt x="4726649" y="2396334"/>
                  </a:lnTo>
                  <a:lnTo>
                    <a:pt x="0" y="239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/>
            </a:p>
          </p:txBody>
        </p:sp>
      </p:grpSp>
    </p:spTree>
    <p:extLst>
      <p:ext uri="{BB962C8B-B14F-4D97-AF65-F5344CB8AC3E}">
        <p14:creationId xmlns:p14="http://schemas.microsoft.com/office/powerpoint/2010/main" val="126000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12/11/2023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9906000" cy="6882714"/>
          </a:xfrm>
          <a:prstGeom prst="rect">
            <a:avLst/>
          </a:prstGeom>
          <a:gradFill>
            <a:gsLst>
              <a:gs pos="50000">
                <a:schemeClr val="bg1">
                  <a:lumMod val="95000"/>
                </a:schemeClr>
              </a:gs>
              <a:gs pos="75000">
                <a:schemeClr val="bg1"/>
              </a:gs>
              <a:gs pos="25000">
                <a:schemeClr val="bg1">
                  <a:lumMod val="1000"/>
                  <a:lumOff val="99000"/>
                </a:schemeClr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090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661" r:id="rId12"/>
    <p:sldLayoutId id="2147483683" r:id="rId13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560859" y="638179"/>
            <a:ext cx="8768607" cy="3025946"/>
            <a:chOff x="113122" y="904900"/>
            <a:chExt cx="8534755" cy="2688526"/>
          </a:xfrm>
        </p:grpSpPr>
        <p:sp>
          <p:nvSpPr>
            <p:cNvPr id="9" name="TextBox 8"/>
            <p:cNvSpPr txBox="1"/>
            <p:nvPr/>
          </p:nvSpPr>
          <p:spPr>
            <a:xfrm>
              <a:off x="113122" y="904900"/>
              <a:ext cx="6915679" cy="1148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602" b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실전형 창업교육</a:t>
              </a:r>
              <a:endParaRPr lang="en-US" altLang="ko-KR" sz="2602" b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r>
                <a:rPr lang="ko-KR" altLang="en-US" sz="5200" b="1">
                  <a:latin typeface="나눔고딕" panose="020D0604000000000000" pitchFamily="50" charset="-127"/>
                  <a:ea typeface="나눔고딕" panose="020D0604000000000000" pitchFamily="50" charset="-127"/>
                </a:rPr>
                <a:t>나도사장 프로젝트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231441" y="3292624"/>
              <a:ext cx="5416436" cy="300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600">
                  <a:latin typeface="나눔고딕" panose="020D0604000000000000" pitchFamily="50" charset="-127"/>
                  <a:ea typeface="나눔고딕" panose="020D0604000000000000" pitchFamily="50" charset="-127"/>
                </a:rPr>
                <a:t>강사 </a:t>
              </a:r>
              <a:r>
                <a:rPr lang="en-US" altLang="ko-KR" sz="1600">
                  <a:latin typeface="나눔고딕" panose="020D0604000000000000" pitchFamily="50" charset="-127"/>
                  <a:ea typeface="나눔고딕" panose="020D0604000000000000" pitchFamily="50" charset="-127"/>
                </a:rPr>
                <a:t>: </a:t>
              </a:r>
              <a:r>
                <a:rPr lang="ko-KR" altLang="en-US" sz="1600" smtClean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인천시 시민교수 </a:t>
              </a:r>
              <a:r>
                <a:rPr lang="ko-KR" altLang="en-US" sz="1600">
                  <a:latin typeface="나눔고딕" panose="020D0604000000000000" pitchFamily="50" charset="-127"/>
                  <a:ea typeface="나눔고딕" panose="020D0604000000000000" pitchFamily="50" charset="-127"/>
                </a:rPr>
                <a:t>홍 현 기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56"/>
          <a:stretch/>
        </p:blipFill>
        <p:spPr>
          <a:xfrm>
            <a:off x="3" y="3851419"/>
            <a:ext cx="9906002" cy="3292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393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0040" y="320040"/>
            <a:ext cx="7006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강의 </a:t>
            </a:r>
            <a:r>
              <a:rPr lang="ko-KR" altLang="en-US" sz="2400">
                <a:latin typeface="나눔고딕" panose="020D0604000000000000" pitchFamily="50" charset="-127"/>
                <a:ea typeface="나눔고딕" panose="020D0604000000000000" pitchFamily="50" charset="-127"/>
              </a:rPr>
              <a:t>개요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274319" y="1371599"/>
            <a:ext cx="7680960" cy="5120641"/>
            <a:chOff x="327908" y="1371599"/>
            <a:chExt cx="7477843" cy="5203549"/>
          </a:xfrm>
        </p:grpSpPr>
        <p:grpSp>
          <p:nvGrpSpPr>
            <p:cNvPr id="13" name="그룹 12"/>
            <p:cNvGrpSpPr/>
            <p:nvPr/>
          </p:nvGrpSpPr>
          <p:grpSpPr>
            <a:xfrm>
              <a:off x="327908" y="1371599"/>
              <a:ext cx="7477843" cy="650444"/>
              <a:chOff x="327908" y="1371598"/>
              <a:chExt cx="7477843" cy="704647"/>
            </a:xfrm>
          </p:grpSpPr>
          <p:grpSp>
            <p:nvGrpSpPr>
              <p:cNvPr id="26" name="그룹 25"/>
              <p:cNvGrpSpPr/>
              <p:nvPr/>
            </p:nvGrpSpPr>
            <p:grpSpPr>
              <a:xfrm>
                <a:off x="327909" y="1371598"/>
                <a:ext cx="7477842" cy="704646"/>
                <a:chOff x="748145" y="1995054"/>
                <a:chExt cx="6350385" cy="443617"/>
              </a:xfrm>
            </p:grpSpPr>
            <p:sp>
              <p:nvSpPr>
                <p:cNvPr id="9" name="직사각형 8"/>
                <p:cNvSpPr/>
                <p:nvPr/>
              </p:nvSpPr>
              <p:spPr>
                <a:xfrm>
                  <a:off x="748145" y="1995054"/>
                  <a:ext cx="6350385" cy="443617"/>
                </a:xfrm>
                <a:prstGeom prst="rect">
                  <a:avLst/>
                </a:prstGeom>
                <a:noFill/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1951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5" name="직사각형 24"/>
                <p:cNvSpPr/>
                <p:nvPr/>
              </p:nvSpPr>
              <p:spPr>
                <a:xfrm>
                  <a:off x="2059861" y="2111630"/>
                  <a:ext cx="4146512" cy="255971"/>
                </a:xfrm>
                <a:prstGeom prst="rect">
                  <a:avLst/>
                </a:prstGeom>
              </p:spPr>
              <p:txBody>
                <a:bodyPr wrap="square" anchor="ctr">
                  <a:spAutoFit/>
                </a:bodyPr>
                <a:lstStyle/>
                <a:p>
                  <a:r>
                    <a:rPr lang="ko-KR" altLang="en-US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실전형 창업교육 </a:t>
                  </a:r>
                  <a:r>
                    <a:rPr lang="en-US" altLang="ko-KR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‘</a:t>
                  </a:r>
                  <a:r>
                    <a:rPr lang="ko-KR" altLang="en-US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나도사장 프로젝트</a:t>
                  </a:r>
                  <a:r>
                    <a:rPr lang="en-US" altLang="ko-KR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’</a:t>
                  </a:r>
                  <a:endParaRPr lang="ko-KR" altLang="en-US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sp>
            <p:nvSpPr>
              <p:cNvPr id="31" name="직사각형 30"/>
              <p:cNvSpPr/>
              <p:nvPr/>
            </p:nvSpPr>
            <p:spPr>
              <a:xfrm>
                <a:off x="327908" y="1371599"/>
                <a:ext cx="1411685" cy="704646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60825" y="1590784"/>
                <a:ext cx="11599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교육명</a:t>
                </a:r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>
              <a:off x="327908" y="2967532"/>
              <a:ext cx="7477842" cy="1393809"/>
              <a:chOff x="327909" y="2928791"/>
              <a:chExt cx="7477842" cy="1563830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327909" y="2928791"/>
                <a:ext cx="7477842" cy="1563828"/>
              </a:xfrm>
              <a:prstGeom prst="rect">
                <a:avLst/>
              </a:prstGeom>
              <a:noFill/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1806165" y="3028059"/>
                <a:ext cx="5932529" cy="1355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base" latinLnBrk="1">
                  <a:lnSpc>
                    <a:spcPct val="150000"/>
                  </a:lnSpc>
                </a:pP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누구나 한 번쯤은 창업을 생각하지만 막연함과 위험이라는 단어 앞에서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꿈을 포기합니다</a:t>
                </a:r>
                <a:r>
                  <a:rPr lang="en-US" altLang="ko-KR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. </a:t>
                </a:r>
                <a:endParaRPr lang="en-US" altLang="ko-KR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just" fontAlgn="base" latinLnBrk="1">
                  <a:lnSpc>
                    <a:spcPct val="150000"/>
                  </a:lnSpc>
                </a:pP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그러나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예상되는 어려움은 철저한 계획과 준비로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극복할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 있습니다</a:t>
                </a:r>
                <a:r>
                  <a:rPr lang="en-US" altLang="ko-KR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.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본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강의는 창업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준비</a:t>
                </a:r>
                <a:endParaRPr lang="en-US" altLang="ko-KR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just" fontAlgn="base" latinLnBrk="1">
                  <a:lnSpc>
                    <a:spcPct val="150000"/>
                  </a:lnSpc>
                </a:pP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부터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운영까지 각 단계별 </a:t>
                </a:r>
                <a:r>
                  <a:rPr lang="en-US" altLang="ko-KR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필수 준비 과정을 소개하고</a:t>
                </a:r>
                <a:r>
                  <a:rPr lang="en-US" altLang="ko-KR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수강생의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참여를 통해 계획을 구체화시킬 수 </a:t>
                </a:r>
                <a:r>
                  <a:rPr lang="en-US" altLang="ko-KR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ko-KR" altLang="en-US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있도록 도와드립니다</a:t>
                </a:r>
                <a:r>
                  <a:rPr lang="en-US" altLang="ko-KR" sz="1200" kern="0" smtClea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. </a:t>
                </a:r>
                <a:endPara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335013" y="2928793"/>
                <a:ext cx="1411570" cy="1563828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78491" y="3530262"/>
                <a:ext cx="1310517" cy="350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교육내용</a:t>
                </a: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327908" y="4405576"/>
              <a:ext cx="7477842" cy="845404"/>
              <a:chOff x="348639" y="4480083"/>
              <a:chExt cx="7477842" cy="856076"/>
            </a:xfrm>
          </p:grpSpPr>
          <p:sp>
            <p:nvSpPr>
              <p:cNvPr id="19" name="직사각형 18"/>
              <p:cNvSpPr/>
              <p:nvPr/>
            </p:nvSpPr>
            <p:spPr>
              <a:xfrm>
                <a:off x="348639" y="4480083"/>
                <a:ext cx="7477842" cy="846842"/>
              </a:xfrm>
              <a:prstGeom prst="rect">
                <a:avLst/>
              </a:prstGeom>
              <a:noFill/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1753214" y="4583462"/>
                <a:ext cx="5307943" cy="64008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240758" indent="-185727" algn="just" fontAlgn="base" latinLnBrk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예비창업자 및 초기 사업자</a:t>
                </a:r>
                <a:endParaRPr lang="en-US" altLang="ko-KR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marL="240758" indent="-185727" algn="just" fontAlgn="base" latinLnBrk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200" kern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창업에 관심이 있는 시민 및 새로운 진로 탐색자</a:t>
                </a: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355743" y="4489317"/>
                <a:ext cx="1411570" cy="846842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75219" y="4745149"/>
                <a:ext cx="958519" cy="316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교육대상</a:t>
                </a:r>
              </a:p>
            </p:txBody>
          </p:sp>
        </p:grpSp>
        <p:grpSp>
          <p:nvGrpSpPr>
            <p:cNvPr id="18" name="그룹 17"/>
            <p:cNvGrpSpPr/>
            <p:nvPr/>
          </p:nvGrpSpPr>
          <p:grpSpPr>
            <a:xfrm>
              <a:off x="327908" y="5294988"/>
              <a:ext cx="7477842" cy="1280160"/>
              <a:chOff x="327909" y="5294989"/>
              <a:chExt cx="7477842" cy="1396756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327909" y="5294989"/>
                <a:ext cx="7477842" cy="1396756"/>
              </a:xfrm>
              <a:prstGeom prst="rect">
                <a:avLst/>
              </a:prstGeom>
              <a:noFill/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782584" y="5327936"/>
                <a:ext cx="5858170" cy="1330859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안전 창업을 위한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마인드 셋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(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특강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) – M1,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1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회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2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hr</a:t>
                </a:r>
                <a:endParaRPr lang="en-US" altLang="ko-KR" sz="12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marL="228600" indent="-2286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소상공인 실전 마케팅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– M3, M4, M5, M6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–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4</a:t>
                </a: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회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 8hr</a:t>
                </a:r>
              </a:p>
              <a:p>
                <a:pPr marL="228600" indent="-22860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실전형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창업교육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‘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나도사장 프로젝트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’ – M1, M2, M3, M4, M5, M8  </a:t>
                </a: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 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8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회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 </a:t>
                </a: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16hr</a:t>
                </a:r>
                <a:endParaRPr lang="en-US" altLang="ko-KR" sz="1200" smtClean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ko-KR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※ </a:t>
                </a: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교육기관의 요청에 따라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시간 구성 및 변동이 가능합니다</a:t>
                </a:r>
                <a:endParaRPr lang="en-US" altLang="ko-KR" sz="12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328024" y="5294989"/>
                <a:ext cx="1411570" cy="139675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53777" y="5824088"/>
                <a:ext cx="11599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교육시간</a:t>
                </a: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327908" y="2079394"/>
              <a:ext cx="7477842" cy="839452"/>
              <a:chOff x="327909" y="2058097"/>
              <a:chExt cx="7477842" cy="844568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327909" y="2061283"/>
                <a:ext cx="7477842" cy="841382"/>
              </a:xfrm>
              <a:prstGeom prst="rect">
                <a:avLst/>
              </a:prstGeom>
              <a:noFill/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" name="직사각형 2"/>
              <p:cNvSpPr/>
              <p:nvPr/>
            </p:nvSpPr>
            <p:spPr>
              <a:xfrm>
                <a:off x="1806165" y="2138885"/>
                <a:ext cx="5642527" cy="6607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85727" indent="-185727" fontAlgn="base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교육생은 창업 환경을 이해하고 구체적인 창업 계획을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수립할 수 있다</a:t>
                </a:r>
                <a:endParaRPr lang="en-US" altLang="ko-KR" sz="12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marL="185727" indent="-185727" fontAlgn="base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소상공인 필수 마케팅 기법을 이해하고 비즈니스 모델을 수립할 수 </a:t>
                </a:r>
                <a:r>
                  <a:rPr lang="ko-KR" altLang="en-US" sz="12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있다</a:t>
                </a:r>
                <a:r>
                  <a:rPr lang="en-US" altLang="ko-KR" sz="120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.</a:t>
                </a:r>
                <a:endParaRPr lang="en-US" altLang="ko-KR" sz="1200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335013" y="2058097"/>
                <a:ext cx="1411570" cy="84009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951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69429" y="2320813"/>
                <a:ext cx="1328642" cy="3146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교육목표</a:t>
                </a:r>
              </a:p>
            </p:txBody>
          </p:sp>
        </p:grpSp>
      </p:grpSp>
      <p:pic>
        <p:nvPicPr>
          <p:cNvPr id="10" name="그림 9"/>
          <p:cNvPicPr preferRelativeResize="0"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860" t="15905" r="32707" b="4943"/>
          <a:stretch/>
        </p:blipFill>
        <p:spPr>
          <a:xfrm>
            <a:off x="8077200" y="1371599"/>
            <a:ext cx="1828800" cy="5120640"/>
          </a:xfrm>
          <a:prstGeom prst="rect">
            <a:avLst/>
          </a:prstGeom>
        </p:spPr>
      </p:pic>
      <p:grpSp>
        <p:nvGrpSpPr>
          <p:cNvPr id="24" name="그룹 23"/>
          <p:cNvGrpSpPr>
            <a:grpSpLocks noChangeAspect="1"/>
          </p:cNvGrpSpPr>
          <p:nvPr/>
        </p:nvGrpSpPr>
        <p:grpSpPr>
          <a:xfrm>
            <a:off x="0" y="365760"/>
            <a:ext cx="181218" cy="365760"/>
            <a:chOff x="8661861" y="473823"/>
            <a:chExt cx="271827" cy="548641"/>
          </a:xfrm>
        </p:grpSpPr>
        <p:sp>
          <p:nvSpPr>
            <p:cNvPr id="21" name="직사각형 20"/>
            <p:cNvSpPr/>
            <p:nvPr/>
          </p:nvSpPr>
          <p:spPr>
            <a:xfrm>
              <a:off x="8661861" y="473824"/>
              <a:ext cx="137160" cy="54864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8842248" y="473823"/>
              <a:ext cx="91440" cy="54864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0" y="914400"/>
            <a:ext cx="9884664" cy="54864"/>
          </a:xfrm>
          <a:prstGeom prst="rect">
            <a:avLst/>
          </a:prstGeom>
          <a:gradFill>
            <a:gsLst>
              <a:gs pos="49500">
                <a:schemeClr val="bg1">
                  <a:lumMod val="95000"/>
                </a:schemeClr>
              </a:gs>
              <a:gs pos="99000">
                <a:schemeClr val="bg1">
                  <a:lumMod val="65000"/>
                </a:schemeClr>
              </a:gs>
              <a:gs pos="0">
                <a:schemeClr val="bg1">
                  <a:lumMod val="9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7291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0040" y="295195"/>
            <a:ext cx="7006242" cy="466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CURRICULUM </a:t>
            </a:r>
            <a:endParaRPr lang="ko-KR" altLang="en-US" sz="28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3" name="그림 42"/>
          <p:cNvPicPr preferRelativeResize="0">
            <a:picLocks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409" r="62244" b="8659"/>
          <a:stretch/>
        </p:blipFill>
        <p:spPr>
          <a:xfrm>
            <a:off x="0" y="1371600"/>
            <a:ext cx="1828800" cy="5120640"/>
          </a:xfrm>
          <a:prstGeom prst="rect">
            <a:avLst/>
          </a:prstGeom>
        </p:spPr>
      </p:pic>
      <p:grpSp>
        <p:nvGrpSpPr>
          <p:cNvPr id="85" name="그룹 84"/>
          <p:cNvGrpSpPr>
            <a:grpSpLocks noChangeAspect="1"/>
          </p:cNvGrpSpPr>
          <p:nvPr/>
        </p:nvGrpSpPr>
        <p:grpSpPr>
          <a:xfrm>
            <a:off x="0" y="365760"/>
            <a:ext cx="181218" cy="365760"/>
            <a:chOff x="8661861" y="473823"/>
            <a:chExt cx="271827" cy="548641"/>
          </a:xfrm>
        </p:grpSpPr>
        <p:sp>
          <p:nvSpPr>
            <p:cNvPr id="86" name="직사각형 85"/>
            <p:cNvSpPr/>
            <p:nvPr/>
          </p:nvSpPr>
          <p:spPr>
            <a:xfrm>
              <a:off x="8661861" y="473824"/>
              <a:ext cx="137160" cy="54864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8842248" y="473823"/>
              <a:ext cx="91440" cy="54864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1920240" y="1371600"/>
            <a:ext cx="7680960" cy="5111496"/>
            <a:chOff x="1908404" y="1371600"/>
            <a:chExt cx="7729300" cy="5111496"/>
          </a:xfrm>
        </p:grpSpPr>
        <p:sp>
          <p:nvSpPr>
            <p:cNvPr id="59" name="직사각형 58"/>
            <p:cNvSpPr/>
            <p:nvPr/>
          </p:nvSpPr>
          <p:spPr>
            <a:xfrm>
              <a:off x="1908405" y="1371600"/>
              <a:ext cx="7729299" cy="324108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1908405" y="1374392"/>
              <a:ext cx="1341181" cy="30618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286001" y="1380532"/>
              <a:ext cx="6450112" cy="3166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회차                             주 제                                            내 용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1908405" y="1719470"/>
              <a:ext cx="7729299" cy="576952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908405" y="2320362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1908404" y="3515916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1908405" y="4113693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908405" y="4711470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908405" y="2918139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1910032" y="5907024"/>
              <a:ext cx="7726043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1908405" y="5309247"/>
              <a:ext cx="7729299" cy="573837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951"/>
            </a:p>
          </p:txBody>
        </p:sp>
        <p:cxnSp>
          <p:nvCxnSpPr>
            <p:cNvPr id="32" name="직선 연결선 31"/>
            <p:cNvCxnSpPr/>
            <p:nvPr/>
          </p:nvCxnSpPr>
          <p:spPr>
            <a:xfrm flipV="1">
              <a:off x="3191372" y="1374392"/>
              <a:ext cx="0" cy="319843"/>
            </a:xfrm>
            <a:prstGeom prst="line">
              <a:avLst/>
            </a:prstGeom>
            <a:ln w="15875" cmpd="dbl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3560084" y="1797972"/>
              <a:ext cx="1382110" cy="37996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나도 사장프로젝트</a:t>
              </a: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1908405" y="1719722"/>
              <a:ext cx="1280160" cy="576072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2195868" y="1836703"/>
              <a:ext cx="731071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M1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5608717" y="1718113"/>
              <a:ext cx="3863712" cy="549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소상공인 실태조사를 통한 창업환경 점검</a:t>
              </a:r>
              <a:endParaRPr lang="ko-KR" altLang="en-US" sz="1194" kern="100">
                <a:solidFill>
                  <a:srgbClr val="000000"/>
                </a:solidFill>
                <a:latin typeface="Arial" panose="020B0604020202020204" pitchFamily="34" charset="0"/>
                <a:ea typeface="나눔고딕" panose="020D0604000000000000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안전 창업을 위한 마인드 셋</a:t>
              </a:r>
              <a:endParaRPr lang="ko-KR" altLang="en-US" sz="1194" kern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3560084" y="2404897"/>
              <a:ext cx="2320095" cy="3799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개인 창업 </a:t>
              </a:r>
              <a:r>
                <a:rPr lang="en-US" altLang="ko-KR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Vs </a:t>
              </a: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프랜차이즈</a:t>
              </a: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1908405" y="2322576"/>
              <a:ext cx="1280160" cy="576072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2186566" y="2445916"/>
              <a:ext cx="749675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M2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5608717" y="2317740"/>
              <a:ext cx="3896435" cy="549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 트렌드와 아이템 찾기</a:t>
              </a:r>
              <a:endParaRPr lang="en-US" altLang="ko-KR" sz="1194" kern="1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창업의 유형 및</a:t>
              </a: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좋은 프랜차이즈를 선택하는 방법 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3560084" y="3602090"/>
              <a:ext cx="1093569" cy="37996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장사는 목이다</a:t>
              </a:r>
            </a:p>
          </p:txBody>
        </p:sp>
        <p:sp>
          <p:nvSpPr>
            <p:cNvPr id="94" name="직사각형 93"/>
            <p:cNvSpPr/>
            <p:nvPr/>
          </p:nvSpPr>
          <p:spPr>
            <a:xfrm>
              <a:off x="1908406" y="3520440"/>
              <a:ext cx="1280160" cy="574679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128792" y="3641166"/>
              <a:ext cx="865222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M4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6" name="직사각형 95"/>
            <p:cNvSpPr/>
            <p:nvPr/>
          </p:nvSpPr>
          <p:spPr>
            <a:xfrm>
              <a:off x="5608717" y="3516995"/>
              <a:ext cx="3896435" cy="549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우리 동네 상권과 매출 분석하는 방법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상권 및 가망고객 선정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3560084" y="4193885"/>
              <a:ext cx="1425390" cy="37996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돈을 버는 사업구조</a:t>
              </a:r>
            </a:p>
          </p:txBody>
        </p:sp>
        <p:sp>
          <p:nvSpPr>
            <p:cNvPr id="98" name="직사각형 97"/>
            <p:cNvSpPr/>
            <p:nvPr/>
          </p:nvSpPr>
          <p:spPr>
            <a:xfrm>
              <a:off x="1914537" y="4115198"/>
              <a:ext cx="1280160" cy="576072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2174387" y="4234264"/>
              <a:ext cx="774033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M5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5608717" y="4116622"/>
              <a:ext cx="3896435" cy="549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성공을 부르는 사업구조 만들기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–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한 장으로 정리되는 ‘비즈니스 모델’ 만드는 방법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3561710" y="4803923"/>
              <a:ext cx="2161797" cy="3799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인터넷창업과 </a:t>
              </a:r>
              <a:r>
                <a:rPr lang="en-US" altLang="ko-KR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SNS</a:t>
              </a:r>
              <a:r>
                <a:rPr lang="ko-KR" altLang="en-US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마케팅</a:t>
              </a:r>
              <a:endParaRPr lang="ko-KR" altLang="en-US" sz="1200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1908405" y="4718702"/>
              <a:ext cx="1280160" cy="577149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174491" y="4835187"/>
              <a:ext cx="773824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M6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>
              <a:off x="5608717" y="4669264"/>
              <a:ext cx="3896435" cy="64363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오픈마켓</a:t>
              </a:r>
              <a:r>
                <a:rPr lang="en-US" altLang="ko-KR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쇼핑몰</a:t>
              </a:r>
              <a:r>
                <a:rPr lang="en-US" altLang="ko-KR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내 가게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만들기</a:t>
              </a:r>
              <a:endParaRPr lang="ko-KR" altLang="en-US" sz="1194" kern="1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네이버 블로그와</a:t>
              </a:r>
              <a:r>
                <a:rPr lang="en-US" altLang="ko-KR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키워드</a:t>
              </a: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검색 </a:t>
              </a:r>
              <a:r>
                <a:rPr lang="en-US" altLang="ko-KR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&amp; SNS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마케팅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>
              <a:off x="3560084" y="3006975"/>
              <a:ext cx="1382110" cy="37996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지피지기 백전백승</a:t>
              </a:r>
            </a:p>
          </p:txBody>
        </p:sp>
        <p:sp>
          <p:nvSpPr>
            <p:cNvPr id="106" name="직사각형 105"/>
            <p:cNvSpPr/>
            <p:nvPr/>
          </p:nvSpPr>
          <p:spPr>
            <a:xfrm>
              <a:off x="1908406" y="2914823"/>
              <a:ext cx="1280160" cy="577149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2186566" y="3037458"/>
              <a:ext cx="749675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M3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8" name="직사각형 107"/>
            <p:cNvSpPr/>
            <p:nvPr/>
          </p:nvSpPr>
          <p:spPr>
            <a:xfrm>
              <a:off x="5608717" y="2870382"/>
              <a:ext cx="2623210" cy="64363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자영업 마케팅을 쉽게 이해하기 </a:t>
              </a:r>
              <a:endParaRPr lang="en-US" altLang="ko-KR" sz="1194" kern="1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자사 및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고객 분석방법 및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사례 분석 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09" name="직사각형 108"/>
            <p:cNvSpPr/>
            <p:nvPr/>
          </p:nvSpPr>
          <p:spPr>
            <a:xfrm>
              <a:off x="5608717" y="5915506"/>
              <a:ext cx="3896435" cy="54966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사업계획서 쉽게 만드는 방법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정부의 지원 제도와 정책 자금 활용 방법 소개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1908405" y="5909259"/>
              <a:ext cx="1280160" cy="573837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2174491" y="6024790"/>
              <a:ext cx="773824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M8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3562149" y="5979854"/>
              <a:ext cx="2037355" cy="3799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정부 지원과 </a:t>
              </a:r>
              <a:r>
                <a:rPr lang="ko-KR" altLang="en-US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활용 방법</a:t>
              </a:r>
              <a:endParaRPr lang="ko-KR" altLang="en-US" sz="1200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1908405" y="5311507"/>
              <a:ext cx="1280160" cy="576072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9060" tIns="49531" rIns="99060" bIns="4953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2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2174491" y="5437995"/>
              <a:ext cx="773824" cy="3166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M7</a:t>
              </a:r>
              <a:endParaRPr lang="ko-KR" altLang="en-US"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3561710" y="5404140"/>
              <a:ext cx="2037355" cy="3799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200" kern="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창업기업 경영관리</a:t>
              </a:r>
              <a:endParaRPr lang="ko-KR" altLang="en-US" sz="1200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5608717" y="5268891"/>
              <a:ext cx="3896435" cy="64363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손익계산서 작성 방법</a:t>
              </a:r>
              <a:endParaRPr lang="ko-KR" altLang="en-US" sz="1194" kern="10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194" kern="10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주기적인 </a:t>
              </a:r>
              <a:r>
                <a:rPr lang="ko-KR" altLang="en-US" sz="1194" kern="100" smtClean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진단과 문제 해결</a:t>
              </a:r>
              <a:endParaRPr lang="ko-KR" altLang="en-US" sz="1194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3" name="직사각형 52"/>
          <p:cNvSpPr/>
          <p:nvPr/>
        </p:nvSpPr>
        <p:spPr>
          <a:xfrm>
            <a:off x="0" y="914400"/>
            <a:ext cx="9884664" cy="54864"/>
          </a:xfrm>
          <a:prstGeom prst="rect">
            <a:avLst/>
          </a:prstGeom>
          <a:gradFill>
            <a:gsLst>
              <a:gs pos="49500">
                <a:schemeClr val="bg1">
                  <a:lumMod val="95000"/>
                </a:schemeClr>
              </a:gs>
              <a:gs pos="99000">
                <a:schemeClr val="bg1">
                  <a:lumMod val="65000"/>
                </a:schemeClr>
              </a:gs>
              <a:gs pos="0">
                <a:schemeClr val="bg1">
                  <a:lumMod val="9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0969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0040" y="320040"/>
            <a:ext cx="7006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기대효과</a:t>
            </a:r>
            <a:endParaRPr lang="ko-KR" altLang="en-US" sz="24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9" name="그림 38"/>
          <p:cNvPicPr preferRelativeResize="0"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83" t="6454" r="68500" b="4524"/>
          <a:stretch/>
        </p:blipFill>
        <p:spPr>
          <a:xfrm>
            <a:off x="8077200" y="1369538"/>
            <a:ext cx="1828800" cy="5120640"/>
          </a:xfrm>
          <a:prstGeom prst="rect">
            <a:avLst/>
          </a:prstGeom>
        </p:spPr>
      </p:pic>
      <p:grpSp>
        <p:nvGrpSpPr>
          <p:cNvPr id="4" name="그룹 3"/>
          <p:cNvGrpSpPr>
            <a:grpSpLocks noChangeAspect="1"/>
          </p:cNvGrpSpPr>
          <p:nvPr/>
        </p:nvGrpSpPr>
        <p:grpSpPr>
          <a:xfrm>
            <a:off x="0" y="365760"/>
            <a:ext cx="181218" cy="365760"/>
            <a:chOff x="8661861" y="473823"/>
            <a:chExt cx="271827" cy="548641"/>
          </a:xfrm>
        </p:grpSpPr>
        <p:sp>
          <p:nvSpPr>
            <p:cNvPr id="5" name="직사각형 4"/>
            <p:cNvSpPr/>
            <p:nvPr/>
          </p:nvSpPr>
          <p:spPr>
            <a:xfrm>
              <a:off x="8661861" y="473824"/>
              <a:ext cx="137160" cy="54864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8842248" y="473823"/>
              <a:ext cx="91440" cy="54864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1" name="직선 연결선 20"/>
          <p:cNvCxnSpPr/>
          <p:nvPr/>
        </p:nvCxnSpPr>
        <p:spPr>
          <a:xfrm flipV="1">
            <a:off x="588701" y="4503829"/>
            <a:ext cx="6858000" cy="83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88701" y="4658196"/>
            <a:ext cx="6858000" cy="10618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공부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운동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운전 등 우리가 배우는 모든 것들은 기초부터 시작합니다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그러나 소상공인을 대상으로 하는 창업 교육은 어떤가요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  ‘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카페 창업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‘ ’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온라인 구매대행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 </a:t>
            </a:r>
            <a:endParaRPr lang="en-US" altLang="ko-KR" sz="140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기초를 건너뛴 </a:t>
            </a:r>
            <a:r>
              <a:rPr lang="ko-KR" altLang="en-US" sz="1400">
                <a:latin typeface="나눔고딕" panose="020D0604000000000000" pitchFamily="50" charset="-127"/>
                <a:ea typeface="나눔고딕" panose="020D0604000000000000" pitchFamily="50" charset="-127"/>
              </a:rPr>
              <a:t>아이템 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중심의 교육으로 창업자의 체질을 약화시키지 않았나요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98674" y="5727911"/>
            <a:ext cx="7386780" cy="700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>
                <a:latin typeface="나눔고딕" panose="020D0604000000000000" pitchFamily="50" charset="-127"/>
                <a:ea typeface="나눔고딕" panose="020D0604000000000000" pitchFamily="50" charset="-127"/>
              </a:rPr>
              <a:t>본 교육은 창업자에게 반드시 필요한 단계별 학습과정을 통해 건강한 사업의 기초를 </a:t>
            </a:r>
            <a:r>
              <a:rPr lang="ko-KR" altLang="en-US" sz="1400">
                <a:latin typeface="나눔고딕" panose="020D0604000000000000" pitchFamily="50" charset="-127"/>
                <a:ea typeface="나눔고딕" panose="020D0604000000000000" pitchFamily="50" charset="-127"/>
              </a:rPr>
              <a:t>만들어 </a:t>
            </a:r>
            <a:r>
              <a:rPr lang="ko-KR" altLang="en-US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드립니다</a:t>
            </a:r>
            <a:r>
              <a:rPr lang="en-US" altLang="ko-KR" sz="140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14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598674" y="1446003"/>
            <a:ext cx="7067777" cy="2806452"/>
            <a:chOff x="598674" y="1362456"/>
            <a:chExt cx="7067777" cy="2806452"/>
          </a:xfrm>
        </p:grpSpPr>
        <p:grpSp>
          <p:nvGrpSpPr>
            <p:cNvPr id="27" name="그룹 26"/>
            <p:cNvGrpSpPr/>
            <p:nvPr/>
          </p:nvGrpSpPr>
          <p:grpSpPr>
            <a:xfrm>
              <a:off x="598674" y="2368296"/>
              <a:ext cx="2026254" cy="1800612"/>
              <a:chOff x="598674" y="1821130"/>
              <a:chExt cx="2026254" cy="1800612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743339" y="2883078"/>
                <a:ext cx="1881589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창업 환경 점검 및 태도 변화를 통한 안전한 창업 준비</a:t>
                </a:r>
                <a:endParaRPr lang="ko-KR" altLang="en-US" sz="14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grpSp>
            <p:nvGrpSpPr>
              <p:cNvPr id="30" name="그룹 29"/>
              <p:cNvGrpSpPr/>
              <p:nvPr/>
            </p:nvGrpSpPr>
            <p:grpSpPr>
              <a:xfrm>
                <a:off x="598674" y="1821130"/>
                <a:ext cx="1791059" cy="605294"/>
                <a:chOff x="851850" y="2713643"/>
                <a:chExt cx="1791059" cy="646331"/>
              </a:xfrm>
            </p:grpSpPr>
            <p:sp>
              <p:nvSpPr>
                <p:cNvPr id="8" name="TextBox 7"/>
                <p:cNvSpPr txBox="1"/>
                <p:nvPr/>
              </p:nvSpPr>
              <p:spPr>
                <a:xfrm>
                  <a:off x="1188340" y="2787638"/>
                  <a:ext cx="1454569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400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안전창업을 </a:t>
                  </a:r>
                  <a:r>
                    <a:rPr lang="ko-KR" altLang="en-US" sz="1400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위한 마인드 셋</a:t>
                  </a:r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8" name="TextBox 27"/>
                <p:cNvSpPr txBox="1"/>
                <p:nvPr/>
              </p:nvSpPr>
              <p:spPr>
                <a:xfrm>
                  <a:off x="851850" y="2713643"/>
                  <a:ext cx="312629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ko-KR" sz="3600" b="1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1</a:t>
                  </a:r>
                  <a:endParaRPr lang="ko-KR" altLang="en-US" sz="3600" b="1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24" name="그룹 23"/>
              <p:cNvGrpSpPr/>
              <p:nvPr/>
            </p:nvGrpSpPr>
            <p:grpSpPr>
              <a:xfrm>
                <a:off x="769734" y="2487342"/>
                <a:ext cx="1828800" cy="307777"/>
                <a:chOff x="769734" y="2501044"/>
                <a:chExt cx="1828800" cy="307777"/>
              </a:xfrm>
            </p:grpSpPr>
            <p:sp>
              <p:nvSpPr>
                <p:cNvPr id="3" name="모서리가 둥근 직사각형 2"/>
                <p:cNvSpPr/>
                <p:nvPr/>
              </p:nvSpPr>
              <p:spPr>
                <a:xfrm>
                  <a:off x="769734" y="2522971"/>
                  <a:ext cx="1828800" cy="274320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0" name="직사각형 19"/>
                <p:cNvSpPr/>
                <p:nvPr/>
              </p:nvSpPr>
              <p:spPr>
                <a:xfrm>
                  <a:off x="1052978" y="2501044"/>
                  <a:ext cx="1321196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ko-KR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M1, M5(2hr) </a:t>
                  </a:r>
                  <a:endPara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34" name="그룹 33"/>
            <p:cNvGrpSpPr/>
            <p:nvPr/>
          </p:nvGrpSpPr>
          <p:grpSpPr>
            <a:xfrm>
              <a:off x="3043297" y="1821130"/>
              <a:ext cx="1999845" cy="1800612"/>
              <a:chOff x="3043297" y="1821130"/>
              <a:chExt cx="1999845" cy="1800612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073466" y="2883078"/>
                <a:ext cx="196967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시장분석 및 구체적인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마케팅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기법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습득을 통한 매출 증대</a:t>
                </a:r>
                <a:endParaRPr lang="ko-KR" altLang="en-US" sz="14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grpSp>
            <p:nvGrpSpPr>
              <p:cNvPr id="33" name="그룹 32"/>
              <p:cNvGrpSpPr/>
              <p:nvPr/>
            </p:nvGrpSpPr>
            <p:grpSpPr>
              <a:xfrm>
                <a:off x="3043297" y="1821130"/>
                <a:ext cx="1750019" cy="605294"/>
                <a:chOff x="3121928" y="2200481"/>
                <a:chExt cx="1750019" cy="646331"/>
              </a:xfrm>
            </p:grpSpPr>
            <p:sp>
              <p:nvSpPr>
                <p:cNvPr id="13" name="직사각형 12"/>
                <p:cNvSpPr/>
                <p:nvPr/>
              </p:nvSpPr>
              <p:spPr>
                <a:xfrm>
                  <a:off x="3478860" y="2262602"/>
                  <a:ext cx="1393087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ko-KR" altLang="en-US" sz="1400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소상공인 </a:t>
                  </a:r>
                  <a:endParaRPr lang="en-US" altLang="ko-KR" sz="1400" smtClean="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  <a:p>
                  <a:r>
                    <a:rPr lang="ko-KR" altLang="en-US" sz="1400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실전 마케팅 </a:t>
                  </a:r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3121928" y="2200481"/>
                  <a:ext cx="458780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3600" b="1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2</a:t>
                  </a:r>
                  <a:endParaRPr lang="ko-KR" altLang="en-US" sz="3600" b="1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25" name="그룹 24"/>
              <p:cNvGrpSpPr/>
              <p:nvPr/>
            </p:nvGrpSpPr>
            <p:grpSpPr>
              <a:xfrm>
                <a:off x="3119553" y="2487342"/>
                <a:ext cx="1828800" cy="307777"/>
                <a:chOff x="3119553" y="2493212"/>
                <a:chExt cx="1828800" cy="307777"/>
              </a:xfrm>
            </p:grpSpPr>
            <p:sp>
              <p:nvSpPr>
                <p:cNvPr id="9" name="모서리가 둥근 직사각형 8"/>
                <p:cNvSpPr/>
                <p:nvPr/>
              </p:nvSpPr>
              <p:spPr>
                <a:xfrm>
                  <a:off x="3119553" y="2515071"/>
                  <a:ext cx="1828800" cy="274320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2" name="직사각형 21"/>
                <p:cNvSpPr/>
                <p:nvPr/>
              </p:nvSpPr>
              <p:spPr>
                <a:xfrm>
                  <a:off x="3229033" y="2493212"/>
                  <a:ext cx="1688490" cy="30777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M3~M6 (4</a:t>
                  </a:r>
                  <a:r>
                    <a:rPr lang="ko-KR" altLang="en-US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회</a:t>
                  </a:r>
                  <a:r>
                    <a:rPr lang="en-US" altLang="ko-KR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/8hr) </a:t>
                  </a:r>
                  <a:endPara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35" name="그룹 34"/>
            <p:cNvGrpSpPr/>
            <p:nvPr/>
          </p:nvGrpSpPr>
          <p:grpSpPr>
            <a:xfrm>
              <a:off x="5387135" y="1362456"/>
              <a:ext cx="2279316" cy="1800612"/>
              <a:chOff x="5387135" y="1821130"/>
              <a:chExt cx="2279316" cy="1800612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5430140" y="2883078"/>
                <a:ext cx="2058579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체계적인 창업계획 수립을 통한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체질</a:t>
                </a:r>
                <a:r>
                  <a:rPr lang="en-US" altLang="ko-KR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강화 및 실패율 </a:t>
                </a:r>
                <a:r>
                  <a:rPr lang="ko-KR" altLang="en-US" sz="1400" smtClean="0"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감소 </a:t>
                </a:r>
                <a:endParaRPr lang="ko-KR" altLang="en-US" sz="140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grpSp>
            <p:nvGrpSpPr>
              <p:cNvPr id="32" name="그룹 31"/>
              <p:cNvGrpSpPr/>
              <p:nvPr/>
            </p:nvGrpSpPr>
            <p:grpSpPr>
              <a:xfrm>
                <a:off x="5387135" y="1821130"/>
                <a:ext cx="2279316" cy="605294"/>
                <a:chOff x="5388719" y="1522393"/>
                <a:chExt cx="2279316" cy="646331"/>
              </a:xfrm>
            </p:grpSpPr>
            <p:sp>
              <p:nvSpPr>
                <p:cNvPr id="16" name="직사각형 15"/>
                <p:cNvSpPr/>
                <p:nvPr/>
              </p:nvSpPr>
              <p:spPr>
                <a:xfrm>
                  <a:off x="5773073" y="1583948"/>
                  <a:ext cx="1894962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ko-KR" altLang="en-US" sz="1400" smtClean="0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실전창업  나도사장프로젝트  </a:t>
                  </a:r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31" name="직사각형 30"/>
                <p:cNvSpPr/>
                <p:nvPr/>
              </p:nvSpPr>
              <p:spPr>
                <a:xfrm>
                  <a:off x="5388719" y="1522393"/>
                  <a:ext cx="458780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3600" b="1"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3</a:t>
                  </a:r>
                  <a:endParaRPr lang="ko-KR" altLang="en-US" sz="3600" b="1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26" name="그룹 25"/>
              <p:cNvGrpSpPr/>
              <p:nvPr/>
            </p:nvGrpSpPr>
            <p:grpSpPr>
              <a:xfrm>
                <a:off x="5496689" y="2487342"/>
                <a:ext cx="1828800" cy="307777"/>
                <a:chOff x="5496689" y="2473639"/>
                <a:chExt cx="1828800" cy="307777"/>
              </a:xfrm>
            </p:grpSpPr>
            <p:sp>
              <p:nvSpPr>
                <p:cNvPr id="10" name="모서리가 둥근 직사각형 9"/>
                <p:cNvSpPr/>
                <p:nvPr/>
              </p:nvSpPr>
              <p:spPr>
                <a:xfrm>
                  <a:off x="5496689" y="2495707"/>
                  <a:ext cx="1828800" cy="274320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23" name="직사각형 22"/>
                <p:cNvSpPr/>
                <p:nvPr/>
              </p:nvSpPr>
              <p:spPr>
                <a:xfrm>
                  <a:off x="5517254" y="2473639"/>
                  <a:ext cx="1787670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ko-KR" sz="140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M1~M8 (8</a:t>
                  </a:r>
                  <a:r>
                    <a:rPr lang="ko-KR" altLang="en-US" sz="140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회</a:t>
                  </a:r>
                  <a:r>
                    <a:rPr lang="en-US" altLang="ko-KR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/</a:t>
                  </a:r>
                  <a:r>
                    <a:rPr lang="en-US" altLang="ko-KR" sz="140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16hr</a:t>
                  </a:r>
                  <a:r>
                    <a:rPr lang="en-US" altLang="ko-KR" sz="14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나눔고딕" panose="020D0604000000000000" pitchFamily="50" charset="-127"/>
                      <a:ea typeface="나눔고딕" panose="020D0604000000000000" pitchFamily="50" charset="-127"/>
                    </a:rPr>
                    <a:t>)</a:t>
                  </a:r>
                  <a:endParaRPr lang="ko-KR" altLang="en-US" sz="14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sp>
        <p:nvSpPr>
          <p:cNvPr id="45" name="직사각형 44"/>
          <p:cNvSpPr/>
          <p:nvPr/>
        </p:nvSpPr>
        <p:spPr>
          <a:xfrm>
            <a:off x="0" y="914400"/>
            <a:ext cx="9884664" cy="54864"/>
          </a:xfrm>
          <a:prstGeom prst="rect">
            <a:avLst/>
          </a:prstGeom>
          <a:gradFill>
            <a:gsLst>
              <a:gs pos="49500">
                <a:schemeClr val="bg1">
                  <a:lumMod val="95000"/>
                </a:schemeClr>
              </a:gs>
              <a:gs pos="99000">
                <a:schemeClr val="bg1">
                  <a:lumMod val="65000"/>
                </a:schemeClr>
              </a:gs>
              <a:gs pos="0">
                <a:schemeClr val="bg1">
                  <a:lumMod val="9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60258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4" y="331321"/>
            <a:ext cx="4635132" cy="6438900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3" y="6763050"/>
            <a:ext cx="9906002" cy="380383"/>
            <a:chOff x="0" y="6506565"/>
            <a:chExt cx="9144000" cy="351121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31AB753-1E94-45A6-83F9-114FCED77634}"/>
                </a:ext>
              </a:extLst>
            </p:cNvPr>
            <p:cNvSpPr/>
            <p:nvPr/>
          </p:nvSpPr>
          <p:spPr>
            <a:xfrm>
              <a:off x="3559948" y="6596111"/>
              <a:ext cx="2112885" cy="1775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>
                <a:ea typeface="나눔고딕" panose="020D0604000000000000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0" y="6506565"/>
              <a:ext cx="9144000" cy="351121"/>
            </a:xfrm>
            <a:prstGeom prst="rect">
              <a:avLst/>
            </a:prstGeom>
            <a:gradFill>
              <a:gsLst>
                <a:gs pos="0">
                  <a:schemeClr val="tx2">
                    <a:lumMod val="9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0" scaled="0"/>
            </a:gra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95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61833" y="6539249"/>
              <a:ext cx="8439214" cy="2852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ko-KR" altLang="en-US" sz="1408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인천시 연수구 송도미래로 </a:t>
              </a:r>
              <a:r>
                <a:rPr lang="en-US" altLang="ko-KR" sz="1408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30 </a:t>
              </a:r>
              <a:r>
                <a:rPr lang="ko-KR" altLang="en-US" sz="1408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스마트밸리 </a:t>
              </a:r>
              <a:r>
                <a:rPr lang="en-US" altLang="ko-KR" sz="1408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B-911    HP : 010.8973.2000    E-mail : mrok2000@naver.com</a:t>
              </a:r>
              <a:endParaRPr lang="ko-KR" altLang="en-US" sz="1408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cxnSp>
        <p:nvCxnSpPr>
          <p:cNvPr id="12" name="직선 연결선 11"/>
          <p:cNvCxnSpPr/>
          <p:nvPr/>
        </p:nvCxnSpPr>
        <p:spPr>
          <a:xfrm>
            <a:off x="4754880" y="3417986"/>
            <a:ext cx="515112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45581" y="2445042"/>
            <a:ext cx="3539838" cy="8254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ko-KR" altLang="en-US" sz="4764" b="1">
                <a:latin typeface="나눔고딕" panose="020D0604000000000000" pitchFamily="50" charset="-127"/>
                <a:ea typeface="나눔고딕" panose="020D0604000000000000" pitchFamily="50" charset="-127"/>
              </a:rPr>
              <a:t>감사합니다</a:t>
            </a:r>
            <a:r>
              <a:rPr lang="en-US" altLang="ko-KR" sz="4333" b="1">
                <a:latin typeface="나눔고딕" panose="020D0604000000000000" pitchFamily="50" charset="-127"/>
                <a:ea typeface="나눔고딕" panose="020D0604000000000000" pitchFamily="50" charset="-127"/>
              </a:rPr>
              <a:t>! </a:t>
            </a:r>
            <a:endParaRPr lang="ko-KR" altLang="en-US" sz="4333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754880" y="3864766"/>
            <a:ext cx="4779588" cy="2451725"/>
            <a:chOff x="4389120" y="3655806"/>
            <a:chExt cx="4411926" cy="2263129"/>
          </a:xfrm>
        </p:grpSpPr>
        <p:sp>
          <p:nvSpPr>
            <p:cNvPr id="14" name="TextBox 13"/>
            <p:cNvSpPr txBox="1"/>
            <p:nvPr/>
          </p:nvSpPr>
          <p:spPr>
            <a:xfrm>
              <a:off x="4389120" y="3655806"/>
              <a:ext cx="4411926" cy="8994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 b="1">
                  <a:latin typeface="나눔고딕" panose="020D0604000000000000" pitchFamily="50" charset="-127"/>
                  <a:ea typeface="나눔고딕" panose="020D0604000000000000" pitchFamily="50" charset="-127"/>
                </a:rPr>
                <a:t>프로필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</a:p>
            <a:p>
              <a:pPr algn="r">
                <a:lnSpc>
                  <a:spcPct val="120000"/>
                </a:lnSpc>
              </a:pP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경영학박사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엠알오케이 대표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아태경제연구원 부원장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</a:p>
            <a:p>
              <a:pPr algn="r">
                <a:lnSpc>
                  <a:spcPct val="120000"/>
                </a:lnSpc>
              </a:pP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인천시 시민교수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이음길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HR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창업강사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, NCS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마케팅강사 </a:t>
              </a:r>
              <a:endParaRPr lang="en-US" altLang="ko-KR" sz="1194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>
                <a:lnSpc>
                  <a:spcPct val="120000"/>
                </a:lnSpc>
              </a:pP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한국표준협회 창업강사</a:t>
              </a:r>
              <a:r>
                <a:rPr lang="en-US" altLang="ko-KR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창업경영신문사 컨설턴트</a:t>
              </a:r>
              <a:endParaRPr lang="ko-KR" altLang="en-US" sz="1733" b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389120" y="4815971"/>
              <a:ext cx="4411926" cy="11029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ko-KR" altLang="en-US" sz="1194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1194" b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출강 경력</a:t>
              </a:r>
              <a:endParaRPr lang="en-US" altLang="ko-KR" sz="1194" b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>
                <a:lnSpc>
                  <a:spcPct val="120000"/>
                </a:lnSpc>
              </a:pPr>
              <a:r>
                <a:rPr lang="en-US" altLang="ko-KR" sz="1194"/>
                <a:t>LGU</a:t>
              </a:r>
              <a:r>
                <a:rPr lang="ko-KR" altLang="en-US" sz="1194"/>
                <a:t>플러스</a:t>
              </a:r>
              <a:r>
                <a:rPr lang="en-US" altLang="ko-KR" sz="1194"/>
                <a:t>, </a:t>
              </a:r>
              <a:r>
                <a:rPr lang="ko-KR" altLang="en-US" sz="1194"/>
                <a:t>카톨릭중앙의료원</a:t>
              </a:r>
              <a:r>
                <a:rPr lang="en-US" altLang="ko-KR" sz="1194"/>
                <a:t>, </a:t>
              </a:r>
              <a:r>
                <a:rPr lang="ko-KR" altLang="en-US" sz="1194"/>
                <a:t>현대제철</a:t>
              </a:r>
              <a:endParaRPr lang="en-US" altLang="ko-KR" sz="1194"/>
            </a:p>
            <a:p>
              <a:pPr algn="r">
                <a:lnSpc>
                  <a:spcPct val="120000"/>
                </a:lnSpc>
              </a:pPr>
              <a:r>
                <a:rPr lang="ko-KR" altLang="en-US" sz="1194"/>
                <a:t>한국수력원자력</a:t>
              </a:r>
              <a:r>
                <a:rPr lang="en-US" altLang="ko-KR" sz="1194"/>
                <a:t>, </a:t>
              </a:r>
              <a:r>
                <a:rPr lang="ko-KR" altLang="en-US" sz="1194"/>
                <a:t>금융감독원</a:t>
              </a:r>
              <a:r>
                <a:rPr lang="en-US" altLang="ko-KR" sz="1194"/>
                <a:t>, LX </a:t>
              </a:r>
              <a:r>
                <a:rPr lang="ko-KR" altLang="en-US" sz="1194"/>
                <a:t>한국국토정보공사</a:t>
              </a:r>
              <a:endParaRPr lang="en-US" altLang="ko-KR" sz="1194"/>
            </a:p>
            <a:p>
              <a:pPr algn="r">
                <a:lnSpc>
                  <a:spcPct val="120000"/>
                </a:lnSpc>
              </a:pPr>
              <a:r>
                <a:rPr lang="ko-KR" altLang="en-US" sz="1194"/>
                <a:t>성동</a:t>
              </a:r>
              <a:r>
                <a:rPr lang="en-US" altLang="ko-KR" sz="1194"/>
                <a:t>50</a:t>
              </a:r>
              <a:r>
                <a:rPr lang="ko-KR" altLang="en-US" sz="1194"/>
                <a:t>플러스센터</a:t>
              </a:r>
              <a:r>
                <a:rPr lang="en-US" altLang="ko-KR" sz="1194"/>
                <a:t>, </a:t>
              </a:r>
              <a:r>
                <a:rPr lang="ko-KR" altLang="en-US" sz="1194"/>
                <a:t>양천</a:t>
              </a:r>
              <a:r>
                <a:rPr lang="en-US" altLang="ko-KR" sz="1194"/>
                <a:t>50</a:t>
              </a:r>
              <a:r>
                <a:rPr lang="ko-KR" altLang="en-US" sz="1194"/>
                <a:t>플러스센터</a:t>
              </a:r>
              <a:endParaRPr lang="en-US" altLang="ko-KR" sz="1194"/>
            </a:p>
            <a:p>
              <a:pPr algn="r">
                <a:lnSpc>
                  <a:spcPct val="120000"/>
                </a:lnSpc>
              </a:pPr>
              <a:r>
                <a:rPr lang="ko-KR" altLang="en-US" sz="1194"/>
                <a:t>대구텍</a:t>
              </a:r>
              <a:r>
                <a:rPr lang="en-US" altLang="ko-KR" sz="1194"/>
                <a:t>, </a:t>
              </a:r>
              <a:r>
                <a:rPr lang="ko-KR" altLang="en-US" sz="1194"/>
                <a:t>대경생활과학고등학교 등 다수</a:t>
              </a:r>
              <a:endParaRPr lang="ko-KR" altLang="en-US" sz="1733" b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5754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12616</TotalTime>
  <Words>487</Words>
  <Application>Microsoft Office PowerPoint</Application>
  <PresentationFormat>A4 용지(210x297mm)</PresentationFormat>
  <Paragraphs>86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YDIYGo530</vt:lpstr>
      <vt:lpstr>YDIYGo550</vt:lpstr>
      <vt:lpstr>Yoon 윤고딕 540_TT</vt:lpstr>
      <vt:lpstr>나눔고딕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Acer</dc:creator>
  <cp:lastModifiedBy>Windows 사용자</cp:lastModifiedBy>
  <cp:revision>1009</cp:revision>
  <cp:lastPrinted>2021-09-14T15:41:17Z</cp:lastPrinted>
  <dcterms:created xsi:type="dcterms:W3CDTF">2016-06-16T07:11:20Z</dcterms:created>
  <dcterms:modified xsi:type="dcterms:W3CDTF">2023-12-11T07:22:46Z</dcterms:modified>
</cp:coreProperties>
</file>